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399" r:id="rId3"/>
    <p:sldId id="284" r:id="rId4"/>
    <p:sldId id="378" r:id="rId5"/>
    <p:sldId id="380" r:id="rId6"/>
    <p:sldId id="379" r:id="rId7"/>
    <p:sldId id="402" r:id="rId8"/>
    <p:sldId id="404" r:id="rId9"/>
    <p:sldId id="403" r:id="rId10"/>
    <p:sldId id="400" r:id="rId11"/>
    <p:sldId id="401" r:id="rId12"/>
    <p:sldId id="39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8FCD0"/>
    <a:srgbClr val="C97D8F"/>
    <a:srgbClr val="AD2945"/>
    <a:srgbClr val="14C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84874" autoAdjust="0"/>
  </p:normalViewPr>
  <p:slideViewPr>
    <p:cSldViewPr>
      <p:cViewPr>
        <p:scale>
          <a:sx n="70" d="100"/>
          <a:sy n="70" d="100"/>
        </p:scale>
        <p:origin x="-9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85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F90F9-9990-494E-801C-14FAB0BAC58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3F24063-FBFB-4603-96E7-65A77592CD0A}">
      <dgm:prSet phldrT="[Testo]" custT="1"/>
      <dgm:spPr>
        <a:solidFill>
          <a:srgbClr val="0070C0"/>
        </a:solidFill>
      </dgm:spPr>
      <dgm:t>
        <a:bodyPr/>
        <a:lstStyle/>
        <a:p>
          <a:r>
            <a:rPr lang="it-IT" sz="2000" b="1" dirty="0" smtClean="0"/>
            <a:t>COMPETENZA</a:t>
          </a:r>
        </a:p>
        <a:p>
          <a:r>
            <a:rPr lang="it-IT" sz="2000" b="1" dirty="0" smtClean="0"/>
            <a:t>DEL PROFESSIONISTA DELLA SALUTE</a:t>
          </a:r>
          <a:endParaRPr lang="it-IT" sz="2000" b="1" dirty="0"/>
        </a:p>
      </dgm:t>
    </dgm:pt>
    <dgm:pt modelId="{A6C90481-100C-4FEC-A118-FA905A9A0C52}" type="parTrans" cxnId="{394DFA57-EC91-4C08-A3F4-1BCB6DE6DD87}">
      <dgm:prSet/>
      <dgm:spPr/>
      <dgm:t>
        <a:bodyPr/>
        <a:lstStyle/>
        <a:p>
          <a:endParaRPr lang="it-IT"/>
        </a:p>
      </dgm:t>
    </dgm:pt>
    <dgm:pt modelId="{D314C132-434B-4B4B-88B8-E6B22B5C962A}" type="sibTrans" cxnId="{394DFA57-EC91-4C08-A3F4-1BCB6DE6DD87}">
      <dgm:prSet/>
      <dgm:spPr/>
      <dgm:t>
        <a:bodyPr/>
        <a:lstStyle/>
        <a:p>
          <a:endParaRPr lang="it-IT"/>
        </a:p>
      </dgm:t>
    </dgm:pt>
    <dgm:pt modelId="{342E67CE-A16A-4FF7-9455-28AD9F9EE9A2}">
      <dgm:prSet phldrT="[Testo]"/>
      <dgm:spPr>
        <a:solidFill>
          <a:srgbClr val="FF0000"/>
        </a:solidFill>
      </dgm:spPr>
      <dgm:t>
        <a:bodyPr/>
        <a:lstStyle/>
        <a:p>
          <a:r>
            <a:rPr lang="it-IT" b="1" dirty="0" smtClean="0"/>
            <a:t>CIO’ CHE COMPETE</a:t>
          </a:r>
          <a:endParaRPr lang="it-IT" b="1" dirty="0"/>
        </a:p>
      </dgm:t>
    </dgm:pt>
    <dgm:pt modelId="{39F78F89-3711-461D-A62B-3DCB1524E17E}" type="parTrans" cxnId="{0684EE68-CAC5-4C80-8BEA-4E5AD2E040A5}">
      <dgm:prSet/>
      <dgm:spPr/>
      <dgm:t>
        <a:bodyPr/>
        <a:lstStyle/>
        <a:p>
          <a:endParaRPr lang="it-IT"/>
        </a:p>
      </dgm:t>
    </dgm:pt>
    <dgm:pt modelId="{E55B5426-4D46-44BF-A049-D897DF6D3785}" type="sibTrans" cxnId="{0684EE68-CAC5-4C80-8BEA-4E5AD2E040A5}">
      <dgm:prSet/>
      <dgm:spPr/>
      <dgm:t>
        <a:bodyPr/>
        <a:lstStyle/>
        <a:p>
          <a:endParaRPr lang="it-IT"/>
        </a:p>
      </dgm:t>
    </dgm:pt>
    <dgm:pt modelId="{C34B12E0-9E9A-4A6C-B857-9E3551B4522B}">
      <dgm:prSet phldrT="[Testo]"/>
      <dgm:spPr>
        <a:solidFill>
          <a:srgbClr val="FFFF00"/>
        </a:solidFill>
      </dgm:spPr>
      <dgm:t>
        <a:bodyPr/>
        <a:lstStyle/>
        <a:p>
          <a:r>
            <a:rPr lang="it-IT" b="1" dirty="0" smtClean="0">
              <a:solidFill>
                <a:schemeClr val="tx2"/>
              </a:solidFill>
            </a:rPr>
            <a:t>CIO’ CHE E’ </a:t>
          </a:r>
          <a:r>
            <a:rPr lang="it-IT" b="1" dirty="0" err="1" smtClean="0">
              <a:solidFill>
                <a:schemeClr val="tx2"/>
              </a:solidFill>
            </a:rPr>
            <a:t>DI</a:t>
          </a:r>
          <a:r>
            <a:rPr lang="it-IT" b="1" dirty="0" smtClean="0">
              <a:solidFill>
                <a:schemeClr val="tx2"/>
              </a:solidFill>
            </a:rPr>
            <a:t> PERTINENZA</a:t>
          </a:r>
          <a:endParaRPr lang="it-IT" b="1" dirty="0">
            <a:solidFill>
              <a:schemeClr val="tx2"/>
            </a:solidFill>
          </a:endParaRPr>
        </a:p>
      </dgm:t>
    </dgm:pt>
    <dgm:pt modelId="{91682CB5-0E88-4F89-8710-E466807F3E6E}" type="parTrans" cxnId="{B2DF5A4A-DEFA-4EEF-813C-69712295EC3F}">
      <dgm:prSet/>
      <dgm:spPr/>
      <dgm:t>
        <a:bodyPr/>
        <a:lstStyle/>
        <a:p>
          <a:endParaRPr lang="it-IT"/>
        </a:p>
      </dgm:t>
    </dgm:pt>
    <dgm:pt modelId="{5C138142-5378-4E65-9598-4E4E72041426}" type="sibTrans" cxnId="{B2DF5A4A-DEFA-4EEF-813C-69712295EC3F}">
      <dgm:prSet/>
      <dgm:spPr/>
      <dgm:t>
        <a:bodyPr/>
        <a:lstStyle/>
        <a:p>
          <a:endParaRPr lang="it-IT"/>
        </a:p>
      </dgm:t>
    </dgm:pt>
    <dgm:pt modelId="{1F44567F-A66D-4E29-9E4F-041A623C855D}">
      <dgm:prSet phldrT="[Testo]"/>
      <dgm:spPr>
        <a:solidFill>
          <a:schemeClr val="accent4"/>
        </a:solidFill>
      </dgm:spPr>
      <dgm:t>
        <a:bodyPr/>
        <a:lstStyle/>
        <a:p>
          <a:r>
            <a:rPr lang="it-IT" b="1" dirty="0" smtClean="0"/>
            <a:t>CIO’ </a:t>
          </a:r>
          <a:r>
            <a:rPr lang="it-IT" b="1" dirty="0" err="1" smtClean="0"/>
            <a:t>DI</a:t>
          </a:r>
          <a:r>
            <a:rPr lang="it-IT" b="1" dirty="0" smtClean="0"/>
            <a:t> CUI SI HA CONOSCENZA</a:t>
          </a:r>
          <a:endParaRPr lang="it-IT" b="1" dirty="0"/>
        </a:p>
      </dgm:t>
    </dgm:pt>
    <dgm:pt modelId="{A0041704-683F-441E-8531-B2D541FF3D5F}" type="parTrans" cxnId="{C6F8AB4F-845E-4210-BF31-6E75430A09E5}">
      <dgm:prSet/>
      <dgm:spPr/>
      <dgm:t>
        <a:bodyPr/>
        <a:lstStyle/>
        <a:p>
          <a:endParaRPr lang="it-IT"/>
        </a:p>
      </dgm:t>
    </dgm:pt>
    <dgm:pt modelId="{976BA0DF-B512-47AB-B2E8-262748B4796B}" type="sibTrans" cxnId="{C6F8AB4F-845E-4210-BF31-6E75430A09E5}">
      <dgm:prSet/>
      <dgm:spPr/>
      <dgm:t>
        <a:bodyPr/>
        <a:lstStyle/>
        <a:p>
          <a:endParaRPr lang="it-IT"/>
        </a:p>
      </dgm:t>
    </dgm:pt>
    <dgm:pt modelId="{EE9D8B63-FF3F-4088-A47D-27395C752B11}" type="pres">
      <dgm:prSet presAssocID="{301F90F9-9990-494E-801C-14FAB0BAC58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F3CE038-4860-49BD-9B95-E5BF0F819215}" type="pres">
      <dgm:prSet presAssocID="{53F24063-FBFB-4603-96E7-65A77592CD0A}" presName="centerShape" presStyleLbl="node0" presStyleIdx="0" presStyleCnt="1" custScaleX="174262" custScaleY="120714" custLinFactNeighborX="1317" custLinFactNeighborY="1465"/>
      <dgm:spPr/>
      <dgm:t>
        <a:bodyPr/>
        <a:lstStyle/>
        <a:p>
          <a:endParaRPr lang="it-IT"/>
        </a:p>
      </dgm:t>
    </dgm:pt>
    <dgm:pt modelId="{BBB595E5-BB88-437E-AF8C-B0A0D4B76CE6}" type="pres">
      <dgm:prSet presAssocID="{39F78F89-3711-461D-A62B-3DCB1524E17E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CEB939E4-4B76-4F28-848E-93E10DA12796}" type="pres">
      <dgm:prSet presAssocID="{342E67CE-A16A-4FF7-9455-28AD9F9EE9A2}" presName="node" presStyleLbl="node1" presStyleIdx="0" presStyleCnt="3" custScaleX="92904" custScaleY="86268" custRadScaleRad="111082" custRadScaleInc="508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10F675-AF8E-4B39-AEC5-774D45B825D5}" type="pres">
      <dgm:prSet presAssocID="{91682CB5-0E88-4F89-8710-E466807F3E6E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BB6CA5EC-D724-408A-B3C5-8E814D97ACFC}" type="pres">
      <dgm:prSet presAssocID="{C34B12E0-9E9A-4A6C-B857-9E3551B452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D25987-82E5-4D7E-A651-3DB9C4D053BC}" type="pres">
      <dgm:prSet presAssocID="{A0041704-683F-441E-8531-B2D541FF3D5F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4523F3B9-5952-43C0-BC14-7BA80B3EC391}" type="pres">
      <dgm:prSet presAssocID="{1F44567F-A66D-4E29-9E4F-041A623C855D}" presName="node" presStyleLbl="node1" presStyleIdx="2" presStyleCnt="3" custScaleX="91589" custScaleY="72767" custRadScaleRad="111717" custRadScaleInc="-326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6F8AB4F-845E-4210-BF31-6E75430A09E5}" srcId="{53F24063-FBFB-4603-96E7-65A77592CD0A}" destId="{1F44567F-A66D-4E29-9E4F-041A623C855D}" srcOrd="2" destOrd="0" parTransId="{A0041704-683F-441E-8531-B2D541FF3D5F}" sibTransId="{976BA0DF-B512-47AB-B2E8-262748B4796B}"/>
    <dgm:cxn modelId="{B2DF5A4A-DEFA-4EEF-813C-69712295EC3F}" srcId="{53F24063-FBFB-4603-96E7-65A77592CD0A}" destId="{C34B12E0-9E9A-4A6C-B857-9E3551B4522B}" srcOrd="1" destOrd="0" parTransId="{91682CB5-0E88-4F89-8710-E466807F3E6E}" sibTransId="{5C138142-5378-4E65-9598-4E4E72041426}"/>
    <dgm:cxn modelId="{0872990B-DED1-4D1A-8535-1DD6BB568D47}" type="presOf" srcId="{39F78F89-3711-461D-A62B-3DCB1524E17E}" destId="{BBB595E5-BB88-437E-AF8C-B0A0D4B76CE6}" srcOrd="0" destOrd="0" presId="urn:microsoft.com/office/officeart/2005/8/layout/radial4"/>
    <dgm:cxn modelId="{CA9F2FE5-8BFE-41F9-9767-2FC3C8D667AA}" type="presOf" srcId="{A0041704-683F-441E-8531-B2D541FF3D5F}" destId="{45D25987-82E5-4D7E-A651-3DB9C4D053BC}" srcOrd="0" destOrd="0" presId="urn:microsoft.com/office/officeart/2005/8/layout/radial4"/>
    <dgm:cxn modelId="{72CC2087-CB2E-4F1E-A92F-46839B1A4757}" type="presOf" srcId="{342E67CE-A16A-4FF7-9455-28AD9F9EE9A2}" destId="{CEB939E4-4B76-4F28-848E-93E10DA12796}" srcOrd="0" destOrd="0" presId="urn:microsoft.com/office/officeart/2005/8/layout/radial4"/>
    <dgm:cxn modelId="{0684EE68-CAC5-4C80-8BEA-4E5AD2E040A5}" srcId="{53F24063-FBFB-4603-96E7-65A77592CD0A}" destId="{342E67CE-A16A-4FF7-9455-28AD9F9EE9A2}" srcOrd="0" destOrd="0" parTransId="{39F78F89-3711-461D-A62B-3DCB1524E17E}" sibTransId="{E55B5426-4D46-44BF-A049-D897DF6D3785}"/>
    <dgm:cxn modelId="{AD2B0124-46C7-45B4-9CA9-AED3B4FCCD8E}" type="presOf" srcId="{91682CB5-0E88-4F89-8710-E466807F3E6E}" destId="{1B10F675-AF8E-4B39-AEC5-774D45B825D5}" srcOrd="0" destOrd="0" presId="urn:microsoft.com/office/officeart/2005/8/layout/radial4"/>
    <dgm:cxn modelId="{E1726FAE-0477-4A24-8C92-3F8CBB4FC0E4}" type="presOf" srcId="{53F24063-FBFB-4603-96E7-65A77592CD0A}" destId="{1F3CE038-4860-49BD-9B95-E5BF0F819215}" srcOrd="0" destOrd="0" presId="urn:microsoft.com/office/officeart/2005/8/layout/radial4"/>
    <dgm:cxn modelId="{DB312DB0-EB70-4541-8487-15776058564A}" type="presOf" srcId="{C34B12E0-9E9A-4A6C-B857-9E3551B4522B}" destId="{BB6CA5EC-D724-408A-B3C5-8E814D97ACFC}" srcOrd="0" destOrd="0" presId="urn:microsoft.com/office/officeart/2005/8/layout/radial4"/>
    <dgm:cxn modelId="{C2438F3D-C0A5-470C-9CB7-BC82AF076281}" type="presOf" srcId="{301F90F9-9990-494E-801C-14FAB0BAC585}" destId="{EE9D8B63-FF3F-4088-A47D-27395C752B11}" srcOrd="0" destOrd="0" presId="urn:microsoft.com/office/officeart/2005/8/layout/radial4"/>
    <dgm:cxn modelId="{394DFA57-EC91-4C08-A3F4-1BCB6DE6DD87}" srcId="{301F90F9-9990-494E-801C-14FAB0BAC585}" destId="{53F24063-FBFB-4603-96E7-65A77592CD0A}" srcOrd="0" destOrd="0" parTransId="{A6C90481-100C-4FEC-A118-FA905A9A0C52}" sibTransId="{D314C132-434B-4B4B-88B8-E6B22B5C962A}"/>
    <dgm:cxn modelId="{BE9782E5-87A8-4D5A-B944-6D17E96D9840}" type="presOf" srcId="{1F44567F-A66D-4E29-9E4F-041A623C855D}" destId="{4523F3B9-5952-43C0-BC14-7BA80B3EC391}" srcOrd="0" destOrd="0" presId="urn:microsoft.com/office/officeart/2005/8/layout/radial4"/>
    <dgm:cxn modelId="{BA534C07-B90B-48BF-8010-68DF7328EB88}" type="presParOf" srcId="{EE9D8B63-FF3F-4088-A47D-27395C752B11}" destId="{1F3CE038-4860-49BD-9B95-E5BF0F819215}" srcOrd="0" destOrd="0" presId="urn:microsoft.com/office/officeart/2005/8/layout/radial4"/>
    <dgm:cxn modelId="{84BB449F-240A-4645-BC96-920E4F9BDEB9}" type="presParOf" srcId="{EE9D8B63-FF3F-4088-A47D-27395C752B11}" destId="{BBB595E5-BB88-437E-AF8C-B0A0D4B76CE6}" srcOrd="1" destOrd="0" presId="urn:microsoft.com/office/officeart/2005/8/layout/radial4"/>
    <dgm:cxn modelId="{AD7CD592-B73B-4080-83F7-44805CF81C6D}" type="presParOf" srcId="{EE9D8B63-FF3F-4088-A47D-27395C752B11}" destId="{CEB939E4-4B76-4F28-848E-93E10DA12796}" srcOrd="2" destOrd="0" presId="urn:microsoft.com/office/officeart/2005/8/layout/radial4"/>
    <dgm:cxn modelId="{24F6B76C-D051-4507-8388-06F63684EC31}" type="presParOf" srcId="{EE9D8B63-FF3F-4088-A47D-27395C752B11}" destId="{1B10F675-AF8E-4B39-AEC5-774D45B825D5}" srcOrd="3" destOrd="0" presId="urn:microsoft.com/office/officeart/2005/8/layout/radial4"/>
    <dgm:cxn modelId="{2007778D-2756-465D-B3CC-BFC952AD910F}" type="presParOf" srcId="{EE9D8B63-FF3F-4088-A47D-27395C752B11}" destId="{BB6CA5EC-D724-408A-B3C5-8E814D97ACFC}" srcOrd="4" destOrd="0" presId="urn:microsoft.com/office/officeart/2005/8/layout/radial4"/>
    <dgm:cxn modelId="{B30B2117-C02B-48BA-AA85-F173594BA302}" type="presParOf" srcId="{EE9D8B63-FF3F-4088-A47D-27395C752B11}" destId="{45D25987-82E5-4D7E-A651-3DB9C4D053BC}" srcOrd="5" destOrd="0" presId="urn:microsoft.com/office/officeart/2005/8/layout/radial4"/>
    <dgm:cxn modelId="{FD52D768-F4D8-47C8-A7C5-85278C27A101}" type="presParOf" srcId="{EE9D8B63-FF3F-4088-A47D-27395C752B11}" destId="{4523F3B9-5952-43C0-BC14-7BA80B3EC391}" srcOrd="6" destOrd="0" presId="urn:microsoft.com/office/officeart/2005/8/layout/radial4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E8C1D-8AF3-4347-AE54-0510C6E0CDF5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184E1-F85F-4F62-A165-2F042CB2139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0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993C67-4329-4477-ACB2-12B19DABD7D3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262A70-6816-449D-9CEC-269D93E63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87624" y="3645024"/>
            <a:ext cx="6858000" cy="1224136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Formazione continua in Medicina: offerta Formativa  e bisogni formativi della Professione del Logopedista stato dell’arte e  criticità di sistema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>
              <a:latin typeface="Verdana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5013176"/>
            <a:ext cx="7200800" cy="792088"/>
          </a:xfrm>
        </p:spPr>
        <p:txBody>
          <a:bodyPr>
            <a:noAutofit/>
          </a:bodyPr>
          <a:lstStyle/>
          <a:p>
            <a:pPr algn="l"/>
            <a:r>
              <a:rPr lang="it-IT" sz="1600" b="1" dirty="0" smtClean="0"/>
              <a:t>Dott.ssa Tiziana Rossetto, </a:t>
            </a:r>
          </a:p>
          <a:p>
            <a:pPr algn="l"/>
            <a:r>
              <a:rPr lang="it-IT" sz="1600" b="1" dirty="0" smtClean="0"/>
              <a:t>Presidente Federazione Logopedisti Italiani</a:t>
            </a:r>
          </a:p>
          <a:p>
            <a:pPr algn="l"/>
            <a:endParaRPr lang="it-IT" sz="1600" b="1" dirty="0" smtClean="0"/>
          </a:p>
          <a:p>
            <a:pPr algn="l"/>
            <a:endParaRPr lang="it-IT" sz="1600" b="1" dirty="0" smtClean="0"/>
          </a:p>
        </p:txBody>
      </p:sp>
      <p:pic>
        <p:nvPicPr>
          <p:cNvPr id="5" name="Immagine 4" descr="r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1428750" cy="1428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CasellaDiTesto 6"/>
          <p:cNvSpPr txBox="1"/>
          <p:nvPr/>
        </p:nvSpPr>
        <p:spPr>
          <a:xfrm>
            <a:off x="4499992" y="620688"/>
            <a:ext cx="3816424" cy="92333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FORUM ECM </a:t>
            </a:r>
          </a:p>
          <a:p>
            <a:r>
              <a:rPr lang="it-IT" dirty="0" smtClean="0"/>
              <a:t>ROMA 4 -5 Novembre  2013</a:t>
            </a:r>
          </a:p>
          <a:p>
            <a:r>
              <a:rPr lang="it-IT" dirty="0" smtClean="0"/>
              <a:t>Palazzo dei Congressi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ECM alcune riflessioni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99592" y="1484784"/>
            <a:ext cx="67687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Se si vuole che l’Educazione Continua in Medicina (ECM) svolga la sua funzione di mantenimento efficace delle </a:t>
            </a:r>
            <a:r>
              <a:rPr lang="it-IT" sz="2400" b="1" dirty="0" smtClean="0"/>
              <a:t>conoscenze, competenze e abilità </a:t>
            </a:r>
            <a:r>
              <a:rPr lang="it-IT" sz="2400" dirty="0" smtClean="0"/>
              <a:t>dei Professionisti della Salute per garantire la tutela della salute dei cittadini, </a:t>
            </a:r>
          </a:p>
          <a:p>
            <a:endParaRPr lang="it-IT" sz="2400" dirty="0" smtClean="0"/>
          </a:p>
          <a:p>
            <a:r>
              <a:rPr lang="it-IT" sz="2400" dirty="0" smtClean="0"/>
              <a:t>E’ oramai tempo di porre mano ad alcune modifiche </a:t>
            </a:r>
            <a:r>
              <a:rPr lang="it-IT" sz="2400" b="1" dirty="0" smtClean="0"/>
              <a:t>strutturali e funzionali </a:t>
            </a:r>
            <a:r>
              <a:rPr lang="it-IT" sz="2400" dirty="0" smtClean="0"/>
              <a:t>del sistema nel suo complesso, che purtroppo sta dando segni palesi di inadeguatezza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ECM alcune riflessioni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Riforma radicale della logica dei crediti, i crediti formativi debbono certificare l’eccellenza formativa degli eventi e non venire trasformati in “punti” </a:t>
            </a:r>
          </a:p>
          <a:p>
            <a:pPr lvl="0"/>
            <a:r>
              <a:rPr lang="it-IT" dirty="0" smtClean="0"/>
              <a:t>La logica dei crediti individuali va invece sostituita con quella del </a:t>
            </a:r>
            <a:r>
              <a:rPr lang="it-IT" b="1" dirty="0" smtClean="0"/>
              <a:t>Dossier personale delle Competenze  (Portfolio) </a:t>
            </a:r>
            <a:r>
              <a:rPr lang="it-IT" dirty="0" smtClean="0"/>
              <a:t>della formazione acquisita, </a:t>
            </a:r>
          </a:p>
          <a:p>
            <a:pPr lvl="0"/>
            <a:r>
              <a:rPr lang="it-IT" dirty="0" smtClean="0"/>
              <a:t>Ciò rende responsabile il professionista della sua qualità elevata</a:t>
            </a:r>
          </a:p>
          <a:p>
            <a:pPr lvl="0"/>
            <a:r>
              <a:rPr lang="it-IT" dirty="0" smtClean="0"/>
              <a:t>La qualità formativa degli eventi deve allora essere l’obiettivo irrinunciabile di tutto il sistema e pertanto non può essere garantita solo dall’accreditamento preventivo dei Provider (condizione necessaria ma non sufficiente);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ECM verso il futuro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539552" y="1268760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dirty="0" smtClean="0"/>
              <a:t>Ordini, Collegi e Associazioni Professionali</a:t>
            </a:r>
            <a:r>
              <a:rPr lang="it-IT" sz="2000" i="1" dirty="0" smtClean="0"/>
              <a:t>:</a:t>
            </a:r>
            <a:r>
              <a:rPr lang="it-IT" sz="2000" dirty="0" smtClean="0"/>
              <a:t> debbono esercitare la loro funzione istituzionale di tutela e garanzia dei valori etici e deontologici nell’esercizio delle professioni rappresentate, tra i quali è compreso anche il </a:t>
            </a:r>
            <a:r>
              <a:rPr lang="it-IT" sz="2000" b="1" dirty="0" smtClean="0"/>
              <a:t>diritto-dovere alla formazione permanente :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>
            <a:off x="539552" y="612845"/>
            <a:ext cx="806489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a) </a:t>
            </a:r>
            <a:r>
              <a:rPr lang="it-IT" sz="2000" b="1" dirty="0" smtClean="0"/>
              <a:t>collaborare </a:t>
            </a:r>
            <a:r>
              <a:rPr lang="it-IT" sz="2000" dirty="0" smtClean="0"/>
              <a:t>con gli organismi ufficiali ECM centrali e periferici nell’individuazione e nella risposta ai bisogni formativi delle professioni rappresentate;</a:t>
            </a:r>
            <a:br>
              <a:rPr lang="it-IT" sz="2000" dirty="0" smtClean="0"/>
            </a:br>
            <a:r>
              <a:rPr lang="it-IT" sz="2000" b="1" dirty="0" smtClean="0"/>
              <a:t>b) collaborare </a:t>
            </a:r>
            <a:r>
              <a:rPr lang="it-IT" sz="2000" dirty="0" smtClean="0"/>
              <a:t>con i medesimi organismi nella gestione dei data base anagrafici </a:t>
            </a:r>
            <a:br>
              <a:rPr lang="it-IT" sz="2000" dirty="0" smtClean="0"/>
            </a:br>
            <a:r>
              <a:rPr lang="it-IT" sz="2000" b="1" dirty="0" smtClean="0"/>
              <a:t>c) garantire </a:t>
            </a:r>
            <a:r>
              <a:rPr lang="it-IT" sz="2000" dirty="0" smtClean="0"/>
              <a:t>la qualità e la coerenza dei percorsi formativi dei loro associati, così come rilevabili dal “portfolio” individuale;</a:t>
            </a:r>
            <a:br>
              <a:rPr lang="it-IT" sz="2000" dirty="0" smtClean="0"/>
            </a:br>
            <a:r>
              <a:rPr lang="it-IT" sz="2000" b="1" dirty="0" smtClean="0"/>
              <a:t>d) fornire </a:t>
            </a:r>
            <a:r>
              <a:rPr lang="it-IT" sz="2000" dirty="0" smtClean="0"/>
              <a:t>consulenze tecniche, ma anche risorse umane utili alla progettazione, alla qualificazione dei contenuti e alla realizzazione di programmi e di eventi formativi </a:t>
            </a:r>
            <a:endParaRPr lang="it-IT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metto 3 1"/>
          <p:cNvSpPr/>
          <p:nvPr/>
        </p:nvSpPr>
        <p:spPr>
          <a:xfrm>
            <a:off x="5508104" y="548680"/>
            <a:ext cx="3384376" cy="3411760"/>
          </a:xfrm>
          <a:prstGeom prst="wedgeEllipseCallout">
            <a:avLst>
              <a:gd name="adj1" fmla="val -110841"/>
              <a:gd name="adj2" fmla="val 54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MIGLIORARE GLI ESITI </a:t>
            </a:r>
            <a:r>
              <a:rPr lang="it-IT" b="1" dirty="0" err="1" smtClean="0"/>
              <a:t>DI</a:t>
            </a:r>
            <a:r>
              <a:rPr lang="it-IT" b="1" dirty="0" smtClean="0"/>
              <a:t> SALUTE DEI PAZIENTI MODIFICANDO LE PRATICHE PROFESSIONALI SANITARIE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611560" y="2996952"/>
            <a:ext cx="2808312" cy="23042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OBIETTIVO PRIMARIO </a:t>
            </a:r>
            <a:r>
              <a:rPr lang="it-IT" b="1" dirty="0" err="1" smtClean="0"/>
              <a:t>DI</a:t>
            </a:r>
            <a:r>
              <a:rPr lang="it-IT" b="1" dirty="0" smtClean="0"/>
              <a:t> UN PROGRAMMA </a:t>
            </a:r>
            <a:r>
              <a:rPr lang="it-IT" b="1" dirty="0" err="1" smtClean="0"/>
              <a:t>DI</a:t>
            </a:r>
            <a:r>
              <a:rPr lang="it-IT" b="1" dirty="0" smtClean="0"/>
              <a:t> EDUCAZIONE CONTINUA IN MEDICINA </a:t>
            </a:r>
          </a:p>
          <a:p>
            <a:pPr algn="ctr"/>
            <a:r>
              <a:rPr lang="it-IT" b="1" dirty="0" smtClean="0"/>
              <a:t>?????????</a:t>
            </a:r>
            <a:endParaRPr lang="it-IT" b="1" dirty="0"/>
          </a:p>
        </p:txBody>
      </p:sp>
      <p:pic>
        <p:nvPicPr>
          <p:cNvPr id="5" name="Immagine 4" descr="images 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149080"/>
            <a:ext cx="2160240" cy="1296144"/>
          </a:xfrm>
          <a:prstGeom prst="rect">
            <a:avLst/>
          </a:prstGeom>
        </p:spPr>
      </p:pic>
      <p:pic>
        <p:nvPicPr>
          <p:cNvPr id="6" name="Immagine 5" descr="imagesCACPA9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1772816"/>
            <a:ext cx="2160240" cy="8064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1403648" y="692696"/>
          <a:ext cx="67687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971600" y="3645024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Competenza </a:t>
            </a:r>
            <a:r>
              <a:rPr lang="it-IT" dirty="0" smtClean="0"/>
              <a:t> sinonimo di Pertinenza oppure di </a:t>
            </a:r>
            <a:r>
              <a:rPr lang="it-IT" b="1" dirty="0" smtClean="0"/>
              <a:t>Capacità</a:t>
            </a:r>
            <a:endParaRPr lang="it-IT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19672" y="1988840"/>
            <a:ext cx="6336704" cy="360868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L’Italia è l’unico Paese che prevede </a:t>
            </a:r>
          </a:p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u="sng" dirty="0" smtClean="0">
                <a:solidFill>
                  <a:srgbClr val="002060"/>
                </a:solidFill>
                <a:latin typeface="Verdana" pitchFamily="34" charset="0"/>
              </a:rPr>
              <a:t>ECM obbligatorio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it-IT" sz="2400" b="1" u="sng" dirty="0" smtClean="0">
                <a:solidFill>
                  <a:srgbClr val="002060"/>
                </a:solidFill>
                <a:latin typeface="Verdana" pitchFamily="34" charset="0"/>
              </a:rPr>
              <a:t>per tutte le professioni sanitarie </a:t>
            </a:r>
          </a:p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4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(1.066.230 soggetti al 31/12/2010)</a:t>
            </a:r>
          </a:p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>
              <a:spcBef>
                <a:spcPts val="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</a:rPr>
              <a:t>in base al principio che la qualità dell’azione sanitaria dipende da tutta la filiera del Sistema Salute</a:t>
            </a:r>
            <a:endParaRPr lang="it-IT" sz="2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260648"/>
            <a:ext cx="8100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2"/>
                </a:solidFill>
              </a:rPr>
              <a:t>EDUCAZIONE CONTINUA IN MEDICINA</a:t>
            </a:r>
            <a:endParaRPr lang="it-IT" sz="3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progetto ECM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95536" y="1268760"/>
            <a:ext cx="8568952" cy="513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8763" indent="-258763" algn="ctr">
              <a:spcBef>
                <a:spcPts val="250"/>
              </a:spcBef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</a:rPr>
              <a:t>Attori della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</a:rPr>
              <a:t>governance</a:t>
            </a:r>
            <a:endParaRPr lang="it-IT" sz="2000" b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Commissione Nazionale per la Formazione Continua</a:t>
            </a:r>
          </a:p>
          <a:p>
            <a:pPr marL="541338" lvl="1" indent="-196850">
              <a:spcBef>
                <a:spcPts val="250"/>
              </a:spcBef>
              <a:buClr>
                <a:srgbClr val="F07F09"/>
              </a:buClr>
              <a:buFont typeface="Verdana" pitchFamily="34" charset="0"/>
              <a:buChar char="◦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1600" dirty="0" smtClean="0">
                <a:solidFill>
                  <a:srgbClr val="002060"/>
                </a:solidFill>
                <a:latin typeface="Verdana" pitchFamily="34" charset="0"/>
              </a:rPr>
              <a:t>Supporto amministrativo regionale</a:t>
            </a:r>
          </a:p>
          <a:p>
            <a:pPr marL="541338" lvl="1" indent="-196850">
              <a:spcBef>
                <a:spcPts val="250"/>
              </a:spcBef>
              <a:buClr>
                <a:srgbClr val="F07F09"/>
              </a:buClr>
              <a:buFont typeface="Verdana" pitchFamily="34" charset="0"/>
              <a:buChar char="◦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1600" dirty="0" smtClean="0">
                <a:solidFill>
                  <a:srgbClr val="002060"/>
                </a:solidFill>
                <a:latin typeface="Verdana" pitchFamily="34" charset="0"/>
              </a:rPr>
              <a:t>Osservatorio</a:t>
            </a:r>
          </a:p>
          <a:p>
            <a:pPr marL="541338" lvl="1" indent="-196850">
              <a:spcBef>
                <a:spcPts val="250"/>
              </a:spcBef>
              <a:buClr>
                <a:srgbClr val="F07F09"/>
              </a:buClr>
              <a:buFont typeface="Verdana" pitchFamily="34" charset="0"/>
              <a:buChar char="◦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1600" dirty="0" smtClean="0">
                <a:solidFill>
                  <a:srgbClr val="002060"/>
                </a:solidFill>
                <a:latin typeface="Verdana" pitchFamily="34" charset="0"/>
              </a:rPr>
              <a:t>Consulta degli utenti</a:t>
            </a:r>
          </a:p>
          <a:p>
            <a:pPr marL="541338" lvl="1" indent="-196850">
              <a:spcBef>
                <a:spcPts val="250"/>
              </a:spcBef>
              <a:buClr>
                <a:srgbClr val="F07F09"/>
              </a:buClr>
              <a:buFont typeface="Verdana" pitchFamily="34" charset="0"/>
              <a:buChar char="◦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1600" dirty="0" smtClean="0">
                <a:solidFill>
                  <a:srgbClr val="002060"/>
                </a:solidFill>
                <a:latin typeface="Verdana" pitchFamily="34" charset="0"/>
              </a:rPr>
              <a:t>Comitato tecnico delle regioni</a:t>
            </a:r>
            <a:endParaRPr lang="it-IT" sz="1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Ministero della Salute </a:t>
            </a: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400" dirty="0" err="1" smtClean="0">
                <a:solidFill>
                  <a:srgbClr val="002060"/>
                </a:solidFill>
                <a:latin typeface="Verdana" pitchFamily="34" charset="0"/>
              </a:rPr>
              <a:t>Agenas</a:t>
            </a:r>
            <a:endParaRPr lang="it-IT" sz="2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400" dirty="0" smtClean="0">
                <a:solidFill>
                  <a:srgbClr val="002060"/>
                </a:solidFill>
                <a:latin typeface="Verdana" pitchFamily="34" charset="0"/>
              </a:rPr>
              <a:t>Regioni e Provincie Autonome</a:t>
            </a:r>
          </a:p>
          <a:p>
            <a:pPr marL="258763" indent="-258763">
              <a:spcBef>
                <a:spcPts val="250"/>
              </a:spcBef>
              <a:buClrTx/>
              <a:buSzTx/>
              <a:buFontTx/>
              <a:buNone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endParaRPr lang="it-IT" sz="2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800" b="1" dirty="0" smtClean="0">
                <a:solidFill>
                  <a:srgbClr val="0070C0"/>
                </a:solidFill>
                <a:latin typeface="Verdana" pitchFamily="34" charset="0"/>
              </a:rPr>
              <a:t>Ordini, Collegi e Associazioni</a:t>
            </a:r>
          </a:p>
          <a:p>
            <a:pPr marL="258763" indent="-258763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0350" algn="l"/>
                <a:tab pos="708025" algn="l"/>
                <a:tab pos="1157288" algn="l"/>
                <a:tab pos="1606550" algn="l"/>
                <a:tab pos="2055813" algn="l"/>
                <a:tab pos="2505075" algn="l"/>
                <a:tab pos="2954338" algn="l"/>
                <a:tab pos="3403600" algn="l"/>
                <a:tab pos="3852863" algn="l"/>
                <a:tab pos="4302125" algn="l"/>
                <a:tab pos="4751388" algn="l"/>
                <a:tab pos="5200650" algn="l"/>
                <a:tab pos="5649913" algn="l"/>
                <a:tab pos="6099175" algn="l"/>
                <a:tab pos="6548438" algn="l"/>
                <a:tab pos="6997700" algn="l"/>
                <a:tab pos="7446963" algn="l"/>
                <a:tab pos="7896225" algn="l"/>
                <a:tab pos="8345488" algn="l"/>
                <a:tab pos="8794750" algn="l"/>
                <a:tab pos="9244013" algn="l"/>
              </a:tabLst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</a:rPr>
              <a:t>Esercitano funzioni di responsabilità e garanzia dei professionisti e delle attività da questi svolte verso i cittadini</a:t>
            </a:r>
            <a:endParaRPr lang="it-IT" sz="2000" b="1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Ruolo di Ordini Collegi e Associazioni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115616" y="1340768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dirty="0" smtClean="0">
                <a:solidFill>
                  <a:srgbClr val="002060"/>
                </a:solidFill>
                <a:latin typeface="Verdana" pitchFamily="34" charset="0"/>
              </a:rPr>
              <a:t>L’attuale normativa pone in carico ad Ordini, Collegi e Associazioni </a:t>
            </a:r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</a:rPr>
              <a:t>la verifica della continuità formativa dei professionisti.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800" b="1" dirty="0" smtClean="0">
              <a:solidFill>
                <a:srgbClr val="002060"/>
              </a:solidFill>
              <a:latin typeface="Microsoft YaHei" pitchFamily="34" charset="-122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dirty="0" smtClean="0">
                <a:solidFill>
                  <a:srgbClr val="002060"/>
                </a:solidFill>
                <a:latin typeface="Microsoft YaHei" pitchFamily="34" charset="-122"/>
              </a:rPr>
              <a:t>Per adempiere ai propri compiti istituzionali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u="sng" dirty="0" smtClean="0">
                <a:solidFill>
                  <a:srgbClr val="002060"/>
                </a:solidFill>
                <a:latin typeface="Microsoft YaHei" pitchFamily="34" charset="-122"/>
              </a:rPr>
              <a:t>gli Ordini, Collegi e Associazioni</a:t>
            </a:r>
            <a:r>
              <a:rPr lang="it-IT" sz="2800" dirty="0" smtClean="0">
                <a:solidFill>
                  <a:srgbClr val="002060"/>
                </a:solidFill>
                <a:latin typeface="Microsoft YaHei" pitchFamily="34" charset="-122"/>
              </a:rPr>
              <a:t> devono dotarsi della struttura necessaria per soddisfare il proprio ruolo di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u="sng" dirty="0" smtClean="0">
                <a:solidFill>
                  <a:srgbClr val="002060"/>
                </a:solidFill>
                <a:latin typeface="Microsoft YaHei" pitchFamily="34" charset="-122"/>
              </a:rPr>
              <a:t>certificatori dei percorsi ECM</a:t>
            </a:r>
            <a:endParaRPr lang="it-IT" sz="2800" b="1" u="sng" dirty="0">
              <a:solidFill>
                <a:srgbClr val="002060"/>
              </a:solidFill>
              <a:latin typeface="Microsoft YaHei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Professioni Sanitarie e offerta Formativa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passaggio dall’accreditamento dei Provider piuttosto che all’evento formativo ha creato sostanzia,i modifiche quantitative e qualitative sulla Formazione ECM</a:t>
            </a:r>
          </a:p>
          <a:p>
            <a:r>
              <a:rPr lang="it-IT" dirty="0" smtClean="0"/>
              <a:t>Rilevanti i numeri dei Provider legati al mondo editoriale e congressuale</a:t>
            </a:r>
          </a:p>
          <a:p>
            <a:r>
              <a:rPr lang="it-IT" dirty="0" smtClean="0"/>
              <a:t>Limitato e insufficiente numero di Società Scientifiche quali Provider</a:t>
            </a:r>
          </a:p>
          <a:p>
            <a:r>
              <a:rPr lang="it-IT" dirty="0" smtClean="0"/>
              <a:t>Forti e significative disomogeneità in campo nazionale su offerta formativa delle ASL</a:t>
            </a:r>
          </a:p>
          <a:p>
            <a:r>
              <a:rPr lang="it-IT" dirty="0" smtClean="0"/>
              <a:t>Alcune Professioni hanno verificato meno offerte su obiettivi Tecnico Professionali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95736" y="332656"/>
            <a:ext cx="4104456" cy="113042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QUALI I RISCHI ?</a:t>
            </a:r>
          </a:p>
          <a:p>
            <a:pPr algn="ctr"/>
            <a:r>
              <a:rPr lang="it-IT" sz="2400" b="1" dirty="0" smtClean="0"/>
              <a:t>Per il Sistema Salute e per il Cittadino</a:t>
            </a:r>
            <a:endParaRPr lang="it-IT" sz="2400" b="1" dirty="0"/>
          </a:p>
        </p:txBody>
      </p:sp>
      <p:sp>
        <p:nvSpPr>
          <p:cNvPr id="3" name="Freccia in giù 2"/>
          <p:cNvSpPr/>
          <p:nvPr/>
        </p:nvSpPr>
        <p:spPr>
          <a:xfrm>
            <a:off x="3923928" y="1700808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1619672" y="2780928"/>
            <a:ext cx="5256584" cy="3312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PROFESSIONISTI FORMATI SU OBIETTIVI SBILANCIATI NON PERTINENTI NE’ RILEVANTI  PER LA LORO PRATICA CLINICA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INUTILE  CORSA RACCOLTA “PUNTI”</a:t>
            </a:r>
          </a:p>
          <a:p>
            <a:pPr algn="ctr"/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Logopedista Professione della Salute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Stimati più di 10.000 Professionisti in Italia</a:t>
            </a:r>
          </a:p>
          <a:p>
            <a:r>
              <a:rPr lang="it-IT" dirty="0" smtClean="0"/>
              <a:t>Associazione maggiormente rappresentativa </a:t>
            </a:r>
            <a:r>
              <a:rPr lang="it-IT" b="1" dirty="0" smtClean="0"/>
              <a:t>FLI Federazione Logopedisti Italiani</a:t>
            </a:r>
          </a:p>
          <a:p>
            <a:r>
              <a:rPr lang="it-IT" dirty="0" smtClean="0"/>
              <a:t>Ogni anno vengono svolti nelle </a:t>
            </a:r>
            <a:r>
              <a:rPr lang="it-IT" b="1" dirty="0" smtClean="0"/>
              <a:t>FLI Regioni</a:t>
            </a:r>
            <a:r>
              <a:rPr lang="it-IT" dirty="0" smtClean="0"/>
              <a:t>, 20 -25 eventi in tutto il territorio nazionale Formativi su obiettivi di maggior rilevanza e pertinenza Tecnico Professionale per tutti i Logopedisti</a:t>
            </a:r>
          </a:p>
          <a:p>
            <a:r>
              <a:rPr lang="it-IT" dirty="0" smtClean="0"/>
              <a:t>In più nel 2012 1° corso  </a:t>
            </a:r>
            <a:r>
              <a:rPr lang="it-IT" b="1" dirty="0" smtClean="0"/>
              <a:t>FAD “</a:t>
            </a:r>
            <a:r>
              <a:rPr lang="it-IT" b="1" i="1" dirty="0" err="1" smtClean="0"/>
              <a:t>Evidence</a:t>
            </a:r>
            <a:r>
              <a:rPr lang="it-IT" b="1" i="1" dirty="0" smtClean="0"/>
              <a:t> </a:t>
            </a:r>
            <a:r>
              <a:rPr lang="it-IT" b="1" i="1" dirty="0" err="1" smtClean="0"/>
              <a:t>Based</a:t>
            </a:r>
            <a:r>
              <a:rPr lang="it-IT" b="1" i="1" dirty="0" smtClean="0"/>
              <a:t> Medicine </a:t>
            </a:r>
            <a:r>
              <a:rPr lang="it-IT" b="1" i="1" dirty="0" err="1" smtClean="0"/>
              <a:t>User</a:t>
            </a:r>
            <a:r>
              <a:rPr lang="it-IT" b="1" dirty="0" smtClean="0"/>
              <a:t>”</a:t>
            </a:r>
            <a:r>
              <a:rPr lang="it-IT" dirty="0" smtClean="0"/>
              <a:t> gratuito per tutti gli iscritti (10 crediti ECM) 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2571</TotalTime>
  <Words>634</Words>
  <Application>Microsoft Office PowerPoint</Application>
  <PresentationFormat>Presentazione su schermo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Satellite</vt:lpstr>
      <vt:lpstr>Formazione continua in Medicina: offerta Formativa  e bisogni formativi della Professione del Logopedista stato dell’arte e  criticità di sistema  </vt:lpstr>
      <vt:lpstr>Presentazione standard di PowerPoint</vt:lpstr>
      <vt:lpstr>Presentazione standard di PowerPoint</vt:lpstr>
      <vt:lpstr>Presentazione standard di PowerPoint</vt:lpstr>
      <vt:lpstr>Il progetto ECM</vt:lpstr>
      <vt:lpstr>Ruolo di Ordini Collegi e Associazioni</vt:lpstr>
      <vt:lpstr>Professioni Sanitarie e offerta Formativa</vt:lpstr>
      <vt:lpstr>Presentazione standard di PowerPoint</vt:lpstr>
      <vt:lpstr>Il Logopedista Professione della Salute</vt:lpstr>
      <vt:lpstr>ECM alcune riflessioni</vt:lpstr>
      <vt:lpstr>ECM alcune riflessioni</vt:lpstr>
      <vt:lpstr>ECM verso il futuro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L’esercizio professionale del Logopedista</dc:title>
  <dc:creator>tecno</dc:creator>
  <cp:lastModifiedBy>tecno</cp:lastModifiedBy>
  <cp:revision>275</cp:revision>
  <dcterms:created xsi:type="dcterms:W3CDTF">2012-11-01T14:01:48Z</dcterms:created>
  <dcterms:modified xsi:type="dcterms:W3CDTF">2013-11-05T08:59:03Z</dcterms:modified>
</cp:coreProperties>
</file>