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5.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6.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7"/>
  </p:notesMasterIdLst>
  <p:sldIdLst>
    <p:sldId id="256" r:id="rId2"/>
    <p:sldId id="304" r:id="rId3"/>
    <p:sldId id="302" r:id="rId4"/>
    <p:sldId id="300" r:id="rId5"/>
    <p:sldId id="325" r:id="rId6"/>
    <p:sldId id="324" r:id="rId7"/>
    <p:sldId id="323" r:id="rId8"/>
    <p:sldId id="326" r:id="rId9"/>
    <p:sldId id="335" r:id="rId10"/>
    <p:sldId id="354" r:id="rId11"/>
    <p:sldId id="327" r:id="rId12"/>
    <p:sldId id="355" r:id="rId13"/>
    <p:sldId id="301" r:id="rId14"/>
    <p:sldId id="336" r:id="rId15"/>
    <p:sldId id="337" r:id="rId16"/>
    <p:sldId id="342" r:id="rId17"/>
    <p:sldId id="344" r:id="rId18"/>
    <p:sldId id="395" r:id="rId19"/>
    <p:sldId id="350" r:id="rId20"/>
    <p:sldId id="351" r:id="rId21"/>
    <p:sldId id="345" r:id="rId22"/>
    <p:sldId id="346" r:id="rId23"/>
    <p:sldId id="347" r:id="rId24"/>
    <p:sldId id="348" r:id="rId25"/>
    <p:sldId id="356" r:id="rId26"/>
    <p:sldId id="360" r:id="rId27"/>
    <p:sldId id="361" r:id="rId28"/>
    <p:sldId id="352" r:id="rId29"/>
    <p:sldId id="353" r:id="rId30"/>
    <p:sldId id="357" r:id="rId31"/>
    <p:sldId id="388" r:id="rId32"/>
    <p:sldId id="328" r:id="rId33"/>
    <p:sldId id="329" r:id="rId34"/>
    <p:sldId id="330" r:id="rId35"/>
    <p:sldId id="331" r:id="rId36"/>
    <p:sldId id="332" r:id="rId37"/>
    <p:sldId id="333" r:id="rId38"/>
    <p:sldId id="334" r:id="rId39"/>
    <p:sldId id="389" r:id="rId40"/>
    <p:sldId id="393" r:id="rId41"/>
    <p:sldId id="377" r:id="rId42"/>
    <p:sldId id="378" r:id="rId43"/>
    <p:sldId id="379" r:id="rId44"/>
    <p:sldId id="380" r:id="rId45"/>
    <p:sldId id="381" r:id="rId46"/>
    <p:sldId id="382" r:id="rId47"/>
    <p:sldId id="383" r:id="rId48"/>
    <p:sldId id="390" r:id="rId49"/>
    <p:sldId id="384" r:id="rId50"/>
    <p:sldId id="385" r:id="rId51"/>
    <p:sldId id="391" r:id="rId52"/>
    <p:sldId id="392" r:id="rId53"/>
    <p:sldId id="386" r:id="rId54"/>
    <p:sldId id="318" r:id="rId55"/>
    <p:sldId id="394" r:id="rId56"/>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ferSingleView="1">
    <p:restoredLeft sz="34587" autoAdjust="0"/>
    <p:restoredTop sz="92714" autoAdjust="0"/>
  </p:normalViewPr>
  <p:slideViewPr>
    <p:cSldViewPr>
      <p:cViewPr>
        <p:scale>
          <a:sx n="70" d="100"/>
          <a:sy n="70" d="100"/>
        </p:scale>
        <p:origin x="-204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9.xml"/></Relationships>
</file>

<file path=ppt/charts/_rels/chart6.xml.rels><?xml version="1.0" encoding="UTF-8" standalone="yes"?>
<Relationships xmlns="http://schemas.openxmlformats.org/package/2006/relationships"><Relationship Id="rId2" Type="http://schemas.openxmlformats.org/officeDocument/2006/relationships/oleObject" Target="file:///C:\Users\Utente\Desktop\stat\AGENAS_NAZIONALI.xlsx" TargetMode="External"/><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rgbClr val="002060"/>
                </a:solidFill>
              </a:defRPr>
            </a:pPr>
            <a:r>
              <a:rPr lang="en-US">
                <a:solidFill>
                  <a:srgbClr val="002060"/>
                </a:solidFill>
              </a:rPr>
              <a:t>Professionisti partecipanti</a:t>
            </a:r>
          </a:p>
        </c:rich>
      </c:tx>
      <c:layout>
        <c:manualLayout>
          <c:xMode val="edge"/>
          <c:yMode val="edge"/>
          <c:x val="0.270287561129611"/>
          <c:y val="1.4946546676888391E-2"/>
        </c:manualLayout>
      </c:layout>
      <c:overlay val="0"/>
    </c:title>
    <c:autoTitleDeleted val="0"/>
    <c:plotArea>
      <c:layout/>
      <c:lineChart>
        <c:grouping val="standard"/>
        <c:varyColors val="0"/>
        <c:ser>
          <c:idx val="0"/>
          <c:order val="0"/>
          <c:tx>
            <c:v>Nazionale</c:v>
          </c:tx>
          <c:dLbls>
            <c:dLbl>
              <c:idx val="0"/>
              <c:layout>
                <c:manualLayout>
                  <c:x val="3.4246469141841437E-3"/>
                  <c:y val="-2.09251653476437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123234570920723E-3"/>
                  <c:y val="-1.19572373415107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98930933537767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28824026891545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123234570921978E-3"/>
                  <c:y val="-2.69037840183991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Partecipazioni!$G$34:$K$34</c:f>
              <c:numCache>
                <c:formatCode>#,##0</c:formatCode>
                <c:ptCount val="5"/>
                <c:pt idx="0">
                  <c:v>818971</c:v>
                </c:pt>
                <c:pt idx="1">
                  <c:v>751879</c:v>
                </c:pt>
                <c:pt idx="2">
                  <c:v>714285</c:v>
                </c:pt>
                <c:pt idx="3">
                  <c:v>671818</c:v>
                </c:pt>
                <c:pt idx="4">
                  <c:v>698558</c:v>
                </c:pt>
              </c:numCache>
            </c:numRef>
          </c:val>
          <c:smooth val="0"/>
        </c:ser>
        <c:dLbls>
          <c:showLegendKey val="0"/>
          <c:showVal val="1"/>
          <c:showCatName val="0"/>
          <c:showSerName val="0"/>
          <c:showPercent val="0"/>
          <c:showBubbleSize val="0"/>
        </c:dLbls>
        <c:marker val="1"/>
        <c:smooth val="0"/>
        <c:axId val="86197760"/>
        <c:axId val="86199296"/>
      </c:lineChart>
      <c:catAx>
        <c:axId val="86197760"/>
        <c:scaling>
          <c:orientation val="minMax"/>
        </c:scaling>
        <c:delete val="0"/>
        <c:axPos val="b"/>
        <c:numFmt formatCode="General" sourceLinked="1"/>
        <c:majorTickMark val="out"/>
        <c:minorTickMark val="none"/>
        <c:tickLblPos val="nextTo"/>
        <c:crossAx val="86199296"/>
        <c:crosses val="autoZero"/>
        <c:auto val="1"/>
        <c:lblAlgn val="ctr"/>
        <c:lblOffset val="100"/>
        <c:noMultiLvlLbl val="0"/>
      </c:catAx>
      <c:valAx>
        <c:axId val="86199296"/>
        <c:scaling>
          <c:orientation val="minMax"/>
        </c:scaling>
        <c:delete val="0"/>
        <c:axPos val="l"/>
        <c:majorGridlines/>
        <c:numFmt formatCode="#,##0" sourceLinked="1"/>
        <c:majorTickMark val="out"/>
        <c:minorTickMark val="none"/>
        <c:tickLblPos val="nextTo"/>
        <c:crossAx val="8619776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Percentuale Professionisti che hanno fatto Formazione</a:t>
            </a:r>
          </a:p>
        </c:rich>
      </c:tx>
      <c:overlay val="0"/>
    </c:title>
    <c:autoTitleDeleted val="0"/>
    <c:plotArea>
      <c:layout/>
      <c:lineChart>
        <c:grouping val="standard"/>
        <c:varyColors val="0"/>
        <c:ser>
          <c:idx val="0"/>
          <c:order val="0"/>
          <c:tx>
            <c:v>Percentuale Professionisti</c:v>
          </c:tx>
          <c:dLbls>
            <c:dLbl>
              <c:idx val="1"/>
              <c:layout>
                <c:manualLayout>
                  <c:x val="-6.2395888013998355E-2"/>
                  <c:y val="-5.04512977544474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Partecipazioni!$G$47:$K$47</c:f>
              <c:numCache>
                <c:formatCode>0.00%</c:formatCode>
                <c:ptCount val="5"/>
                <c:pt idx="0">
                  <c:v>0.74877211653098863</c:v>
                </c:pt>
                <c:pt idx="1">
                  <c:v>0.68743097155479482</c:v>
                </c:pt>
                <c:pt idx="2">
                  <c:v>0.65305937726285412</c:v>
                </c:pt>
                <c:pt idx="3">
                  <c:v>0.61423247683204241</c:v>
                </c:pt>
                <c:pt idx="4">
                  <c:v>0.63868043212721104</c:v>
                </c:pt>
              </c:numCache>
            </c:numRef>
          </c:val>
          <c:smooth val="0"/>
        </c:ser>
        <c:dLbls>
          <c:showLegendKey val="0"/>
          <c:showVal val="1"/>
          <c:showCatName val="0"/>
          <c:showSerName val="0"/>
          <c:showPercent val="0"/>
          <c:showBubbleSize val="0"/>
        </c:dLbls>
        <c:marker val="1"/>
        <c:smooth val="0"/>
        <c:axId val="86232448"/>
        <c:axId val="86238336"/>
      </c:lineChart>
      <c:catAx>
        <c:axId val="86232448"/>
        <c:scaling>
          <c:orientation val="minMax"/>
        </c:scaling>
        <c:delete val="0"/>
        <c:axPos val="b"/>
        <c:numFmt formatCode="General" sourceLinked="1"/>
        <c:majorTickMark val="out"/>
        <c:minorTickMark val="none"/>
        <c:tickLblPos val="nextTo"/>
        <c:crossAx val="86238336"/>
        <c:crosses val="autoZero"/>
        <c:auto val="1"/>
        <c:lblAlgn val="ctr"/>
        <c:lblOffset val="100"/>
        <c:noMultiLvlLbl val="0"/>
      </c:catAx>
      <c:valAx>
        <c:axId val="86238336"/>
        <c:scaling>
          <c:orientation val="minMax"/>
          <c:max val="1"/>
          <c:min val="0.4"/>
        </c:scaling>
        <c:delete val="0"/>
        <c:axPos val="l"/>
        <c:majorGridlines/>
        <c:numFmt formatCode="0.00%" sourceLinked="1"/>
        <c:majorTickMark val="out"/>
        <c:minorTickMark val="none"/>
        <c:tickLblPos val="nextTo"/>
        <c:crossAx val="8623244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Partecipazioni!$E$25</c:f>
              <c:strCache>
                <c:ptCount val="1"/>
                <c:pt idx="0">
                  <c:v>Partecipazioni</c:v>
                </c:pt>
              </c:strCache>
            </c:strRef>
          </c:tx>
          <c:spPr>
            <a:ln>
              <a:solidFill>
                <a:schemeClr val="accent2"/>
              </a:solidFill>
            </a:ln>
          </c:spPr>
          <c:marker>
            <c:spPr>
              <a:solidFill>
                <a:schemeClr val="accent2"/>
              </a:solidFill>
              <a:ln>
                <a:solidFill>
                  <a:schemeClr val="accent2"/>
                </a:solidFill>
              </a:ln>
            </c:spPr>
          </c:marker>
          <c:dLbls>
            <c:dLbl>
              <c:idx val="0"/>
              <c:layout>
                <c:manualLayout>
                  <c:x val="-2.77777777777779E-3"/>
                  <c:y val="-2.77777777777778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44444444444445E-2"/>
                  <c:y val="-3.24074074074074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8408E-3"/>
                  <c:y val="-1.38888888888889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9E-3"/>
                  <c:y val="2.77777777777778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185067526416067E-16"/>
                  <c:y val="-4.62962962962963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Partecipazioni!$G$29:$K$29</c:f>
              <c:numCache>
                <c:formatCode>#,##0</c:formatCode>
                <c:ptCount val="5"/>
                <c:pt idx="0">
                  <c:v>2522136</c:v>
                </c:pt>
                <c:pt idx="1">
                  <c:v>2151848</c:v>
                </c:pt>
                <c:pt idx="2">
                  <c:v>2031017</c:v>
                </c:pt>
                <c:pt idx="3">
                  <c:v>1798117</c:v>
                </c:pt>
                <c:pt idx="4">
                  <c:v>1922891</c:v>
                </c:pt>
              </c:numCache>
            </c:numRef>
          </c:val>
          <c:smooth val="0"/>
        </c:ser>
        <c:dLbls>
          <c:showLegendKey val="0"/>
          <c:showVal val="1"/>
          <c:showCatName val="0"/>
          <c:showSerName val="0"/>
          <c:showPercent val="0"/>
          <c:showBubbleSize val="0"/>
        </c:dLbls>
        <c:marker val="1"/>
        <c:smooth val="0"/>
        <c:axId val="86639744"/>
        <c:axId val="86641280"/>
      </c:lineChart>
      <c:catAx>
        <c:axId val="86639744"/>
        <c:scaling>
          <c:orientation val="minMax"/>
        </c:scaling>
        <c:delete val="0"/>
        <c:axPos val="b"/>
        <c:numFmt formatCode="General" sourceLinked="1"/>
        <c:majorTickMark val="out"/>
        <c:minorTickMark val="none"/>
        <c:tickLblPos val="nextTo"/>
        <c:crossAx val="86641280"/>
        <c:crosses val="autoZero"/>
        <c:auto val="1"/>
        <c:lblAlgn val="ctr"/>
        <c:lblOffset val="100"/>
        <c:noMultiLvlLbl val="0"/>
      </c:catAx>
      <c:valAx>
        <c:axId val="86641280"/>
        <c:scaling>
          <c:orientation val="minMax"/>
        </c:scaling>
        <c:delete val="0"/>
        <c:axPos val="l"/>
        <c:majorGridlines/>
        <c:numFmt formatCode="#,##0" sourceLinked="1"/>
        <c:majorTickMark val="out"/>
        <c:minorTickMark val="none"/>
        <c:tickLblPos val="nextTo"/>
        <c:crossAx val="8663974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5"/>
          <c:order val="0"/>
          <c:tx>
            <c:strRef>
              <c:f>Partecipazioni!$E$35</c:f>
              <c:strCache>
                <c:ptCount val="1"/>
                <c:pt idx="0">
                  <c:v>Corsi ECM</c:v>
                </c:pt>
              </c:strCache>
            </c:strRef>
          </c:tx>
          <c:dLbls>
            <c:dLbl>
              <c:idx val="4"/>
              <c:layout>
                <c:manualLayout>
                  <c:x val="-3.4548775153105865E-2"/>
                  <c:y val="-3.75116652085156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Partecipazioni!$G$38:$K$38</c:f>
              <c:numCache>
                <c:formatCode>#,##0</c:formatCode>
                <c:ptCount val="5"/>
                <c:pt idx="0">
                  <c:v>61845</c:v>
                </c:pt>
                <c:pt idx="1">
                  <c:v>60643</c:v>
                </c:pt>
                <c:pt idx="2">
                  <c:v>51678</c:v>
                </c:pt>
                <c:pt idx="3">
                  <c:v>50489</c:v>
                </c:pt>
                <c:pt idx="4">
                  <c:v>53844</c:v>
                </c:pt>
              </c:numCache>
            </c:numRef>
          </c:val>
          <c:smooth val="0"/>
        </c:ser>
        <c:dLbls>
          <c:showLegendKey val="0"/>
          <c:showVal val="1"/>
          <c:showCatName val="0"/>
          <c:showSerName val="0"/>
          <c:showPercent val="0"/>
          <c:showBubbleSize val="0"/>
        </c:dLbls>
        <c:marker val="1"/>
        <c:smooth val="0"/>
        <c:axId val="86686720"/>
        <c:axId val="86688512"/>
      </c:lineChart>
      <c:catAx>
        <c:axId val="86686720"/>
        <c:scaling>
          <c:orientation val="minMax"/>
        </c:scaling>
        <c:delete val="0"/>
        <c:axPos val="b"/>
        <c:numFmt formatCode="General" sourceLinked="1"/>
        <c:majorTickMark val="out"/>
        <c:minorTickMark val="none"/>
        <c:tickLblPos val="nextTo"/>
        <c:crossAx val="86688512"/>
        <c:crosses val="autoZero"/>
        <c:auto val="1"/>
        <c:lblAlgn val="ctr"/>
        <c:lblOffset val="100"/>
        <c:noMultiLvlLbl val="0"/>
      </c:catAx>
      <c:valAx>
        <c:axId val="86688512"/>
        <c:scaling>
          <c:orientation val="minMax"/>
        </c:scaling>
        <c:delete val="0"/>
        <c:axPos val="l"/>
        <c:majorGridlines/>
        <c:numFmt formatCode="#,##0" sourceLinked="1"/>
        <c:majorTickMark val="out"/>
        <c:minorTickMark val="none"/>
        <c:tickLblPos val="nextTo"/>
        <c:crossAx val="8668672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Partecipazioni!$E$39</c:f>
              <c:strCache>
                <c:ptCount val="1"/>
                <c:pt idx="0">
                  <c:v>Crediti ECM</c:v>
                </c:pt>
              </c:strCache>
            </c:strRef>
          </c:tx>
          <c:dLbls>
            <c:dLbl>
              <c:idx val="0"/>
              <c:layout>
                <c:manualLayout>
                  <c:x val="-3.8888888888888862E-2"/>
                  <c:y val="-5.0925925925925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4009E-3"/>
                  <c:y val="3.24074074074074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708475412540093E-2"/>
                  <c:y val="3.54199070473652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666666666666668E-2"/>
                  <c:y val="-6.01851851851851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Partecipazioni!$G$42:$K$42</c:f>
              <c:numCache>
                <c:formatCode>#,##0</c:formatCode>
                <c:ptCount val="5"/>
                <c:pt idx="0">
                  <c:v>17223188.289999992</c:v>
                </c:pt>
                <c:pt idx="1">
                  <c:v>13769045.42</c:v>
                </c:pt>
                <c:pt idx="2">
                  <c:v>15478052.140000001</c:v>
                </c:pt>
                <c:pt idx="3">
                  <c:v>15868827.629999982</c:v>
                </c:pt>
                <c:pt idx="4">
                  <c:v>18777173.100000001</c:v>
                </c:pt>
              </c:numCache>
            </c:numRef>
          </c:val>
          <c:smooth val="0"/>
        </c:ser>
        <c:dLbls>
          <c:showLegendKey val="0"/>
          <c:showVal val="1"/>
          <c:showCatName val="0"/>
          <c:showSerName val="0"/>
          <c:showPercent val="0"/>
          <c:showBubbleSize val="0"/>
        </c:dLbls>
        <c:marker val="1"/>
        <c:smooth val="0"/>
        <c:axId val="86717568"/>
        <c:axId val="86719104"/>
      </c:lineChart>
      <c:catAx>
        <c:axId val="86717568"/>
        <c:scaling>
          <c:orientation val="minMax"/>
        </c:scaling>
        <c:delete val="0"/>
        <c:axPos val="b"/>
        <c:numFmt formatCode="General" sourceLinked="1"/>
        <c:majorTickMark val="out"/>
        <c:minorTickMark val="none"/>
        <c:tickLblPos val="nextTo"/>
        <c:crossAx val="86719104"/>
        <c:crosses val="autoZero"/>
        <c:auto val="1"/>
        <c:lblAlgn val="ctr"/>
        <c:lblOffset val="100"/>
        <c:noMultiLvlLbl val="0"/>
      </c:catAx>
      <c:valAx>
        <c:axId val="86719104"/>
        <c:scaling>
          <c:orientation val="minMax"/>
        </c:scaling>
        <c:delete val="0"/>
        <c:axPos val="l"/>
        <c:majorGridlines/>
        <c:numFmt formatCode="#,##0" sourceLinked="1"/>
        <c:majorTickMark val="out"/>
        <c:minorTickMark val="none"/>
        <c:tickLblPos val="nextTo"/>
        <c:crossAx val="8671756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a:t>Media Crediti ECM per Partecipazione</a:t>
            </a:r>
          </a:p>
        </c:rich>
      </c:tx>
      <c:overlay val="0"/>
    </c:title>
    <c:autoTitleDeleted val="0"/>
    <c:plotArea>
      <c:layout/>
      <c:lineChart>
        <c:grouping val="standard"/>
        <c:varyColors val="0"/>
        <c:ser>
          <c:idx val="0"/>
          <c:order val="0"/>
          <c:tx>
            <c:v>Media Crediti ECM Partecipazione</c:v>
          </c:tx>
          <c:dLbls>
            <c:dLbl>
              <c:idx val="0"/>
              <c:layout>
                <c:manualLayout>
                  <c:x val="-3.2473886315134842E-2"/>
                  <c:y val="-4.07844453496698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2473886315134842E-2"/>
                  <c:y val="-4.07844453496698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Partecipazioni!$G$24:$K$24</c:f>
              <c:numCache>
                <c:formatCode>General</c:formatCode>
                <c:ptCount val="5"/>
                <c:pt idx="0">
                  <c:v>2008</c:v>
                </c:pt>
                <c:pt idx="1">
                  <c:v>2009</c:v>
                </c:pt>
                <c:pt idx="2">
                  <c:v>2010</c:v>
                </c:pt>
                <c:pt idx="3">
                  <c:v>2011</c:v>
                </c:pt>
                <c:pt idx="4">
                  <c:v>2012</c:v>
                </c:pt>
              </c:numCache>
            </c:numRef>
          </c:cat>
          <c:val>
            <c:numRef>
              <c:f>Partecipazioni!$G$43:$K$43</c:f>
              <c:numCache>
                <c:formatCode>0.00</c:formatCode>
                <c:ptCount val="5"/>
                <c:pt idx="0">
                  <c:v>6.8288102980965233</c:v>
                </c:pt>
                <c:pt idx="1">
                  <c:v>6.3987072599923405</c:v>
                </c:pt>
                <c:pt idx="2">
                  <c:v>7.6208382992362802</c:v>
                </c:pt>
                <c:pt idx="3">
                  <c:v>8.8252475395094212</c:v>
                </c:pt>
                <c:pt idx="4">
                  <c:v>9.7650740993639484</c:v>
                </c:pt>
              </c:numCache>
            </c:numRef>
          </c:val>
          <c:smooth val="0"/>
        </c:ser>
        <c:dLbls>
          <c:showLegendKey val="0"/>
          <c:showVal val="1"/>
          <c:showCatName val="0"/>
          <c:showSerName val="0"/>
          <c:showPercent val="0"/>
          <c:showBubbleSize val="0"/>
        </c:dLbls>
        <c:marker val="1"/>
        <c:smooth val="0"/>
        <c:axId val="86764544"/>
        <c:axId val="86926080"/>
      </c:lineChart>
      <c:catAx>
        <c:axId val="86764544"/>
        <c:scaling>
          <c:orientation val="minMax"/>
        </c:scaling>
        <c:delete val="0"/>
        <c:axPos val="b"/>
        <c:numFmt formatCode="General" sourceLinked="1"/>
        <c:majorTickMark val="out"/>
        <c:minorTickMark val="none"/>
        <c:tickLblPos val="nextTo"/>
        <c:crossAx val="86926080"/>
        <c:crosses val="autoZero"/>
        <c:auto val="1"/>
        <c:lblAlgn val="ctr"/>
        <c:lblOffset val="100"/>
        <c:noMultiLvlLbl val="0"/>
      </c:catAx>
      <c:valAx>
        <c:axId val="86926080"/>
        <c:scaling>
          <c:orientation val="minMax"/>
        </c:scaling>
        <c:delete val="0"/>
        <c:axPos val="l"/>
        <c:majorGridlines/>
        <c:numFmt formatCode="0.00" sourceLinked="1"/>
        <c:majorTickMark val="out"/>
        <c:minorTickMark val="none"/>
        <c:tickLblPos val="nextTo"/>
        <c:crossAx val="86764544"/>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0" tIns="45715" rIns="91430" bIns="45715"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30" tIns="45715" rIns="91430" bIns="45715" rtlCol="0"/>
          <a:lstStyle>
            <a:lvl1pPr algn="r" fontAlgn="auto">
              <a:spcBef>
                <a:spcPts val="0"/>
              </a:spcBef>
              <a:spcAft>
                <a:spcPts val="0"/>
              </a:spcAft>
              <a:defRPr sz="1200">
                <a:latin typeface="+mn-lt"/>
                <a:cs typeface="+mn-cs"/>
              </a:defRPr>
            </a:lvl1pPr>
          </a:lstStyle>
          <a:p>
            <a:pPr>
              <a:defRPr/>
            </a:pPr>
            <a:fld id="{3BD9271E-2AB1-4D10-A286-02F5E7A3EF88}" type="datetimeFigureOut">
              <a:rPr lang="it-IT"/>
              <a:pPr>
                <a:defRPr/>
              </a:pPr>
              <a:t>04/11/2013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30" tIns="45715" rIns="91430" bIns="45715"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30" tIns="45715" rIns="91430" bIns="45715"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30" tIns="45715" rIns="91430" bIns="45715" rtlCol="0" anchor="b"/>
          <a:lstStyle>
            <a:lvl1pPr algn="r" fontAlgn="auto">
              <a:spcBef>
                <a:spcPts val="0"/>
              </a:spcBef>
              <a:spcAft>
                <a:spcPts val="0"/>
              </a:spcAft>
              <a:defRPr sz="1200">
                <a:latin typeface="+mn-lt"/>
                <a:cs typeface="+mn-cs"/>
              </a:defRPr>
            </a:lvl1pPr>
          </a:lstStyle>
          <a:p>
            <a:pPr>
              <a:defRPr/>
            </a:pPr>
            <a:fld id="{4A6B4B94-1A06-4433-BFC2-52713C68024D}" type="slidenum">
              <a:rPr lang="it-IT"/>
              <a:pPr>
                <a:defRPr/>
              </a:pPr>
              <a:t>‹N›</a:t>
            </a:fld>
            <a:endParaRPr lang="it-IT"/>
          </a:p>
        </p:txBody>
      </p:sp>
    </p:spTree>
    <p:extLst>
      <p:ext uri="{BB962C8B-B14F-4D97-AF65-F5344CB8AC3E}">
        <p14:creationId xmlns:p14="http://schemas.microsoft.com/office/powerpoint/2010/main" val="3982883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a:p>
            <a:pPr eaLnBrk="1" hangingPunct="1">
              <a:spcBef>
                <a:spcPct val="0"/>
              </a:spcBef>
            </a:pPr>
            <a:endParaRPr lang="it-IT" altLang="it-IT" smtClean="0"/>
          </a:p>
          <a:p>
            <a:pPr eaLnBrk="1" hangingPunct="1">
              <a:spcBef>
                <a:spcPct val="0"/>
              </a:spcBef>
            </a:pPr>
            <a:endParaRPr lang="it-IT" altLang="it-IT" smtClean="0"/>
          </a:p>
        </p:txBody>
      </p:sp>
      <p:sp>
        <p:nvSpPr>
          <p:cNvPr id="19460"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9619BFA-D1F6-4499-9E32-7912FDF32CCE}" type="slidenum">
              <a:rPr lang="it-IT" altLang="it-IT" smtClean="0">
                <a:latin typeface="Calibri" pitchFamily="34" charset="0"/>
              </a:rPr>
              <a:pPr fontAlgn="base">
                <a:spcBef>
                  <a:spcPct val="0"/>
                </a:spcBef>
                <a:spcAft>
                  <a:spcPct val="0"/>
                </a:spcAft>
                <a:defRPr/>
              </a:pPr>
              <a:t>1</a:t>
            </a:fld>
            <a:endParaRPr lang="it-IT" altLang="it-IT"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9F3FBCEF-1A87-4F4E-AED8-943B6ABBA778}" type="slidenum">
              <a:rPr lang="it-IT" smtClean="0"/>
              <a:pPr>
                <a:defRPr/>
              </a:pPr>
              <a:t>21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3E72258-9FCE-4636-ADE6-97D2CA56D7AA}" type="slidenum">
              <a:rPr lang="it-IT" altLang="it-IT" smtClean="0">
                <a:latin typeface="Calibri" pitchFamily="34" charset="0"/>
              </a:rPr>
              <a:pPr fontAlgn="base">
                <a:spcBef>
                  <a:spcPct val="0"/>
                </a:spcBef>
                <a:spcAft>
                  <a:spcPct val="0"/>
                </a:spcAft>
                <a:defRPr/>
              </a:pPr>
              <a:t>22</a:t>
            </a:fld>
            <a:endParaRPr lang="it-IT" altLang="it-IT"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9C60E6D-AF73-41D9-B1ED-D66A47C69693}" type="slidenum">
              <a:rPr lang="it-IT" altLang="it-IT" smtClean="0">
                <a:latin typeface="Calibri" pitchFamily="34" charset="0"/>
              </a:rPr>
              <a:pPr fontAlgn="base">
                <a:spcBef>
                  <a:spcPct val="0"/>
                </a:spcBef>
                <a:spcAft>
                  <a:spcPct val="0"/>
                </a:spcAft>
                <a:defRPr/>
              </a:pPr>
              <a:t>23</a:t>
            </a:fld>
            <a:endParaRPr lang="it-IT" altLang="it-IT"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3B088AF-7C46-45B5-B802-F89C2D801578}" type="slidenum">
              <a:rPr lang="it-IT" altLang="it-IT" smtClean="0">
                <a:latin typeface="Calibri" pitchFamily="34" charset="0"/>
              </a:rPr>
              <a:pPr fontAlgn="base">
                <a:spcBef>
                  <a:spcPct val="0"/>
                </a:spcBef>
                <a:spcAft>
                  <a:spcPct val="0"/>
                </a:spcAft>
                <a:defRPr/>
              </a:pPr>
              <a:t>24</a:t>
            </a:fld>
            <a:endParaRPr lang="it-IT" altLang="it-IT"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0"/>
          <p:cNvSpPr>
            <a:spLocks noGrp="1" noChangeArrowheads="1"/>
          </p:cNvSpPr>
          <p:nvPr>
            <p:ph type="sldNum" sz="quarter" idx="5"/>
          </p:nvPr>
        </p:nvSpPr>
        <p:spPr/>
        <p:txBody>
          <a:bodyPr/>
          <a:lstStyle/>
          <a:p>
            <a:pPr>
              <a:buFont typeface="Times New Roman" pitchFamily="18" charset="0"/>
              <a:buNone/>
              <a:defRPr/>
            </a:pPr>
            <a:fld id="{8521BDC9-869B-40EF-A158-F1A26D7C4148}" type="slidenum">
              <a:rPr lang="it-IT" smtClean="0">
                <a:latin typeface="Times New Roman" pitchFamily="18" charset="0"/>
              </a:rPr>
              <a:pPr>
                <a:buFont typeface="Times New Roman" pitchFamily="18" charset="0"/>
                <a:buNone/>
                <a:defRPr/>
              </a:pPr>
              <a:t>25</a:t>
            </a:fld>
            <a:endParaRPr lang="it-IT" smtClean="0">
              <a:latin typeface="Times New Roman" pitchFamily="18" charset="0"/>
            </a:endParaRPr>
          </a:p>
        </p:txBody>
      </p:sp>
      <p:sp>
        <p:nvSpPr>
          <p:cNvPr id="80899"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80900"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893CF87-DED5-40C1-B0D4-2DC6FCC0F52C}" type="slidenum">
              <a:rPr lang="it-IT" smtClean="0"/>
              <a:pPr>
                <a:defRPr/>
              </a:pPr>
              <a:t>29</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0"/>
          <p:cNvSpPr>
            <a:spLocks noGrp="1" noChangeArrowheads="1"/>
          </p:cNvSpPr>
          <p:nvPr>
            <p:ph type="sldNum" sz="quarter" idx="5"/>
          </p:nvPr>
        </p:nvSpPr>
        <p:spPr/>
        <p:txBody>
          <a:bodyPr/>
          <a:lstStyle/>
          <a:p>
            <a:pPr>
              <a:buFont typeface="Times New Roman" pitchFamily="18" charset="0"/>
              <a:buNone/>
              <a:defRPr/>
            </a:pPr>
            <a:fld id="{E82EFFFC-2DCC-4FC3-9E3B-9F31ACFF3F76}" type="slidenum">
              <a:rPr lang="it-IT" smtClean="0">
                <a:latin typeface="Times New Roman" pitchFamily="18" charset="0"/>
              </a:rPr>
              <a:pPr>
                <a:buFont typeface="Times New Roman" pitchFamily="18" charset="0"/>
                <a:buNone/>
                <a:defRPr/>
              </a:pPr>
              <a:t>31</a:t>
            </a:fld>
            <a:endParaRPr lang="it-IT" smtClean="0">
              <a:latin typeface="Times New Roman" pitchFamily="18" charset="0"/>
            </a:endParaRPr>
          </a:p>
        </p:txBody>
      </p:sp>
      <p:sp>
        <p:nvSpPr>
          <p:cNvPr id="82947" name="Text Box 1"/>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1pPr>
            <a:lvl2pPr marL="742950" indent="-28575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2pPr>
            <a:lvl3pPr marL="11430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3pPr>
            <a:lvl4pPr marL="16002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4pPr>
            <a:lvl5pPr marL="20574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9pPr>
          </a:lstStyle>
          <a:p>
            <a:pPr algn="r" eaLnBrk="1" hangingPunct="1"/>
            <a:fld id="{0752B27F-8346-46B5-A41C-E44FF5594A61}" type="slidenum">
              <a:rPr lang="it-IT" sz="1200">
                <a:solidFill>
                  <a:srgbClr val="000000"/>
                </a:solidFill>
              </a:rPr>
              <a:pPr algn="r" eaLnBrk="1" hangingPunct="1"/>
              <a:t>31</a:t>
            </a:fld>
            <a:endParaRPr lang="it-IT" sz="1200">
              <a:solidFill>
                <a:srgbClr val="000000"/>
              </a:solidFill>
            </a:endParaRPr>
          </a:p>
        </p:txBody>
      </p:sp>
      <p:sp>
        <p:nvSpPr>
          <p:cNvPr id="82948" name="Text Box 2"/>
          <p:cNvSpPr txBox="1">
            <a:spLocks noChangeArrowheads="1"/>
          </p:cNvSpPr>
          <p:nvPr/>
        </p:nvSpPr>
        <p:spPr bwMode="auto">
          <a:xfrm>
            <a:off x="1106488" y="817563"/>
            <a:ext cx="5348287" cy="4030662"/>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82949" name="Rectangle 3"/>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0"/>
          <p:cNvSpPr>
            <a:spLocks noGrp="1" noChangeArrowheads="1"/>
          </p:cNvSpPr>
          <p:nvPr>
            <p:ph type="sldNum" sz="quarter" idx="5"/>
          </p:nvPr>
        </p:nvSpPr>
        <p:spPr/>
        <p:txBody>
          <a:bodyPr/>
          <a:lstStyle/>
          <a:p>
            <a:pPr>
              <a:defRPr/>
            </a:pPr>
            <a:fld id="{D52658C6-3A19-48A2-907C-5A9A47C75C34}" type="slidenum">
              <a:rPr lang="it-IT" altLang="it-IT"/>
              <a:pPr>
                <a:defRPr/>
              </a:pPr>
              <a:t>32</a:t>
            </a:fld>
            <a:endParaRPr lang="it-IT" altLang="it-IT"/>
          </a:p>
        </p:txBody>
      </p:sp>
      <p:sp>
        <p:nvSpPr>
          <p:cNvPr id="83971"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83972"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it-IT" altLang="it-IT" smtClean="0">
                <a:latin typeface="Times New Roman" pitchFamily="18" charset="0"/>
              </a:rPr>
              <a:t>PARTECIPAZIONI: numero di singole partecipazioni totali </a:t>
            </a:r>
          </a:p>
          <a:p>
            <a:r>
              <a:rPr lang="it-IT" altLang="it-IT" smtClean="0">
                <a:latin typeface="Times New Roman" pitchFamily="18" charset="0"/>
              </a:rPr>
              <a:t>PROFESSIONISTI: numero di professionisti che hanno fatto almeno un corso ECM</a:t>
            </a:r>
          </a:p>
          <a:p>
            <a:r>
              <a:rPr lang="it-IT" altLang="it-IT" smtClean="0">
                <a:latin typeface="Times New Roman" pitchFamily="18" charset="0"/>
              </a:rPr>
              <a:t>CORSI ECM: numero di corsi erogati (offerta formativa)</a:t>
            </a:r>
          </a:p>
          <a:p>
            <a:r>
              <a:rPr lang="it-IT" altLang="it-IT" smtClean="0">
                <a:latin typeface="Times New Roman" pitchFamily="18" charset="0"/>
              </a:rPr>
              <a:t>CREDITI ECM: numero dei crediti totali erogati.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idx="5"/>
          </p:nvPr>
        </p:nvSpPr>
        <p:spPr/>
        <p:txBody>
          <a:bodyPr/>
          <a:lstStyle/>
          <a:p>
            <a:pPr>
              <a:defRPr/>
            </a:pPr>
            <a:fld id="{974D3621-ECC6-4D33-8DC9-D8B64763D644}" type="slidenum">
              <a:rPr lang="it-IT" altLang="it-IT"/>
              <a:pPr>
                <a:defRPr/>
              </a:pPr>
              <a:t>33</a:t>
            </a:fld>
            <a:endParaRPr lang="it-IT" altLang="it-IT"/>
          </a:p>
        </p:txBody>
      </p:sp>
      <p:sp>
        <p:nvSpPr>
          <p:cNvPr id="84995"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84996"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it-IT" altLang="it-IT" smtClean="0">
                <a:latin typeface="Times New Roman" pitchFamily="18" charset="0"/>
              </a:rPr>
              <a:t>Numero di professionisti che hanno frequentato almeno un corso ECM. Anche in questo grafico, come nel precedente, il calo tra il 2008 e il 2011 è stato pressoché costante, mentre si registra una ripresa per l’anno 2012.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919163" y="746125"/>
            <a:ext cx="4954587" cy="3716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mtClean="0">
                <a:latin typeface="Times New Roman" pitchFamily="18" charset="0"/>
              </a:rPr>
              <a:t>Numero di professionisti, in percentuale, che hanno svolto formazione ECM (anche un singolo corso).</a:t>
            </a:r>
          </a:p>
          <a:p>
            <a:r>
              <a:rPr lang="it-IT" smtClean="0">
                <a:latin typeface="Times New Roman" pitchFamily="18" charset="0"/>
              </a:rPr>
              <a:t>L’andamento del grafico conferma quanto mostrato dalle precedenti slide: un calo dal 2008 al 2011 e una ripresa nell’anno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fontAlgn="base" hangingPunct="1">
              <a:spcBef>
                <a:spcPct val="0"/>
              </a:spcBef>
              <a:spcAft>
                <a:spcPct val="0"/>
              </a:spcAft>
            </a:pPr>
            <a:fld id="{B7BC7293-91A8-4357-9533-861D5D89078A}" type="slidenum">
              <a:rPr lang="it-IT" smtClean="0">
                <a:latin typeface="Times New Roman" pitchFamily="18" charset="0"/>
                <a:ea typeface="Arial Unicode MS" pitchFamily="34" charset="-128"/>
                <a:cs typeface="Arial Unicode MS" pitchFamily="34" charset="-128"/>
              </a:rPr>
              <a:pPr eaLnBrk="1" fontAlgn="base" hangingPunct="1">
                <a:spcBef>
                  <a:spcPct val="0"/>
                </a:spcBef>
                <a:spcAft>
                  <a:spcPct val="0"/>
                </a:spcAft>
              </a:pPr>
              <a:t>8</a:t>
            </a:fld>
            <a:endParaRPr lang="it-IT" smtClean="0">
              <a:latin typeface="Times New Roman" pitchFamily="18" charset="0"/>
              <a:ea typeface="Arial Unicode MS" pitchFamily="34" charset="-128"/>
              <a:cs typeface="Arial Unicode MS" pitchFamily="34" charset="-128"/>
            </a:endParaRPr>
          </a:p>
        </p:txBody>
      </p:sp>
      <p:sp>
        <p:nvSpPr>
          <p:cNvPr id="68611" name="Rectangle 1"/>
          <p:cNvSpPr>
            <a:spLocks noGrp="1" noRot="1" noChangeAspect="1" noChangeArrowheads="1" noTextEdit="1"/>
          </p:cNvSpPr>
          <p:nvPr>
            <p:ph type="sldImg"/>
          </p:nvPr>
        </p:nvSpPr>
        <p:spPr bwMode="auto">
          <a:xfrm>
            <a:off x="919163" y="746125"/>
            <a:ext cx="4960937" cy="3722688"/>
          </a:xfrm>
          <a:solidFill>
            <a:srgbClr val="FFFFFF"/>
          </a:solidFill>
          <a:ln>
            <a:solidFill>
              <a:srgbClr val="000000"/>
            </a:solidFill>
            <a:miter lim="800000"/>
            <a:headEnd/>
            <a:tailEnd/>
          </a:ln>
        </p:spPr>
      </p:sp>
      <p:sp>
        <p:nvSpPr>
          <p:cNvPr id="68612" name="Text Box 2"/>
          <p:cNvSpPr>
            <a:spLocks noGrp="1" noChangeArrowheads="1"/>
          </p:cNvSpPr>
          <p:nvPr>
            <p:ph type="body" idx="1"/>
          </p:nvPr>
        </p:nvSpPr>
        <p:spPr bwMode="auto">
          <a:xfrm>
            <a:off x="906463" y="4718050"/>
            <a:ext cx="4986337"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915988" algn="l"/>
                <a:tab pos="1833563" algn="l"/>
                <a:tab pos="2751138" algn="l"/>
                <a:tab pos="3668713" algn="l"/>
                <a:tab pos="4586288" algn="l"/>
                <a:tab pos="5503863" algn="l"/>
                <a:tab pos="6421438" algn="l"/>
                <a:tab pos="7339013" algn="l"/>
                <a:tab pos="8256588" algn="l"/>
                <a:tab pos="9174163" algn="l"/>
                <a:tab pos="10091738" algn="l"/>
              </a:tabLst>
            </a:pPr>
            <a:r>
              <a:rPr lang="it-IT" smtClean="0">
                <a:latin typeface="Times New Roman" pitchFamily="18" charset="0"/>
                <a:ea typeface="Arial Unicode MS" pitchFamily="34" charset="-128"/>
                <a:cs typeface="Arial Unicode MS" pitchFamily="34" charset="-128"/>
              </a:rPr>
              <a:t>Gli ordini al momento hanno già predisposto attraverso la fnomceo un sistema per attivare in tempi brevi la certificazione</a:t>
            </a:r>
          </a:p>
        </p:txBody>
      </p:sp>
      <p:sp>
        <p:nvSpPr>
          <p:cNvPr id="68613" name="Text Box 3"/>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1pPr>
            <a:lvl2pPr marL="742950" indent="-285750" eaLnBrk="0" hangingPunct="0">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2pPr>
            <a:lvl3pPr marL="1143000" indent="-228600" eaLnBrk="0" hangingPunct="0">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3pPr>
            <a:lvl4pPr marL="1600200" indent="-228600" eaLnBrk="0" hangingPunct="0">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4pPr>
            <a:lvl5pPr marL="2057400" indent="-228600" eaLnBrk="0" hangingPunct="0">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915988" algn="l"/>
                <a:tab pos="1833563" algn="l"/>
                <a:tab pos="2751138" algn="l"/>
                <a:tab pos="3668713" algn="l"/>
                <a:tab pos="4586288" algn="l"/>
                <a:tab pos="5503863" algn="l"/>
                <a:tab pos="6421438" algn="l"/>
                <a:tab pos="7339013" algn="l"/>
                <a:tab pos="8256588" algn="l"/>
                <a:tab pos="9174163" algn="l"/>
                <a:tab pos="10091738" algn="l"/>
              </a:tabLst>
              <a:defRPr>
                <a:solidFill>
                  <a:schemeClr val="tx1"/>
                </a:solidFill>
                <a:latin typeface="Lucida Sans Unicode" pitchFamily="34" charset="0"/>
                <a:cs typeface="Arial" charset="0"/>
              </a:defRPr>
            </a:lvl9pPr>
          </a:lstStyle>
          <a:p>
            <a:pPr algn="r" eaLnBrk="1" hangingPunct="1"/>
            <a:fld id="{ADEA8800-E068-47F4-B1AC-3A6FC4689AFA}" type="slidenum">
              <a:rPr lang="it-IT" sz="1200">
                <a:solidFill>
                  <a:srgbClr val="000000"/>
                </a:solidFill>
              </a:rPr>
              <a:pPr algn="r" eaLnBrk="1" hangingPunct="1"/>
              <a:t>8</a:t>
            </a:fld>
            <a:endParaRPr lang="it-IT"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
          <p:cNvSpPr>
            <a:spLocks noGrp="1" noChangeArrowheads="1"/>
          </p:cNvSpPr>
          <p:nvPr>
            <p:ph type="sldNum" sz="quarter" idx="5"/>
          </p:nvPr>
        </p:nvSpPr>
        <p:spPr/>
        <p:txBody>
          <a:bodyPr/>
          <a:lstStyle/>
          <a:p>
            <a:pPr>
              <a:defRPr/>
            </a:pPr>
            <a:fld id="{B2B428E3-B027-4C74-8F2D-27353FC43626}" type="slidenum">
              <a:rPr lang="it-IT" altLang="it-IT"/>
              <a:pPr>
                <a:defRPr/>
              </a:pPr>
              <a:t>35</a:t>
            </a:fld>
            <a:endParaRPr lang="it-IT" altLang="it-IT"/>
          </a:p>
        </p:txBody>
      </p:sp>
      <p:sp>
        <p:nvSpPr>
          <p:cNvPr id="87043"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87044"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it-IT" altLang="it-IT" smtClean="0">
                <a:latin typeface="Times New Roman" pitchFamily="18" charset="0"/>
              </a:rPr>
              <a:t>Numero di singole partecipazioni ai corsi ECM. Le partecipazioni hanno subito un calo più o meno costante dal 2008 al 2011, mentre dal 2011 al 2012 si evidenzia una prima ripresa che vede aumentare il numero di partecipazioni.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0"/>
          <p:cNvSpPr>
            <a:spLocks noGrp="1" noChangeArrowheads="1"/>
          </p:cNvSpPr>
          <p:nvPr>
            <p:ph type="sldNum" sz="quarter" idx="5"/>
          </p:nvPr>
        </p:nvSpPr>
        <p:spPr/>
        <p:txBody>
          <a:bodyPr/>
          <a:lstStyle/>
          <a:p>
            <a:pPr>
              <a:defRPr/>
            </a:pPr>
            <a:fld id="{84E25EFA-AC6F-4410-8A2D-2718E405EF76}" type="slidenum">
              <a:rPr lang="it-IT" altLang="it-IT"/>
              <a:pPr>
                <a:defRPr/>
              </a:pPr>
              <a:t>36</a:t>
            </a:fld>
            <a:endParaRPr lang="it-IT" altLang="it-IT"/>
          </a:p>
        </p:txBody>
      </p:sp>
      <p:sp>
        <p:nvSpPr>
          <p:cNvPr id="88067"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88068"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it-IT" altLang="it-IT" smtClean="0">
                <a:latin typeface="Times New Roman" pitchFamily="18" charset="0"/>
              </a:rPr>
              <a:t>Numero di corsi ECM erogati – l’offerta formativa ha subito un calo, rispetto al 2008 i corsi erogati sono diminuti di circa 8000 unità, anche se si registra una ripresa per l’anno 2012.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0"/>
          <p:cNvSpPr>
            <a:spLocks noGrp="1" noChangeArrowheads="1"/>
          </p:cNvSpPr>
          <p:nvPr>
            <p:ph type="sldNum" sz="quarter" idx="5"/>
          </p:nvPr>
        </p:nvSpPr>
        <p:spPr/>
        <p:txBody>
          <a:bodyPr/>
          <a:lstStyle/>
          <a:p>
            <a:pPr>
              <a:defRPr/>
            </a:pPr>
            <a:fld id="{02E3BD30-3ED1-494A-B00F-D77F59D7EC66}" type="slidenum">
              <a:rPr lang="it-IT" altLang="it-IT"/>
              <a:pPr>
                <a:defRPr/>
              </a:pPr>
              <a:t>37</a:t>
            </a:fld>
            <a:endParaRPr lang="it-IT" altLang="it-IT"/>
          </a:p>
        </p:txBody>
      </p:sp>
      <p:sp>
        <p:nvSpPr>
          <p:cNvPr id="89091"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89092"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it-IT" altLang="it-IT" smtClean="0">
                <a:latin typeface="Times New Roman" pitchFamily="18" charset="0"/>
              </a:rPr>
              <a:t>Numero di crediti erogati all’interno del sistema ECM (e registrati in DB Co.Ge.A.P.S.). </a:t>
            </a:r>
          </a:p>
          <a:p>
            <a:r>
              <a:rPr lang="it-IT" altLang="it-IT" smtClean="0">
                <a:latin typeface="Times New Roman" pitchFamily="18" charset="0"/>
              </a:rPr>
              <a:t>A seguito di un’iniziale flessione, il numero di crediti è andato via via aumentando, registrando nel 2012 l’aumento più consistente.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919163" y="746125"/>
            <a:ext cx="4954587" cy="3716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mtClean="0">
                <a:latin typeface="Times New Roman" pitchFamily="18" charset="0"/>
              </a:rPr>
              <a:t>La media di crediti ECM attribuiti ad ogni singolo corso è aumentata di circa 4 crediti per partecipazione. L’aumento è iniziato tra il 2009 e il 2010 (anno di introduzione del sistema di accreditamento dei provider).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0"/>
          <p:cNvSpPr>
            <a:spLocks noGrp="1" noChangeArrowheads="1"/>
          </p:cNvSpPr>
          <p:nvPr>
            <p:ph type="sldNum" sz="quarter" idx="5"/>
          </p:nvPr>
        </p:nvSpPr>
        <p:spPr/>
        <p:txBody>
          <a:bodyPr/>
          <a:lstStyle/>
          <a:p>
            <a:pPr>
              <a:buFont typeface="Times New Roman" pitchFamily="18" charset="0"/>
              <a:buNone/>
              <a:defRPr/>
            </a:pPr>
            <a:fld id="{E4CF7B3D-392B-4493-A7EA-BF3BA8F04090}" type="slidenum">
              <a:rPr lang="it-IT" smtClean="0">
                <a:latin typeface="Times New Roman" pitchFamily="18" charset="0"/>
              </a:rPr>
              <a:pPr>
                <a:buFont typeface="Times New Roman" pitchFamily="18" charset="0"/>
                <a:buNone/>
                <a:defRPr/>
              </a:pPr>
              <a:t>39</a:t>
            </a:fld>
            <a:endParaRPr lang="it-IT" smtClean="0">
              <a:latin typeface="Times New Roman" pitchFamily="18" charset="0"/>
            </a:endParaRPr>
          </a:p>
        </p:txBody>
      </p:sp>
      <p:sp>
        <p:nvSpPr>
          <p:cNvPr id="91139" name="Text Box 1"/>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1pPr>
            <a:lvl2pPr marL="742950" indent="-28575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2pPr>
            <a:lvl3pPr marL="11430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3pPr>
            <a:lvl4pPr marL="16002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4pPr>
            <a:lvl5pPr marL="20574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9pPr>
          </a:lstStyle>
          <a:p>
            <a:pPr algn="r" eaLnBrk="1" hangingPunct="1"/>
            <a:fld id="{B23F3A4F-C025-4378-B343-DD9491FFCCDC}" type="slidenum">
              <a:rPr lang="it-IT" sz="1200">
                <a:solidFill>
                  <a:srgbClr val="000000"/>
                </a:solidFill>
              </a:rPr>
              <a:pPr algn="r" eaLnBrk="1" hangingPunct="1"/>
              <a:t>39</a:t>
            </a:fld>
            <a:endParaRPr lang="it-IT" sz="1200">
              <a:solidFill>
                <a:srgbClr val="000000"/>
              </a:solidFill>
            </a:endParaRPr>
          </a:p>
        </p:txBody>
      </p:sp>
      <p:sp>
        <p:nvSpPr>
          <p:cNvPr id="91140" name="Text Box 2"/>
          <p:cNvSpPr txBox="1">
            <a:spLocks noChangeArrowheads="1"/>
          </p:cNvSpPr>
          <p:nvPr/>
        </p:nvSpPr>
        <p:spPr bwMode="auto">
          <a:xfrm>
            <a:off x="1106488" y="817563"/>
            <a:ext cx="5348287" cy="4030662"/>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91141" name="Rectangle 3"/>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0"/>
          <p:cNvSpPr>
            <a:spLocks noGrp="1" noChangeArrowheads="1"/>
          </p:cNvSpPr>
          <p:nvPr>
            <p:ph type="sldNum" sz="quarter" idx="5"/>
          </p:nvPr>
        </p:nvSpPr>
        <p:spPr/>
        <p:txBody>
          <a:bodyPr/>
          <a:lstStyle/>
          <a:p>
            <a:pPr>
              <a:buFont typeface="Times New Roman" pitchFamily="18" charset="0"/>
              <a:buNone/>
              <a:defRPr/>
            </a:pPr>
            <a:fld id="{0E6B96A6-387D-4842-9B8D-032E6CFA79B6}" type="slidenum">
              <a:rPr lang="it-IT" smtClean="0">
                <a:latin typeface="Times New Roman" pitchFamily="18" charset="0"/>
              </a:rPr>
              <a:pPr>
                <a:buFont typeface="Times New Roman" pitchFamily="18" charset="0"/>
                <a:buNone/>
                <a:defRPr/>
              </a:pPr>
              <a:t>40</a:t>
            </a:fld>
            <a:endParaRPr lang="it-IT" smtClean="0">
              <a:latin typeface="Times New Roman" pitchFamily="18" charset="0"/>
            </a:endParaRPr>
          </a:p>
        </p:txBody>
      </p:sp>
      <p:sp>
        <p:nvSpPr>
          <p:cNvPr id="92163" name="Text Box 1"/>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1pPr>
            <a:lvl2pPr marL="742950" indent="-28575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2pPr>
            <a:lvl3pPr marL="11430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3pPr>
            <a:lvl4pPr marL="16002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4pPr>
            <a:lvl5pPr marL="20574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9pPr>
          </a:lstStyle>
          <a:p>
            <a:pPr algn="r" eaLnBrk="1" hangingPunct="1"/>
            <a:fld id="{F44203B5-7F2C-4613-BF0B-659C3FFA8D03}" type="slidenum">
              <a:rPr lang="it-IT" sz="1200">
                <a:solidFill>
                  <a:srgbClr val="000000"/>
                </a:solidFill>
              </a:rPr>
              <a:pPr algn="r" eaLnBrk="1" hangingPunct="1"/>
              <a:t>40</a:t>
            </a:fld>
            <a:endParaRPr lang="it-IT" sz="1200">
              <a:solidFill>
                <a:srgbClr val="000000"/>
              </a:solidFill>
            </a:endParaRPr>
          </a:p>
        </p:txBody>
      </p:sp>
      <p:sp>
        <p:nvSpPr>
          <p:cNvPr id="92164" name="Text Box 2"/>
          <p:cNvSpPr txBox="1">
            <a:spLocks noChangeArrowheads="1"/>
          </p:cNvSpPr>
          <p:nvPr/>
        </p:nvSpPr>
        <p:spPr bwMode="auto">
          <a:xfrm>
            <a:off x="1106488" y="817563"/>
            <a:ext cx="5348287" cy="4030662"/>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92165" name="Rectangle 3"/>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txBox="1">
            <a:spLocks noGrp="1"/>
          </p:cNvSpPr>
          <p:nvPr/>
        </p:nvSpPr>
        <p:spPr>
          <a:xfrm>
            <a:off x="3849688" y="9428163"/>
            <a:ext cx="2946400" cy="496887"/>
          </a:xfrm>
          <a:prstGeom prst="rect">
            <a:avLst/>
          </a:prstGeom>
          <a:noFill/>
        </p:spPr>
        <p:txBody>
          <a:bodyPr anchor="b"/>
          <a:lstStyle/>
          <a:p>
            <a:pPr algn="r" fontAlgn="auto">
              <a:spcBef>
                <a:spcPts val="0"/>
              </a:spcBef>
              <a:spcAft>
                <a:spcPts val="0"/>
              </a:spcAft>
              <a:defRPr/>
            </a:pPr>
            <a:fld id="{86AA4322-046C-4402-BA2C-5817E5F31EED}" type="slidenum">
              <a:rPr lang="it-IT" sz="1200">
                <a:latin typeface="+mn-lt"/>
                <a:cs typeface="+mn-cs"/>
              </a:rPr>
              <a:pPr algn="r" fontAlgn="auto">
                <a:spcBef>
                  <a:spcPts val="0"/>
                </a:spcBef>
                <a:spcAft>
                  <a:spcPts val="0"/>
                </a:spcAft>
                <a:defRPr/>
              </a:pPr>
              <a:t>48</a:t>
            </a:fld>
            <a:endParaRPr lang="it-IT" sz="1200">
              <a:latin typeface="+mn-lt"/>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0"/>
          <p:cNvSpPr>
            <a:spLocks noGrp="1" noChangeArrowheads="1"/>
          </p:cNvSpPr>
          <p:nvPr>
            <p:ph type="sldNum" sz="quarter" idx="5"/>
          </p:nvPr>
        </p:nvSpPr>
        <p:spPr/>
        <p:txBody>
          <a:bodyPr/>
          <a:lstStyle/>
          <a:p>
            <a:pPr>
              <a:buFont typeface="Times New Roman" pitchFamily="18" charset="0"/>
              <a:buNone/>
              <a:defRPr/>
            </a:pPr>
            <a:fld id="{7C220D78-DC2A-4652-B88F-06DB06CF9EFE}" type="slidenum">
              <a:rPr lang="it-IT" smtClean="0">
                <a:latin typeface="Times New Roman" pitchFamily="18" charset="0"/>
              </a:rPr>
              <a:pPr>
                <a:buFont typeface="Times New Roman" pitchFamily="18" charset="0"/>
                <a:buNone/>
                <a:defRPr/>
              </a:pPr>
              <a:t>10</a:t>
            </a:fld>
            <a:endParaRPr lang="it-IT" smtClean="0">
              <a:latin typeface="Times New Roman" pitchFamily="18" charset="0"/>
            </a:endParaRPr>
          </a:p>
        </p:txBody>
      </p:sp>
      <p:sp>
        <p:nvSpPr>
          <p:cNvPr id="69635"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69636" name="Text Box 2"/>
          <p:cNvSpPr>
            <a:spLocks noGrp="1" noChangeArrowheads="1"/>
          </p:cNvSpPr>
          <p:nvPr>
            <p:ph type="body"/>
          </p:nvPr>
        </p:nvSpPr>
        <p:spPr bwMode="auto">
          <a:xfrm>
            <a:off x="906463" y="4718050"/>
            <a:ext cx="4986337"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pPr>
            <a:r>
              <a:rPr lang="it-IT" b="1" smtClean="0">
                <a:latin typeface="Times New Roman" pitchFamily="18" charset="0"/>
                <a:ea typeface="Lucida Sans Unicode" pitchFamily="34" charset="0"/>
                <a:cs typeface="Lucida Sans Unicode" pitchFamily="34" charset="0"/>
              </a:rPr>
              <a:t>Titolo II - LIBERALIZZAZIONI, PRIVATIZZAZIONI ED ALTRE MISURE PER FAVORIRE LO SVILUPPO  Art. 3</a:t>
            </a:r>
          </a:p>
          <a:p>
            <a:pPr>
              <a:spcBef>
                <a:spcPts val="450"/>
              </a:spcBef>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pPr>
            <a:r>
              <a:rPr lang="it-IT" b="1" smtClean="0">
                <a:latin typeface="Times New Roman" pitchFamily="18" charset="0"/>
                <a:ea typeface="Lucida Sans Unicode" pitchFamily="34" charset="0"/>
                <a:cs typeface="Lucida Sans Unicode" pitchFamily="34" charset="0"/>
              </a:rPr>
              <a:t>b)</a:t>
            </a:r>
            <a:r>
              <a:rPr lang="it-IT" smtClean="0">
                <a:latin typeface="Times New Roman" pitchFamily="18" charset="0"/>
                <a:ea typeface="Lucida Sans Unicode" pitchFamily="34" charset="0"/>
                <a:cs typeface="Lucida Sans Unicode" pitchFamily="34" charset="0"/>
              </a:rPr>
              <a:t> previsione dell'obbligo per il professionista di seguire percorsi di formazione continua permanente predisposti sulla base di appositi regolamenti emanati dai consigli nazionali, fermo restando quanto previsto dalla normativa vigente in materia di educazione continua in medicina (ECM). La violazione dell'obbligo di formazione continua determina un illecito disciplinare e come tale é sanzionato sulla base di quanto stabilito dall'ordinamento professionale che dovrà integrare tale previsione;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10"/>
          <p:cNvSpPr>
            <a:spLocks noGrp="1" noChangeArrowheads="1"/>
          </p:cNvSpPr>
          <p:nvPr>
            <p:ph type="sldNum" sz="quarter" idx="5"/>
          </p:nvPr>
        </p:nvSpPr>
        <p:spPr/>
        <p:txBody>
          <a:bodyPr/>
          <a:lstStyle/>
          <a:p>
            <a:pPr>
              <a:buFont typeface="Times New Roman" pitchFamily="18" charset="0"/>
              <a:buNone/>
              <a:defRPr/>
            </a:pPr>
            <a:fld id="{F5CE38A3-232D-4B1F-9C6E-DF63CB82B1AC}" type="slidenum">
              <a:rPr lang="it-IT" smtClean="0">
                <a:latin typeface="Times New Roman" pitchFamily="18" charset="0"/>
              </a:rPr>
              <a:pPr>
                <a:buFont typeface="Times New Roman" pitchFamily="18" charset="0"/>
                <a:buNone/>
                <a:defRPr/>
              </a:pPr>
              <a:t>50</a:t>
            </a:fld>
            <a:endParaRPr lang="it-IT" smtClean="0">
              <a:latin typeface="Times New Roman" pitchFamily="18" charset="0"/>
            </a:endParaRPr>
          </a:p>
        </p:txBody>
      </p:sp>
      <p:sp>
        <p:nvSpPr>
          <p:cNvPr id="97283"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97284"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0"/>
          <p:cNvSpPr>
            <a:spLocks noGrp="1" noChangeArrowheads="1"/>
          </p:cNvSpPr>
          <p:nvPr>
            <p:ph type="sldNum" sz="quarter" idx="5"/>
          </p:nvPr>
        </p:nvSpPr>
        <p:spPr/>
        <p:txBody>
          <a:bodyPr/>
          <a:lstStyle/>
          <a:p>
            <a:pPr>
              <a:defRPr/>
            </a:pPr>
            <a:fld id="{41CD44D5-A17C-4595-A018-7E4CE6EB1665}" type="slidenum">
              <a:rPr lang="it-IT" altLang="it-IT" smtClean="0">
                <a:cs typeface="Arial" charset="0"/>
              </a:rPr>
              <a:pPr>
                <a:defRPr/>
              </a:pPr>
              <a:t>51</a:t>
            </a:fld>
            <a:endParaRPr lang="it-IT" altLang="it-IT" smtClean="0">
              <a:cs typeface="Arial" charset="0"/>
            </a:endParaRPr>
          </a:p>
        </p:txBody>
      </p:sp>
      <p:sp>
        <p:nvSpPr>
          <p:cNvPr id="98307"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98308"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altLang="it-I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0"/>
          <p:cNvSpPr>
            <a:spLocks noGrp="1" noChangeArrowheads="1"/>
          </p:cNvSpPr>
          <p:nvPr>
            <p:ph type="sldNum" sz="quarter" idx="5"/>
          </p:nvPr>
        </p:nvSpPr>
        <p:spPr/>
        <p:txBody>
          <a:bodyPr/>
          <a:lstStyle/>
          <a:p>
            <a:pPr>
              <a:defRPr/>
            </a:pPr>
            <a:fld id="{8ECCD864-D5BE-46D1-8AC8-7C53E764FF70}" type="slidenum">
              <a:rPr lang="it-IT" altLang="it-IT" smtClean="0">
                <a:cs typeface="Arial" charset="0"/>
              </a:rPr>
              <a:pPr>
                <a:defRPr/>
              </a:pPr>
              <a:t>52</a:t>
            </a:fld>
            <a:endParaRPr lang="it-IT" altLang="it-IT" smtClean="0">
              <a:cs typeface="Arial" charset="0"/>
            </a:endParaRPr>
          </a:p>
        </p:txBody>
      </p:sp>
      <p:sp>
        <p:nvSpPr>
          <p:cNvPr id="99331"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p>
        </p:txBody>
      </p:sp>
      <p:sp>
        <p:nvSpPr>
          <p:cNvPr id="99332"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altLang="it-I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0"/>
          <p:cNvSpPr>
            <a:spLocks noGrp="1" noChangeArrowheads="1"/>
          </p:cNvSpPr>
          <p:nvPr>
            <p:ph type="sldNum" sz="quarter" idx="5"/>
          </p:nvPr>
        </p:nvSpPr>
        <p:spPr/>
        <p:txBody>
          <a:bodyPr/>
          <a:lstStyle/>
          <a:p>
            <a:pPr>
              <a:buFont typeface="Times New Roman" pitchFamily="18" charset="0"/>
              <a:buNone/>
              <a:defRPr/>
            </a:pPr>
            <a:fld id="{38F3E414-7A0C-4C07-9F52-049117E322D1}" type="slidenum">
              <a:rPr lang="it-IT" smtClean="0">
                <a:latin typeface="Times New Roman" pitchFamily="18" charset="0"/>
              </a:rPr>
              <a:pPr>
                <a:buFont typeface="Times New Roman" pitchFamily="18" charset="0"/>
                <a:buNone/>
                <a:defRPr/>
              </a:pPr>
              <a:t>53</a:t>
            </a:fld>
            <a:endParaRPr lang="it-IT" smtClean="0">
              <a:latin typeface="Times New Roman" pitchFamily="18" charset="0"/>
            </a:endParaRPr>
          </a:p>
        </p:txBody>
      </p:sp>
      <p:sp>
        <p:nvSpPr>
          <p:cNvPr id="100355"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100356" name="Text Box 2"/>
          <p:cNvSpPr>
            <a:spLocks noGrp="1" noChangeArrowheads="1"/>
          </p:cNvSpPr>
          <p:nvPr>
            <p:ph type="body"/>
          </p:nvPr>
        </p:nvSpPr>
        <p:spPr bwMode="auto">
          <a:xfrm>
            <a:off x="906463" y="4718050"/>
            <a:ext cx="4986337"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pPr>
            <a:r>
              <a:rPr lang="it-IT" smtClean="0">
                <a:latin typeface="Times New Roman" pitchFamily="18" charset="0"/>
                <a:ea typeface="Lucida Sans Unicode" pitchFamily="34" charset="0"/>
                <a:cs typeface="Lucida Sans Unicode" pitchFamily="34" charset="0"/>
              </a:rPr>
              <a:t>Gli ordini al momento hanno già predisposto attraverso la fnomceo un sistema per attivare in tempi brevi la certificazione</a:t>
            </a:r>
          </a:p>
        </p:txBody>
      </p:sp>
      <p:sp>
        <p:nvSpPr>
          <p:cNvPr id="100357" name="Text Box 3"/>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1pPr>
            <a:lvl2pPr marL="742950" indent="-28575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2pPr>
            <a:lvl3pPr marL="11430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3pPr>
            <a:lvl4pPr marL="16002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4pPr>
            <a:lvl5pPr marL="20574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9pPr>
          </a:lstStyle>
          <a:p>
            <a:pPr algn="r" eaLnBrk="1" hangingPunct="1"/>
            <a:fld id="{AE9381F0-F766-4F64-B558-13362491545D}" type="slidenum">
              <a:rPr lang="it-IT" sz="1200">
                <a:solidFill>
                  <a:srgbClr val="000000"/>
                </a:solidFill>
              </a:rPr>
              <a:pPr algn="r" eaLnBrk="1" hangingPunct="1"/>
              <a:t>53</a:t>
            </a:fld>
            <a:endParaRPr lang="it-IT"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0"/>
          <p:cNvSpPr>
            <a:spLocks noGrp="1" noChangeArrowheads="1"/>
          </p:cNvSpPr>
          <p:nvPr>
            <p:ph type="sldNum" sz="quarter" idx="5"/>
          </p:nvPr>
        </p:nvSpPr>
        <p:spPr/>
        <p:txBody>
          <a:bodyPr/>
          <a:lstStyle/>
          <a:p>
            <a:pPr>
              <a:buFont typeface="Times New Roman" pitchFamily="18" charset="0"/>
              <a:buNone/>
              <a:defRPr/>
            </a:pPr>
            <a:fld id="{169CBE45-056D-45FD-B712-06E380FAD9EA}" type="slidenum">
              <a:rPr lang="it-IT" smtClean="0">
                <a:latin typeface="Times New Roman" pitchFamily="18" charset="0"/>
              </a:rPr>
              <a:pPr>
                <a:buFont typeface="Times New Roman" pitchFamily="18" charset="0"/>
                <a:buNone/>
                <a:defRPr/>
              </a:pPr>
              <a:t>54</a:t>
            </a:fld>
            <a:endParaRPr lang="it-IT" smtClean="0">
              <a:latin typeface="Times New Roman" pitchFamily="18" charset="0"/>
            </a:endParaRPr>
          </a:p>
        </p:txBody>
      </p:sp>
      <p:sp>
        <p:nvSpPr>
          <p:cNvPr id="101379"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101380"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0"/>
          <p:cNvSpPr>
            <a:spLocks noGrp="1" noChangeArrowheads="1"/>
          </p:cNvSpPr>
          <p:nvPr>
            <p:ph type="sldNum" sz="quarter" idx="5"/>
          </p:nvPr>
        </p:nvSpPr>
        <p:spPr/>
        <p:txBody>
          <a:bodyPr/>
          <a:lstStyle/>
          <a:p>
            <a:pPr>
              <a:buFont typeface="Times New Roman" pitchFamily="18" charset="0"/>
              <a:buNone/>
              <a:defRPr/>
            </a:pPr>
            <a:fld id="{A58E50A5-ECBA-445A-830C-104D79D24A49}" type="slidenum">
              <a:rPr lang="it-IT" smtClean="0">
                <a:latin typeface="Times New Roman" pitchFamily="18" charset="0"/>
              </a:rPr>
              <a:pPr>
                <a:buFont typeface="Times New Roman" pitchFamily="18" charset="0"/>
                <a:buNone/>
                <a:defRPr/>
              </a:pPr>
              <a:t>55</a:t>
            </a:fld>
            <a:endParaRPr lang="it-IT" smtClean="0">
              <a:latin typeface="Times New Roman" pitchFamily="18" charset="0"/>
            </a:endParaRPr>
          </a:p>
        </p:txBody>
      </p:sp>
      <p:sp>
        <p:nvSpPr>
          <p:cNvPr id="102403"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102404" name="Text Box 2"/>
          <p:cNvSpPr>
            <a:spLocks noGrp="1" noChangeArrowheads="1"/>
          </p:cNvSpPr>
          <p:nvPr>
            <p:ph type="body"/>
          </p:nvPr>
        </p:nvSpPr>
        <p:spPr bwMode="auto">
          <a:xfrm>
            <a:off x="906463" y="4718050"/>
            <a:ext cx="4986337"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50"/>
              </a:spcBef>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pPr>
            <a:r>
              <a:rPr lang="it-IT" smtClean="0">
                <a:latin typeface="Times New Roman" pitchFamily="18" charset="0"/>
                <a:ea typeface="Lucida Sans Unicode" pitchFamily="34" charset="0"/>
                <a:cs typeface="Lucida Sans Unicode" pitchFamily="34" charset="0"/>
              </a:rPr>
              <a:t>Gli ordini al momento hanno già predisposto attraverso la fnomceo un sistema per attivare in tempi brevi la certificazione</a:t>
            </a:r>
          </a:p>
        </p:txBody>
      </p:sp>
      <p:sp>
        <p:nvSpPr>
          <p:cNvPr id="102405" name="Text Box 3"/>
          <p:cNvSpPr txBox="1">
            <a:spLocks noChangeArrowheads="1"/>
          </p:cNvSpPr>
          <p:nvPr/>
        </p:nvSpPr>
        <p:spPr bwMode="auto">
          <a:xfrm>
            <a:off x="3852863"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751" tIns="45875" rIns="91751" bIns="45875" anchor="b"/>
          <a:lstStyle>
            <a:lvl1pPr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1pPr>
            <a:lvl2pPr marL="742950" indent="-28575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2pPr>
            <a:lvl3pPr marL="11430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3pPr>
            <a:lvl4pPr marL="16002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4pPr>
            <a:lvl5pPr marL="2057400" indent="-228600" eaLnBrk="0" hangingPunct="0">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8525" algn="l"/>
                <a:tab pos="1349375" algn="l"/>
                <a:tab pos="1800225" algn="l"/>
                <a:tab pos="2251075" algn="l"/>
                <a:tab pos="2701925" algn="l"/>
                <a:tab pos="3152775" algn="l"/>
                <a:tab pos="3603625" algn="l"/>
                <a:tab pos="4054475" algn="l"/>
                <a:tab pos="4505325" algn="l"/>
                <a:tab pos="4956175" algn="l"/>
                <a:tab pos="5407025" algn="l"/>
                <a:tab pos="5857875" algn="l"/>
                <a:tab pos="6308725" algn="l"/>
                <a:tab pos="6759575" algn="l"/>
                <a:tab pos="7210425" algn="l"/>
                <a:tab pos="7661275" algn="l"/>
                <a:tab pos="8112125" algn="l"/>
                <a:tab pos="8562975" algn="l"/>
                <a:tab pos="9013825" algn="l"/>
              </a:tabLst>
              <a:defRPr>
                <a:solidFill>
                  <a:schemeClr val="tx1"/>
                </a:solidFill>
                <a:latin typeface="Lucida Sans Unicode" pitchFamily="34" charset="0"/>
                <a:cs typeface="Arial" charset="0"/>
              </a:defRPr>
            </a:lvl9pPr>
          </a:lstStyle>
          <a:p>
            <a:pPr algn="r" eaLnBrk="1" hangingPunct="1"/>
            <a:fld id="{3B34D5EC-93DC-4749-9107-CAB94F54AF2F}" type="slidenum">
              <a:rPr lang="it-IT" sz="1200">
                <a:solidFill>
                  <a:srgbClr val="000000"/>
                </a:solidFill>
              </a:rPr>
              <a:pPr algn="r" eaLnBrk="1" hangingPunct="1"/>
              <a:t>55</a:t>
            </a:fld>
            <a:endParaRPr lang="it-IT"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0"/>
          <p:cNvSpPr>
            <a:spLocks noGrp="1" noChangeArrowheads="1"/>
          </p:cNvSpPr>
          <p:nvPr>
            <p:ph type="sldNum" sz="quarter" idx="5"/>
          </p:nvPr>
        </p:nvSpPr>
        <p:spPr/>
        <p:txBody>
          <a:bodyPr/>
          <a:lstStyle/>
          <a:p>
            <a:pPr>
              <a:buFont typeface="Times New Roman" pitchFamily="18" charset="0"/>
              <a:buNone/>
              <a:defRPr/>
            </a:pPr>
            <a:fld id="{71B5F056-3FCD-43CF-AB07-5B912F5E4BAD}" type="slidenum">
              <a:rPr lang="it-IT" smtClean="0">
                <a:latin typeface="Times New Roman" pitchFamily="18" charset="0"/>
              </a:rPr>
              <a:pPr>
                <a:buFont typeface="Times New Roman" pitchFamily="18" charset="0"/>
                <a:buNone/>
                <a:defRPr/>
              </a:pPr>
              <a:t>12</a:t>
            </a:fld>
            <a:endParaRPr lang="it-IT" smtClean="0">
              <a:latin typeface="Times New Roman" pitchFamily="18" charset="0"/>
            </a:endParaRPr>
          </a:p>
        </p:txBody>
      </p:sp>
      <p:sp>
        <p:nvSpPr>
          <p:cNvPr id="70659" name="Text Box 1"/>
          <p:cNvSpPr txBox="1">
            <a:spLocks noChangeArrowheads="1"/>
          </p:cNvSpPr>
          <p:nvPr/>
        </p:nvSpPr>
        <p:spPr bwMode="auto">
          <a:xfrm>
            <a:off x="930275" y="746125"/>
            <a:ext cx="4938713" cy="3722688"/>
          </a:xfrm>
          <a:prstGeom prst="rect">
            <a:avLst/>
          </a:prstGeom>
          <a:solidFill>
            <a:srgbClr val="FFFFFF"/>
          </a:solidFill>
          <a:ln w="9360">
            <a:solidFill>
              <a:srgbClr val="000000"/>
            </a:solidFill>
            <a:miter lim="800000"/>
            <a:headEnd/>
            <a:tailEnd/>
          </a:ln>
        </p:spPr>
        <p:txBody>
          <a:bodyPr wrap="none" lIns="91751" tIns="45875" rIns="91751" bIns="45875" anchor="ct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endParaRPr lang="it-IT"/>
          </a:p>
        </p:txBody>
      </p:sp>
      <p:sp>
        <p:nvSpPr>
          <p:cNvPr id="70660" name="Rectangle 2"/>
          <p:cNvSpPr>
            <a:spLocks noGrp="1" noChangeArrowheads="1"/>
          </p:cNvSpPr>
          <p:nvPr>
            <p:ph type="body"/>
          </p:nvPr>
        </p:nvSpPr>
        <p:spPr bwMode="auto">
          <a:xfrm>
            <a:off x="906463" y="4718050"/>
            <a:ext cx="4981575"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a:p>
            <a:pPr eaLnBrk="1" hangingPunct="1">
              <a:spcBef>
                <a:spcPct val="0"/>
              </a:spcBef>
            </a:pPr>
            <a:endParaRPr lang="it-IT" altLang="it-IT" smtClean="0"/>
          </a:p>
          <a:p>
            <a:pPr eaLnBrk="1" hangingPunct="1">
              <a:spcBef>
                <a:spcPct val="0"/>
              </a:spcBef>
            </a:pPr>
            <a:endParaRPr lang="it-IT" altLang="it-IT" smtClean="0"/>
          </a:p>
        </p:txBody>
      </p:sp>
      <p:sp>
        <p:nvSpPr>
          <p:cNvPr id="19460"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414A3CD-D0B1-4D6F-93BA-5DF6734583EE}" type="slidenum">
              <a:rPr lang="it-IT" altLang="it-IT" smtClean="0">
                <a:latin typeface="Calibri" pitchFamily="34" charset="0"/>
              </a:rPr>
              <a:pPr fontAlgn="base">
                <a:spcBef>
                  <a:spcPct val="0"/>
                </a:spcBef>
                <a:spcAft>
                  <a:spcPct val="0"/>
                </a:spcAft>
                <a:defRPr/>
              </a:pPr>
              <a:t>13</a:t>
            </a:fld>
            <a:endParaRPr lang="it-IT" altLang="it-IT"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456076EA-95CB-4F5F-9152-95A85C6D84B8}" type="slidenum">
              <a:rPr lang="it-IT" smtClean="0"/>
              <a:pPr>
                <a:defRPr/>
              </a:pPr>
              <a:t>14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smtClean="0"/>
              <a:t>Esempio1: un professionista che ha un obbligo formativo individuale ECM nel triennio 2011-2013 pari a 120 crediti (per riduzione in seguito a crediti del triennio 2008-2010), se ha frequentato un master universitario nel 2012 della durata di un anno, ha diritto ad ulteriore riduzione di 48 crediti dell’obbligo formativo ECM. </a:t>
            </a:r>
            <a:r>
              <a:rPr lang="it-IT" altLang="it-IT" u="sng" smtClean="0"/>
              <a:t>Pertanto il professionista potrà essere certificato ECM se nel triennio  avrà conseguito 72 Crediti ECM.</a:t>
            </a:r>
          </a:p>
          <a:p>
            <a:pPr eaLnBrk="1" hangingPunct="1">
              <a:spcBef>
                <a:spcPct val="0"/>
              </a:spcBef>
            </a:pPr>
            <a:endParaRPr lang="it-IT" altLang="it-IT" smtClean="0"/>
          </a:p>
          <a:p>
            <a:pPr eaLnBrk="1" hangingPunct="1">
              <a:spcBef>
                <a:spcPct val="0"/>
              </a:spcBef>
            </a:pPr>
            <a:r>
              <a:rPr lang="it-IT" altLang="it-IT" smtClean="0">
                <a:cs typeface="Arial" charset="0"/>
              </a:rPr>
              <a:t>Esempio2: un professionista che ha un obbligo formativo individuale ECM nel triennio 2011-2013 pari a 135 crediti (per riduzione in seguito a crediti del triennio 2008-2010), se ha frequentato un master universitario nel 2012 per 3 mesi, e per malattia è esentato per 6 mesi nel 2013, ha diritto ad ulteriore riduzione di 36 (3x4+6x5) crediti dell’obbligo formativo ECM. </a:t>
            </a:r>
            <a:r>
              <a:rPr lang="it-IT" altLang="it-IT" u="sng" smtClean="0">
                <a:cs typeface="Arial" charset="0"/>
              </a:rPr>
              <a:t>Pertanto il professionista potrà essere certificato ECM se nel triennio 2011-2013 avrà conseguito 99 Crediti ECM.</a:t>
            </a:r>
          </a:p>
          <a:p>
            <a:pPr eaLnBrk="1" hangingPunct="1">
              <a:spcBef>
                <a:spcPct val="0"/>
              </a:spcBef>
            </a:pPr>
            <a:endParaRPr lang="it-IT" altLang="it-IT" u="sng" smtClean="0">
              <a:cs typeface="Arial" charset="0"/>
            </a:endParaRPr>
          </a:p>
          <a:p>
            <a:pPr eaLnBrk="1" hangingPunct="1">
              <a:spcBef>
                <a:spcPct val="0"/>
              </a:spcBef>
            </a:pPr>
            <a:r>
              <a:rPr lang="it-IT" altLang="it-IT" smtClean="0">
                <a:cs typeface="Arial" charset="0"/>
              </a:rPr>
              <a:t>Esempio(sulla non cumulabilità e sovrapponibilità)</a:t>
            </a:r>
          </a:p>
          <a:p>
            <a:pPr algn="just" eaLnBrk="1" hangingPunct="1">
              <a:spcBef>
                <a:spcPct val="0"/>
              </a:spcBef>
            </a:pPr>
            <a:r>
              <a:rPr lang="it-IT" altLang="it-IT" smtClean="0">
                <a:cs typeface="Arial" charset="0"/>
              </a:rPr>
              <a:t>Se un professionista ha diritto all’esonero per frequenza di un master di un anno, e parimenti nello stesso periodo avrebbe titolo ad un esenzione per aspettativa per cariche pubbliche, acquisisce 4 crediti mese, solo per una delle situazioni, nei periodi sovrapposti. </a:t>
            </a:r>
          </a:p>
          <a:p>
            <a:pPr eaLnBrk="1" hangingPunct="1">
              <a:spcBef>
                <a:spcPct val="0"/>
              </a:spcBef>
            </a:pPr>
            <a:endParaRPr lang="it-IT" altLang="it-IT" u="sng" smtClean="0">
              <a:cs typeface="Arial" charset="0"/>
            </a:endParaRPr>
          </a:p>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1A61825-0974-408A-B723-4290290F96BE}" type="slidenum">
              <a:rPr lang="it-IT" altLang="it-IT" smtClean="0">
                <a:latin typeface="Calibri" pitchFamily="34" charset="0"/>
              </a:rPr>
              <a:pPr fontAlgn="base">
                <a:spcBef>
                  <a:spcPct val="0"/>
                </a:spcBef>
                <a:spcAft>
                  <a:spcPct val="0"/>
                </a:spcAft>
                <a:defRPr/>
              </a:pPr>
              <a:t>18</a:t>
            </a:fld>
            <a:endParaRPr lang="it-IT" altLang="it-IT"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u="sng" smtClean="0">
              <a:cs typeface="Arial" charset="0"/>
            </a:endParaRPr>
          </a:p>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F31FA52-E906-4ACD-88E2-5C57DE08D919}" type="slidenum">
              <a:rPr lang="it-IT" altLang="it-IT" smtClean="0">
                <a:latin typeface="Calibri" pitchFamily="34" charset="0"/>
              </a:rPr>
              <a:pPr fontAlgn="base">
                <a:spcBef>
                  <a:spcPct val="0"/>
                </a:spcBef>
                <a:spcAft>
                  <a:spcPct val="0"/>
                </a:spcAft>
                <a:defRPr/>
              </a:pPr>
              <a:t>19</a:t>
            </a:fld>
            <a:endParaRPr lang="it-IT" altLang="it-IT"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u="sng" smtClean="0">
              <a:cs typeface="Arial" charset="0"/>
            </a:endParaRPr>
          </a:p>
          <a:p>
            <a:pPr eaLnBrk="1" hangingPunct="1">
              <a:spcBef>
                <a:spcPct val="0"/>
              </a:spcBef>
            </a:pPr>
            <a:endParaRPr lang="it-IT" altLang="it-IT" smtClean="0"/>
          </a:p>
        </p:txBody>
      </p:sp>
      <p:sp>
        <p:nvSpPr>
          <p:cNvPr id="20484" name="Segnaposto numero diapositiva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18CEB5E-3E0B-4C78-872C-2D969E4008AA}" type="slidenum">
              <a:rPr lang="it-IT" altLang="it-IT" smtClean="0">
                <a:latin typeface="Calibri" pitchFamily="34" charset="0"/>
              </a:rPr>
              <a:pPr fontAlgn="base">
                <a:spcBef>
                  <a:spcPct val="0"/>
                </a:spcBef>
                <a:spcAft>
                  <a:spcPct val="0"/>
                </a:spcAft>
                <a:defRPr/>
              </a:pPr>
              <a:t>20</a:t>
            </a:fld>
            <a:endParaRPr lang="it-IT" altLang="it-IT"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riangolo rettangolo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uppo 15"/>
          <p:cNvGrpSpPr>
            <a:grpSpLocks/>
          </p:cNvGrpSpPr>
          <p:nvPr/>
        </p:nvGrpSpPr>
        <p:grpSpPr bwMode="auto">
          <a:xfrm>
            <a:off x="-3175" y="4953000"/>
            <a:ext cx="9147175" cy="1911350"/>
            <a:chOff x="-3765" y="4832896"/>
            <a:chExt cx="9147765" cy="2032192"/>
          </a:xfrm>
        </p:grpSpPr>
        <p:sp>
          <p:nvSpPr>
            <p:cNvPr id="6" name="Figura a mano libera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igura a mano libera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it-IT"/>
            </a:p>
          </p:txBody>
        </p:sp>
        <p:sp>
          <p:nvSpPr>
            <p:cNvPr id="8" name="Figura a mano libera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Connettore 1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ol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11" name="Segnaposto data 29"/>
          <p:cNvSpPr>
            <a:spLocks noGrp="1"/>
          </p:cNvSpPr>
          <p:nvPr>
            <p:ph type="dt" sz="half" idx="10"/>
          </p:nvPr>
        </p:nvSpPr>
        <p:spPr/>
        <p:txBody>
          <a:bodyPr/>
          <a:lstStyle>
            <a:lvl1pPr>
              <a:defRPr>
                <a:solidFill>
                  <a:srgbClr val="FFFFFF"/>
                </a:solidFill>
              </a:defRPr>
            </a:lvl1pPr>
            <a:extLst/>
          </a:lstStyle>
          <a:p>
            <a:pPr>
              <a:defRPr/>
            </a:pPr>
            <a:fld id="{271A119E-A725-4FF8-AA4C-0EE556ACC32D}" type="datetimeFigureOut">
              <a:rPr lang="it-IT"/>
              <a:pPr>
                <a:defRPr/>
              </a:pPr>
              <a:t>04/11/2013</a:t>
            </a:fld>
            <a:endParaRPr lang="it-IT"/>
          </a:p>
        </p:txBody>
      </p:sp>
      <p:sp>
        <p:nvSpPr>
          <p:cNvPr id="12" name="Segnaposto piè di pagina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13" name="Segnaposto numero diapositiva 26"/>
          <p:cNvSpPr>
            <a:spLocks noGrp="1"/>
          </p:cNvSpPr>
          <p:nvPr>
            <p:ph type="sldNum" sz="quarter" idx="12"/>
          </p:nvPr>
        </p:nvSpPr>
        <p:spPr/>
        <p:txBody>
          <a:bodyPr/>
          <a:lstStyle>
            <a:lvl1pPr>
              <a:defRPr>
                <a:solidFill>
                  <a:srgbClr val="FFFFFF"/>
                </a:solidFill>
              </a:defRPr>
            </a:lvl1pPr>
            <a:extLst/>
          </a:lstStyle>
          <a:p>
            <a:pPr>
              <a:defRPr/>
            </a:pPr>
            <a:fld id="{ABD0B4FF-21A7-4EBC-A8FF-552FA0B3AA87}" type="slidenum">
              <a:rPr lang="it-IT"/>
              <a:pPr>
                <a:defRPr/>
              </a:pPr>
              <a:t>‹N›</a:t>
            </a:fld>
            <a:endParaRPr lang="it-IT"/>
          </a:p>
        </p:txBody>
      </p:sp>
    </p:spTree>
    <p:extLst>
      <p:ext uri="{BB962C8B-B14F-4D97-AF65-F5344CB8AC3E}">
        <p14:creationId xmlns:p14="http://schemas.microsoft.com/office/powerpoint/2010/main" val="88210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5D5AF7BE-118D-4DF2-80EA-B678FFF8686D}" type="datetimeFigureOut">
              <a:rPr lang="it-IT"/>
              <a:pPr>
                <a:defRPr/>
              </a:pPr>
              <a:t>04/11/2013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F7454BBB-107C-47AA-B8A5-7F605C67578F}" type="slidenum">
              <a:rPr lang="it-IT"/>
              <a:pPr>
                <a:defRPr/>
              </a:pPr>
              <a:t>‹N›</a:t>
            </a:fld>
            <a:endParaRPr lang="it-IT"/>
          </a:p>
        </p:txBody>
      </p:sp>
    </p:spTree>
    <p:extLst>
      <p:ext uri="{BB962C8B-B14F-4D97-AF65-F5344CB8AC3E}">
        <p14:creationId xmlns:p14="http://schemas.microsoft.com/office/powerpoint/2010/main" val="417907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8860B2CB-4671-46E5-A52B-4E1D1F46B4E1}" type="datetimeFigureOut">
              <a:rPr lang="it-IT"/>
              <a:pPr>
                <a:defRPr/>
              </a:pPr>
              <a:t>04/11/2013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10A1BBA9-B4CA-4835-B5EF-6FFDC49B6B8E}" type="slidenum">
              <a:rPr lang="it-IT"/>
              <a:pPr>
                <a:defRPr/>
              </a:pPr>
              <a:t>‹N›</a:t>
            </a:fld>
            <a:endParaRPr lang="it-IT"/>
          </a:p>
        </p:txBody>
      </p:sp>
    </p:spTree>
    <p:extLst>
      <p:ext uri="{BB962C8B-B14F-4D97-AF65-F5344CB8AC3E}">
        <p14:creationId xmlns:p14="http://schemas.microsoft.com/office/powerpoint/2010/main" val="346016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data 24"/>
          <p:cNvSpPr>
            <a:spLocks noGrp="1"/>
          </p:cNvSpPr>
          <p:nvPr>
            <p:ph type="dt" sz="half" idx="10"/>
          </p:nvPr>
        </p:nvSpPr>
        <p:spPr>
          <a:xfrm>
            <a:off x="3776663" y="6111875"/>
            <a:ext cx="2286000" cy="365125"/>
          </a:xfrm>
        </p:spPr>
        <p:txBody>
          <a:bodyPr/>
          <a:lstStyle>
            <a:lvl1pPr>
              <a:defRPr/>
            </a:lvl1pPr>
          </a:lstStyle>
          <a:p>
            <a:pPr>
              <a:defRPr/>
            </a:pPr>
            <a:endParaRPr lang="it-IT"/>
          </a:p>
        </p:txBody>
      </p:sp>
      <p:sp>
        <p:nvSpPr>
          <p:cNvPr id="4" name="Segnaposto piè di pagina 17"/>
          <p:cNvSpPr>
            <a:spLocks noGrp="1"/>
          </p:cNvSpPr>
          <p:nvPr>
            <p:ph type="ftr" sz="quarter" idx="11"/>
          </p:nvPr>
        </p:nvSpPr>
        <p:spPr>
          <a:xfrm>
            <a:off x="6062663" y="6111875"/>
            <a:ext cx="2286000" cy="365125"/>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6247B970-12D7-4377-9275-C484565B9BDF}" type="slidenum">
              <a:rPr lang="it-IT"/>
              <a:pPr>
                <a:defRPr/>
              </a:pPr>
              <a:t>‹N›</a:t>
            </a:fld>
            <a:endParaRPr lang="it-IT"/>
          </a:p>
        </p:txBody>
      </p:sp>
    </p:spTree>
    <p:extLst>
      <p:ext uri="{BB962C8B-B14F-4D97-AF65-F5344CB8AC3E}">
        <p14:creationId xmlns:p14="http://schemas.microsoft.com/office/powerpoint/2010/main" val="115841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Titolo 6"/>
          <p:cNvSpPr>
            <a:spLocks noGrp="1"/>
          </p:cNvSpPr>
          <p:nvPr>
            <p:ph type="title"/>
          </p:nvPr>
        </p:nvSpPr>
        <p:spPr/>
        <p:txBody>
          <a:bodyPr rtlCol="0"/>
          <a:lstStyle>
            <a:extLst/>
          </a:lstStyle>
          <a:p>
            <a:r>
              <a:rPr lang="it-IT" smtClean="0"/>
              <a:t>Fare clic per modificare lo stile del titolo</a:t>
            </a:r>
            <a:endParaRPr lang="en-US"/>
          </a:p>
        </p:txBody>
      </p:sp>
      <p:sp>
        <p:nvSpPr>
          <p:cNvPr id="4" name="Segnaposto data 9"/>
          <p:cNvSpPr>
            <a:spLocks noGrp="1"/>
          </p:cNvSpPr>
          <p:nvPr>
            <p:ph type="dt" sz="half" idx="10"/>
          </p:nvPr>
        </p:nvSpPr>
        <p:spPr/>
        <p:txBody>
          <a:bodyPr/>
          <a:lstStyle>
            <a:lvl1pPr>
              <a:defRPr/>
            </a:lvl1pPr>
          </a:lstStyle>
          <a:p>
            <a:pPr>
              <a:defRPr/>
            </a:pPr>
            <a:fld id="{4EC49618-7482-4588-83E9-0A91CF6632CF}" type="datetimeFigureOut">
              <a:rPr lang="it-IT"/>
              <a:pPr>
                <a:defRPr/>
              </a:pPr>
              <a:t>04/11/2013</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8DBDCE80-DA6B-4C26-AB6D-44FC62F697DA}" type="slidenum">
              <a:rPr lang="it-IT"/>
              <a:pPr>
                <a:defRPr/>
              </a:pPr>
              <a:t>‹N›</a:t>
            </a:fld>
            <a:endParaRPr lang="it-IT"/>
          </a:p>
        </p:txBody>
      </p:sp>
    </p:spTree>
    <p:extLst>
      <p:ext uri="{BB962C8B-B14F-4D97-AF65-F5344CB8AC3E}">
        <p14:creationId xmlns:p14="http://schemas.microsoft.com/office/powerpoint/2010/main" val="49377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4" name="Gallone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Gallone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ol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extLst/>
          </a:lstStyle>
          <a:p>
            <a:pPr>
              <a:defRPr/>
            </a:pPr>
            <a:fld id="{4AFE9667-2CB6-4C6F-AC9E-EA1ECCB5464F}" type="datetimeFigureOut">
              <a:rPr lang="it-IT"/>
              <a:pPr>
                <a:defRPr/>
              </a:pPr>
              <a:t>04/11/2013</a:t>
            </a:fld>
            <a:endParaRPr lang="it-IT"/>
          </a:p>
        </p:txBody>
      </p:sp>
      <p:sp>
        <p:nvSpPr>
          <p:cNvPr id="7" name="Segnaposto piè di pagina 4"/>
          <p:cNvSpPr>
            <a:spLocks noGrp="1"/>
          </p:cNvSpPr>
          <p:nvPr>
            <p:ph type="ftr" sz="quarter" idx="11"/>
          </p:nvPr>
        </p:nvSpPr>
        <p:spPr/>
        <p:txBody>
          <a:bodyPr/>
          <a:lstStyle>
            <a:lvl1pPr>
              <a:defRPr/>
            </a:lvl1pPr>
            <a:extLst/>
          </a:lstStyle>
          <a:p>
            <a:pPr>
              <a:defRPr/>
            </a:pPr>
            <a:endParaRPr lang="it-IT"/>
          </a:p>
        </p:txBody>
      </p:sp>
      <p:sp>
        <p:nvSpPr>
          <p:cNvPr id="8" name="Segnaposto numero diapositiva 5"/>
          <p:cNvSpPr>
            <a:spLocks noGrp="1"/>
          </p:cNvSpPr>
          <p:nvPr>
            <p:ph type="sldNum" sz="quarter" idx="12"/>
          </p:nvPr>
        </p:nvSpPr>
        <p:spPr/>
        <p:txBody>
          <a:bodyPr/>
          <a:lstStyle>
            <a:lvl1pPr>
              <a:defRPr/>
            </a:lvl1pPr>
            <a:extLst/>
          </a:lstStyle>
          <a:p>
            <a:pPr>
              <a:defRPr/>
            </a:pPr>
            <a:fld id="{9973EC80-6599-4237-8463-B6345B8C3AEE}" type="slidenum">
              <a:rPr lang="it-IT"/>
              <a:pPr>
                <a:defRPr/>
              </a:pPr>
              <a:t>‹N›</a:t>
            </a:fld>
            <a:endParaRPr lang="it-IT"/>
          </a:p>
        </p:txBody>
      </p:sp>
    </p:spTree>
    <p:extLst>
      <p:ext uri="{BB962C8B-B14F-4D97-AF65-F5344CB8AC3E}">
        <p14:creationId xmlns:p14="http://schemas.microsoft.com/office/powerpoint/2010/main" val="1315605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Titolo 7"/>
          <p:cNvSpPr>
            <a:spLocks noGrp="1"/>
          </p:cNvSpPr>
          <p:nvPr>
            <p:ph type="title"/>
          </p:nvPr>
        </p:nvSpPr>
        <p:spPr/>
        <p:txBody>
          <a:bodyPr rtlCol="0"/>
          <a:lstStyle>
            <a:extLst/>
          </a:lstStyle>
          <a:p>
            <a:r>
              <a:rPr lang="it-IT" smtClean="0"/>
              <a:t>Fare clic per modificare lo stile del titolo</a:t>
            </a:r>
            <a:endParaRPr lang="en-US"/>
          </a:p>
        </p:txBody>
      </p:sp>
      <p:sp>
        <p:nvSpPr>
          <p:cNvPr id="5" name="Segnaposto data 4"/>
          <p:cNvSpPr>
            <a:spLocks noGrp="1"/>
          </p:cNvSpPr>
          <p:nvPr>
            <p:ph type="dt" sz="half" idx="10"/>
          </p:nvPr>
        </p:nvSpPr>
        <p:spPr/>
        <p:txBody>
          <a:bodyPr/>
          <a:lstStyle>
            <a:lvl1pPr>
              <a:defRPr/>
            </a:lvl1pPr>
            <a:extLst/>
          </a:lstStyle>
          <a:p>
            <a:pPr>
              <a:defRPr/>
            </a:pPr>
            <a:fld id="{DF94D8B3-BAD1-4781-904A-4CD6BDED2F66}" type="datetimeFigureOut">
              <a:rPr lang="it-IT"/>
              <a:pPr>
                <a:defRPr/>
              </a:pPr>
              <a:t>04/11/2013</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728FC23D-C6B7-4DDA-B54B-47D0D562328A}" type="slidenum">
              <a:rPr lang="it-IT"/>
              <a:pPr>
                <a:defRPr/>
              </a:pPr>
              <a:t>‹N›</a:t>
            </a:fld>
            <a:endParaRPr lang="it-IT"/>
          </a:p>
        </p:txBody>
      </p:sp>
    </p:spTree>
    <p:extLst>
      <p:ext uri="{BB962C8B-B14F-4D97-AF65-F5344CB8AC3E}">
        <p14:creationId xmlns:p14="http://schemas.microsoft.com/office/powerpoint/2010/main" val="300254808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fld id="{E5C8D447-C4D3-4BFF-AD63-9E98B1FAE680}" type="datetimeFigureOut">
              <a:rPr lang="it-IT"/>
              <a:pPr>
                <a:defRPr/>
              </a:pPr>
              <a:t>04/11/2013</a:t>
            </a:fld>
            <a:endParaRPr 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p>
        </p:txBody>
      </p:sp>
      <p:sp>
        <p:nvSpPr>
          <p:cNvPr id="9" name="Segnaposto numero diapositiva 8"/>
          <p:cNvSpPr>
            <a:spLocks noGrp="1"/>
          </p:cNvSpPr>
          <p:nvPr>
            <p:ph type="sldNum" sz="quarter" idx="12"/>
          </p:nvPr>
        </p:nvSpPr>
        <p:spPr/>
        <p:txBody>
          <a:bodyPr/>
          <a:lstStyle>
            <a:lvl1pPr>
              <a:defRPr/>
            </a:lvl1pPr>
            <a:extLst/>
          </a:lstStyle>
          <a:p>
            <a:pPr>
              <a:defRPr/>
            </a:pPr>
            <a:fld id="{793C2DDD-01D4-4308-A83D-00FCE0BF441F}" type="slidenum">
              <a:rPr lang="it-IT"/>
              <a:pPr>
                <a:defRPr/>
              </a:pPr>
              <a:t>‹N›</a:t>
            </a:fld>
            <a:endParaRPr lang="it-IT"/>
          </a:p>
        </p:txBody>
      </p:sp>
    </p:spTree>
    <p:extLst>
      <p:ext uri="{BB962C8B-B14F-4D97-AF65-F5344CB8AC3E}">
        <p14:creationId xmlns:p14="http://schemas.microsoft.com/office/powerpoint/2010/main" val="37395853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lstStyle>
            <a:extLst/>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extLst/>
          </a:lstStyle>
          <a:p>
            <a:pPr>
              <a:defRPr/>
            </a:pPr>
            <a:fld id="{F273324E-83DD-47AD-A688-8AC838D14A84}" type="datetimeFigureOut">
              <a:rPr lang="it-IT"/>
              <a:pPr>
                <a:defRPr/>
              </a:pPr>
              <a:t>04/11/2013</a:t>
            </a:fld>
            <a:endParaRPr lang="it-IT"/>
          </a:p>
        </p:txBody>
      </p:sp>
      <p:sp>
        <p:nvSpPr>
          <p:cNvPr id="4" name="Segnaposto piè di pagina 3"/>
          <p:cNvSpPr>
            <a:spLocks noGrp="1"/>
          </p:cNvSpPr>
          <p:nvPr>
            <p:ph type="ftr" sz="quarter" idx="11"/>
          </p:nvPr>
        </p:nvSpPr>
        <p:spPr/>
        <p:txBody>
          <a:bodyPr/>
          <a:lstStyle>
            <a:lvl1pPr>
              <a:defRPr/>
            </a:lvl1pPr>
            <a:extLst/>
          </a:lstStyle>
          <a:p>
            <a:pPr>
              <a:defRPr/>
            </a:pPr>
            <a:endParaRPr lang="it-IT"/>
          </a:p>
        </p:txBody>
      </p:sp>
      <p:sp>
        <p:nvSpPr>
          <p:cNvPr id="5" name="Segnaposto numero diapositiva 4"/>
          <p:cNvSpPr>
            <a:spLocks noGrp="1"/>
          </p:cNvSpPr>
          <p:nvPr>
            <p:ph type="sldNum" sz="quarter" idx="12"/>
          </p:nvPr>
        </p:nvSpPr>
        <p:spPr/>
        <p:txBody>
          <a:bodyPr/>
          <a:lstStyle>
            <a:lvl1pPr>
              <a:defRPr/>
            </a:lvl1pPr>
            <a:extLst/>
          </a:lstStyle>
          <a:p>
            <a:pPr>
              <a:defRPr/>
            </a:pPr>
            <a:fld id="{BD3274C5-8F69-4512-9273-E4CFFD6E45D8}" type="slidenum">
              <a:rPr lang="it-IT"/>
              <a:pPr>
                <a:defRPr/>
              </a:pPr>
              <a:t>‹N›</a:t>
            </a:fld>
            <a:endParaRPr lang="it-IT"/>
          </a:p>
        </p:txBody>
      </p:sp>
    </p:spTree>
    <p:extLst>
      <p:ext uri="{BB962C8B-B14F-4D97-AF65-F5344CB8AC3E}">
        <p14:creationId xmlns:p14="http://schemas.microsoft.com/office/powerpoint/2010/main" val="349555913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9B52DA38-F629-4C48-A922-411A0444FAA7}" type="datetimeFigureOut">
              <a:rPr lang="it-IT"/>
              <a:pPr>
                <a:defRPr/>
              </a:pPr>
              <a:t>04/11/2013</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85DFBD4A-8F45-4531-A18A-0C86F9EE49C9}" type="slidenum">
              <a:rPr lang="it-IT"/>
              <a:pPr>
                <a:defRPr/>
              </a:pPr>
              <a:t>‹N›</a:t>
            </a:fld>
            <a:endParaRPr lang="it-IT"/>
          </a:p>
        </p:txBody>
      </p:sp>
    </p:spTree>
    <p:extLst>
      <p:ext uri="{BB962C8B-B14F-4D97-AF65-F5344CB8AC3E}">
        <p14:creationId xmlns:p14="http://schemas.microsoft.com/office/powerpoint/2010/main" val="265463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fld id="{747136F6-1F72-47A5-83F7-45F8FFFB37EB}" type="datetimeFigureOut">
              <a:rPr lang="it-IT"/>
              <a:pPr>
                <a:defRPr/>
              </a:pPr>
              <a:t>04/11/2013</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6A3484A2-5BE0-4849-9FC1-CD08ED5002EC}" type="slidenum">
              <a:rPr lang="it-IT"/>
              <a:pPr>
                <a:defRPr/>
              </a:pPr>
              <a:t>‹N›</a:t>
            </a:fld>
            <a:endParaRPr lang="it-IT"/>
          </a:p>
        </p:txBody>
      </p:sp>
    </p:spTree>
    <p:extLst>
      <p:ext uri="{BB962C8B-B14F-4D97-AF65-F5344CB8AC3E}">
        <p14:creationId xmlns:p14="http://schemas.microsoft.com/office/powerpoint/2010/main" val="20373019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5" name="Figura a mano libera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igura a mano libera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it-IT"/>
          </a:p>
        </p:txBody>
      </p:sp>
      <p:sp>
        <p:nvSpPr>
          <p:cNvPr id="7" name="Triangolo rettangolo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Connettore 1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Gallone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Gallone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Segnaposto testo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it-IT" noProof="0" smtClean="0"/>
              <a:t>Fare clic sull'icona per inserire un'immagine</a:t>
            </a:r>
            <a:endParaRPr lang="en-US" noProof="0" dirty="0"/>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it-IT" smtClean="0"/>
              <a:t>Fare clic per modificare lo stile del titolo</a:t>
            </a:r>
            <a:endParaRPr lang="en-US"/>
          </a:p>
        </p:txBody>
      </p:sp>
      <p:sp>
        <p:nvSpPr>
          <p:cNvPr id="11" name="Segnaposto data 4"/>
          <p:cNvSpPr>
            <a:spLocks noGrp="1"/>
          </p:cNvSpPr>
          <p:nvPr>
            <p:ph type="dt" sz="half" idx="10"/>
          </p:nvPr>
        </p:nvSpPr>
        <p:spPr/>
        <p:txBody>
          <a:bodyPr/>
          <a:lstStyle>
            <a:lvl1pPr>
              <a:defRPr>
                <a:solidFill>
                  <a:schemeClr val="tx1"/>
                </a:solidFill>
              </a:defRPr>
            </a:lvl1pPr>
            <a:extLst/>
          </a:lstStyle>
          <a:p>
            <a:pPr>
              <a:defRPr/>
            </a:pPr>
            <a:fld id="{E009540E-D099-4532-8561-B3712FCF9EEC}" type="datetimeFigureOut">
              <a:rPr lang="it-IT"/>
              <a:pPr>
                <a:defRPr/>
              </a:pPr>
              <a:t>04/11/2013</a:t>
            </a:fld>
            <a:endParaRPr lang="it-IT"/>
          </a:p>
        </p:txBody>
      </p:sp>
      <p:sp>
        <p:nvSpPr>
          <p:cNvPr id="12" name="Segnaposto piè di pagina 5"/>
          <p:cNvSpPr>
            <a:spLocks noGrp="1"/>
          </p:cNvSpPr>
          <p:nvPr>
            <p:ph type="ftr" sz="quarter" idx="11"/>
          </p:nvPr>
        </p:nvSpPr>
        <p:spPr/>
        <p:txBody>
          <a:bodyPr/>
          <a:lstStyle>
            <a:lvl1pPr>
              <a:defRPr>
                <a:solidFill>
                  <a:schemeClr val="tx1"/>
                </a:solidFill>
              </a:defRPr>
            </a:lvl1pPr>
            <a:extLst/>
          </a:lstStyle>
          <a:p>
            <a:pPr>
              <a:defRPr/>
            </a:pPr>
            <a:endParaRPr lang="it-IT"/>
          </a:p>
        </p:txBody>
      </p:sp>
      <p:sp>
        <p:nvSpPr>
          <p:cNvPr id="13" name="Segnaposto numero diapositiva 6"/>
          <p:cNvSpPr>
            <a:spLocks noGrp="1"/>
          </p:cNvSpPr>
          <p:nvPr>
            <p:ph type="sldNum" sz="quarter" idx="12"/>
          </p:nvPr>
        </p:nvSpPr>
        <p:spPr/>
        <p:txBody>
          <a:bodyPr/>
          <a:lstStyle>
            <a:lvl1pPr>
              <a:defRPr>
                <a:solidFill>
                  <a:schemeClr val="tx1"/>
                </a:solidFill>
              </a:defRPr>
            </a:lvl1pPr>
            <a:extLst/>
          </a:lstStyle>
          <a:p>
            <a:pPr>
              <a:defRPr/>
            </a:pPr>
            <a:fld id="{953F8DF3-8198-4D3B-8B21-F5E519387B83}" type="slidenum">
              <a:rPr lang="it-IT"/>
              <a:pPr>
                <a:defRPr/>
              </a:pPr>
              <a:t>‹N›</a:t>
            </a:fld>
            <a:endParaRPr lang="it-IT"/>
          </a:p>
        </p:txBody>
      </p:sp>
    </p:spTree>
    <p:extLst>
      <p:ext uri="{BB962C8B-B14F-4D97-AF65-F5344CB8AC3E}">
        <p14:creationId xmlns:p14="http://schemas.microsoft.com/office/powerpoint/2010/main" val="4001385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igura a mano libera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it-IT"/>
          </a:p>
        </p:txBody>
      </p:sp>
      <p:sp>
        <p:nvSpPr>
          <p:cNvPr id="14" name="Triangolo rettangol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it-IT" smtClean="0"/>
              <a:t>Fare clic per modificare lo stile del titolo</a:t>
            </a:r>
            <a:endParaRPr lang="en-US"/>
          </a:p>
        </p:txBody>
      </p:sp>
      <p:sp>
        <p:nvSpPr>
          <p:cNvPr id="1033" name="Segnaposto testo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0" name="Segnaposto data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D98CB56C-0D01-446C-90BF-93668EFBFEAF}" type="datetimeFigureOut">
              <a:rPr lang="it-IT"/>
              <a:pPr>
                <a:defRPr/>
              </a:pPr>
              <a:t>04/11/2013</a:t>
            </a:fld>
            <a:endParaRPr lang="it-IT"/>
          </a:p>
        </p:txBody>
      </p:sp>
      <p:sp>
        <p:nvSpPr>
          <p:cNvPr id="22" name="Segnaposto piè di pagina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it-IT"/>
          </a:p>
        </p:txBody>
      </p:sp>
      <p:sp>
        <p:nvSpPr>
          <p:cNvPr id="18" name="Segnaposto numero diapositiva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DDE5A9AB-D90B-4291-8645-1C14DF45A60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05" r:id="rId1"/>
    <p:sldLayoutId id="2147483901" r:id="rId2"/>
    <p:sldLayoutId id="2147483906" r:id="rId3"/>
    <p:sldLayoutId id="2147483907" r:id="rId4"/>
    <p:sldLayoutId id="2147483908" r:id="rId5"/>
    <p:sldLayoutId id="2147483909" r:id="rId6"/>
    <p:sldLayoutId id="2147483902" r:id="rId7"/>
    <p:sldLayoutId id="2147483910" r:id="rId8"/>
    <p:sldLayoutId id="2147483911" r:id="rId9"/>
    <p:sldLayoutId id="2147483903" r:id="rId10"/>
    <p:sldLayoutId id="2147483904" r:id="rId11"/>
    <p:sldLayoutId id="2147483912"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2.jpe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3138537"/>
            <a:ext cx="8424936" cy="1658615"/>
          </a:xfrm>
        </p:spPr>
        <p:txBody>
          <a:bodyPr>
            <a:normAutofit fontScale="90000"/>
          </a:bodyPr>
          <a:lstStyle/>
          <a:p>
            <a:pPr algn="ctr" eaLnBrk="1" fontAlgn="auto" hangingPunct="1">
              <a:spcAft>
                <a:spcPts val="0"/>
              </a:spcAft>
              <a:defRPr/>
            </a:pPr>
            <a:r>
              <a:rPr lang="it-IT" dirty="0" smtClean="0"/>
              <a:t>V</a:t>
            </a:r>
            <a:r>
              <a:rPr lang="it-IT" sz="4000" dirty="0" smtClean="0"/>
              <a:t>erso la Certificazione e Valutazione dell’Aggiornamento Professionale</a:t>
            </a:r>
            <a:endParaRPr lang="it-IT" dirty="0"/>
          </a:p>
        </p:txBody>
      </p:sp>
      <p:pic>
        <p:nvPicPr>
          <p:cNvPr id="10243"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333375"/>
            <a:ext cx="4189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844675"/>
            <a:ext cx="2524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Users\hp\Desktop\Forum ECM\Cartella temporanea di lavoro\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806575"/>
            <a:ext cx="212248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CasellaDiTesto 5"/>
          <p:cNvSpPr txBox="1">
            <a:spLocks noChangeArrowheads="1"/>
          </p:cNvSpPr>
          <p:nvPr/>
        </p:nvSpPr>
        <p:spPr bwMode="auto">
          <a:xfrm>
            <a:off x="55563" y="6156325"/>
            <a:ext cx="1027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sz="1600">
                <a:solidFill>
                  <a:schemeClr val="bg1"/>
                </a:solidFill>
              </a:rPr>
              <a:t>  Roma, 4 novembre 2013                              </a:t>
            </a:r>
            <a:r>
              <a:rPr lang="it-IT" sz="2400" b="1">
                <a:solidFill>
                  <a:schemeClr val="bg1"/>
                </a:solidFill>
              </a:rPr>
              <a:t>Sergio Bovenga - </a:t>
            </a:r>
            <a:r>
              <a:rPr lang="it-IT" sz="1200">
                <a:solidFill>
                  <a:schemeClr val="bg1"/>
                </a:solidFill>
              </a:rPr>
              <a:t>Presidente Co.Ge.A.P.S.                                           </a:t>
            </a:r>
            <a:endParaRPr lang="it-IT">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57188" y="642938"/>
            <a:ext cx="842962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9pPr>
          </a:lstStyle>
          <a:p>
            <a:pPr algn="just" eaLnBrk="1" hangingPunct="1"/>
            <a:endParaRPr lang="it-IT" sz="2000" b="1" u="sng">
              <a:solidFill>
                <a:srgbClr val="002060"/>
              </a:solidFill>
              <a:latin typeface="Verdana" pitchFamily="34" charset="0"/>
            </a:endParaRPr>
          </a:p>
          <a:p>
            <a:pPr algn="just" eaLnBrk="1" hangingPunct="1"/>
            <a:r>
              <a:rPr lang="it-IT" b="1">
                <a:solidFill>
                  <a:srgbClr val="002060"/>
                </a:solidFill>
                <a:latin typeface="Verdana" pitchFamily="34" charset="0"/>
              </a:rPr>
              <a:t>Il processo di certificazione dei crediti fa riferimento al seguente quadro regolatorio  e normativo e riguarda la conformità del Professionista a quanto disposto da:</a:t>
            </a:r>
          </a:p>
          <a:p>
            <a:pPr algn="just" eaLnBrk="1" hangingPunct="1"/>
            <a:endParaRPr lang="it-IT" b="1">
              <a:solidFill>
                <a:srgbClr val="002060"/>
              </a:solidFill>
              <a:latin typeface="Verdana" pitchFamily="34" charset="0"/>
            </a:endParaRPr>
          </a:p>
          <a:p>
            <a:pPr algn="just" eaLnBrk="1" hangingPunct="1"/>
            <a:r>
              <a:rPr lang="it-IT" b="1">
                <a:solidFill>
                  <a:srgbClr val="002060"/>
                </a:solidFill>
                <a:latin typeface="Verdana" pitchFamily="34" charset="0"/>
              </a:rPr>
              <a:t>Accordo Stato-Regioni 01/08/2007</a:t>
            </a:r>
          </a:p>
          <a:p>
            <a:pPr algn="just" eaLnBrk="1" hangingPunct="1"/>
            <a:endParaRPr lang="it-IT" b="1">
              <a:solidFill>
                <a:srgbClr val="002060"/>
              </a:solidFill>
              <a:latin typeface="Verdana" pitchFamily="34" charset="0"/>
            </a:endParaRPr>
          </a:p>
          <a:p>
            <a:pPr algn="just" eaLnBrk="1" hangingPunct="1"/>
            <a:r>
              <a:rPr lang="it-IT" b="1">
                <a:solidFill>
                  <a:srgbClr val="002060"/>
                </a:solidFill>
                <a:latin typeface="Verdana" pitchFamily="34" charset="0"/>
              </a:rPr>
              <a:t>Accordo Stato-Regioni 04/11/2009</a:t>
            </a:r>
          </a:p>
          <a:p>
            <a:pPr algn="just" eaLnBrk="1" hangingPunct="1"/>
            <a:endParaRPr lang="it-IT" b="1">
              <a:solidFill>
                <a:srgbClr val="002060"/>
              </a:solidFill>
              <a:latin typeface="Verdana" pitchFamily="34" charset="0"/>
            </a:endParaRPr>
          </a:p>
          <a:p>
            <a:pPr algn="just" eaLnBrk="1" hangingPunct="1"/>
            <a:r>
              <a:rPr lang="it-IT" b="1">
                <a:solidFill>
                  <a:srgbClr val="002060"/>
                </a:solidFill>
                <a:latin typeface="Verdana" pitchFamily="34" charset="0"/>
              </a:rPr>
              <a:t>Accordo Stato-Regioni 19/04/2012</a:t>
            </a:r>
          </a:p>
          <a:p>
            <a:pPr algn="just" eaLnBrk="1" hangingPunct="1"/>
            <a:endParaRPr lang="it-IT" b="1">
              <a:solidFill>
                <a:srgbClr val="002060"/>
              </a:solidFill>
              <a:latin typeface="Verdana" pitchFamily="34" charset="0"/>
            </a:endParaRPr>
          </a:p>
          <a:p>
            <a:pPr algn="just" eaLnBrk="1" hangingPunct="1"/>
            <a:r>
              <a:rPr lang="it-IT" b="1">
                <a:solidFill>
                  <a:srgbClr val="002060"/>
                </a:solidFill>
                <a:latin typeface="Verdana" pitchFamily="34" charset="0"/>
              </a:rPr>
              <a:t>Legge 148 (del 14/09/2011) </a:t>
            </a:r>
            <a:r>
              <a:rPr lang="it-IT">
                <a:solidFill>
                  <a:srgbClr val="002060"/>
                </a:solidFill>
                <a:latin typeface="Verdana" pitchFamily="34" charset="0"/>
              </a:rPr>
              <a:t>che prevede sanzioni per i professionisti che non rispettano gli obblighi di formazione continua</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797425"/>
            <a:ext cx="11096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525" y="4791075"/>
            <a:ext cx="115887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1"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C:\Users\hp\Desktop\Forum ECM\Cartella temporanea di lavoro\SanitàFutura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p:cNvSpPr>
            <a:spLocks noGrp="1"/>
          </p:cNvSpPr>
          <p:nvPr>
            <p:ph idx="1"/>
          </p:nvPr>
        </p:nvSpPr>
        <p:spPr>
          <a:xfrm>
            <a:off x="323850" y="836613"/>
            <a:ext cx="8424863" cy="1439862"/>
          </a:xfrm>
        </p:spPr>
        <p:txBody>
          <a:bodyPr/>
          <a:lstStyle/>
          <a:p>
            <a:pPr marL="0" indent="0" algn="just">
              <a:buFont typeface="Wingdings 2" pitchFamily="18" charset="2"/>
              <a:buNone/>
            </a:pPr>
            <a:r>
              <a:rPr lang="it-IT" sz="2400" smtClean="0">
                <a:solidFill>
                  <a:srgbClr val="002060"/>
                </a:solidFill>
              </a:rPr>
              <a:t>La </a:t>
            </a:r>
            <a:r>
              <a:rPr lang="it-IT" sz="2400" b="1" smtClean="0">
                <a:solidFill>
                  <a:srgbClr val="002060"/>
                </a:solidFill>
              </a:rPr>
              <a:t>certificazione</a:t>
            </a:r>
            <a:r>
              <a:rPr lang="it-IT" sz="2400" smtClean="0">
                <a:solidFill>
                  <a:srgbClr val="002060"/>
                </a:solidFill>
              </a:rPr>
              <a:t> per questo triennio si baserà su una </a:t>
            </a:r>
            <a:r>
              <a:rPr lang="it-IT" sz="2400" b="1" smtClean="0">
                <a:solidFill>
                  <a:srgbClr val="002060"/>
                </a:solidFill>
              </a:rPr>
              <a:t>metrica ‘quantitativa’</a:t>
            </a:r>
            <a:r>
              <a:rPr lang="it-IT" sz="2400" smtClean="0">
                <a:solidFill>
                  <a:srgbClr val="002060"/>
                </a:solidFill>
              </a:rPr>
              <a:t>, ma </a:t>
            </a:r>
            <a:r>
              <a:rPr lang="it-IT" sz="2400" b="1" smtClean="0">
                <a:solidFill>
                  <a:srgbClr val="002060"/>
                </a:solidFill>
              </a:rPr>
              <a:t>non esclusivamente algebrica</a:t>
            </a:r>
            <a:r>
              <a:rPr lang="it-IT" sz="2400" smtClean="0">
                <a:solidFill>
                  <a:srgbClr val="002060"/>
                </a:solidFill>
              </a:rPr>
              <a:t>.</a:t>
            </a:r>
          </a:p>
        </p:txBody>
      </p:sp>
      <p:sp>
        <p:nvSpPr>
          <p:cNvPr id="20483" name="Rectangle 3"/>
          <p:cNvSpPr>
            <a:spLocks noChangeArrowheads="1"/>
          </p:cNvSpPr>
          <p:nvPr/>
        </p:nvSpPr>
        <p:spPr bwMode="auto">
          <a:xfrm>
            <a:off x="468313" y="2276475"/>
            <a:ext cx="8156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it-IT" sz="2400">
                <a:solidFill>
                  <a:srgbClr val="002060"/>
                </a:solidFill>
                <a:latin typeface="Verdana" pitchFamily="34" charset="0"/>
              </a:rPr>
              <a:t>La </a:t>
            </a:r>
            <a:r>
              <a:rPr lang="it-IT" sz="2400" b="1">
                <a:solidFill>
                  <a:srgbClr val="002060"/>
                </a:solidFill>
                <a:latin typeface="Verdana" pitchFamily="34" charset="0"/>
              </a:rPr>
              <a:t>certificazione</a:t>
            </a:r>
            <a:r>
              <a:rPr lang="it-IT" sz="2400">
                <a:solidFill>
                  <a:srgbClr val="002060"/>
                </a:solidFill>
                <a:latin typeface="Verdana" pitchFamily="34" charset="0"/>
              </a:rPr>
              <a:t> ha la caratteristica di </a:t>
            </a:r>
            <a:r>
              <a:rPr lang="it-IT" sz="2400" b="1">
                <a:solidFill>
                  <a:srgbClr val="002060"/>
                </a:solidFill>
                <a:latin typeface="Verdana" pitchFamily="34" charset="0"/>
              </a:rPr>
              <a:t>atto conclusivo di un percorso</a:t>
            </a:r>
            <a:r>
              <a:rPr lang="it-IT" sz="2400">
                <a:solidFill>
                  <a:srgbClr val="002060"/>
                </a:solidFill>
                <a:latin typeface="Verdana" pitchFamily="34" charset="0"/>
              </a:rPr>
              <a:t>. </a:t>
            </a:r>
          </a:p>
          <a:p>
            <a:pPr algn="just"/>
            <a:r>
              <a:rPr lang="it-IT" sz="2400">
                <a:solidFill>
                  <a:srgbClr val="002060"/>
                </a:solidFill>
                <a:latin typeface="Verdana" pitchFamily="34" charset="0"/>
              </a:rPr>
              <a:t>Solo </a:t>
            </a:r>
            <a:r>
              <a:rPr lang="it-IT" sz="2400" b="1">
                <a:solidFill>
                  <a:srgbClr val="002060"/>
                </a:solidFill>
                <a:latin typeface="Verdana" pitchFamily="34" charset="0"/>
              </a:rPr>
              <a:t>l’aderenza ad un percorso </a:t>
            </a:r>
            <a:r>
              <a:rPr lang="it-IT" sz="2400">
                <a:solidFill>
                  <a:srgbClr val="002060"/>
                </a:solidFill>
                <a:latin typeface="Verdana" pitchFamily="34" charset="0"/>
              </a:rPr>
              <a:t>e</a:t>
            </a:r>
            <a:r>
              <a:rPr lang="it-IT" sz="2400" b="1">
                <a:solidFill>
                  <a:srgbClr val="002060"/>
                </a:solidFill>
                <a:latin typeface="Verdana" pitchFamily="34" charset="0"/>
              </a:rPr>
              <a:t> la conformità alle norme</a:t>
            </a:r>
            <a:r>
              <a:rPr lang="it-IT" sz="2400">
                <a:solidFill>
                  <a:srgbClr val="002060"/>
                </a:solidFill>
                <a:latin typeface="Verdana" pitchFamily="34" charset="0"/>
              </a:rPr>
              <a:t> della Commissione Nazionale ECM consentirà di </a:t>
            </a:r>
            <a:r>
              <a:rPr lang="it-IT" sz="2400" b="1">
                <a:solidFill>
                  <a:srgbClr val="002060"/>
                </a:solidFill>
                <a:latin typeface="Verdana" pitchFamily="34" charset="0"/>
              </a:rPr>
              <a:t>ottenere la certificazione</a:t>
            </a:r>
          </a:p>
        </p:txBody>
      </p:sp>
      <p:pic>
        <p:nvPicPr>
          <p:cNvPr id="20484" name="Picture 7" descr="7392165-certificato-di-completamento-mod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4287838"/>
            <a:ext cx="255587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468313" y="4930775"/>
            <a:ext cx="5688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it-IT" b="1" i="1">
                <a:solidFill>
                  <a:srgbClr val="3399FF"/>
                </a:solidFill>
                <a:latin typeface="Verdana" pitchFamily="34" charset="0"/>
              </a:rPr>
              <a:t> Da definire corrette tolleranze e logiche di valutazione….</a:t>
            </a:r>
          </a:p>
        </p:txBody>
      </p:sp>
      <p:pic>
        <p:nvPicPr>
          <p:cNvPr id="2048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asellaDiTesto 7"/>
          <p:cNvSpPr txBox="1">
            <a:spLocks noChangeArrowheads="1"/>
          </p:cNvSpPr>
          <p:nvPr/>
        </p:nvSpPr>
        <p:spPr bwMode="auto">
          <a:xfrm>
            <a:off x="3203575" y="333375"/>
            <a:ext cx="2735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b="1">
                <a:solidFill>
                  <a:srgbClr val="002060"/>
                </a:solidFill>
              </a:rPr>
              <a:t>da Cernobbio 2012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03238" y="188913"/>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9pPr>
          </a:lstStyle>
          <a:p>
            <a:pPr algn="just" eaLnBrk="1" hangingPunct="1">
              <a:spcBef>
                <a:spcPts val="250"/>
              </a:spcBef>
            </a:pPr>
            <a:endParaRPr lang="it-IT" sz="2800">
              <a:solidFill>
                <a:srgbClr val="000000"/>
              </a:solidFill>
              <a:latin typeface="Verdana" pitchFamily="34" charset="0"/>
            </a:endParaRPr>
          </a:p>
          <a:p>
            <a:pPr algn="ctr" eaLnBrk="1" hangingPunct="1">
              <a:spcBef>
                <a:spcPts val="250"/>
              </a:spcBef>
            </a:pPr>
            <a:r>
              <a:rPr lang="it-IT" sz="2800" b="1">
                <a:solidFill>
                  <a:srgbClr val="002060"/>
                </a:solidFill>
                <a:latin typeface="Verdana" pitchFamily="34" charset="0"/>
              </a:rPr>
              <a:t>Come certificare?</a:t>
            </a:r>
          </a:p>
          <a:p>
            <a:pPr algn="just" eaLnBrk="1" hangingPunct="1">
              <a:spcBef>
                <a:spcPts val="250"/>
              </a:spcBef>
            </a:pPr>
            <a:endParaRPr lang="it-IT" sz="2800">
              <a:solidFill>
                <a:srgbClr val="000000"/>
              </a:solidFill>
              <a:latin typeface="Verdana" pitchFamily="34" charset="0"/>
            </a:endParaRPr>
          </a:p>
          <a:p>
            <a:pPr algn="just" eaLnBrk="1" hangingPunct="1">
              <a:spcBef>
                <a:spcPts val="250"/>
              </a:spcBef>
            </a:pPr>
            <a:r>
              <a:rPr lang="it-IT" sz="2800">
                <a:solidFill>
                  <a:srgbClr val="002060"/>
                </a:solidFill>
                <a:latin typeface="Verdana" pitchFamily="34" charset="0"/>
              </a:rPr>
              <a:t>Implementazione delle politiche di certificazione </a:t>
            </a:r>
            <a:r>
              <a:rPr lang="it-IT" sz="2800" u="sng">
                <a:solidFill>
                  <a:srgbClr val="002060"/>
                </a:solidFill>
                <a:latin typeface="Verdana" pitchFamily="34" charset="0"/>
              </a:rPr>
              <a:t>standardizzate</a:t>
            </a:r>
            <a:r>
              <a:rPr lang="it-IT" sz="2800">
                <a:solidFill>
                  <a:srgbClr val="002060"/>
                </a:solidFill>
                <a:latin typeface="Verdana" pitchFamily="34" charset="0"/>
              </a:rPr>
              <a:t> da parte di Ordini, Collegi, Associazioni.</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716338"/>
            <a:ext cx="30718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92600"/>
            <a:ext cx="1655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9"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C:\Users\hp\Desktop\Forum ECM\Cartella temporanea di lavoro\SanitàFutura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asellaDiTesto 7"/>
          <p:cNvSpPr txBox="1">
            <a:spLocks noChangeArrowheads="1"/>
          </p:cNvSpPr>
          <p:nvPr/>
        </p:nvSpPr>
        <p:spPr bwMode="auto">
          <a:xfrm>
            <a:off x="1258888" y="765175"/>
            <a:ext cx="7345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sz="2800">
                <a:solidFill>
                  <a:srgbClr val="002060"/>
                </a:solidFill>
              </a:rPr>
              <a:t>Determina della CNFC del 17 luglio 2013</a:t>
            </a:r>
          </a:p>
        </p:txBody>
      </p:sp>
      <p:sp>
        <p:nvSpPr>
          <p:cNvPr id="22533" name="CasellaDiTesto 8"/>
          <p:cNvSpPr txBox="1">
            <a:spLocks noChangeArrowheads="1"/>
          </p:cNvSpPr>
          <p:nvPr/>
        </p:nvSpPr>
        <p:spPr bwMode="auto">
          <a:xfrm>
            <a:off x="2124075" y="1700213"/>
            <a:ext cx="32829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lnSpc>
                <a:spcPct val="150000"/>
              </a:lnSpc>
            </a:pPr>
            <a:r>
              <a:rPr lang="it-IT" sz="2000" b="1">
                <a:solidFill>
                  <a:srgbClr val="002060"/>
                </a:solidFill>
              </a:rPr>
              <a:t>Esoneri</a:t>
            </a:r>
            <a:br>
              <a:rPr lang="it-IT" sz="2000" b="1">
                <a:solidFill>
                  <a:srgbClr val="002060"/>
                </a:solidFill>
              </a:rPr>
            </a:br>
            <a:r>
              <a:rPr lang="it-IT" sz="2000" b="1">
                <a:solidFill>
                  <a:srgbClr val="002060"/>
                </a:solidFill>
              </a:rPr>
              <a:t>Esenzioni</a:t>
            </a:r>
            <a:br>
              <a:rPr lang="it-IT" sz="2000" b="1">
                <a:solidFill>
                  <a:srgbClr val="002060"/>
                </a:solidFill>
              </a:rPr>
            </a:br>
            <a:r>
              <a:rPr lang="it-IT" sz="2000" b="1">
                <a:solidFill>
                  <a:srgbClr val="002060"/>
                </a:solidFill>
              </a:rPr>
              <a:t>Tutoraggio Individuale </a:t>
            </a:r>
            <a:br>
              <a:rPr lang="it-IT" sz="2000" b="1">
                <a:solidFill>
                  <a:srgbClr val="002060"/>
                </a:solidFill>
              </a:rPr>
            </a:br>
            <a:r>
              <a:rPr lang="it-IT" sz="2000" b="1">
                <a:solidFill>
                  <a:srgbClr val="002060"/>
                </a:solidFill>
              </a:rPr>
              <a:t>Formazione all’estero </a:t>
            </a:r>
            <a:br>
              <a:rPr lang="it-IT" sz="2000" b="1">
                <a:solidFill>
                  <a:srgbClr val="002060"/>
                </a:solidFill>
              </a:rPr>
            </a:br>
            <a:r>
              <a:rPr lang="it-IT" sz="2000" b="1">
                <a:solidFill>
                  <a:srgbClr val="002060"/>
                </a:solidFill>
              </a:rPr>
              <a:t>Autoapprendimento</a:t>
            </a:r>
            <a:br>
              <a:rPr lang="it-IT" sz="2000" b="1">
                <a:solidFill>
                  <a:srgbClr val="002060"/>
                </a:solidFill>
              </a:rPr>
            </a:br>
            <a:r>
              <a:rPr lang="it-IT" sz="2000" b="1">
                <a:solidFill>
                  <a:srgbClr val="002060"/>
                </a:solidFill>
              </a:rPr>
              <a:t>Modalità di registrazione</a:t>
            </a:r>
            <a:br>
              <a:rPr lang="it-IT" sz="2000" b="1">
                <a:solidFill>
                  <a:srgbClr val="002060"/>
                </a:solidFill>
              </a:rPr>
            </a:br>
            <a:r>
              <a:rPr lang="it-IT" sz="2000" b="1">
                <a:solidFill>
                  <a:srgbClr val="002060"/>
                </a:solidFill>
              </a:rPr>
              <a:t>Certificazione</a:t>
            </a:r>
          </a:p>
        </p:txBody>
      </p:sp>
      <p:pic>
        <p:nvPicPr>
          <p:cNvPr id="22534" name="Picture 2" descr="https://encrypted-tbn2.gstatic.com/images?q=tbn:ANd9GcQ6gwUwRdOr_FFBUw8SS9J0o8Qs5LKPH0CoRmT6Q7B_2BidUzMI_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650" y="1849438"/>
            <a:ext cx="19192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https://encrypted-tbn1.gstatic.com/images?q=tbn:ANd9GcSNm9NABwMRQgVG6ZSSYri1GqxiSxsnflx7MWm579wko5Vu4pq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3500438"/>
            <a:ext cx="25479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26046" y="610466"/>
            <a:ext cx="7200800" cy="1331134"/>
          </a:xfrm>
          <a:prstGeom prst="rect">
            <a:avLst/>
          </a:prstGeom>
          <a:noFill/>
        </p:spPr>
        <p:txBody>
          <a:bodyPr>
            <a:spAutoFit/>
          </a:bodyPr>
          <a:lstStyle/>
          <a:p>
            <a:pPr algn="ctr" fontAlgn="auto">
              <a:lnSpc>
                <a:spcPct val="150000"/>
              </a:lnSpc>
              <a:spcBef>
                <a:spcPts val="0"/>
              </a:spcBef>
              <a:spcAft>
                <a:spcPts val="0"/>
              </a:spcAft>
              <a:defRPr/>
            </a:pPr>
            <a:r>
              <a:rPr lang="it-IT" sz="2800" dirty="0">
                <a:solidFill>
                  <a:schemeClr val="accent2">
                    <a:lumMod val="50000"/>
                  </a:schemeClr>
                </a:solidFill>
                <a:effectLst>
                  <a:reflection blurRad="6350" stA="50000" endA="300" endPos="50000" dist="29997" dir="5400000" sy="-100000" algn="bl" rotWithShape="0"/>
                </a:effectLst>
                <a:latin typeface="+mn-lt"/>
                <a:cs typeface="+mn-cs"/>
              </a:rPr>
              <a:t>A Dicembre 2013 terminerà </a:t>
            </a:r>
          </a:p>
          <a:p>
            <a:pPr algn="ctr" fontAlgn="auto">
              <a:lnSpc>
                <a:spcPct val="150000"/>
              </a:lnSpc>
              <a:spcBef>
                <a:spcPts val="0"/>
              </a:spcBef>
              <a:spcAft>
                <a:spcPts val="0"/>
              </a:spcAft>
              <a:defRPr/>
            </a:pPr>
            <a:r>
              <a:rPr lang="it-IT" sz="2800" dirty="0">
                <a:solidFill>
                  <a:schemeClr val="accent2">
                    <a:lumMod val="50000"/>
                  </a:schemeClr>
                </a:solidFill>
                <a:effectLst>
                  <a:reflection blurRad="6350" stA="50000" endA="300" endPos="50000" dist="29997" dir="5400000" sy="-100000" algn="bl" rotWithShape="0"/>
                </a:effectLst>
                <a:latin typeface="+mn-lt"/>
                <a:cs typeface="+mn-cs"/>
              </a:rPr>
              <a:t>il triennio formativo ECM…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292600"/>
            <a:ext cx="18002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71600" y="2420888"/>
            <a:ext cx="7128792" cy="1685077"/>
          </a:xfrm>
          <a:prstGeom prst="rect">
            <a:avLst/>
          </a:prstGeom>
          <a:noFill/>
        </p:spPr>
        <p:txBody>
          <a:bodyPr>
            <a:spAutoFit/>
          </a:bodyPr>
          <a:lstStyle/>
          <a:p>
            <a:pPr marL="285750" indent="-285750" fontAlgn="auto">
              <a:spcBef>
                <a:spcPts val="300"/>
              </a:spcBef>
              <a:spcAft>
                <a:spcPts val="600"/>
              </a:spcAft>
              <a:buFont typeface="Arial" panose="020B0604020202020204" pitchFamily="34" charset="0"/>
              <a:buChar char="•"/>
              <a:defRPr/>
            </a:pP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Cosa potranno e/o dovranno fare gli Ordini, i Collegi e le Associazioni Professionali?</a:t>
            </a:r>
          </a:p>
          <a:p>
            <a:pPr marL="285750" indent="-285750" fontAlgn="auto">
              <a:spcBef>
                <a:spcPts val="300"/>
              </a:spcBef>
              <a:spcAft>
                <a:spcPts val="600"/>
              </a:spcAft>
              <a:buFont typeface="Arial" panose="020B0604020202020204" pitchFamily="34" charset="0"/>
              <a:buChar char="•"/>
              <a:defRPr/>
            </a:pP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Cosa potranno e/o dovranno fare i Professionisti ?</a:t>
            </a:r>
          </a:p>
        </p:txBody>
      </p:sp>
      <p:pic>
        <p:nvPicPr>
          <p:cNvPr id="23557"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4243388"/>
            <a:ext cx="2430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720080"/>
          </a:xfrm>
        </p:spPr>
        <p:txBody>
          <a:bodyPr anchor="t">
            <a:normAutofit fontScale="90000"/>
          </a:bodyPr>
          <a:lstStyle/>
          <a:p>
            <a:pPr algn="ctr" eaLnBrk="1" fontAlgn="auto" hangingPunct="1">
              <a:spcAft>
                <a:spcPts val="0"/>
              </a:spcAft>
              <a:defRPr/>
            </a:pPr>
            <a:r>
              <a:rPr lang="it-IT" sz="2800" dirty="0" smtClean="0"/>
              <a:t>Gli Ordini, i Collegi e le Associazioni</a:t>
            </a:r>
            <a:br>
              <a:rPr lang="it-IT" sz="2800" dirty="0" smtClean="0"/>
            </a:br>
            <a:endParaRPr lang="it-IT" sz="2800" dirty="0"/>
          </a:p>
        </p:txBody>
      </p:sp>
      <p:sp>
        <p:nvSpPr>
          <p:cNvPr id="5" name="CasellaDiTesto 4"/>
          <p:cNvSpPr txBox="1"/>
          <p:nvPr/>
        </p:nvSpPr>
        <p:spPr>
          <a:xfrm>
            <a:off x="467544" y="1696740"/>
            <a:ext cx="8208912" cy="2308324"/>
          </a:xfrm>
          <a:prstGeom prst="rect">
            <a:avLst/>
          </a:prstGeom>
          <a:noFill/>
        </p:spPr>
        <p:txBody>
          <a:bodyPr>
            <a:spAutoFit/>
          </a:bodyPr>
          <a:lstStyle/>
          <a:p>
            <a:pPr fontAlgn="auto">
              <a:lnSpc>
                <a:spcPct val="250000"/>
              </a:lnSpc>
              <a:spcBef>
                <a:spcPts val="0"/>
              </a:spcBef>
              <a:spcAft>
                <a:spcPts val="0"/>
              </a:spcAft>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Dovranno registrare sul portale del </a:t>
            </a:r>
            <a:r>
              <a:rPr lang="it-IT" sz="2400" b="1" dirty="0" err="1">
                <a:ln w="1905"/>
                <a:solidFill>
                  <a:schemeClr val="accent1">
                    <a:lumMod val="75000"/>
                  </a:schemeClr>
                </a:solidFill>
                <a:effectLst>
                  <a:innerShdw blurRad="69850" dist="43180" dir="5400000">
                    <a:srgbClr val="000000">
                      <a:alpha val="65000"/>
                    </a:srgbClr>
                  </a:innerShdw>
                </a:effectLst>
                <a:latin typeface="+mn-lt"/>
                <a:cs typeface="+mn-cs"/>
              </a:rPr>
              <a:t>Co.Ge.A.P.S</a:t>
            </a: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a:t>
            </a:r>
          </a:p>
          <a:p>
            <a:pPr marL="285750" indent="-285750" algn="ctr" fontAlgn="auto">
              <a:lnSpc>
                <a:spcPct val="250000"/>
              </a:lnSpc>
              <a:spcBef>
                <a:spcPts val="0"/>
              </a:spcBef>
              <a:spcAft>
                <a:spcPts val="0"/>
              </a:spcAft>
              <a:buFont typeface="Arial" panose="020B0604020202020204" pitchFamily="34" charset="0"/>
              <a:buChar char="•"/>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Esoneri/Esenzioni</a:t>
            </a:r>
          </a:p>
          <a:p>
            <a:pPr marL="285750" indent="-285750" algn="ctr" fontAlgn="auto">
              <a:spcBef>
                <a:spcPts val="0"/>
              </a:spcBef>
              <a:spcAft>
                <a:spcPts val="0"/>
              </a:spcAft>
              <a:buFont typeface="Arial" panose="020B0604020202020204" pitchFamily="34" charset="0"/>
              <a:buChar char="•"/>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Crediti Individuali </a:t>
            </a:r>
          </a:p>
        </p:txBody>
      </p:sp>
      <p:pic>
        <p:nvPicPr>
          <p:cNvPr id="24580"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https://encrypted-tbn2.gstatic.com/images?q=tbn:ANd9GcSm_i26S2nxvrb6Pt3XlBSDaU-_Vgzrsur0SqmdtKrXFtGmQt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652963"/>
            <a:ext cx="1079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4" descr="data:image/jpeg;base64,/9j/4AAQSkZJRgABAQAAAQABAAD/2wCEAAkGBxQTEhQUExQWFRQXGBgYGBgXFxccHBkcGBQXFxgcHBgYHCggGBomHBQVITEiJSkrLi4uFx8zODMsNygtLisBCgoKDg0OGhAQGywkHiQsLCwsLCwsLCwsLCwsLCwsLCwsLCwsLCwsLCwsLCwsLCwsLCwsLCwsLCwsLCwsLCwsLP/AABEIANUAoAMBIgACEQEDEQH/xAAcAAABBQEBAQAAAAAAAAAAAAAGAQIDBAUHAAj/xABPEAABAgMEBgUHBwgJAwUAAAABAgMABBEFEiExBhNBUWHwInGRwdEHFDKBobHhFSMkUnKS0kJDYmOTosLxFjRTc4KUo7KzJTNVVGSEheL/xAAYAQADAQEAAAAAAAAAAAAAAAAAAQIEA//EACwRAAICAQQABAQHAQAAAAAAAAABAhEDBBIhMSIyUXETIzPBQUKBkaGx8BT/2gAMAwEAAhEDEQA/AB4c/wAofWGA8+Jh0aSR6k9XPCI1AjqiRCoY5SmzndvgArPdfPdFJa4kmXIoOOxDYUSLciLWRSdmIgMzE7h0aoehyXueczGP5zCedQbgo3BMQ4TEYPnkOTNQbwoI/PaY1x59kPROQN+dc/CJmpuK3ioIkzp559vZEiXSed0YTc0ItNzoG6KUgouWmqiR1jmkZlloq6s7oknZ0KTnWE0eQLzitppTDZ1wmwoI2U7N8XGk885xXYRuMXEDnxGzrEWhGOIemGgQqVQhkT9oNIVdU4gHOh48IrO2wwfzqN2fOEFUnZbK7KtB9SFF5tZCSFEHFpqmAwOZgO0Rshl19CHgTiNooRTEEZhVacKVjLLO1ZSiVpi0GjktJ9cVFqvDo1I3gKOPqEH+kTMtZzqghlT775CkNBakJbQo0brqxecWpVaJGFN2FVlLbKJlEvPyZkyu6AsKcIF4gAqCyoKTU0Kkq6O2sc3mk1aQ6RzRyXV9VX3F/hhqJB1VaNrNM+graabo6ppTMzMvPiTakmnC4RqCpxyrgoSSaLCRS6qM6YtN9ibbl56TSwFKQLzTjlaOKuhQJUoKAOacMjEuc/T+R8HPfkx7+zc/Zr8IcLGfP5pz7ivCOp6VsTMlOMSrTDDgfoGlulwlSryQsKN/AAqTsyMUJxx1mcRKz7CJdTtAh5hbhR01XEkpUqi0hRANKEVg3ZK6QeE54mw3zhqnK7rioeqwJn+yX934x0a3ZGcl55uRQ3LLDtNUt0KWVJxBLhJ9KqVbN0WPKLZq7L1Kmgytpy8FKdTfWHACo0vYJbpkBlSHeT0FwcvGjsz/AGS+ynfD/wCjsxnc6xeRhur0sIMW7XQqTL8umWQ+2R5w26m/rAopShbAXUJT6RKAMDvFILHbHfFj+fVlhMhGtr5u3TU0rqgLtAqtDeocqQ05j4OTf0efGd0da0D1+lEHmCqE6xFBnRYOXUTHSdHwqaZa/wCpsszTylobZEowqhSTdvEJqkGgNaflbY69I6NsBtvWstLdCUha9WnpKCQFKyGZrDW/1FwfJxTjS+O32QR6JMquqJrQ0pXeKg90dc8qmgrS5Vb8u2ltxsFSggUCkjPIjECOWaKG8yCMd/Xhz64uLd8gbjWHPPNYtJ93NP0fdEKB/Lnf7YstDnwPcY1o5mJXCkSAYinxiCtDE7S8OeTCGazT92yrST+sYOH6QSP4YF9HiUuIWONATs7oJ5AX5acaIqHDKg12U15BA31QIr2dZCGjWl7Hbh7owTi3dFLstadpWzOyNpatTjCQ1fAHoqa6JSScEkg3k1wJEL5R7WbtiZlJeSvOKCXEk3SKa4t1JBFQlAbJJO+kFVn6RXE3dSlQpShUaEcRShi/K6Tpbrq5Vpuud0gV66IFYcNyVNA6BLysTrKrVl0mYLGrQlLjqfSaqpSgRtrQ/vRl2xZTdn2uwZ9919kXXUurUbxuk3L2d5KVgVA4bK16QnSaqFLMu2TrpVs8Q+8GiSSM0jGBy3fKM8h95vzZhWrcWhJXeJolRFT10Bwim6KhjlJ8EHlctltFpWd0ulLK1jo3JccZIpvN1pz2b4zdJ5027Oy7co2stM1BcKcAFrQpalH8mgbACTiTsgnsvTd15EstbLFXZ4SqjdVggs6wEVPpV34U2Re/pY+MAlpIFcAlWGP2oOGS006YJ+UTSFpu2pdwk0lbocpniStVBt6KxGl5YbZZD1nJV00tupmVilQWwQmlD6RIvmnDjF+2tOJhiTmZhKGVONaopBSqnTWUqrRVTgBTKKmknlFmpeafZQ2wUtrupKg5Ui6DjRY3wNlQg58IG/KVoaGymelEEyz9FqSlJq2pYBCgkCoSquzI134F84/c0dbTq3VKcl0tBKG1KUCoUFUgVAHVFWxvKHNPIeUpDIKHpFsXQv0ZmYU25WqswEinfG3O6STCXHEhSAErUkdCuAUQNsNc8ilFxdMANG3mmJZoqsqbcnWVrcbcTLPAFRKrl5QTUpoRUUOUdosN5xcuyt4BLqm0KWACKKKQSKHEZ5GA86TzP1kfc+MJ/SaZ+un7g8YFGhWHrqApJSoVBBBG8HAiPmmxZQNKdapQtOONkVJ9FQFT10rHVnNJZildZSm5KfCOdPH6S99ZR1hO9SsVH1mKXaAssGvPNYso3+2vfkqIWIsJHPOBjUiAaCoe25zzlFRtJrFpDZ57t8SM2rCVVEwNlGDgNzi01r/jMXExS0fGD/FtP7ryD3xeEZvzP3Gyw1FhEVkRYRDEaMimrEwfquSa/uzBPdATpwi7PzY/WE9qUq74MdddlJ87mUr+4smBfyiN0tGZ4qSf9NMc32a9J5n7E+jf9Wlj9W12D96XCP4o3ppNHHBuWsdi1QPaPH6L9m0pBX3lpT3QTWimjz3965/vJ74cDln+ozH0mbrZs+P1TZ7HfjGZp+P+oTJ3qSe1tEbdsprIWgP/AGxPY4nxjD04P0xZ+slpXaymCRelfjJNEG6szfB+zD2TazBfa6aPvf3ivfWBTQ80l5/9EyKvuzDhgut0fSXvtn2gQ4EahfMZQhYSFEdDiRTJ6J6oEH1fS1D9Wmnt2QXzQ6B6oDZlVJ3LNAofUrwhPtDRqM9nO8ZRYThh7N/qyPqiu3zw9ez3RZSnZ8PZkfVGokHMCQRTti23d2mh57IxZdWMazPO74xCA17NRQr4tL27lIOUTxVsv0l0BJ1TtAB0iQ2VCg/wxhs6ULUopEs9lkG1KNQKnAZCMsnU2XQWNxZSIzLLnA5+ZniK/kSaz3wQy8ok/mbR9cqke8wlNCaK601lZ9P1pR32UMYflGxnnFfWQ2rtQIKXm7jb1yWnlqWy42AWEgG+gjYd9IE9OgRMN3gQrzaXvA5g6uhB41EJ9mjTPxkFi4Sc2fqP2evsmF+EEulU6ll94rUEjWKz44wKWeqslaKf0Jdf3HlfigZ0xt92dfcfDdxhajcSoA0BokEneo7urZBF0ycy+Yw6btZt6Un0oUFfRHK0OOCkGKWmv9YQd8vLntaHhHP9H58sOOg4JdYcbI4LAp7RB3pWurkurfKS3/GR3QXZWnVTJdHnbsrafBhpf3Hie+DjSAfSXvtfwiAXRyXU6zaDKAVOOSikoSM1KC04AQbzL5eWXFSNoJUqhISJegNADS8SdkOL5J1H1GUhCxZ1Z/8AQ2j2yg74QpV/4+0P2kkP44vccKKjyapIgGtc3ZxriEj/AJY6AQrZZ8/+1kvxQCaZAiaYKm3GT0eg6W1KFVroSpvokGuFMqYwm+ikjUlzXhz7PdFpI5y9hwMV2Mhv53Ze6LQy57sPZGxEAIg0MazDmXP8oyVooYtMuUEQM3rPXU0G1Do4YsuD1xzaXWRShIw2EjZwjo+jhCplkKoQVUNcMFJIPVnARJ2RMVxlSoUyDgRTZmSYx5Vc37I16fLGC5JLOnHa4OuDqWse4xuN2k8APnnf2i/xQvmTUqyt2Zs8EJVdr8oUJNadFKBVW+o2Q6zledJ+i2SWxXF56be1aa7yq6n39Uc+O39jvPUQfCRXnLZUgVU85w6aya8BWBqZ0jcKqgYfpVJO6p6o6FZmjLDQLoCJ1+lbyzVlBrkhsYk7KrwyoDFS3tHxaIcLCEommhg2km66n8pKQokBYpgAcakRC1EN1HGbk+UQaPTqXpK0ynPzSpG4pdSY00SgFmrIQahhylKH0apQmhFSTer6uMAOjCZlDjzbYuBSLj6V3Qbl4VBDhFDUD+VY61Ydn0ldQakXgK7brjzWeOFEqHr9k6iVSSIT3JtnHtKEBEy8lOSVKSN3oitBsFa4Qb6QOi5JrJF0ybJr1FYzgItxhbr006lBLYeWSoA0ALigmp2Vp7I3LHllTLTXnd4S8ukC+km+pBJLbCR6N8kqNcwnEx33JRv0Jg2pWYczbbhVVFAkcPedkaNn2/ewWopP2jQ+usHbCGphttt2XlyLt1AbK0LQaVuoeJN4gU6JBvChCVAwKW7oEUqPmzgdoKqaBSXW/tNJNSOKa9QiI5oydPgpuV2Sl0naT6z4xEqhzjFkJl2WJSqXQ8NzmtNOrVuJUn1wXaNzTU2VpTZculTYBUXJ19oYkgUvqNTgeyOrSOkc6XaMVcqjalPrAjy0hKWKCgCzhTbrEbvte0QbuWFus+RH/wBm73KEDmlDGq82QWmmVX3FXGX1PJKSWBeK1KJSqqSLtchXCuKrlBkzxnGkETKac+GMTV5wiNkVSMoernmsb10YWDy5QHaKdcK1J0ww7eaRVBhb8IZs2SxddaXh0XEdXpgeuNFI2biR7YFpddFoO5aD2KFYS2LbmUTUwhKWylDqwBrmwaXzTPhGXI6n+haja4Nm1rGW44l5JBupoU3UqIxrVN7DrpSJHVj8pV7drPnVE7m5VnDh0zhui5Y78wpI+hpVUZ/KMuPYMY2vk9xQNZAdLMi0Ugn1oofbGTJDe+DpGW3swGrXdT0SghRrVKilSwABVS7tG2aDMAnMV4+mH2KhXzleiUKbUBwJACakkgAE7ME0GMbBsFd26mTKUVqpInJchRGV68m8vqJpE4sx6mMkpRrUnzyVxNKbsKYUpSlBujN8Cd8HT4kQSqXGpl4G88U1v1KHDdbpU3aJpiom9WtQMCMSPRJ9K3EhtaFfNNKPTxvJukJKR+kMdsUrXk1MUcEnqWjRDiFTLbqXAQQgBKbykqF5WI+sScgRFZtlNsul6zVJK1YuS7q0pSKZXCKkAGu8YjGCUNvD7BSvoxtC5cK84Q4Dq3iQG6LqSVBRFGwVVSVmmI29UQ2ZNpLCGXVKDTajdRdCUklRSFlQTWp9EnApJSYusWohlDqn2tU7dUsBV+hvlSlBJQQFEm6KVwumM3QgqnkOtiWW44i+StLzKBR/MKS6ADQoCgUnOuVcbjCU7dA5RRvSk00KANlYOCkLTWt2pWm6KXlJObeRreQE1MRCbBo5UKSaVd6a2iU5BRRR6TNMqkp+1jGk/o3Nqp9FUQQm+ovyt4rQCEOIurFxYrSuNRhFyVsF4G+5JTCnSKOFE3KNpX1pSrvilhn6EvIgSt9tx4htNVuKGAUlt5NKZpmGaGnFYrhjG7o7Yvm7dFkLcJqojIYUAFcxn2xvS1nKbBDdluIrnSclhXrN/GHrlnf/ABz3+dlvxxpxwUezlKd9FEpgQ07VjLigzdVWmOcvhXdw8YM3mZgZWa8f/nS34oD/ACgBxKGFLYXLqq+AhbiHbwHm/SvowGdKHGOrZKL0hMdARKXOcfGAmQtZeVfZG3KTZOZjXFollOFAho4woPPO2ABriqA9vZGZpi3Semf7wnZ+UArvjSeGB6iP5xetuwnXptTqXEBC0tmi20qp82muEZM68S9n9jTp8qx8sGJIJ4eyNhu7TZ7IPbGs9KEi87Kg7a2ek+0HGN5rVD87J/5FfcuOSs7y1cfQ5QAOEOCRuHsjrFGj+ckf8i5+OMPTSSAlVFTbKXWpoNlbLdwFJavUpUn8obdkUgjqVJpV2CWj7aRNsrUAQlLhAqpIvUAxKQcKXsMt8W7KdUpwtLWUOpU4sEml4YXVBQzACaGhz7Yk0MlUuTrKF1opSsiQfQVTERpzMgFNyyn2w4txLqG1tG4tJQQiigFAKyQbwqap3GkZc8O2xZXU6IQ6JllxhwI1iVpbCgmt9Kq3SAMrlK4cTtNRiTsZDVnyrwFVOvTN7bdu6tATX/AYtWu08yHjLPaxJqFEo6bNBUUOY9JYOGQFdkMsaSWmxWFKNQZ166Nw1V0j7zaj64rTrhkLzoqBA3CFujhG/oLItvTrSHUhaDeJScQaJJFRt+EGcpINqabccYs5rWXilKmiTQKpnUY5dsaaR2yZowdUcrKRwiNSRwjrvyfLfUsz9kfGI12bLfUsv9mod8FHP/qj6f0ciLSdw7IktBkCz8AB9JUN2cugkfujHhHSJmyWNjdl9j49xgV06kw3Jt0Eumr6qiWv3K6gUKw4b1/omlMKXohrlEzzxnGkgDlI3pNyMKWzjXl42RMrLJ553wgIj16PDnnbHQkUjDnkwXkYNne02f3AO6BAc/CC1tVW5c/qU+wqEZ8vmi/cpdF5uJREbYiQQiR4Pd740NP2vo03wmmldrTYjNUcDG3p0Ky07TfLL7QB/DHOR0x+de4C6CqpPy32/wCBUPs2aMxMtuH/ALCFvJYGI1jbji1ayh2Ho8coqaJ/12XByLgBp+kCnvjSYklMTYQVVSmjQI2FpRT6OwKSoHt3Rl1LaVGzKl8TkpqeaMyuWCylb75bFwUuJcLYWo7FVpgDka743tJ7PQxZ2pbFENTq0pBJJAKVnEnE+lAJMrLVrSxXsebBO/5xIr646Xpwj6JOfozqT2tt/ii8MElZw3P4iBvycGloM/4/9hgwtZu6xKjdrx2OCAvyemloS/Wr/jVB3b4+ZZ4Ovj/UV4R3j2Gq85hQkehCY6mY9WMHTqvmPDXprv8A+w5t9UbpjF02FZBfB9s/6ToiMnS90VE51LZxqsDnnOMuTEazEd4iYoVzzmIW9z4RBfEev885RYiyhfPORgslVfMSx3IUOxw+MBaV8+MF8sgmTkrlL7ky4wSo4AEXx7vbGfO6p/7opGw0cIfGnZ7MkVqZU5Ma5sVWjUuVAyrg2RQkGhrGqLLkdSp/XqDKa3lqNALpoahSaihiFNPkTBdWRje0nTWXnOMtLL7FOA+4RqO6KsBJXrVhIFa9E4UrXLGK5EnMgtom0nWshiiVIN4JUSCKjFQvHLfEzKi6aZyrR9dJqXO55v8A3gR0e3R8y7vbnqg7RUJP8UVToJJtPNoM4pLpIUhCtWCq6QRQUxy2Rv2jISzinpZUwkOPuBwt3k3xVtKKBNa5IrWJlG7OubIpSTRyu2LPS5aaFfUdCiOAN7HhU09UG2mafotojdNNK7W2fjFxnQdpi84uZNVlIK3AkcEpBwGZ9cbFtaOJdbmkqduJeLayaDo6sAHM7bo6oMcHGJG7xpnKdCV0n5b+8p2pUO+Og22asJ4TD4/eXGbYehLIdbeanUOBtQXQBBqEnpCqVYfGCV2yUPtlDbyD86p2ooqgXeNMDxOPCLSdl55qcrQHQkEbei140TMNqO4CvuVDDoudkw12f/qOlo4A6YydME1kHs8HGj+66IN16JuZa1qu7GBzT6x3Jez3dZdN9xqlwk+jfJrUDfET5X7DRyeSTz4cY1mRz4xmyKcOeRGuxv3ezr3iNMRMxy7DtbFa9HlKgAshyC+XdHyRf2szza+oKAHfAJei1K2kttJSMUKKSpJyJSag03xwzpuPA0dtYfcNtL1K2wXJJsm+Cqt1WFKEfWMaGk1FtMSs3f8AnQpb5l0LV/2wPqJJCStQ2Y0pHG7I0paZd16pYOPXr18uuJIxBoLpoBhllBMPKkjX+ceZjW3bpVrl5brvo09UZk2lVFOJ0byb2mXZXVLJ1kuotKCklJoPQJScRVNOyAmzJp1xuRlnG0ssCYOrmKg3lNOEhAH5BNKVOcZkn5RJZDzjyZNaXHQQ4pMw5VVd4JpUbDs2UhWNNLNDCpcyb+qUoKu64qukGoUkqVVJriaZw9zronaw/wDKFYiptyTbQ4GnAp1SV0OBSgKGWIxA7Iw9DbIfl7RaXNrvvzMu4tVaFSShTYIJGBwIypGc55QLOWphahOhTHoELrnne6XTJGGOyLMxp1Zbsy3MqcnEutiiaBQSAaXhdFQQaCsU5WG1m15TVtPXZVyYSxdQp/pEdJQN1pPbeO/BNIpaQ2751Y8s4TRLjrCJjHIBYDgPAkY8DHrP02soPuvecv3nALwdbWU9H0bouGlKmg4xXkLQsYIebVPLcafJLiHEkC+TW+mjYuK6sId8ipnQPk1hDzbiQlDlxTSbtBeSaKu0GYF2o3Y74HNGpNsy9pNoutVfmEFQwu1TUGoyAvRT0dnbLl1hfyjrlBNxBedJ1aTmEggAVoMYWy2ZJtE0j5UDgmQq/eWzgtYopYoBQkUFMsBhDsKGaP2j5tMS8vOyaGHgnVMvtU1bmAwqKZ0BoduwVi3NWFLfKLTBZbuGTWPRFahxIvV+sAfSzxiNNnS61S+ttTXty6wtCFKYFVJHRvLSApVOJi9NstLnUTaZ9tJQjVhHzZTcJqoE1rUkZ7IAog0gl0C2LPJSCVtzFTTNTeruE7yLyuqsJ5Ym62crg4g+2nfC6QWfr5yXmm55lssAhCFJSoUWRrKm+MwkDhSIfKjaLTkiW0OIWpTiKJSoE4KqcuAhr8RnFpBvAbOdsaKcOv2/ER5tkJHf4iHU2ezwPdGxEsF48TCEc85wsQMaYiWIlMMUITGMrHr0PpDSmIoY0mFC4fq+ecocG4dBZGDDwYUJ55zhwTBQWIkxJxEIluJLm6DaKxqTjE6I8lGHPJ64mQjnx4cYe0LPJJ574stK5w5rESEcnnKJG0jnnOGoBZdbc4DsGPEceEWNZUbKHsPgYpIHO/q3GJUKp8fcdxi0hNkpV6uPcYjUerq2eo74Umnq7R4iGk/y2HqOwxQgdIENPPxiRQz57Y9SOYxl2EKKiJFNwhRz4wARpRCgQpEPQOfCFQxl3nnOF1fPO2JLvPOUOA58YKAjCOecjDrnPjEvXz1wo9ff8RDoQwNc7vEQ8IoYcByO7hD7vPhx4Q0gECOfDfEqRTnmohAee8QvPxHfFJCH3TzzlDuee6G93f3GHAeHwPdDAmB9vt8DDwrf1fBXjEQPt37evcYUK/mdnAjaIAJe0U7R1bxDgN2New9W4xGDztHFO8Q7sNd2R/CqARiUjxj0eiBnqR4oj0ehDGiPZdsej0ADyYcU+6PR6GA5I+HCFSK06+yPR6AQ4DGnGnxhwHh8eEej0MCQY9vt3wgEej0UB4H3H4w5Jz5rHo9CAmIoD3x4JqabhUeHER6PQwHUFE7lfu9USVwUdxodx3HgY9HoY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4584" name="AutoShape 6" descr="data:image/jpeg;base64,/9j/4AAQSkZJRgABAQAAAQABAAD/2wCEAAkGBxQTEhQUExQWFRQXGBgYGBgXFxccHBkcGBQXFxgcHBgYHCggGBomHBQVITEiJSkrLi4uFx8zODMsNygtLisBCgoKDg0OGhAQGywkHiQsLCwsLCwsLCwsLCwsLCwsLCwsLCwsLCwsLCwsLCwsLCwsLCwsLCwsLCwsLCwsLCwsLP/AABEIANUAoAMBIgACEQEDEQH/xAAcAAABBQEBAQAAAAAAAAAAAAAGAQIDBAUHAAj/xABPEAABAgMEBgUHBwgJAwUAAAABAgMABBEFEiExBhNBUWHwInGRwdEHFDKBobHhFSMkUnKS0kJDYmOTosLxFjRTc4KUo7KzJTNVVGSEheL/xAAYAQADAQEAAAAAAAAAAAAAAAAAAQIEA//EACwRAAICAQQABAQHAQAAAAAAAAABAhEDBBIhMSIyUXETIzPBQUKBkaGx8BT/2gAMAwEAAhEDEQA/AB4c/wAofWGA8+Jh0aSR6k9XPCI1AjqiRCoY5SmzndvgArPdfPdFJa4kmXIoOOxDYUSLciLWRSdmIgMzE7h0aoehyXueczGP5zCedQbgo3BMQ4TEYPnkOTNQbwoI/PaY1x59kPROQN+dc/CJmpuK3ioIkzp559vZEiXSed0YTc0ItNzoG6KUgouWmqiR1jmkZlloq6s7oknZ0KTnWE0eQLzitppTDZ1wmwoI2U7N8XGk885xXYRuMXEDnxGzrEWhGOIemGgQqVQhkT9oNIVdU4gHOh48IrO2wwfzqN2fOEFUnZbK7KtB9SFF5tZCSFEHFpqmAwOZgO0Rshl19CHgTiNooRTEEZhVacKVjLLO1ZSiVpi0GjktJ9cVFqvDo1I3gKOPqEH+kTMtZzqghlT775CkNBakJbQo0brqxecWpVaJGFN2FVlLbKJlEvPyZkyu6AsKcIF4gAqCyoKTU0Kkq6O2sc3mk1aQ6RzRyXV9VX3F/hhqJB1VaNrNM+graabo6ppTMzMvPiTakmnC4RqCpxyrgoSSaLCRS6qM6YtN9ibbl56TSwFKQLzTjlaOKuhQJUoKAOacMjEuc/T+R8HPfkx7+zc/Zr8IcLGfP5pz7ivCOp6VsTMlOMSrTDDgfoGlulwlSryQsKN/AAqTsyMUJxx1mcRKz7CJdTtAh5hbhR01XEkpUqi0hRANKEVg3ZK6QeE54mw3zhqnK7rioeqwJn+yX934x0a3ZGcl55uRQ3LLDtNUt0KWVJxBLhJ9KqVbN0WPKLZq7L1Kmgytpy8FKdTfWHACo0vYJbpkBlSHeT0FwcvGjsz/AGS+ynfD/wCjsxnc6xeRhur0sIMW7XQqTL8umWQ+2R5w26m/rAopShbAXUJT6RKAMDvFILHbHfFj+fVlhMhGtr5u3TU0rqgLtAqtDeocqQ05j4OTf0efGd0da0D1+lEHmCqE6xFBnRYOXUTHSdHwqaZa/wCpsszTylobZEowqhSTdvEJqkGgNaflbY69I6NsBtvWstLdCUha9WnpKCQFKyGZrDW/1FwfJxTjS+O32QR6JMquqJrQ0pXeKg90dc8qmgrS5Vb8u2ltxsFSggUCkjPIjECOWaKG8yCMd/Xhz64uLd8gbjWHPPNYtJ93NP0fdEKB/Lnf7YstDnwPcY1o5mJXCkSAYinxiCtDE7S8OeTCGazT92yrST+sYOH6QSP4YF9HiUuIWONATs7oJ5AX5acaIqHDKg12U15BA31QIr2dZCGjWl7Hbh7owTi3dFLstadpWzOyNpatTjCQ1fAHoqa6JSScEkg3k1wJEL5R7WbtiZlJeSvOKCXEk3SKa4t1JBFQlAbJJO+kFVn6RXE3dSlQpShUaEcRShi/K6Tpbrq5Vpuud0gV66IFYcNyVNA6BLysTrKrVl0mYLGrQlLjqfSaqpSgRtrQ/vRl2xZTdn2uwZ9919kXXUurUbxuk3L2d5KVgVA4bK16QnSaqFLMu2TrpVs8Q+8GiSSM0jGBy3fKM8h95vzZhWrcWhJXeJolRFT10Bwim6KhjlJ8EHlctltFpWd0ulLK1jo3JccZIpvN1pz2b4zdJ5027Oy7co2stM1BcKcAFrQpalH8mgbACTiTsgnsvTd15EstbLFXZ4SqjdVggs6wEVPpV34U2Re/pY+MAlpIFcAlWGP2oOGS006YJ+UTSFpu2pdwk0lbocpniStVBt6KxGl5YbZZD1nJV00tupmVilQWwQmlD6RIvmnDjF+2tOJhiTmZhKGVONaopBSqnTWUqrRVTgBTKKmknlFmpeafZQ2wUtrupKg5Ui6DjRY3wNlQg58IG/KVoaGymelEEyz9FqSlJq2pYBCgkCoSquzI134F84/c0dbTq3VKcl0tBKG1KUCoUFUgVAHVFWxvKHNPIeUpDIKHpFsXQv0ZmYU25WqswEinfG3O6STCXHEhSAErUkdCuAUQNsNc8ilFxdMANG3mmJZoqsqbcnWVrcbcTLPAFRKrl5QTUpoRUUOUdosN5xcuyt4BLqm0KWACKKKQSKHEZ5GA86TzP1kfc+MJ/SaZ+un7g8YFGhWHrqApJSoVBBBG8HAiPmmxZQNKdapQtOONkVJ9FQFT10rHVnNJZildZSm5KfCOdPH6S99ZR1hO9SsVH1mKXaAssGvPNYso3+2vfkqIWIsJHPOBjUiAaCoe25zzlFRtJrFpDZ57t8SM2rCVVEwNlGDgNzi01r/jMXExS0fGD/FtP7ryD3xeEZvzP3Gyw1FhEVkRYRDEaMimrEwfquSa/uzBPdATpwi7PzY/WE9qUq74MdddlJ87mUr+4smBfyiN0tGZ4qSf9NMc32a9J5n7E+jf9Wlj9W12D96XCP4o3ppNHHBuWsdi1QPaPH6L9m0pBX3lpT3QTWimjz3965/vJ74cDln+ozH0mbrZs+P1TZ7HfjGZp+P+oTJ3qSe1tEbdsprIWgP/AGxPY4nxjD04P0xZ+slpXaymCRelfjJNEG6szfB+zD2TazBfa6aPvf3ivfWBTQ80l5/9EyKvuzDhgut0fSXvtn2gQ4EahfMZQhYSFEdDiRTJ6J6oEH1fS1D9Wmnt2QXzQ6B6oDZlVJ3LNAofUrwhPtDRqM9nO8ZRYThh7N/qyPqiu3zw9ez3RZSnZ8PZkfVGokHMCQRTti23d2mh57IxZdWMazPO74xCA17NRQr4tL27lIOUTxVsv0l0BJ1TtAB0iQ2VCg/wxhs6ULUopEs9lkG1KNQKnAZCMsnU2XQWNxZSIzLLnA5+ZniK/kSaz3wQy8ok/mbR9cqke8wlNCaK601lZ9P1pR32UMYflGxnnFfWQ2rtQIKXm7jb1yWnlqWy42AWEgG+gjYd9IE9OgRMN3gQrzaXvA5g6uhB41EJ9mjTPxkFi4Sc2fqP2evsmF+EEulU6ll94rUEjWKz44wKWeqslaKf0Jdf3HlfigZ0xt92dfcfDdxhajcSoA0BokEneo7urZBF0ycy+Yw6btZt6Un0oUFfRHK0OOCkGKWmv9YQd8vLntaHhHP9H58sOOg4JdYcbI4LAp7RB3pWurkurfKS3/GR3QXZWnVTJdHnbsrafBhpf3Hie+DjSAfSXvtfwiAXRyXU6zaDKAVOOSikoSM1KC04AQbzL5eWXFSNoJUqhISJegNADS8SdkOL5J1H1GUhCxZ1Z/8AQ2j2yg74QpV/4+0P2kkP44vccKKjyapIgGtc3ZxriEj/AJY6AQrZZ8/+1kvxQCaZAiaYKm3GT0eg6W1KFVroSpvokGuFMqYwm+ikjUlzXhz7PdFpI5y9hwMV2Mhv53Ze6LQy57sPZGxEAIg0MazDmXP8oyVooYtMuUEQM3rPXU0G1Do4YsuD1xzaXWRShIw2EjZwjo+jhCplkKoQVUNcMFJIPVnARJ2RMVxlSoUyDgRTZmSYx5Vc37I16fLGC5JLOnHa4OuDqWse4xuN2k8APnnf2i/xQvmTUqyt2Zs8EJVdr8oUJNadFKBVW+o2Q6zledJ+i2SWxXF56be1aa7yq6n39Uc+O39jvPUQfCRXnLZUgVU85w6aya8BWBqZ0jcKqgYfpVJO6p6o6FZmjLDQLoCJ1+lbyzVlBrkhsYk7KrwyoDFS3tHxaIcLCEommhg2km66n8pKQokBYpgAcakRC1EN1HGbk+UQaPTqXpK0ynPzSpG4pdSY00SgFmrIQahhylKH0apQmhFSTer6uMAOjCZlDjzbYuBSLj6V3Qbl4VBDhFDUD+VY61Ydn0ldQakXgK7brjzWeOFEqHr9k6iVSSIT3JtnHtKEBEy8lOSVKSN3oitBsFa4Qb6QOi5JrJF0ybJr1FYzgItxhbr006lBLYeWSoA0ALigmp2Vp7I3LHllTLTXnd4S8ukC+km+pBJLbCR6N8kqNcwnEx33JRv0Jg2pWYczbbhVVFAkcPedkaNn2/ewWopP2jQ+usHbCGphttt2XlyLt1AbK0LQaVuoeJN4gU6JBvChCVAwKW7oEUqPmzgdoKqaBSXW/tNJNSOKa9QiI5oydPgpuV2Sl0naT6z4xEqhzjFkJl2WJSqXQ8NzmtNOrVuJUn1wXaNzTU2VpTZculTYBUXJ19oYkgUvqNTgeyOrSOkc6XaMVcqjalPrAjy0hKWKCgCzhTbrEbvte0QbuWFus+RH/wBm73KEDmlDGq82QWmmVX3FXGX1PJKSWBeK1KJSqqSLtchXCuKrlBkzxnGkETKac+GMTV5wiNkVSMoernmsb10YWDy5QHaKdcK1J0ww7eaRVBhb8IZs2SxddaXh0XEdXpgeuNFI2biR7YFpddFoO5aD2KFYS2LbmUTUwhKWylDqwBrmwaXzTPhGXI6n+haja4Nm1rGW44l5JBupoU3UqIxrVN7DrpSJHVj8pV7drPnVE7m5VnDh0zhui5Y78wpI+hpVUZ/KMuPYMY2vk9xQNZAdLMi0Ugn1oofbGTJDe+DpGW3swGrXdT0SghRrVKilSwABVS7tG2aDMAnMV4+mH2KhXzleiUKbUBwJACakkgAE7ME0GMbBsFd26mTKUVqpInJchRGV68m8vqJpE4sx6mMkpRrUnzyVxNKbsKYUpSlBujN8Cd8HT4kQSqXGpl4G88U1v1KHDdbpU3aJpiom9WtQMCMSPRJ9K3EhtaFfNNKPTxvJukJKR+kMdsUrXk1MUcEnqWjRDiFTLbqXAQQgBKbykqF5WI+sScgRFZtlNsul6zVJK1YuS7q0pSKZXCKkAGu8YjGCUNvD7BSvoxtC5cK84Q4Dq3iQG6LqSVBRFGwVVSVmmI29UQ2ZNpLCGXVKDTajdRdCUklRSFlQTWp9EnApJSYusWohlDqn2tU7dUsBV+hvlSlBJQQFEm6KVwumM3QgqnkOtiWW44i+StLzKBR/MKS6ADQoCgUnOuVcbjCU7dA5RRvSk00KANlYOCkLTWt2pWm6KXlJObeRreQE1MRCbBo5UKSaVd6a2iU5BRRR6TNMqkp+1jGk/o3Nqp9FUQQm+ovyt4rQCEOIurFxYrSuNRhFyVsF4G+5JTCnSKOFE3KNpX1pSrvilhn6EvIgSt9tx4htNVuKGAUlt5NKZpmGaGnFYrhjG7o7Yvm7dFkLcJqojIYUAFcxn2xvS1nKbBDdluIrnSclhXrN/GHrlnf/ABz3+dlvxxpxwUezlKd9FEpgQ07VjLigzdVWmOcvhXdw8YM3mZgZWa8f/nS34oD/ACgBxKGFLYXLqq+AhbiHbwHm/SvowGdKHGOrZKL0hMdARKXOcfGAmQtZeVfZG3KTZOZjXFollOFAho4woPPO2ABriqA9vZGZpi3Semf7wnZ+UArvjSeGB6iP5xetuwnXptTqXEBC0tmi20qp82muEZM68S9n9jTp8qx8sGJIJ4eyNhu7TZ7IPbGs9KEi87Kg7a2ek+0HGN5rVD87J/5FfcuOSs7y1cfQ5QAOEOCRuHsjrFGj+ckf8i5+OMPTSSAlVFTbKXWpoNlbLdwFJavUpUn8obdkUgjqVJpV2CWj7aRNsrUAQlLhAqpIvUAxKQcKXsMt8W7KdUpwtLWUOpU4sEml4YXVBQzACaGhz7Yk0MlUuTrKF1opSsiQfQVTERpzMgFNyyn2w4txLqG1tG4tJQQiigFAKyQbwqap3GkZc8O2xZXU6IQ6JllxhwI1iVpbCgmt9Kq3SAMrlK4cTtNRiTsZDVnyrwFVOvTN7bdu6tATX/AYtWu08yHjLPaxJqFEo6bNBUUOY9JYOGQFdkMsaSWmxWFKNQZ166Nw1V0j7zaj64rTrhkLzoqBA3CFujhG/oLItvTrSHUhaDeJScQaJJFRt+EGcpINqabccYs5rWXilKmiTQKpnUY5dsaaR2yZowdUcrKRwiNSRwjrvyfLfUsz9kfGI12bLfUsv9mod8FHP/qj6f0ciLSdw7IktBkCz8AB9JUN2cugkfujHhHSJmyWNjdl9j49xgV06kw3Jt0Eumr6qiWv3K6gUKw4b1/omlMKXohrlEzzxnGkgDlI3pNyMKWzjXl42RMrLJ553wgIj16PDnnbHQkUjDnkwXkYNne02f3AO6BAc/CC1tVW5c/qU+wqEZ8vmi/cpdF5uJREbYiQQiR4Pd740NP2vo03wmmldrTYjNUcDG3p0Ky07TfLL7QB/DHOR0x+de4C6CqpPy32/wCBUPs2aMxMtuH/ALCFvJYGI1jbji1ayh2Ho8coqaJ/12XByLgBp+kCnvjSYklMTYQVVSmjQI2FpRT6OwKSoHt3Rl1LaVGzKl8TkpqeaMyuWCylb75bFwUuJcLYWo7FVpgDka743tJ7PQxZ2pbFENTq0pBJJAKVnEnE+lAJMrLVrSxXsebBO/5xIr646Xpwj6JOfozqT2tt/ii8MElZw3P4iBvycGloM/4/9hgwtZu6xKjdrx2OCAvyemloS/Wr/jVB3b4+ZZ4Ovj/UV4R3j2Gq85hQkehCY6mY9WMHTqvmPDXprv8A+w5t9UbpjF02FZBfB9s/6ToiMnS90VE51LZxqsDnnOMuTEazEd4iYoVzzmIW9z4RBfEev885RYiyhfPORgslVfMSx3IUOxw+MBaV8+MF8sgmTkrlL7ky4wSo4AEXx7vbGfO6p/7opGw0cIfGnZ7MkVqZU5Ma5sVWjUuVAyrg2RQkGhrGqLLkdSp/XqDKa3lqNALpoahSaihiFNPkTBdWRje0nTWXnOMtLL7FOA+4RqO6KsBJXrVhIFa9E4UrXLGK5EnMgtom0nWshiiVIN4JUSCKjFQvHLfEzKi6aZyrR9dJqXO55v8A3gR0e3R8y7vbnqg7RUJP8UVToJJtPNoM4pLpIUhCtWCq6QRQUxy2Rv2jISzinpZUwkOPuBwt3k3xVtKKBNa5IrWJlG7OubIpSTRyu2LPS5aaFfUdCiOAN7HhU09UG2mafotojdNNK7W2fjFxnQdpi84uZNVlIK3AkcEpBwGZ9cbFtaOJdbmkqduJeLayaDo6sAHM7bo6oMcHGJG7xpnKdCV0n5b+8p2pUO+Og22asJ4TD4/eXGbYehLIdbeanUOBtQXQBBqEnpCqVYfGCV2yUPtlDbyD86p2ooqgXeNMDxOPCLSdl55qcrQHQkEbei140TMNqO4CvuVDDoudkw12f/qOlo4A6YydME1kHs8HGj+66IN16JuZa1qu7GBzT6x3Jez3dZdN9xqlwk+jfJrUDfET5X7DRyeSTz4cY1mRz4xmyKcOeRGuxv3ezr3iNMRMxy7DtbFa9HlKgAshyC+XdHyRf2szza+oKAHfAJei1K2kttJSMUKKSpJyJSag03xwzpuPA0dtYfcNtL1K2wXJJsm+Cqt1WFKEfWMaGk1FtMSs3f8AnQpb5l0LV/2wPqJJCStQ2Y0pHG7I0paZd16pYOPXr18uuJIxBoLpoBhllBMPKkjX+ceZjW3bpVrl5brvo09UZk2lVFOJ0byb2mXZXVLJ1kuotKCklJoPQJScRVNOyAmzJp1xuRlnG0ssCYOrmKg3lNOEhAH5BNKVOcZkn5RJZDzjyZNaXHQQ4pMw5VVd4JpUbDs2UhWNNLNDCpcyb+qUoKu64qukGoUkqVVJriaZw9zronaw/wDKFYiptyTbQ4GnAp1SV0OBSgKGWIxA7Iw9DbIfl7RaXNrvvzMu4tVaFSShTYIJGBwIypGc55QLOWphahOhTHoELrnne6XTJGGOyLMxp1Zbsy3MqcnEutiiaBQSAaXhdFQQaCsU5WG1m15TVtPXZVyYSxdQp/pEdJQN1pPbeO/BNIpaQ2751Y8s4TRLjrCJjHIBYDgPAkY8DHrP02soPuvecv3nALwdbWU9H0bouGlKmg4xXkLQsYIebVPLcafJLiHEkC+TW+mjYuK6sId8ipnQPk1hDzbiQlDlxTSbtBeSaKu0GYF2o3Y74HNGpNsy9pNoutVfmEFQwu1TUGoyAvRT0dnbLl1hfyjrlBNxBedJ1aTmEggAVoMYWy2ZJtE0j5UDgmQq/eWzgtYopYoBQkUFMsBhDsKGaP2j5tMS8vOyaGHgnVMvtU1bmAwqKZ0BoduwVi3NWFLfKLTBZbuGTWPRFahxIvV+sAfSzxiNNnS61S+ttTXty6wtCFKYFVJHRvLSApVOJi9NstLnUTaZ9tJQjVhHzZTcJqoE1rUkZ7IAog0gl0C2LPJSCVtzFTTNTeruE7yLyuqsJ5Ym62crg4g+2nfC6QWfr5yXmm55lssAhCFJSoUWRrKm+MwkDhSIfKjaLTkiW0OIWpTiKJSoE4KqcuAhr8RnFpBvAbOdsaKcOv2/ER5tkJHf4iHU2ezwPdGxEsF48TCEc85wsQMaYiWIlMMUITGMrHr0PpDSmIoY0mFC4fq+ecocG4dBZGDDwYUJ55zhwTBQWIkxJxEIluJLm6DaKxqTjE6I8lGHPJ64mQjnx4cYe0LPJJ574stK5w5rESEcnnKJG0jnnOGoBZdbc4DsGPEceEWNZUbKHsPgYpIHO/q3GJUKp8fcdxi0hNkpV6uPcYjUerq2eo74Umnq7R4iGk/y2HqOwxQgdIENPPxiRQz57Y9SOYxl2EKKiJFNwhRz4wARpRCgQpEPQOfCFQxl3nnOF1fPO2JLvPOUOA58YKAjCOecjDrnPjEvXz1wo9ff8RDoQwNc7vEQ8IoYcByO7hD7vPhx4Q0gECOfDfEqRTnmohAee8QvPxHfFJCH3TzzlDuee6G93f3GHAeHwPdDAmB9vt8DDwrf1fBXjEQPt37evcYUK/mdnAjaIAJe0U7R1bxDgN2New9W4xGDztHFO8Q7sNd2R/CqARiUjxj0eiBnqR4oj0ehDGiPZdsej0ADyYcU+6PR6GA5I+HCFSK06+yPR6AQ4DGnGnxhwHh8eEej0MCQY9vt3wgEej0UB4H3H4w5Jz5rHo9CAmIoD3x4JqabhUeHER6PQwHUFE7lfu9USVwUdxodx3HgY9HoY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4585" name="AutoShape 8" descr="data:image/jpeg;base64,/9j/4AAQSkZJRgABAQAAAQABAAD/2wCEAAkGBxQTEhQUExQWFRQXGBgYGBgXFxccHBkcGBQXFxgcHBgYHCggGBomHBQVITEiJSkrLi4uFx8zODMsNygtLisBCgoKDg0OGhAQGywkHiQsLCwsLCwsLCwsLCwsLCwsLCwsLCwsLCwsLCwsLCwsLCwsLCwsLCwsLCwsLCwsLCwsLP/AABEIANUAoAMBIgACEQEDEQH/xAAcAAABBQEBAQAAAAAAAAAAAAAGAQIDBAUHAAj/xABPEAABAgMEBgUHBwgJAwUAAAABAgMABBEFEiExBhNBUWHwInGRwdEHFDKBobHhFSMkUnKS0kJDYmOTosLxFjRTc4KUo7KzJTNVVGSEheL/xAAYAQADAQEAAAAAAAAAAAAAAAAAAQIEA//EACwRAAICAQQABAQHAQAAAAAAAAABAhEDBBIhMSIyUXETIzPBQUKBkaGx8BT/2gAMAwEAAhEDEQA/AB4c/wAofWGA8+Jh0aSR6k9XPCI1AjqiRCoY5SmzndvgArPdfPdFJa4kmXIoOOxDYUSLciLWRSdmIgMzE7h0aoehyXueczGP5zCedQbgo3BMQ4TEYPnkOTNQbwoI/PaY1x59kPROQN+dc/CJmpuK3ioIkzp559vZEiXSed0YTc0ItNzoG6KUgouWmqiR1jmkZlloq6s7oknZ0KTnWE0eQLzitppTDZ1wmwoI2U7N8XGk885xXYRuMXEDnxGzrEWhGOIemGgQqVQhkT9oNIVdU4gHOh48IrO2wwfzqN2fOEFUnZbK7KtB9SFF5tZCSFEHFpqmAwOZgO0Rshl19CHgTiNooRTEEZhVacKVjLLO1ZSiVpi0GjktJ9cVFqvDo1I3gKOPqEH+kTMtZzqghlT775CkNBakJbQo0brqxecWpVaJGFN2FVlLbKJlEvPyZkyu6AsKcIF4gAqCyoKTU0Kkq6O2sc3mk1aQ6RzRyXV9VX3F/hhqJB1VaNrNM+graabo6ppTMzMvPiTakmnC4RqCpxyrgoSSaLCRS6qM6YtN9ibbl56TSwFKQLzTjlaOKuhQJUoKAOacMjEuc/T+R8HPfkx7+zc/Zr8IcLGfP5pz7ivCOp6VsTMlOMSrTDDgfoGlulwlSryQsKN/AAqTsyMUJxx1mcRKz7CJdTtAh5hbhR01XEkpUqi0hRANKEVg3ZK6QeE54mw3zhqnK7rioeqwJn+yX934x0a3ZGcl55uRQ3LLDtNUt0KWVJxBLhJ9KqVbN0WPKLZq7L1Kmgytpy8FKdTfWHACo0vYJbpkBlSHeT0FwcvGjsz/AGS+ynfD/wCjsxnc6xeRhur0sIMW7XQqTL8umWQ+2R5w26m/rAopShbAXUJT6RKAMDvFILHbHfFj+fVlhMhGtr5u3TU0rqgLtAqtDeocqQ05j4OTf0efGd0da0D1+lEHmCqE6xFBnRYOXUTHSdHwqaZa/wCpsszTylobZEowqhSTdvEJqkGgNaflbY69I6NsBtvWstLdCUha9WnpKCQFKyGZrDW/1FwfJxTjS+O32QR6JMquqJrQ0pXeKg90dc8qmgrS5Vb8u2ltxsFSggUCkjPIjECOWaKG8yCMd/Xhz64uLd8gbjWHPPNYtJ93NP0fdEKB/Lnf7YstDnwPcY1o5mJXCkSAYinxiCtDE7S8OeTCGazT92yrST+sYOH6QSP4YF9HiUuIWONATs7oJ5AX5acaIqHDKg12U15BA31QIr2dZCGjWl7Hbh7owTi3dFLstadpWzOyNpatTjCQ1fAHoqa6JSScEkg3k1wJEL5R7WbtiZlJeSvOKCXEk3SKa4t1JBFQlAbJJO+kFVn6RXE3dSlQpShUaEcRShi/K6Tpbrq5Vpuud0gV66IFYcNyVNA6BLysTrKrVl0mYLGrQlLjqfSaqpSgRtrQ/vRl2xZTdn2uwZ9919kXXUurUbxuk3L2d5KVgVA4bK16QnSaqFLMu2TrpVs8Q+8GiSSM0jGBy3fKM8h95vzZhWrcWhJXeJolRFT10Bwim6KhjlJ8EHlctltFpWd0ulLK1jo3JccZIpvN1pz2b4zdJ5027Oy7co2stM1BcKcAFrQpalH8mgbACTiTsgnsvTd15EstbLFXZ4SqjdVggs6wEVPpV34U2Re/pY+MAlpIFcAlWGP2oOGS006YJ+UTSFpu2pdwk0lbocpniStVBt6KxGl5YbZZD1nJV00tupmVilQWwQmlD6RIvmnDjF+2tOJhiTmZhKGVONaopBSqnTWUqrRVTgBTKKmknlFmpeafZQ2wUtrupKg5Ui6DjRY3wNlQg58IG/KVoaGymelEEyz9FqSlJq2pYBCgkCoSquzI134F84/c0dbTq3VKcl0tBKG1KUCoUFUgVAHVFWxvKHNPIeUpDIKHpFsXQv0ZmYU25WqswEinfG3O6STCXHEhSAErUkdCuAUQNsNc8ilFxdMANG3mmJZoqsqbcnWVrcbcTLPAFRKrl5QTUpoRUUOUdosN5xcuyt4BLqm0KWACKKKQSKHEZ5GA86TzP1kfc+MJ/SaZ+un7g8YFGhWHrqApJSoVBBBG8HAiPmmxZQNKdapQtOONkVJ9FQFT10rHVnNJZildZSm5KfCOdPH6S99ZR1hO9SsVH1mKXaAssGvPNYso3+2vfkqIWIsJHPOBjUiAaCoe25zzlFRtJrFpDZ57t8SM2rCVVEwNlGDgNzi01r/jMXExS0fGD/FtP7ryD3xeEZvzP3Gyw1FhEVkRYRDEaMimrEwfquSa/uzBPdATpwi7PzY/WE9qUq74MdddlJ87mUr+4smBfyiN0tGZ4qSf9NMc32a9J5n7E+jf9Wlj9W12D96XCP4o3ppNHHBuWsdi1QPaPH6L9m0pBX3lpT3QTWimjz3965/vJ74cDln+ozH0mbrZs+P1TZ7HfjGZp+P+oTJ3qSe1tEbdsprIWgP/AGxPY4nxjD04P0xZ+slpXaymCRelfjJNEG6szfB+zD2TazBfa6aPvf3ivfWBTQ80l5/9EyKvuzDhgut0fSXvtn2gQ4EahfMZQhYSFEdDiRTJ6J6oEH1fS1D9Wmnt2QXzQ6B6oDZlVJ3LNAofUrwhPtDRqM9nO8ZRYThh7N/qyPqiu3zw9ez3RZSnZ8PZkfVGokHMCQRTti23d2mh57IxZdWMazPO74xCA17NRQr4tL27lIOUTxVsv0l0BJ1TtAB0iQ2VCg/wxhs6ULUopEs9lkG1KNQKnAZCMsnU2XQWNxZSIzLLnA5+ZniK/kSaz3wQy8ok/mbR9cqke8wlNCaK601lZ9P1pR32UMYflGxnnFfWQ2rtQIKXm7jb1yWnlqWy42AWEgG+gjYd9IE9OgRMN3gQrzaXvA5g6uhB41EJ9mjTPxkFi4Sc2fqP2evsmF+EEulU6ll94rUEjWKz44wKWeqslaKf0Jdf3HlfigZ0xt92dfcfDdxhajcSoA0BokEneo7urZBF0ycy+Yw6btZt6Un0oUFfRHK0OOCkGKWmv9YQd8vLntaHhHP9H58sOOg4JdYcbI4LAp7RB3pWurkurfKS3/GR3QXZWnVTJdHnbsrafBhpf3Hie+DjSAfSXvtfwiAXRyXU6zaDKAVOOSikoSM1KC04AQbzL5eWXFSNoJUqhISJegNADS8SdkOL5J1H1GUhCxZ1Z/8AQ2j2yg74QpV/4+0P2kkP44vccKKjyapIgGtc3ZxriEj/AJY6AQrZZ8/+1kvxQCaZAiaYKm3GT0eg6W1KFVroSpvokGuFMqYwm+ikjUlzXhz7PdFpI5y9hwMV2Mhv53Ze6LQy57sPZGxEAIg0MazDmXP8oyVooYtMuUEQM3rPXU0G1Do4YsuD1xzaXWRShIw2EjZwjo+jhCplkKoQVUNcMFJIPVnARJ2RMVxlSoUyDgRTZmSYx5Vc37I16fLGC5JLOnHa4OuDqWse4xuN2k8APnnf2i/xQvmTUqyt2Zs8EJVdr8oUJNadFKBVW+o2Q6zledJ+i2SWxXF56be1aa7yq6n39Uc+O39jvPUQfCRXnLZUgVU85w6aya8BWBqZ0jcKqgYfpVJO6p6o6FZmjLDQLoCJ1+lbyzVlBrkhsYk7KrwyoDFS3tHxaIcLCEommhg2km66n8pKQokBYpgAcakRC1EN1HGbk+UQaPTqXpK0ynPzSpG4pdSY00SgFmrIQahhylKH0apQmhFSTer6uMAOjCZlDjzbYuBSLj6V3Qbl4VBDhFDUD+VY61Ydn0ldQakXgK7brjzWeOFEqHr9k6iVSSIT3JtnHtKEBEy8lOSVKSN3oitBsFa4Qb6QOi5JrJF0ybJr1FYzgItxhbr006lBLYeWSoA0ALigmp2Vp7I3LHllTLTXnd4S8ukC+km+pBJLbCR6N8kqNcwnEx33JRv0Jg2pWYczbbhVVFAkcPedkaNn2/ewWopP2jQ+usHbCGphttt2XlyLt1AbK0LQaVuoeJN4gU6JBvChCVAwKW7oEUqPmzgdoKqaBSXW/tNJNSOKa9QiI5oydPgpuV2Sl0naT6z4xEqhzjFkJl2WJSqXQ8NzmtNOrVuJUn1wXaNzTU2VpTZculTYBUXJ19oYkgUvqNTgeyOrSOkc6XaMVcqjalPrAjy0hKWKCgCzhTbrEbvte0QbuWFus+RH/wBm73KEDmlDGq82QWmmVX3FXGX1PJKSWBeK1KJSqqSLtchXCuKrlBkzxnGkETKac+GMTV5wiNkVSMoernmsb10YWDy5QHaKdcK1J0ww7eaRVBhb8IZs2SxddaXh0XEdXpgeuNFI2biR7YFpddFoO5aD2KFYS2LbmUTUwhKWylDqwBrmwaXzTPhGXI6n+haja4Nm1rGW44l5JBupoU3UqIxrVN7DrpSJHVj8pV7drPnVE7m5VnDh0zhui5Y78wpI+hpVUZ/KMuPYMY2vk9xQNZAdLMi0Ugn1oofbGTJDe+DpGW3swGrXdT0SghRrVKilSwABVS7tG2aDMAnMV4+mH2KhXzleiUKbUBwJACakkgAE7ME0GMbBsFd26mTKUVqpInJchRGV68m8vqJpE4sx6mMkpRrUnzyVxNKbsKYUpSlBujN8Cd8HT4kQSqXGpl4G88U1v1KHDdbpU3aJpiom9WtQMCMSPRJ9K3EhtaFfNNKPTxvJukJKR+kMdsUrXk1MUcEnqWjRDiFTLbqXAQQgBKbykqF5WI+sScgRFZtlNsul6zVJK1YuS7q0pSKZXCKkAGu8YjGCUNvD7BSvoxtC5cK84Q4Dq3iQG6LqSVBRFGwVVSVmmI29UQ2ZNpLCGXVKDTajdRdCUklRSFlQTWp9EnApJSYusWohlDqn2tU7dUsBV+hvlSlBJQQFEm6KVwumM3QgqnkOtiWW44i+StLzKBR/MKS6ADQoCgUnOuVcbjCU7dA5RRvSk00KANlYOCkLTWt2pWm6KXlJObeRreQE1MRCbBo5UKSaVd6a2iU5BRRR6TNMqkp+1jGk/o3Nqp9FUQQm+ovyt4rQCEOIurFxYrSuNRhFyVsF4G+5JTCnSKOFE3KNpX1pSrvilhn6EvIgSt9tx4htNVuKGAUlt5NKZpmGaGnFYrhjG7o7Yvm7dFkLcJqojIYUAFcxn2xvS1nKbBDdluIrnSclhXrN/GHrlnf/ABz3+dlvxxpxwUezlKd9FEpgQ07VjLigzdVWmOcvhXdw8YM3mZgZWa8f/nS34oD/ACgBxKGFLYXLqq+AhbiHbwHm/SvowGdKHGOrZKL0hMdARKXOcfGAmQtZeVfZG3KTZOZjXFollOFAho4woPPO2ABriqA9vZGZpi3Semf7wnZ+UArvjSeGB6iP5xetuwnXptTqXEBC0tmi20qp82muEZM68S9n9jTp8qx8sGJIJ4eyNhu7TZ7IPbGs9KEi87Kg7a2ek+0HGN5rVD87J/5FfcuOSs7y1cfQ5QAOEOCRuHsjrFGj+ckf8i5+OMPTSSAlVFTbKXWpoNlbLdwFJavUpUn8obdkUgjqVJpV2CWj7aRNsrUAQlLhAqpIvUAxKQcKXsMt8W7KdUpwtLWUOpU4sEml4YXVBQzACaGhz7Yk0MlUuTrKF1opSsiQfQVTERpzMgFNyyn2w4txLqG1tG4tJQQiigFAKyQbwqap3GkZc8O2xZXU6IQ6JllxhwI1iVpbCgmt9Kq3SAMrlK4cTtNRiTsZDVnyrwFVOvTN7bdu6tATX/AYtWu08yHjLPaxJqFEo6bNBUUOY9JYOGQFdkMsaSWmxWFKNQZ166Nw1V0j7zaj64rTrhkLzoqBA3CFujhG/oLItvTrSHUhaDeJScQaJJFRt+EGcpINqabccYs5rWXilKmiTQKpnUY5dsaaR2yZowdUcrKRwiNSRwjrvyfLfUsz9kfGI12bLfUsv9mod8FHP/qj6f0ciLSdw7IktBkCz8AB9JUN2cugkfujHhHSJmyWNjdl9j49xgV06kw3Jt0Eumr6qiWv3K6gUKw4b1/omlMKXohrlEzzxnGkgDlI3pNyMKWzjXl42RMrLJ553wgIj16PDnnbHQkUjDnkwXkYNne02f3AO6BAc/CC1tVW5c/qU+wqEZ8vmi/cpdF5uJREbYiQQiR4Pd740NP2vo03wmmldrTYjNUcDG3p0Ky07TfLL7QB/DHOR0x+de4C6CqpPy32/wCBUPs2aMxMtuH/ALCFvJYGI1jbji1ayh2Ho8coqaJ/12XByLgBp+kCnvjSYklMTYQVVSmjQI2FpRT6OwKSoHt3Rl1LaVGzKl8TkpqeaMyuWCylb75bFwUuJcLYWo7FVpgDka743tJ7PQxZ2pbFENTq0pBJJAKVnEnE+lAJMrLVrSxXsebBO/5xIr646Xpwj6JOfozqT2tt/ii8MElZw3P4iBvycGloM/4/9hgwtZu6xKjdrx2OCAvyemloS/Wr/jVB3b4+ZZ4Ovj/UV4R3j2Gq85hQkehCY6mY9WMHTqvmPDXprv8A+w5t9UbpjF02FZBfB9s/6ToiMnS90VE51LZxqsDnnOMuTEazEd4iYoVzzmIW9z4RBfEev885RYiyhfPORgslVfMSx3IUOxw+MBaV8+MF8sgmTkrlL7ky4wSo4AEXx7vbGfO6p/7opGw0cIfGnZ7MkVqZU5Ma5sVWjUuVAyrg2RQkGhrGqLLkdSp/XqDKa3lqNALpoahSaihiFNPkTBdWRje0nTWXnOMtLL7FOA+4RqO6KsBJXrVhIFa9E4UrXLGK5EnMgtom0nWshiiVIN4JUSCKjFQvHLfEzKi6aZyrR9dJqXO55v8A3gR0e3R8y7vbnqg7RUJP8UVToJJtPNoM4pLpIUhCtWCq6QRQUxy2Rv2jISzinpZUwkOPuBwt3k3xVtKKBNa5IrWJlG7OubIpSTRyu2LPS5aaFfUdCiOAN7HhU09UG2mafotojdNNK7W2fjFxnQdpi84uZNVlIK3AkcEpBwGZ9cbFtaOJdbmkqduJeLayaDo6sAHM7bo6oMcHGJG7xpnKdCV0n5b+8p2pUO+Og22asJ4TD4/eXGbYehLIdbeanUOBtQXQBBqEnpCqVYfGCV2yUPtlDbyD86p2ooqgXeNMDxOPCLSdl55qcrQHQkEbei140TMNqO4CvuVDDoudkw12f/qOlo4A6YydME1kHs8HGj+66IN16JuZa1qu7GBzT6x3Jez3dZdN9xqlwk+jfJrUDfET5X7DRyeSTz4cY1mRz4xmyKcOeRGuxv3ezr3iNMRMxy7DtbFa9HlKgAshyC+XdHyRf2szza+oKAHfAJei1K2kttJSMUKKSpJyJSag03xwzpuPA0dtYfcNtL1K2wXJJsm+Cqt1WFKEfWMaGk1FtMSs3f8AnQpb5l0LV/2wPqJJCStQ2Y0pHG7I0paZd16pYOPXr18uuJIxBoLpoBhllBMPKkjX+ceZjW3bpVrl5brvo09UZk2lVFOJ0byb2mXZXVLJ1kuotKCklJoPQJScRVNOyAmzJp1xuRlnG0ssCYOrmKg3lNOEhAH5BNKVOcZkn5RJZDzjyZNaXHQQ4pMw5VVd4JpUbDs2UhWNNLNDCpcyb+qUoKu64qukGoUkqVVJriaZw9zronaw/wDKFYiptyTbQ4GnAp1SV0OBSgKGWIxA7Iw9DbIfl7RaXNrvvzMu4tVaFSShTYIJGBwIypGc55QLOWphahOhTHoELrnne6XTJGGOyLMxp1Zbsy3MqcnEutiiaBQSAaXhdFQQaCsU5WG1m15TVtPXZVyYSxdQp/pEdJQN1pPbeO/BNIpaQ2751Y8s4TRLjrCJjHIBYDgPAkY8DHrP02soPuvecv3nALwdbWU9H0bouGlKmg4xXkLQsYIebVPLcafJLiHEkC+TW+mjYuK6sId8ipnQPk1hDzbiQlDlxTSbtBeSaKu0GYF2o3Y74HNGpNsy9pNoutVfmEFQwu1TUGoyAvRT0dnbLl1hfyjrlBNxBedJ1aTmEggAVoMYWy2ZJtE0j5UDgmQq/eWzgtYopYoBQkUFMsBhDsKGaP2j5tMS8vOyaGHgnVMvtU1bmAwqKZ0BoduwVi3NWFLfKLTBZbuGTWPRFahxIvV+sAfSzxiNNnS61S+ttTXty6wtCFKYFVJHRvLSApVOJi9NstLnUTaZ9tJQjVhHzZTcJqoE1rUkZ7IAog0gl0C2LPJSCVtzFTTNTeruE7yLyuqsJ5Ym62crg4g+2nfC6QWfr5yXmm55lssAhCFJSoUWRrKm+MwkDhSIfKjaLTkiW0OIWpTiKJSoE4KqcuAhr8RnFpBvAbOdsaKcOv2/ER5tkJHf4iHU2ezwPdGxEsF48TCEc85wsQMaYiWIlMMUITGMrHr0PpDSmIoY0mFC4fq+ecocG4dBZGDDwYUJ55zhwTBQWIkxJxEIluJLm6DaKxqTjE6I8lGHPJ64mQjnx4cYe0LPJJ574stK5w5rESEcnnKJG0jnnOGoBZdbc4DsGPEceEWNZUbKHsPgYpIHO/q3GJUKp8fcdxi0hNkpV6uPcYjUerq2eo74Umnq7R4iGk/y2HqOwxQgdIENPPxiRQz57Y9SOYxl2EKKiJFNwhRz4wARpRCgQpEPQOfCFQxl3nnOF1fPO2JLvPOUOA58YKAjCOecjDrnPjEvXz1wo9ff8RDoQwNc7vEQ8IoYcByO7hD7vPhx4Q0gECOfDfEqRTnmohAee8QvPxHfFJCH3TzzlDuee6G93f3GHAeHwPdDAmB9vt8DDwrf1fBXjEQPt37evcYUK/mdnAjaIAJe0U7R1bxDgN2New9W4xGDztHFO8Q7sNd2R/CqARiUjxj0eiBnqR4oj0ehDGiPZdsej0ADyYcU+6PR6GA5I+HCFSK06+yPR6AQ4DGnGnxhwHh8eEej0MCQY9vt3wgEej0UB4H3H4w5Jz5rHo9CAmIoD3x4JqabhUeHER6PQwHUFE7lfu9USVwUdxodx3HgY9HoY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24586" name="Picture 10" descr="https://encrypted-tbn3.gstatic.com/images?q=tbn:ANd9GcT9wq14JWRf4ddaeHt9yeeczpF8g-V_-PQZfuNxQb4ce4wjs3Ig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229225"/>
            <a:ext cx="5953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AutoShape 12" descr="data:image/jpeg;base64,/9j/4AAQSkZJRgABAQAAAQABAAD/2wCEAAkGBhIQEBQMEBETEBIUEhQSFBcQEBYSFhUZFBQYFBYSFxYXGyYeFyAmGxISIS8gLycpLy0sFR49NTUqNSYrLikBCQoKDgwOGg8PGjEjHyQvLCktLiovKiwyLCk1NTAwLSkpKikpLCwsKSkqKSosLCksKSwpLCktKSksLCksLCkpLP/AABEIALIAtAMBIgACEQEDEQH/xAAbAAEAAwEBAQEAAAAAAAAAAAAAAQYHBQQDAv/EAEoQAAEDAgIDCggMBQMFAQAAAAEAAgMEEQUSBiExBxMXIkFRU5KTshQ0UmFxgdHSFRYyM0JUcnORseHiIyRiY6Elg/A2Q6LBwwj/xAAbAQEAAwEBAQEAAAAAAAAAAAAABAUGAwEHAv/EAC8RAAEDAQQJBAIDAQAAAAAAAAABAgMEBREzUhITFDE0UXGBkRUhobFB0TJhwSL/2gAMAwEAAhEDEQA/ANxREQBERAFXdO/En/aZ3wrEq7p34k/7TO+F2gxW9UItbw7+imWIgXzqalsbDI9wa1ouSeT/AJq/FapVRPdT58jVc65N59Ve9zLZP6WfkVSqHAMRqGCaKhcI3a2b/OyF7htDshuQCOeyte51XiGWWjqWPpah+UsinAYZA0HMY3Alstri+UkjlCqquojfErWqaCzqGeGoa97bk9zQXvABJIAAuSTawHKudhek1JVOdHTVMM7mXzNila8i1hewOzWNexcTdCaJG0dK8/wqjEIIpm8j2APk3s+YujYD5ln0+PzyNfUv3q7G+FUm9QiJ9K2nxMUb4mvabuY6MEkHVxiLHlpDVmp6aeIzehvfasmWrabyBtBO5xAAaCSdQAzt1k8iyCkqZKgONHTy1TWanvZlZED5O+SOaCfMLq5oJWRxLpLd7mYtenlmnTVtv9v2elSvhBU3c6F7HwzR6pIpm5XsuLg+cHkI1FfdWrXtel7V9jOSRvidovS5S5bmfzs33bO85aCFn25n87N92zvOWghZ6ux17G1sjhW9/slERQi1CIiAIiIAiIgCIiAKu6d+JP8AtM74ViVd078Sf9pnfC7QYreqEWs4d/RTLAvbong7a3E44ngPhpWeEyNOxzycsAPPYhzreYc68QVs3GmZ462r8us3pv2YImNH+Xu/Aq6tGTRj0U/JmLFh051cv4QuuN1FTGwOpKdlS/NZzZKjeLC3yg7I4HXyWG1eKHBZKunfDirKeQvfmayAPyxAAZbSOOYvBuc4Ddupcus3SY6aqmoKyKWNzCHRvgjdUMfE8XY52QXjdqcC0jk1HWvxie6N/LVFTRU0tRvERle6Zvg8bQATfj2c/U0mwHJtCoNFbrzX6bb9G/3OLpfROo6rCqdtdLLG/EoC2GpcJpOKSwyMlPHygSWIN/lDXyKq2/k5CNX+kYueripIXRGjGIiakxfEpIHSy4lQ3YI80kbTIWshZIdUbRmuWDbym64QpnimnvK54loK1sbSABFmxgREAgXcC67jfnsF4fo1Wh0KhqWQz4hUSYg8hsjWySZae+W4yU7LMIGvbmO25Xu0o0BpMRbHFUb7vcXyI4pTHHssLsbq1C4B2gE22rK8N0fq8BrmPmFLUNfHIKZ8jprRuA48MIF96cWvO0WIba4vZd+PdBxJjjKfB5mkj+DvToQBzMlzuNzzuBHoXZkEkjb2pehFmq4YXI2R1yqWXT7RBktOKmBoFRSR3j/rjYLup3HlBANr7HAedZ3S1LZWNlYczXAOB8x51o8mLy4tQOkw6aOne4PilbVQF7mOtldGcruIRc67OBuFj2ilNJTb/hs4yzU0xa5u0a9hB5QbEjnBU6zpVa/VqVVs06Pi1zd6fRqO5n87N92zvOWghZ9uZ/Ozfds7zloIXCux17EqyOFb3+yURFCLUIiIAiIgCL5eEN8pvWCeEN8pvWC9uU/OknM+qL5eEN8pvWCeEN8pvWCXKNJOZ9VXdO/En/aZ3wu74Q3ym9YKv6czNNE+xB1s2EH6QXaBF1jeqEasVFgen9KZfb8l3twKB8eHVE0jbB1TI64eS52RjQ67dg1gjnOu+wX4QXR3G8YZT1FXg8zw10k2/wADX2DXh7eOGHaTYMNuZurlVpaaLotcUVgvTSe38+ynIpa11QDWvvnqHGd1/wCv5A9TMjR5mqx4ZROnwvE4I75n07g23Kd7cQ312t61xMdwR2FyuiluKV7yaaUg5WhxJ8He7Y1zdgvqLbW2WF43M9k/pjt+Dl+ZZGOpP+f6PIYZI7R/7/KqqKYWzdYxDeYKaSRkzYJ4Z4zKy7rwOzMY5wILhsvy6tqvuj2guJ11JHOZaOnimgeG8WSR4ZNViuBy3y3zjn+TqOvWuNuy7mLqSc4nSRk00rxnawfMyPcALAa8riRbmJtyhWfc/wB1iGnwqOCoZK+opxvQjghcSWNc2OJ7yQGsu5zWXJ2jnNlTGpPpplgMjaunfUVclZOyCqmILWRRRtGSFpZE3YS+UaySTbzLkj/CvmKYO9tJU4hUhvhUzI2kNOZsEbXgsp2E7bEkud9JxOwAAURX1m4a9TI25jt6fssu5bKRWVkQPFMFNJYauNmmZm9JDW/gFS9JauU6RVIlg8HzRljf7rI7ZJ7215g31WtyFXjcjpSX1tcb2dLHTM2WtAy7j1pXD1Lhad1lNU4u18EhkkpoJIZwAcrHF4DWgnabOkv6FAat9Ve3mW726Fn3Oylm3M/nZvu2d5y0EFZxue1scUkxke1gLGAZ3Bt+M7Zcq8DHKbp4u1Z7V5XNVZlVE5CyntSlairz+zoIvB8O0/Txdqz2p8O0/Txdqz2qHoO5FnrWc08nvReD4dp+ni7VntT4dp+ni7VntTQdyGtZzTye9F4Phyn6eLtWe1E0V5DWM5p5MYyjmH4JlHMPwUotefNryMo5h+CZRzD8FKILyMo5h+CkC2sfkiLy5BeTdcbH8OluyupXGOpgOZjm7Tbk17TrNh5yuyi5yxpK1WKd6ed0EiSN3oWDCd2rDaqnZBWhzJXBscsckBkY5x1E6haxOvYLepWCn0Rkw17psL40TjeSklfxTa+unldridrPFN2n+nasb0g0QZOd+jGWS93gHK2TXr12OUnnsVfdFd2WITPo6+JuGwxQsbDndJK45LixflseKG21ayDrN1m56d8K3LuNzS1kVU29u/l+ULHpRpDFUUse9OIe3EKBksbxklid4XG7I9m1pu0WOw8hI1qgV0AFPIf7UrfP/wBRata6Omu5fU1dX8P4ZURuLxDURskzAlzGtLS0uu22ppDTYa7Ks4fpSHU29V7TSvzRMLpGuDZv9WFVUPYA23E4wcBfZ6lHJpt+mg/kZvQO+1ZBIZJJGUVK3fKmX5A5Ix9KeTyWN2+c6lpFfic2Kwup6KJ0VO+wNXUtytIDr5oITx5Ngs45W6769hreK47hOCR1GHMmnFa6K8ksYLqhz3NzMBlLcrTraQLWAOxTIqpYolY3eVlRQJPUJI/cibua/o7+Ky0WDYQKSWd8Ue9vgD4fnpJHhxe5mojMXFxuRYXF+ZZZo9hsUYkmhjfFHM8OjZI7O9sYHFzO1XJu53mzcqrOjuj0tSW1FQ5xiD3SAPJO+Fxu5wB5CRrdyq/KZQU636x3YrbYrW6OoYvX9EKVCK5MveoRES4BERAfaHZ60SHZ60XFUS87tVbj4ou38TKzoD12e8nxMrOgPXZ7ya+LMnk/Wxz5F8KcRF2/iZWdAeuz3k+JlZ0B67PeTXxZk8jY58i+FOIi7fxMrOgPXZ7yfEys6A9dnvJr4syeRsc+RfCnERdv4mVnQHrs95PiZWdAeuz3k18WZPI2OfIvhTiKzaLaL02IQz09XE2Vt2ZSdTmEh3GY4a2n0LyHQys6A9dntX6om19PJJh9O3epHMFRO8NbM+KFoc1oibfK6V7g4NB8kqFWyxuiVEcl5Z2XTzMqWq5qonv+DxUelcmj9YcInlNbh7BGRKGkyUTZSQyOUtFjsvl22IIt8ld/S0xY9hRfQua+cOM1KHlrZCaebI4tadbQ4NIF/LZey+NRpLRUlG7f4XR0kzXxugq6eRldVTOIzSEPID2kO1vPLyiwCzvC8FqdHK6nxeqhLKWR0kZDHNlkY2RpyxvtqzDinUdeQ6+ehNidrFd2WsdRfBoglp8WziJ/8PLZoGZ0rWuHFcQLWtYXJB2Wq+HaJPklNZXvM8rjmIc4vuQLAvd9LYNXmWv6W1uHVmFSYs2z2BrXMnghDpWPY/Kwm4DrNc4hzT9Eu5FW9GtH56+kirod7ySNvYvtlLSWvba3I5rlOpEhvvlKm0nVKNRIE9l33bzmhttSKy8H9XzR9p+icH1XzR9p+iutrhzIZZbPqsilaRWXg+q+aPtP0Tg+q+aPtP0Ta4cx56fU5FK0isvB9V80fafonB9V80fafom1w5h6fU5FK0isvB9V80fafonB9V80fafom1w5h6fU5FOBDs9aKxx6A1YGyPr/AKIua1MV/wDI7JQVF38FNKRSizZuiEUogIRSiAhFKID8kLJRp26lOM1boH5s8joJrAxuELmUMUVjsyyOLjz5nalrZWLaQMq5sNxjD4qW8cddPI6TfgCQJ2VRAiDbu4mvbsQH5wTQ1z8Fqsarr1FbUwOmY+bjOZEwh7A2+ppcGX1chaNWtXXdFwSKufh9DNcxS1MuYNJB4lFO9pFuZzQV9cRlYdHXvjIcwYWS0t2ECn/RffGH5q3Cm+epk/Cjc3/6oDibm+jTW4VU4JM8uc2aqp5m2HEz2DS0crSxzHgnyzzL67lsUFNNXYTSzb/BTvhcw5g8h0kWWZpcBa+eImw1DNZcvE6plFpZFJkc7w2kbFxTbK8vDd8cOUZYG/8AAujoNg0FLjOJx0z3Pa6OnklzEHe5ZHzPdECABqBabbReyA0OyWUogIsllKJ7AiyWUonsCLJZSiAhFKIChcJrvqw7X9qcJrvqw7X9qpCLSbDBy+zC+rVWb4Qu/Ca76sO1/anCa76sO1/aqQibDBy+x6tVZvhC78Jrvqw7X9qcJrvqw7X9qpCJsMHL7Hq1Vm+ELvwmu+rDtf2pwmu+rjtf2qkImwwcvserVWb4Qu/CY76uO1/aubo7VMqcVqS8SRCspcoa2Z2QyRtDJDl1Av3oxkHbxHedVtWDR7CpJ6eZ9OQKmCWKopy42BewPvGTzPY58Z80nmUWrpYo4lc1PcsLNtCeWdGPdei3nA0Txkx4ZjGjkr80lHDWbyTqzRgPa4AeZ2v/AHPMtFqjfEMM81LVu/8ACAf+1kule52xlHUY7RVM++OdI6SBzQ18bZH73PE+xzcTOWu1bNurWrhiOncbpMOqaK88s1FU09OwDWJ3up2Bsg+gGljy48zdV7hUpqiyUmGtrMQra29t6jGHQPYbPY4N3yeRjvouDpWs/wBs85VF3KMd8AhqXVDJpZpql5c5zhc73dhJubk5i+66ONacnCjHo7SMbU1G9XmndMbsllzvkle0AnNcmQ6xYOGzUuHTU4jY2JuxrQ3XtNuU/wCT61YUVMkyqrtxT2pXOpmo1n8l+jReEuLoJOs32pwlxdBJ1m+1Z+VCsvT4eXyUHrNVzTwhoPCXF0EnWb7U4S4ugk6zfas+Re7BDy+R6xVc08IaDwlxdBJ1m+1OEuLoJOs32rPkTYIeXyPWKrmnhDQeEuLoJOs32pwlxdBJ1m+1Z8ibBDy+R6zVc08IaI3dIiP/AGJOs32oqDDs9aLmtDDfuOqWtU3b08IfFERWRSBERAEREAREQEq9bmQ1T+mP8iqKrxubyBrKhxIAGQkk2AADiSfUoNfgqWtkcU3ufrTXBmUsvw9FPHRyBgiqS+Fs2/xEg721h1mU5GtFjrFgdgVQ+EqDD8bGK0+Wop6uldNO6IOldSZni9QQ0EsY64BB1i7vQbVTYtG5j9JsQdkp2ZvAmO173H8kTBv0pZeTlDSALXcs6rhJv0rXROp6PGY4ZclDC2WSN8l95hc51gDLkJcByuNthWcNwXOm0fi8DnxeOIRtmj/lw455N7lmErp5nkkukkJBtfita0c6rl18tzHH5HYXXYVMTemLHRteCHNa+SzmEHZZ4OrkLivor6zMNepkLdx29P8AVJUIisyhCKVCAIiIAiIgPtDs9aJDs9aLku87puNN+IdH0bu1f7yfEOj6N3av95WGyWWZ18mZTebHT5E8Fe+IdH0bu1f7yfEOj6N3av8AeVhslk18mZRsdPkTwV74h0fRu7V/vLkaU6K09PTOniYWuBaAS9x2m2wlXiyr2nfiT/tM74XWCaRZGorl3oRqukgbA9UYm5TLEQItMYUleuoqS3DKqBpLXVE1JS3G200mV/4szj1rxle804NBNP0FXQVGs2FmTgOJ8wa9x9Sg1+Cpa2RxTe5cpYmTVslJla6nw+ja0MLQW79M0lpLSNrYoxY/3nKtQu3zCqmYi5jwfDp2cmV8Mc07COUWc1qtWE3Fdi7SLXNNI02tma6jDAQeUZopPXdU3Cph8C1mvbg1FCPO59NI1rfSTI0etZw3B5tIMF3nF5KyJ8TRWUL5ZIo75m/M3e++oZpCCDqvY+e/kXvgwiZ1Xi1bPY7xHDQwkcjbxyFtxtIbkve5u5eBX1mYa9TIW7jt6fsKVClWZQFg0QwCOrfIyQvAY1rhkIG0kcoPMrTwc03lTddvurkbmfzs32Gd5y0EKhrJ5GTKjXXGws2kglp2uexFX3+yq8HNL5U3Xb7qcHNN5U3Xb7qtVksom1TZlLH0+myIVXg5pfKm67fdTg5pfKm67fdVqslk2qbMo9PpsiFXbueUw+lL12+6itFkXm0S5lPdhp8iEoiLgTAiIgCrunfiT/tM74ViVd078Sf9pnfC7QYreqEWs4d/RTLAiBFqz54SrfoThrKmnrKST5ErBG70PY5pP+b+pVBXrcyGqf0s/Jyg1+Cpa2RxTe5W8G02MVVJHXZIJIGDDqpzn2DwGl1NWaxqaXmVpOweEMN7LMYNJZpqN2E08cjpJZ6NpczWMsETIYmAjZmka134LTd3vQmKSA4yxzYpog1j8xtvrS6zQP6wTq5xccgVd/8Az3hTZp5pnyi0JZI2Gwu5+VzGzuPKGhzwByOffVYLOG4NNqsBFFg7qYuMkgaHSyOJLpZXva6SVxOs3cT6rDkWfLWdNB/IzehvfasmV9ZmGvUyFu47en+qFKhSrMoC5bmfzs33bO85aCFn25n87N92zvOWghZuux17G5sjhW9/slERQi1CIiAIiIAiIgCIiAKu6d+JP+0zvhWJV3TvxJ/2md8LtBit6oRazh39FMsCIEWrPnhKve5jsn9Mf5FURXvcx2T+mP8AIqDX4KlrZHFN7nS020GixUQxTyyMiikMjmRkAScWwDjtFtesc59Kp+4dotTMimrhH/HbVVFOH5333tuSzLZsp572utWKqW5jhDqahIkY6N8lTUzFrxlIDpnBpIOy7GNPrWcNwdLTTxGb0N77Vky1nTTxGb0N77VkyvrMw16mQt3Hb0/1QpUKVZlAXLcz+dm+7Z3nLQQs+3M/nZvu2d5y0ELN12OvY3NkcK3v9koiKEWoREQBERAEREAREQBV3TvxJ/2md8Ii7QYreqEWs4d/RTLAiItWfPCVe9zHZP6Y/wAiiKDX4KlrZHFN7l4K/Ldn4oizhuDjaaeIzehvfasmRFfWZhr1MhbuO3p/qhSoRWZQFz3M/nZvu2d5y0EIizddjr2NzZHCt7/ZKIihFqEREAREQ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4588" name="AutoShape 14" descr="data:image/jpeg;base64,/9j/4AAQSkZJRgABAQAAAQABAAD/2wCEAAkGBg8GEBUQBxQQEBAOEQ4REBUQFhYSEBIOFRwhIBUQFRQjIyYeFyUkIBMSHzEkJSkpLywtFR8yOTAuQScrLCsBCQoKDQwNFA8PFzIkHiQvNTA1NC81NTUpKTU1NTU1LCwzLC01NSwsNS81NTUsKikpNTU1KTUtNTUtLCkwNTUuKv/AABEIAOEA4QMBIgACEQEDEQH/xAAbAAEBAQADAQEAAAAAAAAAAAAABwUDBAYBAv/EAD8QAAEDAgMDCAgFAgYDAAAAAAEAAgMEEQUSIQYTMRUiNEFTk7LRBxQWUXJzktIjMlRhdCQzQmJxgZHBQ1JV/8QAGgEBAQEBAQEBAAAAAAAAAAAAAAYFBAcDAf/EADERAQABAgMGBAYBBQEAAAAAAAABAgMEBVIRExUzcZEUITJTEjE0QXKxUWGB0eHwQv/aAAwDAQACEQMRAD8AuKIiAiIgIiICjGOa1U/z5/GVZ1GMc6VP8+fxla2Weqronc+5dvrLooiLbSoiIguoRAijnpgiIgkm2XTpviZ4GrFW1tl06b4meBqxVV2OVR0h53i/qLv5T+xERfZzhVpwbo0PyYfCFFirTg3Rofkw+ELJzP00KLIeZc6Q7iIixFUIiICIiAiIgIiICIiAiIgKMY50qf58/jKs6jGOdKn+fP4ytbLPVV0Tufcu31l0URFtpUREQXQLjZUske6Njml8YaXtBBc0OvlLm8RfK61+NilQwysc2J2RzmuDXAXLXHg63XbiorQ0k+G1boqx8kFfSPj39XGQ587JS5zagtdbfMLWZXxk6ZYgznNLXxz0xYMXx6lwFmfFpooGm5BlcG5rccoOruI4X4rvqFY5i9JDK6oq6mDEyYp8z3Tbkhkl2SU0MDcxDgx9mDLlBc97natDfV4Dt9NhdDE2spZgKSmgZPJN+C4SNs2zacbyd3AHNltoToEGdtl06b4meBqxVx4rtnS4zUvke5sLpS05HvYeADdHglrr2uLHUEHgQV+2PEgvGQ4HgQQQf91U4eumq1Tsn7Q8/wAbbrov3JqiY2zP7fURF0OMKtODdGh+TD4QosVacG6ND8mHwhZOZ+mhRZDzLnSHcREWIqhERAREQEREBERAREQEREBRjHOlT/Pn8ZVnUYxzpU/z5/GVrZZ6quidz7l2+suiiIttKi46ipjpG5qpwY29r2LiT7mtFy46HQDq/YlcibK4ccerKh7Sz+jiLIjJHI5kb9N5NkBbveM0ZANxzSL3XLir+5t7Y+bQy/CeKvfDPyjzlpbR7RYpj7mR1L24XS1eYwtbNCJ5KYNkLpny3IYP7Qtw10N9Fm0Ho4a4w8seqtc2OGGaSaVs15skjiHPPNJJfQhoBDt3mAvZzl6aUS4NNFSbKsidWSsmLntc5sUEJawRz1EWWzBkDXCIBoznQG5v430tbJVdC+kjdUVWJVFU2rLhJYMG4YyxjiFmtsHyHNx/7mF42sSraejEkOHSv3lJDznxtZVSGmY+RznwgEtb0iJrmPaA2OQ2zAC2PBPFiwdUVVW+rdHPO2FtVUtigbSSMc40kjJd2SXNY0PLScrgxwvqV1dlNmThWM0FLXkTw5W1TfzGIzOhLg/K7g4ZGcNOY0/sL5LglLO4vmggc93Fzo2Ocf8AUkXPAf8ACCKTQ1+MwTesPfTQi8b2VMED3iniY2xfV5mGURuaSyQC1rkk3sv3FAZGbyKaCpMj9HMMMLCBrLI9rDIM7pJJCQHWADdBcAau1dHFTVcscEcLGMfEWtbGwNBDWkEC3v1WWTmNz1knTTU8Vs4XBVRNNz4tnl9v9pnH5pbqiuzu9uydnn8vLp5uOGUzC5a9mpsH5c1uonKSB/yv2iLXiNkbNqaqmJmZiNn/AH9Qq04N0aH5MPhCixVpwbo0PyYfCFlZn6aFDkPMudIdxERYiqEREBERAREQLpdRnl6r/UVHev8ANOXqv9RUd6/zWtwyvUnuPW9ErNdLqM8vVf6io71/mnL1X+oqO9f5pwyvUcet6JWa6XUZ5eq/1FR3r/NOXqv9RUd6/wA04ZXqOPW9ErLdRnHRaqn/AJE/jK+8vVf6io71/mulJIZSXSEuc4kkk3JJ4knrXZhMJNiZmZ27WZmOY04ummKadmx+URF3scW76M6BobWNnMUu8rHyOp5WjI9oYHxPa5wtmvb9hlN+orCShxWbZqp9bo2b9hjMVTDcNe+EXIdG49bSScvB3D3Lgx9qa7W2Ps2Mnv02sRsqnyqjY9NU4u3YrG3VGNOd6tiMRjMxB3VLKwtLKZ1rgDnE59LmY3AsSuz6SSMUfAzDnMM0tLiMlJJcFjXwvp5Hnea5QWMlYeohxB0JWxhWLUu1jW1GDOZOyTdwVLQBm3YGYNcHEABm/u4ZXf3LdQI8dLsnHs/iEL8MZCDPT46Yw28bHMayMN3lrNbrJIbMawAWGtsxnVo7OGVrsbxWkyxZDBVYm8cQGUIgjbEG6AEHOLAX4XFgVVlH9o6t2BVTJ3SS0kbYaZrWC5Jja+EbneabsEtjzus7mZtDcBViir4sSYJKJ7JGO4OYQ5p94v8A9dSCWbZdOm+JngasVbW2XTpviZ4GrFVXY5VHSHneL+ou/lP7ERF9nOFWnBj/AE8PyYfCFFl3WY3VRgNZPOGgAACR4AA4AC648XhpvxEROzY08uxtOEqqmqNu1aEUY5cqu3qO9f5py5VdvUd6/wA1wcMq1Nfj1vRPdZ0UY5cqu3qO9f5py5VdvUd6/wA04ZVqOPW9E91nRRjlyq7eo71/mnLlV29R3r/NOGVajj1vRPdZ7oozy9V/qKjvX+aJwyvU/ePW9EugiIttKCIiAiIgIiICIiAiIgom0Po2gxUyS4U91DUSxOic6EARuuQQ58YsCQWtOYWddjddLLz2HR4jNisVPtL6vnpaOWd8sAMm/ZJeFxAcBu75oi4EFt4AQNSqipttTUeq49E5xjDDQQRyB/5nMkqw3KwlwANyCfzEgEAXItHPTHRgnqtpsT3LZzG/D3406B4aC3LG+GNkE7bfiN1zHW5uLEWFufC6OeprallG6Wjr6YtcHODG0VQ4ucQXwtI34ka4FziMzMrBckFzvuHYNS41iNVTCZzA501bEInujqSKtlO90zXA6Br4wAHN4PsQeK499U0dfRwYy4yTUFUIGPaXRCejqYjuZve6zoHte0ki/WbiwYtdiU2KyvkxCMQzktErAczWvAyktPuJjeNdQWuadWlcC2tu4B6zT1bGRtjmZLTtyPyvdvPxmSvhIBGu9J6wXAm6xVSYG9vLUR/HkiM1w25xEzHyq8/8iIi7WUIiICIiAiIgIiICIiAiIgIiICIiAiIgIiICIiC6KfbY07BjWHipeWsrQW20/u0UjZorH/MZHNN+o6alUHgpvt7iJxTEKODBY3VklNPHJUiK39MWSwyMMr+DMwilGpBtdRz0xxbKvc2ugr8VMbTLh2KtmlfljO6hqm7tzuAaBGWDMeoLdwc+0tW7EKmFzYI2inw4ytLHvjeLzVO7OoDyGBpIuWjhrr5Wo2bo8MkZU7Uup3ywROh3bSd0Gs3srmGNxu4GN7CC4l2fdmwvY4+13pW9bZKzA3vcJXxOidO2PeNjlaW/08YOcuD25mk2Lc50Isg4ds9o245i0McBbIKY1BDt3LHLHGYgBHJmDbnMXO4aBzdVyLMwvZ2XCJZZcVYI6udznSMDriMSWcWD9ze51NtB1FaaocBam3a2z9/NF5xiKb1/4af/AD5f3+4iItBjiIiAiIgIiICIiAiIgutksiKOemFksiIFksiIFksiIFksiIPhHuXwkN46L9LwfpZ2gfhVOyCBrHGq3zpTLIYYxSQgOmZma4PJcC1uVupBcPcg6GO7XHaKR0dJNLTUEe8jkljc2CSonLWuhbHK+wySAuaCzncCcoc0n9wUxood3gYp8Mo6OUOfPO57w4ZWve5jyQ14MpDC5xObdm3ALNp3jY/DI63FmxitljjEVK9mhmJGSmjjHOH4Ypm6cNy2/wDizeX9JFPiuKvijrd7BvIpap8LZHClhp4sp3Q1DZpI8xe51hq9rW2DbIOfCmUu0dX6lgR5UBbUvl9cDaakZThzXXbuwHSSukZBmlH5m3Frain7MejymwEiWoDZqgc4OLRuYXmxd6vHruruF73Lj1nqHiti8EkwXaedtS+OR81BJUOLGGLV8kYsWXNjduY8Qc376WFB8svtkRAslkRAslkRAslkRAslkRAslkRAsiIgIiICIiAiIgIiICIiApn6RqHlTFsOp6hr3w1Qmjka0c10DTnma42uLllObgiwa6/FUxeD9K2GTPip67DS4S4ZPvnZNT6s4WlOUWc+1mEtDhmaHD3WDK2oy1m0GGeu5GQNdU7ksIe+StYBdrx/hAIjbfjdp4aEd70vVseHR0jqm4jkqpKaYtHO9Wnhe2RoI1F+adP/AFGhtZcO1uES7TQQYhgZiqHU4bUxMizRGawJzNk1LedlflPZ5SSSVhzbcP2qrcPpqiFpMNVVGpEsb2RSRxxZHzNa4cxvPqDkcCbxtFxdB6+np3QY1TvqA3PyVPBI9tsrqhskbt1fQ3DczgLDQ3A93tlM8OxKoxPGGCPI3c1mLNqLNybykhZFHC5xN8zg6UDSxsSdAqWg+oiICIiAiIgIiICIiAiIgIiIJJ7ZV/bu+mP7U9sq/t3fTH9qxUVXuLWiOzzvxeI9ye8tr2yr+3d9Mf2p7ZV/bu+mP7Viom4taI7Hi8R7k95bXtlX9u76Y/tT2yr+3d9Mf2rFRNxa0R2PF4j3J7y2vbKv7d30x/antlX9u76Y/tWKibi1ojseLxHuT3lte2Vf27vpj+1PbKv7d30x/asVE3FrRHY8XiPcnvLa9sq/t3fTH9q+HbGvPGZ30s+1YyJuLWiOz98XiPcnvL3VTgk+wbnT7NxGppJJA6opQTvKeMZruox7gZHuMdiToG26siLGqfaSvpH4a93rGTHQWudmkjmLY7QnQZRZ2YX4WI96qPFeI26wWCKaGogZHFPVPlonzgFrs1RG5sIkc2ziN4IhfUi/uupR6G87iFTJSbQxU2CSMp2VUc9TmcwSsdUTNG9u3MCQ4UsZ0Is4Xublp9XSbcmhLG7TMjhExaIainfv6KQOy5XOfbNDmzi2cW1HOK8DX4QajFyx1M6rdTYaaeSJsgjmYwgONVE7g45agxtGnP6xZbOCYnHvBQ0pdVUVW19KRXXElFO1rwKGSIAFoIjFhpcNNnc0IO7tNtRWUNXLHSyuaxjmhoys05oJ4i/ElZftlX9u76Y/tXnxA/CppaOskfLLSmMNMukrqdzGmMnUg5Qd3cOI5nHguZUmHt2a7VM/DHy/hDY29ibWIuU/HMef8z8vs2vbKv7d30x/antlX9u76Y/tWKi++4taI7OTxeI9ye8tr2yr+3d9Mf2p7ZV/bu+mP7Viom4taI7Hi8R7k95bXtlX9u76Y/tT2yr+3d9Mf2rFRNxa0R2PF4j3J7y2vbKv7d30x/antlX9u76Y/tWKibi1ojseLxHuT3lte2Vf27vpj+1PbKv7d30x/asVE3FrRHY8XiPcnvLa9sq/t3fTH9qLFRNxa0R2PF4j3J7yIiL7OcREQEREBERAREQEREF0XlPSIcsNLb/6mF2J4B29Fif2Bsf9l6teF9I9aMVjZR4UwVdUyroJHQNsWFrXOkyTP/KwFsL+Jvw94Uc9Mc2zNODitTJVOLql9Hh7pBbKyNhbYR5bkXzxSv8A2DwLnq60ld61jUnIl/woqWKvMYaWySBxLYbFwGYMcSX8WhhbqeasuvE1DPLPjtWzC4JYoWyxRES13q7XlkbnVA/tXL73YCOe+2oc4ZMG0z8OpvVMAicN6aWninDXR11Qd3eecRWL5sj3uOhtlz2dpdBlYliTccxSWohZu7UtM2UHMXCd9nFhJ6gGi1g2wtcA3XYXDS7PybNZoa9xkqHP3tQ4kuzTyAOdzjxtcC/WQSuZU2Do+CzTE9UHmd2LmKrmPt5dhERdbPEREBERAREQEREBERAul1aeRqbsYO7Z5L5yLTdjB3bPJZPE6dKi4Dc1x2Re6XVo5Fpuxg7tnknItN2MHds8k4nTpOA3NcdkXul1aORabsYO7Z5JyLTdjB3bPJOJ06TgNzXHZF7orRyNTD/wwd2zyUkxtgjqZgwABs84AGgADjYALqw2Li/MxEbNjgxuXVYSmmqatu10kRF2MwREQUHa/FJqqV9LRPkiip4G1FY+AtE8mcuEVFE8m0Tn5HEuNiBlsedp5nGsaGyVI3fxDD2Q7uRtJRzB1W5gmYHvknF25XgtDiecSDqdSO1tExtNi7m4qyKSnkFPWAZHOkzAMiAA/LK7PCxobfm78uHDTo7WYU6oz09c180WL19EfW4nBzWsfJGySh3muQMLRluAHZALFwKjnpjq7FQnbqWodhMbKaJj6bPNX5sQq3Pa07ssEjiyJzAXf4XD8U+5U7B9kqXBnumjaZamQkyVE53lQ8niM3Bg/wArA1o6gvJeiDC+SXYixjBGxte6NrWyGVrd20AtDzzja41cB/uqNdBJdsunTfEzwNWKtrbLp03xM8DViqrscqjpDzvF/UXfyn9iIi+znEuhVewnCaeSniL4oSTFESSxhJJaNb2XLicTFiImY27XfgsFVi6qoirZsSG6XVp5Gpuxh7tnknI1N2MPds8lx8Tp0tPgNzXHZFrpdWnkam7GHu2eScjU3Yw92zyTidOk4Dc1x2Ra6XVp5Gpuxh7tnknI1N2MPds8k4nTpOA3NcdkWuitPI1N2MPds8l8TidOk4Dc1x2d1ERYiqEREBERAKjOPdKn/kVHjKsxUZx7pU/8io8ZWtlnrq6J7PuXb6ugiIttKCIiCubTbKUu1kQixNpu05opGHLNE8cHxv4t4D/Wymu2+DVuxtA1jHxT0UFXh72FxLJ2hkhOV0Za6MgkxjmZRzScupViuvKekzDOWMPfCxzGPfJTmN0ptE2QSNLTIeppNgTr+bgo56Y8XgcdFWYjWNmlqKTEDiVb6vNG7KHi+UQNa68cpAaSWlp4jr0XtdjdqpMTknocYGWuoHWls3KyWFx/CqGgOcBmblJbfQuXjoi2elrKSsaz13EMVxD1VjSXburBYBUh4s5jY3a5yAeFgbgHV2Lj5VxirqaMNbTUcfqbSwucZpnneSiR50eWOz8Dzc9gSLIMvbLp03xM8DVira2y6dN8TPA1Yqq7HKo6Q87xf1F38p/YiIvs5wq0YL0aH5MPhCi5VowXo0PyYfCFk5n6aFFkPMudId1ERYiqEREBERAREQEREBERAREQCozj3Sp/5FR4yrMVGce6VP8AyKjxla2Weurons+5dvq6CIi20oIiILjMXBp3ABfZ2UONml3UCdbC/wCymW11Li89PNLtFkFIxsj5YaOcREwc60OcxOdIT+CL8zUO94tULLM2lwX2gpJaYO3e/ZlDrZsuoN7XF+HvUc9MTjYTZyfamB1QXtw6ColmEkdG0ivcWOLXRz1ry6U85ocb6kk/lFlUsPw+LC42w0LGxRRjKxjBZrW/sFm7LYG/BI5PW3B8tTU1FVKGX3bJJjcxx31IFuJ4m5sL2G2gkm2XTpviZ4GrFW1tl06b4meBqxVV2OVR0h53i/qLv5T+xERfZzhVowXo0PyYfCFFyrRgvRofkw+ELJzP00KLIeZc6Q7qIixFUIiICIiAiIgIiICIiAiIgFRnHulT/wAio8ZVmKjOPdKn/kVHjK1ss9dXRPZ9y7fV0ERFtpQREQXUIgRRz0wREQSTbLp03xM8DVira2y6dN8TPA1Yqq7HKo6Q87xf1F38p/YiIvs5wq0YL0aH5MPhCi5VowXo0PyYfCFk5n6aFFkPMudId1ERYiqEREBERAREQEREBERAREQCozj3Sp/5FR4yiLWyz11dE9n3Lt9XQREW2lBERBdQiIo56YIiIJJtl06b4meBqxURVdjlUdIed4v6i7+U/sREX2c4VacG6ND8mHwhfEWTmfpoUWQ+u50h3URFiKoREQEREBER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4589" name="AutoShape 16" descr="data:image/jpeg;base64,/9j/4AAQSkZJRgABAQAAAQABAAD/2wCEAAkGBg8GEBUQBxQQEBAOEQ4REBUQFhYSEBIOFRwhIBUQFRQjIyYeFyUkIBMSHzEkJSkpLywtFR8yOTAuQScrLCsBCQoKDQwNFA8PFzIkHiQvNTA1NC81NTUpKTU1NTU1LCwzLC01NSwsNS81NTUsKikpNTU1KTUtNTUtLCkwNTUuKv/AABEIAOEA4QMBIgACEQEDEQH/xAAbAAEBAQADAQEAAAAAAAAAAAAABwUDBAYBAv/EAD8QAAEDAgMDCAgFAgYDAAAAAAEAAgMEEQUSIQYTMRUiNEFTk7LRBxQWUXJzktIjMlRhdCQzQmJxgZHBQ1JV/8QAGgEBAQEBAQEBAAAAAAAAAAAAAAYFBAcDAf/EADERAQABAgMGBAYBBQEAAAAAAAABAgMEBVIRExUzcZEUITJTEjE0QXKxUWGB0eHwQv/aAAwDAQACEQMRAD8AuKIiAiIgIiICjGOa1U/z5/GVZ1GMc6VP8+fxla2Weqronc+5dvrLooiLbSoiIguoRAijnpgiIgkm2XTpviZ4GrFW1tl06b4meBqxVV2OVR0h53i/qLv5T+xERfZzhVpwbo0PyYfCFFirTg3Rofkw+ELJzP00KLIeZc6Q7iIixFUIiICIiAiIgIiICIiAiIgKMY50qf58/jKs6jGOdKn+fP4ytbLPVV0Tufcu31l0URFtpUREQXQLjZUske6Njml8YaXtBBc0OvlLm8RfK61+NilQwysc2J2RzmuDXAXLXHg63XbiorQ0k+G1boqx8kFfSPj39XGQ587JS5zagtdbfMLWZXxk6ZYgznNLXxz0xYMXx6lwFmfFpooGm5BlcG5rccoOruI4X4rvqFY5i9JDK6oq6mDEyYp8z3Tbkhkl2SU0MDcxDgx9mDLlBc97natDfV4Dt9NhdDE2spZgKSmgZPJN+C4SNs2zacbyd3AHNltoToEGdtl06b4meBqxVx4rtnS4zUvke5sLpS05HvYeADdHglrr2uLHUEHgQV+2PEgvGQ4HgQQQf91U4eumq1Tsn7Q8/wAbbrov3JqiY2zP7fURF0OMKtODdGh+TD4QosVacG6ND8mHwhZOZ+mhRZDzLnSHcREWIqhERAREQEREBERAREQEREBRjHOlT/Pn8ZVnUYxzpU/z5/GVrZZ6quidz7l2+suiiIttKi46ipjpG5qpwY29r2LiT7mtFy46HQDq/YlcibK4ccerKh7Sz+jiLIjJHI5kb9N5NkBbveM0ZANxzSL3XLir+5t7Y+bQy/CeKvfDPyjzlpbR7RYpj7mR1L24XS1eYwtbNCJ5KYNkLpny3IYP7Qtw10N9Fm0Ho4a4w8seqtc2OGGaSaVs15skjiHPPNJJfQhoBDt3mAvZzl6aUS4NNFSbKsidWSsmLntc5sUEJawRz1EWWzBkDXCIBoznQG5v430tbJVdC+kjdUVWJVFU2rLhJYMG4YyxjiFmtsHyHNx/7mF42sSraejEkOHSv3lJDznxtZVSGmY+RznwgEtb0iJrmPaA2OQ2zAC2PBPFiwdUVVW+rdHPO2FtVUtigbSSMc40kjJd2SXNY0PLScrgxwvqV1dlNmThWM0FLXkTw5W1TfzGIzOhLg/K7g4ZGcNOY0/sL5LglLO4vmggc93Fzo2Ocf8AUkXPAf8ACCKTQ1+MwTesPfTQi8b2VMED3iniY2xfV5mGURuaSyQC1rkk3sv3FAZGbyKaCpMj9HMMMLCBrLI9rDIM7pJJCQHWADdBcAau1dHFTVcscEcLGMfEWtbGwNBDWkEC3v1WWTmNz1knTTU8Vs4XBVRNNz4tnl9v9pnH5pbqiuzu9uydnn8vLp5uOGUzC5a9mpsH5c1uonKSB/yv2iLXiNkbNqaqmJmZiNn/AH9Qq04N0aH5MPhCixVpwbo0PyYfCFlZn6aFDkPMudIdxERYiqEREBERAREQLpdRnl6r/UVHev8ANOXqv9RUd6/zWtwyvUnuPW9ErNdLqM8vVf6io71/mnL1X+oqO9f5pwyvUcet6JWa6XUZ5eq/1FR3r/NOXqv9RUd6/wA04ZXqOPW9ErLdRnHRaqn/AJE/jK+8vVf6io71/mulJIZSXSEuc4kkk3JJ4knrXZhMJNiZmZ27WZmOY04ummKadmx+URF3scW76M6BobWNnMUu8rHyOp5WjI9oYHxPa5wtmvb9hlN+orCShxWbZqp9bo2b9hjMVTDcNe+EXIdG49bSScvB3D3Lgx9qa7W2Ps2Mnv02sRsqnyqjY9NU4u3YrG3VGNOd6tiMRjMxB3VLKwtLKZ1rgDnE59LmY3AsSuz6SSMUfAzDnMM0tLiMlJJcFjXwvp5Hnea5QWMlYeohxB0JWxhWLUu1jW1GDOZOyTdwVLQBm3YGYNcHEABm/u4ZXf3LdQI8dLsnHs/iEL8MZCDPT46Yw28bHMayMN3lrNbrJIbMawAWGtsxnVo7OGVrsbxWkyxZDBVYm8cQGUIgjbEG6AEHOLAX4XFgVVlH9o6t2BVTJ3SS0kbYaZrWC5Jja+EbneabsEtjzus7mZtDcBViir4sSYJKJ7JGO4OYQ5p94v8A9dSCWbZdOm+JngasVbW2XTpviZ4GrFVXY5VHSHneL+ou/lP7ERF9nOFWnBj/AE8PyYfCFFl3WY3VRgNZPOGgAACR4AA4AC648XhpvxEROzY08uxtOEqqmqNu1aEUY5cqu3qO9f5py5VdvUd6/wA1wcMq1Nfj1vRPdZ0UY5cqu3qO9f5py5VdvUd6/wA04ZVqOPW9E91nRRjlyq7eo71/mnLlV29R3r/NOGVajj1vRPdZ7oozy9V/qKjvX+aJwyvU/ePW9EugiIttKCIiAiIgIiICIiAiIgom0Po2gxUyS4U91DUSxOic6EARuuQQ58YsCQWtOYWddjddLLz2HR4jNisVPtL6vnpaOWd8sAMm/ZJeFxAcBu75oi4EFt4AQNSqipttTUeq49E5xjDDQQRyB/5nMkqw3KwlwANyCfzEgEAXItHPTHRgnqtpsT3LZzG/D3406B4aC3LG+GNkE7bfiN1zHW5uLEWFufC6OeprallG6Wjr6YtcHODG0VQ4ucQXwtI34ka4FziMzMrBckFzvuHYNS41iNVTCZzA501bEInujqSKtlO90zXA6Br4wAHN4PsQeK499U0dfRwYy4yTUFUIGPaXRCejqYjuZve6zoHte0ki/WbiwYtdiU2KyvkxCMQzktErAczWvAyktPuJjeNdQWuadWlcC2tu4B6zT1bGRtjmZLTtyPyvdvPxmSvhIBGu9J6wXAm6xVSYG9vLUR/HkiM1w25xEzHyq8/8iIi7WUIiICIiAiIgIiICIiAiIgIiICIiAiIgIiICIiC6KfbY07BjWHipeWsrQW20/u0UjZorH/MZHNN+o6alUHgpvt7iJxTEKODBY3VklNPHJUiK39MWSwyMMr+DMwilGpBtdRz0xxbKvc2ugr8VMbTLh2KtmlfljO6hqm7tzuAaBGWDMeoLdwc+0tW7EKmFzYI2inw4ytLHvjeLzVO7OoDyGBpIuWjhrr5Wo2bo8MkZU7Uup3ywROh3bSd0Gs3srmGNxu4GN7CC4l2fdmwvY4+13pW9bZKzA3vcJXxOidO2PeNjlaW/08YOcuD25mk2Lc50Isg4ds9o245i0McBbIKY1BDt3LHLHGYgBHJmDbnMXO4aBzdVyLMwvZ2XCJZZcVYI6udznSMDriMSWcWD9ze51NtB1FaaocBam3a2z9/NF5xiKb1/4af/AD5f3+4iItBjiIiAiIgIiICIiAiIgutksiKOemFksiIFksiIFksiIFksiIPhHuXwkN46L9LwfpZ2gfhVOyCBrHGq3zpTLIYYxSQgOmZma4PJcC1uVupBcPcg6GO7XHaKR0dJNLTUEe8jkljc2CSonLWuhbHK+wySAuaCzncCcoc0n9wUxood3gYp8Mo6OUOfPO57w4ZWve5jyQ14MpDC5xObdm3ALNp3jY/DI63FmxitljjEVK9mhmJGSmjjHOH4Ypm6cNy2/wDizeX9JFPiuKvijrd7BvIpap8LZHClhp4sp3Q1DZpI8xe51hq9rW2DbIOfCmUu0dX6lgR5UBbUvl9cDaakZThzXXbuwHSSukZBmlH5m3Frain7MejymwEiWoDZqgc4OLRuYXmxd6vHruruF73Lj1nqHiti8EkwXaedtS+OR81BJUOLGGLV8kYsWXNjduY8Qc376WFB8svtkRAslkRAslkRAslkRAslkRAslkRAsiIgIiICIiAiIgIiICIiApn6RqHlTFsOp6hr3w1Qmjka0c10DTnma42uLllObgiwa6/FUxeD9K2GTPip67DS4S4ZPvnZNT6s4WlOUWc+1mEtDhmaHD3WDK2oy1m0GGeu5GQNdU7ksIe+StYBdrx/hAIjbfjdp4aEd70vVseHR0jqm4jkqpKaYtHO9Wnhe2RoI1F+adP/AFGhtZcO1uES7TQQYhgZiqHU4bUxMizRGawJzNk1LedlflPZ5SSSVhzbcP2qrcPpqiFpMNVVGpEsb2RSRxxZHzNa4cxvPqDkcCbxtFxdB6+np3QY1TvqA3PyVPBI9tsrqhskbt1fQ3DczgLDQ3A93tlM8OxKoxPGGCPI3c1mLNqLNybykhZFHC5xN8zg6UDSxsSdAqWg+oiICIiAiIgIiICIiAiIgIiIJJ7ZV/bu+mP7U9sq/t3fTH9qxUVXuLWiOzzvxeI9ye8tr2yr+3d9Mf2p7ZV/bu+mP7Viom4taI7Hi8R7k95bXtlX9u76Y/tT2yr+3d9Mf2rFRNxa0R2PF4j3J7y2vbKv7d30x/antlX9u76Y/tWKibi1ojseLxHuT3lte2Vf27vpj+1PbKv7d30x/asVE3FrRHY8XiPcnvLa9sq/t3fTH9q+HbGvPGZ30s+1YyJuLWiOz98XiPcnvL3VTgk+wbnT7NxGppJJA6opQTvKeMZruox7gZHuMdiToG26siLGqfaSvpH4a93rGTHQWudmkjmLY7QnQZRZ2YX4WI96qPFeI26wWCKaGogZHFPVPlonzgFrs1RG5sIkc2ziN4IhfUi/uupR6G87iFTJSbQxU2CSMp2VUc9TmcwSsdUTNG9u3MCQ4UsZ0Is4Xublp9XSbcmhLG7TMjhExaIainfv6KQOy5XOfbNDmzi2cW1HOK8DX4QajFyx1M6rdTYaaeSJsgjmYwgONVE7g45agxtGnP6xZbOCYnHvBQ0pdVUVW19KRXXElFO1rwKGSIAFoIjFhpcNNnc0IO7tNtRWUNXLHSyuaxjmhoys05oJ4i/ElZftlX9u76Y/tXnxA/CppaOskfLLSmMNMukrqdzGmMnUg5Qd3cOI5nHguZUmHt2a7VM/DHy/hDY29ibWIuU/HMef8z8vs2vbKv7d30x/antlX9u76Y/tWKi++4taI7OTxeI9ye8tr2yr+3d9Mf2p7ZV/bu+mP7Viom4taI7Hi8R7k95bXtlX9u76Y/tT2yr+3d9Mf2rFRNxa0R2PF4j3J7y2vbKv7d30x/antlX9u76Y/tWKibi1ojseLxHuT3lte2Vf27vpj+1PbKv7d30x/asVE3FrRHY8XiPcnvLa9sq/t3fTH9qLFRNxa0R2PF4j3J7yIiL7OcREQEREBERAREQEREF0XlPSIcsNLb/6mF2J4B29Fif2Bsf9l6teF9I9aMVjZR4UwVdUyroJHQNsWFrXOkyTP/KwFsL+Jvw94Uc9Mc2zNODitTJVOLql9Hh7pBbKyNhbYR5bkXzxSv8A2DwLnq60ld61jUnIl/woqWKvMYaWySBxLYbFwGYMcSX8WhhbqeasuvE1DPLPjtWzC4JYoWyxRES13q7XlkbnVA/tXL73YCOe+2oc4ZMG0z8OpvVMAicN6aWninDXR11Qd3eecRWL5sj3uOhtlz2dpdBlYliTccxSWohZu7UtM2UHMXCd9nFhJ6gGi1g2wtcA3XYXDS7PybNZoa9xkqHP3tQ4kuzTyAOdzjxtcC/WQSuZU2Do+CzTE9UHmd2LmKrmPt5dhERdbPEREBERAREQEREBERAul1aeRqbsYO7Z5L5yLTdjB3bPJZPE6dKi4Dc1x2Re6XVo5Fpuxg7tnknItN2MHds8k4nTpOA3NcdkXul1aORabsYO7Z5JyLTdjB3bPJOJ06TgNzXHZF7orRyNTD/wwd2zyUkxtgjqZgwABs84AGgADjYALqw2Li/MxEbNjgxuXVYSmmqatu10kRF2MwREQUHa/FJqqV9LRPkiip4G1FY+AtE8mcuEVFE8m0Tn5HEuNiBlsedp5nGsaGyVI3fxDD2Q7uRtJRzB1W5gmYHvknF25XgtDiecSDqdSO1tExtNi7m4qyKSnkFPWAZHOkzAMiAA/LK7PCxobfm78uHDTo7WYU6oz09c180WL19EfW4nBzWsfJGySh3muQMLRluAHZALFwKjnpjq7FQnbqWodhMbKaJj6bPNX5sQq3Pa07ssEjiyJzAXf4XD8U+5U7B9kqXBnumjaZamQkyVE53lQ8niM3Bg/wArA1o6gvJeiDC+SXYixjBGxte6NrWyGVrd20AtDzzja41cB/uqNdBJdsunTfEzwNWKtrbLp03xM8DViqrscqjpDzvF/UXfyn9iIi+znEuhVewnCaeSniL4oSTFESSxhJJaNb2XLicTFiImY27XfgsFVi6qoirZsSG6XVp5Gpuxh7tnknI1N2MPds8lx8Tp0tPgNzXHZFrpdWnkam7GHu2eScjU3Yw92zyTidOk4Dc1x2Ra6XVp5Gpuxh7tnknI1N2MPds8k4nTpOA3NcdkWuitPI1N2MPds8l8TidOk4Dc1x2d1ERYiqEREBERAKjOPdKn/kVHjKsxUZx7pU/8io8ZWtlnrq6J7PuXb6ugiIttKCIiCubTbKUu1kQixNpu05opGHLNE8cHxv4t4D/Wymu2+DVuxtA1jHxT0UFXh72FxLJ2hkhOV0Za6MgkxjmZRzScupViuvKekzDOWMPfCxzGPfJTmN0ptE2QSNLTIeppNgTr+bgo56Y8XgcdFWYjWNmlqKTEDiVb6vNG7KHi+UQNa68cpAaSWlp4jr0XtdjdqpMTknocYGWuoHWls3KyWFx/CqGgOcBmblJbfQuXjoi2elrKSsaz13EMVxD1VjSXburBYBUh4s5jY3a5yAeFgbgHV2Lj5VxirqaMNbTUcfqbSwucZpnneSiR50eWOz8Dzc9gSLIMvbLp03xM8DVira2y6dN8TPA1Yqq7HKo6Q87xf1F38p/YiIvs5wq0YL0aH5MPhCi5VowXo0PyYfCFk5n6aFFkPMudId1ERYiqEREBERAREQEREBERAREQCozj3Sp/5FR4yrMVGce6VP8AyKjxla2Weurons+5dvq6CIi20oIiILjMXBp3ABfZ2UONml3UCdbC/wCymW11Li89PNLtFkFIxsj5YaOcREwc60OcxOdIT+CL8zUO94tULLM2lwX2gpJaYO3e/ZlDrZsuoN7XF+HvUc9MTjYTZyfamB1QXtw6ColmEkdG0ivcWOLXRz1ry6U85ocb6kk/lFlUsPw+LC42w0LGxRRjKxjBZrW/sFm7LYG/BI5PW3B8tTU1FVKGX3bJJjcxx31IFuJ4m5sL2G2gkm2XTpviZ4GrFW1tl06b4meBqxVV2OVR0h53i/qLv5T+xERfZzhVowXo0PyYfCFFyrRgvRofkw+ELJzP00KLIeZc6Q7qIixFUIiICIiAiIgIiICIiAiIgFRnHulT/wAio8ZVmKjOPdKn/kVHjK1ss9dXRPZ9y7fV0ERFtpQREQXUIgRRz0wREQSTbLp03xM8DVira2y6dN8TPA1Yqq7HKo6Q87xf1F38p/YiIvs5wq0YL0aH5MPhCi5VowXo0PyYfCFk5n6aFFkPMudId1ERYiqEREBERAREQEREBERAREQCozj3Sp/5FR4yiLWyz11dE9n3Lt9XQREW2lBERBdQiIo56YIiIJJtl06b4meBqxURVdjlUdIed4v6i7+U/sREX2c4VacG6ND8mHwhfEWTmfpoUWQ+u50h3URFiKoREQEREBERB//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4590" name="AutoShape 18" descr="data:image/jpeg;base64,/9j/4AAQSkZJRgABAQAAAQABAAD/2wCEAAkGBhQSERUUExQWFBUUFxsYGBcYFB8cGxoXGiccGxkcHRgfHCYeGyIjHBccIC8kIycpLSwsGB4xNTAqNSgrLCoBCQoKDgwOGg8PGjUkHyQrNTIvMCw1MSwuKiw0MiwsLCwsLCwvNCwsNCosMCwsKiwsNS4wNCwsLCwsLCwsNSwsLP/AABEIAIwAkAMBIgACEQEDEQH/xAAbAAACAgMBAAAAAAAAAAAAAAAABwUGAgMEAf/EAEYQAAECBAIFBA4JBAEFAAAAAAECAwAEESExQQUGElFhEyJxkQcyNEJTgYKSobLB0eHwFBcjJDNSYnKxFRZDVGNzg5PC8f/EABoBAAMBAQEBAAAAAAAAAAAAAAAFBgQBAwL/xAAxEQABAwIBCAoCAwAAAAAAAAABAAIDBBFRFBUhMUFxsdEFEhMzUmGBocHwI5EiMkL/2gAMAwEAAhEDEQA/AHjBBBAhEEEECFC65dxPdAw/cmFAp0il1Ybz74b2ug+5PdA9ZMJ/lOb4qC1a76xRdFd0d/wEmrz+QbuaDMHGqvEo/wARKasvEzjFz+InM/mpHbqbqZ9MBdcUpDAJCdkCqyKhRBPahKhTC9DhE09qQGJhC5V4LW39oJdwiqgkgmixdNzmDjBLXxAuZcnz2LkdJIQHXV2n9JIYRtuGgJCRapUo4JAFyTujnkdPNuuclRbbmyVBDiCklAoCoZEVIGMVvWLWNtZlEELae5dC+TcQQoc1wVrTZICjiDSoiG1UnGmGpd1xWyNpK1KN+e+wlSzapJKwk2/NE9ZOly6+uqE65QkCic+CRhFeMwfzK6/jFv03q0/PTbjiEKaZIT9o4miiABXZb7Y3GBpW3GK+vVeYTLrmNl3ZbWQpDjWyrZFPtE0JqK1t6TFBDXRMY1hOmw3BJn0sji53mVxofV+Y2pW5ytvht6kmsizetjfylQnkorhe/wA//YcGpHcLPQr1lRzpM3iG/wCCu0HeHdyU7BBBE+nCIIIIEIggggQiCCCBChdcu4nuhPrJhMTbmyhR32342Hphza59xPdA9ZMJHTAISmuakgU3bQPivD2hf1KV5HnwCVVTQ6doPlxTx0ey1JS7DCiEpoGwSLFZBJqcBtGuOZjc2zKybalJDTCMSRRIiodlXSB2GZWlnarWd6WykbNM6lYPiil6D0c39IZ2W01LgHa9FuuMUFE+Zhkvb5WqWqbG4MtdWPS+tZn3mC0laZduYSEqKCA4ui6nb70AYDE1qeEZJaUcbk5d1DZKmlsKCO220tsAZYAjPKsQjfZKcbYYlXmUqMo4miguhKWwpASRskVoceGEXnVrQk82JdQaZohKKFT+XJIZrRKTXtQqld/CMBwC1rq0V2W5ZTQU6SFknmNtqVsjKpOPTboi06G1iYm2i4yrbAxTSihwKMQTTxwlFA8tMEqCwp1XPA2QrAVAyv8AxE/qK6pGkGaK2Q7tpWMNoBC1JBqb0Um0MnUIFOJgdOuyxCq/N2ZCrKJlJfdQAQEuEpBtza2F8Mc4dOo4+4s9CvWVCz7JBCdK1ShaSpAClEUStQSKKSe+oKJ8mGZqR3CzetlesqOSSF9I2+w24rjGBtQbbRdTsEEELVuRBBBAhQp1zkxi+n0+6A65yfh0en3QoVm5wFz8I1hV8RuFs/kRRHoqLE/fRJsvkwH31Ti/vKT8Oj0+6D+85Pw6PT7oToqaEUwOAj1SiM05kWy64M1RbSfvouZwkwH31TL1o1olnpR1DbqVqUBQCtTdPCFRpFsraKRZViOkEHqjrSq2PUPnfGPEY/Pj9Ma4qVkUbogdB18FnkqHPeHnYrxMAaZkmn5fmzDB2VIWqmIG2gnG5AIPCKzoJtaZ1hDqVNr5VPMUKKxxoRfpEQ8lpaYkHVTEoQQsUWhQJBpnsgg14iGdqvpRvS0mkzTaUOqJCaHZUdm4W1zisUqL1xByhKJZaMujOopp2cdSA8a1Tuyj2PSl76QxQiYWElBN+VUSbWwNIs2rWs78zKSrDSShSkBtb6iLFCElakJBuaKBSTapuIjNbtYlMvMyb6trkn2nEvK5pLVFCq8KkE02hQWNQDG7sUvVDCf0vm/ASgt1wtvoW5RWt+jkNTSm2xspSlOGdQmp4km5PGN3Y9ki5pBCx2rCFKV5YKEDx1UfEY3a3yi5jSTjTKC4rmA7OCapTdRFkitbnjA9rgxoVC5ZCFOzVNpaymiVLJoB+YpAw6OMOqiqbkzYm6SQPhLIYHGYvOoErm7IenZebm2m2VlSpcq21ChQQRaihWpBqPF12/VHWWWak2kOPISpIVUE4c4n+DCuaeU6tTzqUpW5TmoTspA70Uyt1mNhF77OA9se8FCH04Y8203XjLVFsxc3Cyc394Sn+w31/CPBrhKf7DfX8ITKl58L7vjeMlUIoKXHoj5zXFifvou5e/AJzf3bKeHb648Gt8p/sN9cJpxe6hwyjJKjvHUPndBmuPE/fRGXvwCHEVNt/v8AnhHiRS1Tc/zfhw90MFXYvB/zHGva/GAdi8eGPmxrzhT+L2Kz5JL4UuwPQPnO0ARTPpobUwx9HjhiDsXjw582D6sf+fD9AgzhAf8AXseSMkm8P39peFQ34+zDdWPSi43Zkn5/iGArsXbn+tHxgHYupg9f9vxgNfTk/wBuPJGSTbG/f2l6U0BzFT/EYyGjHPpDapVzkXiQlJvTn0GHohhfVZa7+f5fjHHPamrllslpfKulyqEUpXZupRNe1Fq9IAjPNU0sjC1zr4a16RQVDHAgW/S6tHaURMD+n6UbCJrk9kLUEnlBcBaF0IBxPT1RB6T0Szo1yWUHnkyLyFoU4ggFJd2KnapZJDaTYVtYxJaXl5dbBTMBS5l8bKHFJUl1UwKhIQ1bZbBUMwnfhEbqhOGUcXo/SvavIRyKV0cFLoCao2gmoFqkU2ThE8E8WWuGvrUulclo9B26AF5BFq8SNpRv21c8YprMitxzlphxTrqgDzjXAUvW2FIuulNUpRvSSJVpaWeVb2koKVKIVfvjkoA0ubpO+Jn6rj4ceZ8YZ0eTMAfK7+SX1Pbu/iwaOKoINeJ3de6sY7J3UuL198MFfYwJ/wAw8z4xgOxYQa8uPM+MNTXU5/17FL8km8KoVuJ3RkEgHdffhhF7+q0+HHmejGD6rT4cebfjnHRX0/i48kZJN4eCoaUY/OGHugIpW9DUZW+fdF/+rA+GHmn3xiOxeoH8YUOPM+Mcy6ntYO48l3JZvDwTAgggiVT9EEEECEQQQQIRFT03MOpnS4hKSliWVtEmikpc21bQJNO2ZSD80tkVDWNms822Q6UzMu42oIps80226kWo6o2vbqNOxCgdVNEH6E1OPEuTEw+yvlFmqgjbSEgVqE1pW2+N2uug0PTcw6sEmVlWHU7OJ2VvFQHSlNOqM9Vp4nRKG1JIVLTDTCgceY43Q0ysodRixTFEzE6tWAlmwScKDllf+0fV7XKNagtatJyJEpPXU4paAwsBXerG1UWy2hcZxfxCelHSiUkJWYaLjsw4ORWahLbThFfLoK0INlYw4BAUL2CCCPlCIIIIEIggggQkg9pZ3aP2jttyzGB0s7WnKuj/ALhN+vhHOvEnEA1I648BIItjiN2PXWLQNadilyTito0s74Z6v7z74zVpR7wzww7+mGWMcyzeuG61K9XzaPCTXKu7HdujvVb4UdY4rq/qzvhnTX9XpxgGl3/Cu+d8Y5mjkaGne3qN2JtePSCMrfNeEcLBgPZHWOK6jpN7wrnnfGMGtKzHKsrQtxS21hSQTXaGChSvfAkRoQ4c7YYnMUjr0Ar7yzXNxNMd8ecsbSx2gWsvuN7muBvtW0vvtOuztCJOefR2ygCmqwtCimuICCDuEXfS04lx6ZlxRRmFNtqFa0Y2Ap1dNwSqld6h0Rp1j0I1Luha3EfRnlHlZd3aUkHtluNoFQkgYkigFd8V3RqmGDMso2nVvuBmXeQqoWig2GOU7wAAFVMjwESCpVr141nZm3GESyyRKqKisCg2rJSATe1DEcjTb+HLPW/5Dl4/THumdAJk3S0mpNEqUcipQBURwqaDojjC7YeOKeip2thF9Z0pDVSl0h8tC6labeqft3safiH3x5/Xnx/ney/yHOvHGOTjUDh/FsIwvwy6OjHxxt7NttQWfrldx06/aj73/kPvrHg0+9/sPeeffHIOitc/ZABxviB7DHOyZrsjrnFd/wDXH6/jvHyz0b/HHqNNP17odqf1fGOGvEA7jW0eknpGFa5mDs2nRYIDzirQ7qDNVPMB8se3xRgNQZqv4aenbHj+eMNeCJ/Ok2A9+abZvjxKUytQJqv4YO7ni2+PP7Dmyfwk9JWCfnOG1BBnSXAe/NczfHiUn5zU+ZbbUtbYSlNydoHhWkQZVSwvatTTjDl1sP3N79vtEJy9Ma0zobDrhrRVJnaXOGm+xYKqEROsDsWIOYGV623e2OnQzoS+0TYBaSanC/psY5iM6A+Osc82rm2z3WzPojZIQGO3LwYLuCY87pjk2VzewHpiYbUplCgPspbIqGSQCCumJUBlFC0voyYKZltO0fozrjrS0EpSkNFKXdlAskgqQRQ2EMbS8unk9Iu0G01LhhPBCUcp4qlzqAiMq0hK1uira5qdKhcAtqQrarS9LCsRosNKplT5nTapwpfVZRSkLGRUkBJOdjsxz7YtmDxw9MEtJltA2gUFQ2wBgEuVUL52peMyL4Yk39nzuitp79k2+AU5P3rrYrzb3AXzHs4xMaP1VmHkBaGtpJJoai+RPWIiPJruO7dDd1EH3FryvWVHlW1LoIwQL6dq+6aESu6upUFWo01b7LpuMeEYHUWbyZFOkVHshwQQpzpLgPfmmOQMxKUKtSZu/wBjb93sj0ajzVa8kcRaopaG7BHc6y3vYe/NczezEoggghSmKIIIIEKJ1r7je/b7RCbU7jlahvaHJrV3I9+32iE0lNR7PhFD0WAYnb+STdIf3G5BUCNwPza2EbZaR5VaUfnIT51scqVjUo0p31fFYx26EA5dqoF3EfyDv3QykAc0jYsLNBU7Maf22JxChQuSa0OZbM0yghaaZhSCmh/QYhW9MmaeZkkJCg8h8LV+Tl1EKVhihsV8rKO3sxasJb+9NrDYdUlLrY75XOO3jc0tgPTEl2FtFoLCpk0LlVNWyFQpRN8Vc3xJHGI+91TKP15RsTakiyUoQB0AJGGWfXEEqlTSgHz8YsPZBV99XbvU38Q4RXE0oLYWitpu5ZuHBTk/eO3lAAAr1XOOOBwht6iKrItdK/WVClCQKfpoLfOENvUTuFryvWVGHpTRCB5/BWqg7z0U/BBBE6nSIIIIEIggggQiCCCBCitaR90e/b7RCZJNeGQ98OjWYVlHv2QoiwLdMP8Aow/iO/4Sev7wblxlV6Z5fIyjt0Mr7w0KYOoI3ZRrUwKjjHRoRVZlr96D6aeyGz9DTu5pe06QmBr/AKttPy7rzgKlMsO7Ca80KoSFbOZBH8Rt7Hmh22JBgto2VOtNuOGpJUspFSYkNa+4Zn/oOeqY6tESwbl2kJwQ2lIruAAiLvoVQlp2QO7HKjJGPQB7YrpAwx3D4RZtfGwZ1dfyp/gRXXRQmm4n564rqXumbh8Kbn7128rSMcbccjmLdGUNvUTuFryvWMKsMipubDfj09UNfUlukk0B+r1lRk6V7kb/AIK1UGmS/lyU7BBBE2nSIIIIEL//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24591" name="Picture 19" descr="C:\Users\hp\Pictures\veterinar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5516563"/>
            <a:ext cx="777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20" descr="C:\Users\hp\Pictures\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5805488"/>
            <a:ext cx="15144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1" descr="C:\Users\hp\Pictures\download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5949950"/>
            <a:ext cx="2057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22" descr="C:\Users\hp\Pictures\download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5157788"/>
            <a:ext cx="2808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3" descr="C:\Users\hp\Pictures\download (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5463" y="5732463"/>
            <a:ext cx="9906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4" descr="C:\Users\hp\Pictures\download (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013" y="5084763"/>
            <a:ext cx="7810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5" descr="C:\Users\hp\Pictures\download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7988" y="38608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6" descr="C:\Users\hp\Pictures\image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7988" y="2997200"/>
            <a:ext cx="8874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7" descr="C:\Users\hp\Pictures\download (6).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113" y="2276475"/>
            <a:ext cx="101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8" descr="C:\Users\hp\Pictures\download (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43888" y="1412875"/>
            <a:ext cx="6191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9" descr="C:\Users\hp\Pictures\download (8).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549275"/>
            <a:ext cx="9842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30" descr="C:\Users\hp\Pictures\images (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4797425"/>
            <a:ext cx="9286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31" descr="C:\Users\hp\Pictures\download (9).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3789363"/>
            <a:ext cx="90963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54833" y="338221"/>
            <a:ext cx="8208912" cy="5632311"/>
          </a:xfrm>
          <a:prstGeom prst="rect">
            <a:avLst/>
          </a:prstGeom>
          <a:noFill/>
        </p:spPr>
        <p:txBody>
          <a:bodyPr>
            <a:spAutoFit/>
          </a:bodyPr>
          <a:lstStyle/>
          <a:p>
            <a:pPr marL="36000" algn="ctr" fontAlgn="auto">
              <a:spcBef>
                <a:spcPts val="600"/>
              </a:spcBef>
              <a:spcAft>
                <a:spcPts val="600"/>
              </a:spcAft>
              <a:defRPr/>
            </a:pPr>
            <a:r>
              <a:rPr lang="it-IT" altLang="it-IT" sz="3200" b="1" dirty="0">
                <a:solidFill>
                  <a:srgbClr val="002060"/>
                </a:solidFill>
                <a:latin typeface="Calibri" pitchFamily="34" charset="0"/>
              </a:rPr>
              <a:t>Esoneri:</a:t>
            </a:r>
          </a:p>
          <a:p>
            <a:pPr marL="36000" fontAlgn="auto">
              <a:spcBef>
                <a:spcPts val="600"/>
              </a:spcBef>
              <a:spcAft>
                <a:spcPts val="600"/>
              </a:spcAft>
              <a:buFont typeface="Arial" pitchFamily="34" charset="0"/>
              <a:buChar char="•"/>
              <a:defRPr/>
            </a:pPr>
            <a:r>
              <a:rPr lang="it-IT" altLang="it-IT" sz="2400" b="1" dirty="0">
                <a:ln w="1905"/>
                <a:solidFill>
                  <a:srgbClr val="002060"/>
                </a:solidFill>
                <a:effectLst>
                  <a:innerShdw blurRad="69850" dist="43180" dir="5400000">
                    <a:srgbClr val="000000">
                      <a:alpha val="65000"/>
                    </a:srgbClr>
                  </a:innerShdw>
                </a:effectLst>
                <a:latin typeface="+mn-lt"/>
                <a:cs typeface="+mn-cs"/>
              </a:rPr>
              <a:t> </a:t>
            </a:r>
            <a:r>
              <a:rPr lang="it-IT" altLang="it-IT" sz="2400" dirty="0">
                <a:solidFill>
                  <a:srgbClr val="002060"/>
                </a:solidFill>
                <a:latin typeface="Calibri" pitchFamily="34" charset="0"/>
              </a:rPr>
              <a:t>Il Professionista è esonerato dall’obbligo formativo per un periodo di tempo, </a:t>
            </a:r>
            <a:r>
              <a:rPr lang="it-IT" altLang="it-IT" sz="2400" u="sng" dirty="0">
                <a:solidFill>
                  <a:srgbClr val="002060"/>
                </a:solidFill>
                <a:latin typeface="Calibri" pitchFamily="34" charset="0"/>
              </a:rPr>
              <a:t>pur continuando ad esercitare</a:t>
            </a:r>
            <a:r>
              <a:rPr lang="it-IT" altLang="it-IT" sz="2400" dirty="0">
                <a:solidFill>
                  <a:srgbClr val="002060"/>
                </a:solidFill>
                <a:latin typeface="Calibri" pitchFamily="34" charset="0"/>
              </a:rPr>
              <a:t> la professione sanitaria. </a:t>
            </a:r>
          </a:p>
          <a:p>
            <a:pPr marL="36000" indent="-285750">
              <a:spcBef>
                <a:spcPts val="600"/>
              </a:spcBef>
              <a:spcAft>
                <a:spcPts val="600"/>
              </a:spcAft>
              <a:buFont typeface="Arial" panose="020B0604020202020204" pitchFamily="34" charset="0"/>
              <a:buChar char="•"/>
              <a:defRPr/>
            </a:pPr>
            <a:r>
              <a:rPr lang="it-IT" altLang="it-IT" sz="2400" dirty="0">
                <a:solidFill>
                  <a:srgbClr val="002060"/>
                </a:solidFill>
                <a:latin typeface="Calibri" pitchFamily="34" charset="0"/>
              </a:rPr>
              <a:t>L’esonero dall’obbligo formativo ECM è concettualmente determinato dal fatto  che il professionista </a:t>
            </a:r>
            <a:r>
              <a:rPr lang="it-IT" altLang="it-IT" sz="2400" u="sng" dirty="0">
                <a:solidFill>
                  <a:srgbClr val="002060"/>
                </a:solidFill>
                <a:latin typeface="Calibri" pitchFamily="34" charset="0"/>
              </a:rPr>
              <a:t>sta formandosi con altra formazione qualificata</a:t>
            </a:r>
            <a:r>
              <a:rPr lang="it-IT" altLang="it-IT" sz="2400" dirty="0">
                <a:solidFill>
                  <a:srgbClr val="002060"/>
                </a:solidFill>
                <a:latin typeface="Calibri" pitchFamily="34" charset="0"/>
              </a:rPr>
              <a:t> (Universitaria) o </a:t>
            </a:r>
            <a:r>
              <a:rPr lang="it-IT" altLang="it-IT" sz="2400" u="sng" dirty="0">
                <a:solidFill>
                  <a:srgbClr val="002060"/>
                </a:solidFill>
                <a:latin typeface="Calibri" pitchFamily="34" charset="0"/>
              </a:rPr>
              <a:t>è impedito</a:t>
            </a:r>
            <a:r>
              <a:rPr lang="it-IT" altLang="it-IT" sz="2400" dirty="0">
                <a:solidFill>
                  <a:srgbClr val="002060"/>
                </a:solidFill>
                <a:latin typeface="Calibri" pitchFamily="34" charset="0"/>
              </a:rPr>
              <a:t> dal formarsi per eventi calamitosi (Eventi naturali).</a:t>
            </a:r>
          </a:p>
          <a:p>
            <a:pPr marL="36000" indent="-285750">
              <a:spcBef>
                <a:spcPts val="600"/>
              </a:spcBef>
              <a:spcAft>
                <a:spcPts val="600"/>
              </a:spcAft>
              <a:buFont typeface="Arial" panose="020B0604020202020204" pitchFamily="34" charset="0"/>
              <a:buChar char="•"/>
              <a:defRPr/>
            </a:pPr>
            <a:r>
              <a:rPr lang="it-IT" altLang="it-IT" sz="2400" dirty="0">
                <a:solidFill>
                  <a:srgbClr val="002060"/>
                </a:solidFill>
                <a:latin typeface="Calibri" pitchFamily="34" charset="0"/>
              </a:rPr>
              <a:t>L’esonero viene quantificato come riduzione dell’obbligo formativo per </a:t>
            </a:r>
            <a:r>
              <a:rPr lang="it-IT" altLang="it-IT" sz="2400" u="sng" dirty="0">
                <a:solidFill>
                  <a:srgbClr val="002060"/>
                </a:solidFill>
                <a:latin typeface="Calibri" pitchFamily="34" charset="0"/>
              </a:rPr>
              <a:t>4 crediti/mese</a:t>
            </a:r>
            <a:r>
              <a:rPr lang="it-IT" altLang="it-IT" sz="2400" dirty="0">
                <a:solidFill>
                  <a:srgbClr val="002060"/>
                </a:solidFill>
                <a:latin typeface="Calibri" pitchFamily="34" charset="0"/>
              </a:rPr>
              <a:t> per il periodo riconosciuto. </a:t>
            </a:r>
          </a:p>
          <a:p>
            <a:pPr marL="36000" indent="-285750">
              <a:spcBef>
                <a:spcPts val="600"/>
              </a:spcBef>
              <a:spcAft>
                <a:spcPts val="600"/>
              </a:spcAft>
              <a:buFont typeface="Arial" panose="020B0604020202020204" pitchFamily="34" charset="0"/>
              <a:buChar char="•"/>
              <a:defRPr/>
            </a:pPr>
            <a:r>
              <a:rPr lang="it-IT" altLang="it-IT" sz="2400" u="sng" dirty="0">
                <a:solidFill>
                  <a:srgbClr val="002060"/>
                </a:solidFill>
                <a:latin typeface="Calibri" pitchFamily="34" charset="0"/>
              </a:rPr>
              <a:t>Eventuale formazione ECM acquisita nel periodo di esonero </a:t>
            </a:r>
            <a:r>
              <a:rPr lang="it-IT" altLang="it-IT" sz="2400" b="1" u="sng" dirty="0">
                <a:solidFill>
                  <a:srgbClr val="002060"/>
                </a:solidFill>
                <a:latin typeface="Calibri" pitchFamily="34" charset="0"/>
              </a:rPr>
              <a:t>viene considerata </a:t>
            </a:r>
            <a:r>
              <a:rPr lang="it-IT" altLang="it-IT" sz="2400" u="sng" dirty="0">
                <a:solidFill>
                  <a:srgbClr val="002060"/>
                </a:solidFill>
                <a:latin typeface="Calibri" pitchFamily="34" charset="0"/>
              </a:rPr>
              <a:t>ai fini del soddisfacimento dell’obbligo formativo triennale.</a:t>
            </a:r>
            <a:endParaRPr lang="it-IT" sz="3200" dirty="0">
              <a:ln w="1905"/>
              <a:solidFill>
                <a:srgbClr val="002060"/>
              </a:solidFill>
              <a:effectLst>
                <a:innerShdw blurRad="69850" dist="43180" dir="5400000">
                  <a:srgbClr val="000000">
                    <a:alpha val="65000"/>
                  </a:srgbClr>
                </a:innerShdw>
              </a:effectLst>
              <a:latin typeface="+mn-lt"/>
              <a:cs typeface="+mn-cs"/>
            </a:endParaRPr>
          </a:p>
        </p:txBody>
      </p:sp>
      <p:sp>
        <p:nvSpPr>
          <p:cNvPr id="25605" name="AutoShape 2" descr="data:image/jpeg;base64,/9j/4AAQSkZJRgABAQAAAQABAAD/2wCEAAkGBhQSEBUUExQUFRQVFBUUFhYYFxcUFRgYFBgVFxgWGBcYHCYgFxkjGRgUIC8gIykpLSwsFx4xNTArNScrLikBCQoKDgwOGg8PGiwkHyQtLDAyLDAuLC01MDIpLDAqLywsLCwsLywpLDUsLCkpLCwsLCopLCwtLCwpLCkpKSkqLP/AABEIAJ8BPgMBIgACEQEDEQH/xAAcAAEAAgMBAQEAAAAAAAAAAAAABgcDBAUBAgj/xABCEAACAQIEAwcCAggEBAcBAAABAgADEQQFEiEGMUEHEyJRYXGBMpFCsRQjUmKCocHwFTNy0VOSsuEkJTQ1Q4PxF//EABoBAQADAQEBAAAAAAAAAAAAAAACAwQFAQb/xAAyEQACAQMDAgQEBQUBAQAAAAAAAQIDESEEEjFBUQUTIvAyYXGRgaGx0eEUM2LB8YIV/9oADAMBAAIRAxEAPwC8YiIAiIgCIiAIiIAiIgCIiAIiIAiIgCIiAIiIAiIgCIiAY6+IVFLOyqo3LMQAPcnlI9ju0HCU20h2qNYE92uoAEkDxEgb2PXpIL2mcYu9RsPSFwjW9iNixt6hrD095BTg6lRfFq331XAb7+1xaS9K5PFufCLi/wD6vhg2kgg3tbUnXpe9r/MlGT51TxNPvKZNr2IPMHyNtvkEifnYcB1GfUlRW9Dsfvf+ksPgzKcXgmAOlqbg6tLHV6Mt9iV32I35bc543B8EvLmuUWrE08uxhcWaxYdRyYdGHl7dJuTw8EREAREQBERAEREAREQBERAEREAREQBERAEREAREQBERAEREAREQBERAEREAREQCneJsFSo47ElRvVq6zfkCUQGw9SL/ADOT3vKwm9x9nFOjjq6uTq1DYC9ropFz7EH5nAOcDuu8UEruJmm3c6NHaondy7ElXHSxHOTnCY/vqq2+lQLe/U/e8p7LuKHL7p4b8tLHb3EsngfNkqVD4SAbkbHw87cxCdsHs/Urom9IaKgPS5Un0bcb+4H/ADTqSIcV57Uw9Ne7KlnPh1C4Nrn77dPOSjBYjXSR7W1KrW8tQBtLoyTdjFOm1FT6MzxESZUIiIAiIgCIiAIiIAiIgCIiAIiIAiIgCIiAIiIAiIgCIiAIiIAiIgCJ5F4B7E8nsAqTtV4aSriw5P1U1JHS4ut/XYDn5SN4bCUkp6SyhQNRvYXv7ybdrtMqaLj8SuhPsQR/1H7SqqmNoh7aWqbDlqKggWN+l7zO16mbqclGCOzhalLUbKLg/B9R5yf8D1lNWwAFhfl8SrGxlxdaLqB12HLra9//AMks4TzBhWUqeam/2/3kXaJdmatwWdxRkQxKItyND3UgcmIIB5es6dLE00009ShgospYBrDYG3ltODguIwVcu1lQDUfXyHrK07Rs2p41rhAKqUyKZ1ANa4N2F/Et9uRtqk1JfEihUnJqE3j9y9BPZWXZLm5WiKTuWJPJmJsbDZb8h6SzJZCamrkNVppaao4M9iIkzKIiIAiIgCIiAIiIAiIgCIiAIiIAiIgCIiAIiIAiIgCeXmLE4pKal3ZUUblmIVR7k7CQniDtfwmH8NO9Z9wNOyX6DUfq/hB5GRlOMeS+jp6tb4I3+fT78Ind5ws+42wuDYLWqWci+lVLMB5mw2+ZC+Hu2A11xAq0hTdKVR6Y3UsUBNrNz23B9DIhwFkK5tjKrYmoSV1PzHeEqwQ8wdvquRawKgWlMq17KB0qPhyjulqXZJdOv454/XHdlzZFxlhcYbUKoZgL6CCr28wG5jluLymuMuJsXhM7Ztbhe9OkFm022Ki3LSV2+T5TmcZcO1clxi1KLnRcOhG217X8g4JAIGxuPO0kfGaf4nllLHoAa1IinVsNrr4kf28Q+KhlUpOS9Xv/AJybNPQhSnenlSS5z1uuiupWceE08MunB4kVKaOOTqrD+IXmeQzsnzXvsuQHnSY0z5gfUo+FIHxJnNcJbopnB1FLyqsodmcziHIaeLoNSqdd1Yc1bow/vcSks14cbBt3VXwkX0kDwuP2h/t0n6Akb4+eiMG3fU1e+yauSsQfHqG62FztueXMyM4bjyjUcXZZKUOKpqOd/tM2SZutJne3iK6UHQE82M5DYEEFk1AXIGq2rbqSNr+3W46TClFhMjZ1XFxdn0JXRzMlNOrYG5HmT1Pmf76zj5viNwu1/qJ6jVayna/IA29Zz0rleu8xBevnc/eRlOysjpaLSb5KpLhfqdrhvMWp4hDq0oh7yoegSn4mJ97Ae7Cd3hrtnxF9LoKm5JHIC5J0hhvYXtfflNXLMLRSkKVUB1qkDEXUakBHhCne2ncg7HUCfKfFXgTColama1Wi1FlPfONepXOldVNTYL4kIZelieZm3SOnCNp9TmeLueoqrYsJffJaWU9otGqB3ivSJNtyrrv6qbgepAklw2MSpcoytY2Okg2PltPznU4UxVJTVw708ZSXmaB1VF/1UjuPYEzqcI8eNSYWO1xrTwjWFvtfazC5sfPntebpUYyV4M4V5Re2asX/ABObk+brXpqym4YalPK45EEdGB2I6GdKZSxqwiIg8EREAREQBERAEREAREQBERAETwz5dwBc7Abk9IB9xIDn/bDhKHhpXrPuBbwpf3O7fwg8jOXkPbhSq4gUq9LuQfxamNr8iQyjw+o5SrzYdzcvD9Ra+38LpP7Xv+RaBkR4a7R6OMxNTD6TTZGIQlgdYXntbwt1tvt8yWhri45ET8qY81KeKq16RbUlbcDmVG91/eBNx/d41ZuLVmW6HTQrQnuTfHHTDd7deMrtfqXH22ZZUqYalURnCo5DAbgahs56bWK3/flTcR5B+jUsLil1WqKWJIN7BijjfdgBpIO/O/KXf2eceUsxoBGINZVGoG3jAsC4HvzHQ/EydqHDwxOXOAoJpDvFH7oFnFh+5f5AlcobrzX2/X8jbR1DpbdLNZviX3cWv/TTuuVgiuRcEYfMMJ+lU2ZaxpNTKLYU+9VNOqw87hrA239TIJ2c59+gZoRUuFZjqvtZahAYn/SwBt+6Z3uxri0YYV6FVlACnTrYIuunsu55al0j+Ga3E+RLjsT3lILSeq+unuFFyN7HkGLXBB2J95V6YrHPuz99zW5zqSaqv08q/Zq0oX79n3iif9tGDp1Mt1mxKuNJFtw4IIv5WsdvITjdieDNTK8QjrqVwF0nkb0+X2K/ynCpdn2b4hVw9YlaK/TqcBV6bWdum2w9rS3+FOG0wWGWiliR4na1tTkC7W6cgLeQEujecrtY/gw13T09Dy4z3Ppa3G6/Rvt35bKp7L8TjaOYtQ7tlok/rFINhZTdiPwsCAL9fWXfPkCfUup09isc/W6v+qqeY1Z/z9F9F8khK+7YH/U0V6F2J/hAt+csCV52lUzXr0aClQVpvVJY2ABIHT2ns1eNjzQ2VeLfTJU1TMSGUM1wo0FdvCu5G3uRc+pmvmOPC7fYDmZu8R5dTV/A4ci1nFrE9bW5icVcJuSdz67zDLGGfTf06nLelz74MIrOWuDpHQWBPyTNhaJPNifmZaeHmYUjIN3NsKe1ZZ1MvBNNCNtJCE9LbD8iskuV4jXUKVfElSmaDty2ZQo+Rcb+kjWUUtauhbSNjcc99v6Cdqlh1v4W32O9zuOtgRf58pYjh6lbKrRoZtqoNRr0P1JZWQlPD+sosb3tsSVZNjztM1TCU80BZQlDMALggFaOJsNgwBAp1Sdg359NjN0DYCpe+qjXRwen639Ww9uR+JGsHidDXHkV+4tJwrSpSwalpqetoevlYuS/s94jNKu+ErPpaxIRiUenXToBU3Iddj4iLqvneXBlOYCrTB6jZtrb+x3Ht0NxKIzDG0cXhymPJZ6dhRxCBe/Ub3VtVhUS1hY79QZY3CXFCv3DLXR1NIUa3eWpV2q07Wq6L2a4IvY+VprdWNR7lycSroatGLjJYXD9+7k/ifIafUkc0REQBERAEREARE8vAPYnzqkV427QKeXgKUapUZSwA2UAG1ydzzvsAeUjKSirstpUZ1pbIK7JXOVmXFOFoErVr01YC+nUNVvYSE5P2q0cxo1KJf8ARatRWRHuSoYg2ubAqRtztz2Mr/MMgGBzFKeKOumdBbSTYqTcldr7jVfr4ZRUrWXpOtpPDFN2rNrslZ3XdPh5xjr2JVn/AG3OX7rC0whN7O/iYj9oDZVt7t7SLZljcetRKuMNS1RGGhiVLIdmHSykEj6R5zodsvCaYWpSxGHTTTIvYfSCtgw/iQg22+kzgZrnlbGLScpdaNKnT7yxBNPfTqNzdtzztM1Xdazfv/h2tCqCadONo84Tvbj553Jp5txZK6MvaHwuMvxNGpTJNJ0Uh2ABKPs17DcqSD0+oTncS4mnXxdFqShG0K1RRZQGCgOQOgZuXufeWNxdjqOaZUniUYqjTLun4gn0VCDa1tlf4ErDKcqGJp21KlajdQxYKzFTYgE/UTf6Tzufn17eV7v7ZGl5svTNZvdp4u4tXt0ylF34wz9QZJhymGoozamWkis3mQoBMoE5DUrZnWwuHIVmrVR4r7hC+5PIbUweR+nlMnDHaLj8EDh9AcAgAONSjext4lZTfmu/oJ1ss4AzDE4tsQQcP3jFy5OixYsxKgHX+M+XvJTlvskv9lGkoy0rnUnJJN4b9Oc9McN5Sb+VyLZnhK+S48d2+pwy6hT8R1ML3tzNxzU/1FrfyziqvmmX4gYdO6rqFS5N0bVu2kkCx0htjyuJ3MXwJhK1YVqtIPVsoYktZtIAuy3seXWdvC4NKShaaKijkqgKo9gNpfGnK+Xg5dbW0XFOMbyVmrrCfLtnKb6Pi+CmsH2KVwr1nZRVIB7pCSWsPp1HwqfhvfeYs2oUFVDR1pYFXo1PrpuoA59Qed5d9pD+POGBVT9IQWen4nAA8aLvv5kflf0kZ0UldFf/ANCpVe2eFe+MZf6/V5MfBXGYqoKNY/rEU+Loyr1J8wPyk0BlFYfFslQVqYAZN/TqDf0Iv95bPCnEdPFURp2dQNSfs/8AaSozvhmbUUkvXE7sRPC00GQSou09mGOI3AanT9iBfb2DXk9zTjrC0bgvrYdEF/58pV3GHEn6ZX7y2lFXSg5m17kk+ZP9JTVasdXwum3WvbFiL40XI9DNaoLTZrHeYnG0xM+sR8UAzsERCWOwtb8zym1UyDEjkFb0DqT/ADImorkHYkHzG0yUs1dTe94VupTWdVZp2OvkWWsO8NVWTYIAdiTzJHmOW/vN8Yax57zlYXPwTv8AYzdXNVNt+st9NsHE1EpyneSsSLJMuGJo4nDEjU9MFCRyZDdTz6G0rzNMFUw5UVFtrUMjAhkcH8SONmG45ecleV8U08HVNeofCitsObG2ygdSTadbgDA0sywlQVVBpo6qqjYKwUksm3hADBbDbbznrp7lcjR1r089vKf5FYKhO53m5Rd/wnSRboOnr0lm1uyrDEkK9VfQMD8biZ8B2c0aO6XY9C2lip8wGBF/cSpU2dN+JUUsXPjCdqKpUw7MW7vuimIBRgAwsVqIQpv+Lba8tCnUDAEciAR7HeVfU4HBIawqMp1BtFOlWuDfmirTqD91138xzm1lHFWJwuJVMYwqUKzaUrgFVU8gjod6bA2BB/nNcZOPxM4talT1H9lWaTw+v0LJieXnsvOQIifFSoFBJIAHMnYQD7i8hfEHatgsMDZ++YDkh8Py52+15xeOO0BmylK+GPd967U338SaQxYBhyvYeLyMqdWK4yboaCtJrctqfV/e9ueE+mSf43PsPRKipWpoXOlQWAJP92nB7ReMv8Pw2pbGrU1BBztYbtp/Fa4FvMiUzW4UrNhBi0qioNV6iKQzr6uLXsfO+1wd950u0jMqmJyrBViDqQVUZjyLU3pb9OYQn4IlHnOWOOP1sdR+GQotVPiS3XvblRbSsm+2V+5hbhrMcRQ/xAOzWuVOos9gSCQPqsDf6SPadbgnjOljWGDzJFd96dOo9mdC9gAG52NxZr3Bt6GTbsgzta+XKl7tSJFuuh/EnxYkfwype0jJRgc1Hd+FWYaQDay1BcWty0sG+wkNlop+7ml13VrSpPG1qzz8Ldk12auniyavjg5mb8MNSxVWkt0rLUIBFzq3tYr1udJ5b6hzmGrndV0WliCQ1MaaRJ8NgbhQ3QE/hPL+Un3ahhSjYTHKdLVaSM+m1wyqp1b78iD/APWJ1v8ABsHn1JyidziaYTvCQCjki1/Cd9ww1CxH8pHa29r9++xf5qhTVWHpvfd2u8Xa5Wbrcs8XTuZ8GwzPICtwauHXbqf1YuvXm1O638yZXvAHFy4JcRQrUxWRhp7prHVpN0Yix2sSDYeUmXBvZxi6S4rCVdVKjUphe9BDAsrhkA3BZbFweWxttJTkPZHhKHiq3rvsSW2Qn/SOf8RMsUZy4X4/T+DJOvp6N98k7u+1Z+JJtXTS+JXWU1b5la8PUMXi8XVfDUgneI63A001VgQy8rLsQB13klyDsNOs1MVU0liLpTJJIAGxJ2B9gffeWzhsKlNQqKqKNgqgKo9gOUzSyGniuTHX8YqTsqaStw+X7zjF13NHD5LRR+8WkgqaQpfSNZAFhduZ2Am7aexNCSRxpScuXc8nsRPSImrmWFNSjURW0syMobnYkEAkdRNqJ4wsFC8R1cVhKpp4qmpUgWZLhWHIFWAB9x5zmZNxScPVL0rr05y/c3yGhik0V6auN7X5i/VW5qfaVvnnYYu7YSuQf+HVFwfQOoBHyDM7hJO6N0K8WrSOJW7TMS9wKrAHytynKr8UVGB1Pea2O4Jx2HuHw1Xbqg70H1BS+3vYzhVmINm8JHMHYj0sZBzkuS+EafQ6b45qjAee0yYit0HKcmjXswPl+U3TufSVSkdrQKOTJUMxu09q85r1TINnTDVJgqVPW0xVCZrFj7wiuU7GSpUYdb/ExNjH6Efb/tPDUPlPguZNYMdVKaszXNJ6rjvKgt0J6ewt+csngrif9CARf8u1iP6yvqdO5sf5SS5PlykqjMU1Gym2qxPLUeQ36SUqjwjAvDr3cPzLkwmd0cUAVcK5G4vv9ppvj8VhqlmQ1KROzJ4vuBuJWmIwWIwz8msLkOoJUgdbjl8zv5Bx21wlZtjyfyPS/pG4wypuLtYmVLjqkG01AVbc7i3L35ToY/ucVRZ0Aqqy/raQ3LqB9Sj/AIij7jbytVnE+eioXVkHeJpCPybbcgnqLTX4Z4vajVQAaRcKTc236295OM39SDhm6wy9uHf/AE1Px94LeF731Lc6Dfr4dM6c5+R4U06IB6tUa3kHdmA+xE6E1rg583eTYlUdsWSYx9VZX/8ADIi6VB+libXZSLHcjfyPSWvNbMcCtak9JxdXUqfYi0hUhvjY06PUf09VTtjh/R82fR9mfnPhGhhauEr1KxtiadK1MFtIZhsRy1Fwd9N7eLlJDwZw0uY5fiqCuNa1Eemp+gGzodx+1Yr6aVMhT5T3GYPhqxKoXGoi4AKsFc2/Ft4vbnJtjstrZHVNShWpWq+GmPqYoSp1MltI30i/W5tzmDCe5rH7n1kXKdPyoyW7pf8Axt8uGsvq7kMxPB2Pw7slO7ikbMABV025AsgbT86ek6XDmd1cUBl2J+l2UUr+IIzHSrJ+4S2lh5N0tabK57isBjBWpDUa9MVdOxDCsA9iCRfc25g3X1nU4N4fxOPzRcZUpGkqutRjp0rdWD6R0JLKuwJsLknpPV6vr798EZx8jO70x7ttcdL3t8rS/wAWss4uQ5hisixjIUJQXDKeqkkgeZF9wwHX3tu4sV88zJHWnoXYHYkUwBa7EgbAFzvYk2Al+YjA06n+ZTR7ctShvzE+sNg0piyIqDyVQo+wml0W8XwcSPiVOKvGn6rYd+LO6XHCfCeel7YIpxF2a0cY9NnqVEFOmtLSum2lb2tqBsd/IzuZHw1h8GpWhTC6rajuWa3K5PufvOraJcqcU7pHOnq604KnKT29vfP4iIiTMwiIgCIiAIiIAiIgCIiAJiq4VG+pVb3AP5zLEA4+N4QwdUWqYWgwvf8Ay1Bv5ggXB9RKQ4lyUYXGVqK/StQlPRGAZR8Xt8T9DSiO0D/3LEX/AGlt/wAiTPXStc7XhE5ea1fFv9kXf6jMFRZmb6jMFUzGz6gwVKZPOYXpDrMrmYWW88ISMZX96Y2UdSJkNMeU+kw1zsJIpcWxhbDl8+Z9AJM8BhxTpaqjpYaToG9xcXU+ZIFvmR7L0pUzdjdva4B9PP3kvyTJjVYVKg2Buq8gPUyLyzRBKMcli8AVS6d4wtrBKjyW+1/W1p1MXwLgahLPhKGom5YIEYk8yStiZw+E8SO+UKeQ0uOmthuB7aTJzN9JJxPkPEd0a7fciGO7KMvq/wDxMh80qOv3BJB+RMHD/ZJhMLWFbXWrMv0CqaZVT+1pRFu3ve0m8Szauxz98u4iIkiInhns8gFBdpOW1cZmrLh6LCpTdAfCW1WBGsgW2bwjc8hznXyfscxFch8ZUCDY6Qdb3Xl6C1ltctylzWi0zqgr3kzrvxSahtpRthJ5vwrcPH3TOJhuC8IgpfqVZqKqqOwu3h3BJ6m9z8zthZ7EvUUuDmTqzqfG2xERPSsREQBERAEREAREQBERAEREAREQBERAEoftDb/zHEf6l/6El7yiu02npzGt66G+6L/tKK/wnX8I/vP6f7RE3M1nmdzsJq1HmE+q6Hw0+LielhMbGEQbPTU8p6qTxfSfXdmehK51MnoIGDPY25L/AFMm2CqtUAVSVDWDMNiR5L5e8gmCZVsW38l/qfISYZHmQnnUsfwk2ymn3VWkqgWDry8gGBv6+KT6Vxg8SQVYKpsb7MQbj007/eWMjXAPmLzdReD5LxOLU02fUREvOUIiIAiIgCIiAIiIAiIgCIiAIiIAiIgCIiAIiIAiIgCIiAIiIB5KY7YcGVxyv0qUF+WRmDfyKS6JWXbYo0YbbfVU3620rt/flKqyvBnR8Nnt1C+dypn5TUK+c2nO012nPPrzEyeQhacyhJ81KwWDyy5Z7ynzoJ67TXbG77Ceiux+Z7Yj5kXg2lAHMztZLnNOmfpdzbYDl9zI4tPqd5J8LlSGgalI6jddnFit9rA8jv1njJxu/kSrJM2vTeqy6dLBQCQb3sLC2wu1hLgwR/Vpf9lfyEqLKcEtZ00gKi1NT2FtXdAaNvK9z8CWvlFS9JftNenOB4ylaLN2Iiaj54REQ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25606" name="Picture 3" descr="C:\Users\hp\Pictures\download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589588"/>
            <a:ext cx="20907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11560" y="404664"/>
            <a:ext cx="8208912" cy="5262979"/>
          </a:xfrm>
          <a:prstGeom prst="rect">
            <a:avLst/>
          </a:prstGeom>
          <a:noFill/>
        </p:spPr>
        <p:txBody>
          <a:bodyPr>
            <a:spAutoFit/>
          </a:bodyPr>
          <a:lstStyle/>
          <a:p>
            <a:pPr marL="36000" algn="ctr" fontAlgn="auto">
              <a:spcBef>
                <a:spcPts val="600"/>
              </a:spcBef>
              <a:spcAft>
                <a:spcPts val="600"/>
              </a:spcAft>
              <a:defRPr/>
            </a:pPr>
            <a:r>
              <a:rPr lang="it-IT" altLang="it-IT" sz="3200" b="1" dirty="0">
                <a:ln w="1905"/>
                <a:solidFill>
                  <a:srgbClr val="002060"/>
                </a:solidFill>
                <a:effectLst>
                  <a:innerShdw blurRad="69850" dist="43180" dir="5400000">
                    <a:srgbClr val="000000">
                      <a:alpha val="65000"/>
                    </a:srgbClr>
                  </a:innerShdw>
                </a:effectLst>
                <a:latin typeface="Calibri" pitchFamily="34" charset="0"/>
                <a:cs typeface="+mn-cs"/>
              </a:rPr>
              <a:t>Esenzioni:</a:t>
            </a:r>
          </a:p>
          <a:p>
            <a:pPr marL="36000" indent="-285750">
              <a:spcBef>
                <a:spcPts val="600"/>
              </a:spcBef>
              <a:spcAft>
                <a:spcPts val="600"/>
              </a:spcAft>
              <a:buFont typeface="Arial" pitchFamily="34" charset="0"/>
              <a:buChar char="•"/>
              <a:defRPr/>
            </a:pPr>
            <a:r>
              <a:rPr lang="it-IT" altLang="it-IT" sz="2400" dirty="0">
                <a:ln w="1905"/>
                <a:solidFill>
                  <a:srgbClr val="002060"/>
                </a:solidFill>
                <a:effectLst>
                  <a:innerShdw blurRad="69850" dist="43180" dir="5400000">
                    <a:srgbClr val="000000">
                      <a:alpha val="65000"/>
                    </a:srgbClr>
                  </a:innerShdw>
                </a:effectLst>
                <a:latin typeface="Calibri" pitchFamily="34" charset="0"/>
                <a:cs typeface="+mn-cs"/>
              </a:rPr>
              <a:t>Il Professionista è esentato dall’obbligo formativo per un periodo di tempo, in quanto </a:t>
            </a:r>
            <a:r>
              <a:rPr lang="it-IT" altLang="it-IT" sz="2400" u="sng" dirty="0">
                <a:ln w="1905"/>
                <a:solidFill>
                  <a:srgbClr val="002060"/>
                </a:solidFill>
                <a:effectLst>
                  <a:innerShdw blurRad="69850" dist="43180" dir="5400000">
                    <a:srgbClr val="000000">
                      <a:alpha val="65000"/>
                    </a:srgbClr>
                  </a:innerShdw>
                </a:effectLst>
                <a:latin typeface="Calibri" pitchFamily="34" charset="0"/>
                <a:cs typeface="+mn-cs"/>
              </a:rPr>
              <a:t>ha dovuto sospendere per giustificato motivo l’attività professionale</a:t>
            </a:r>
            <a:r>
              <a:rPr lang="it-IT" altLang="it-IT" sz="2400" dirty="0">
                <a:ln w="1905"/>
                <a:solidFill>
                  <a:srgbClr val="002060"/>
                </a:solidFill>
                <a:effectLst>
                  <a:innerShdw blurRad="69850" dist="43180" dir="5400000">
                    <a:srgbClr val="000000">
                      <a:alpha val="65000"/>
                    </a:srgbClr>
                  </a:innerShdw>
                </a:effectLst>
                <a:latin typeface="Calibri" pitchFamily="34" charset="0"/>
                <a:cs typeface="+mn-cs"/>
              </a:rPr>
              <a:t>.</a:t>
            </a:r>
          </a:p>
          <a:p>
            <a:pPr marL="36000" indent="-285750">
              <a:spcBef>
                <a:spcPts val="600"/>
              </a:spcBef>
              <a:spcAft>
                <a:spcPts val="600"/>
              </a:spcAft>
              <a:buFont typeface="Arial" pitchFamily="34" charset="0"/>
              <a:buChar char="•"/>
              <a:defRPr/>
            </a:pPr>
            <a:r>
              <a:rPr lang="it-IT" altLang="it-IT" sz="2400" dirty="0">
                <a:ln w="1905"/>
                <a:solidFill>
                  <a:srgbClr val="002060"/>
                </a:solidFill>
                <a:effectLst>
                  <a:innerShdw blurRad="69850" dist="43180" dir="5400000">
                    <a:srgbClr val="000000">
                      <a:alpha val="65000"/>
                    </a:srgbClr>
                  </a:innerShdw>
                </a:effectLst>
                <a:latin typeface="Calibri" pitchFamily="34" charset="0"/>
                <a:cs typeface="+mn-cs"/>
              </a:rPr>
              <a:t>L’esenzione dall’obbligo formativo ECM è concettualmente determinato dal fatto  che il professionista non sta svolgendo attività professionale per un periodo definito.</a:t>
            </a:r>
          </a:p>
          <a:p>
            <a:pPr marL="36000" indent="-285750">
              <a:spcBef>
                <a:spcPts val="600"/>
              </a:spcBef>
              <a:spcAft>
                <a:spcPts val="600"/>
              </a:spcAft>
              <a:buFont typeface="Arial" pitchFamily="34" charset="0"/>
              <a:buChar char="•"/>
              <a:defRPr/>
            </a:pPr>
            <a:r>
              <a:rPr lang="it-IT" altLang="it-IT" sz="2400" dirty="0">
                <a:ln w="1905"/>
                <a:solidFill>
                  <a:srgbClr val="002060"/>
                </a:solidFill>
                <a:effectLst>
                  <a:innerShdw blurRad="69850" dist="43180" dir="5400000">
                    <a:srgbClr val="000000">
                      <a:alpha val="65000"/>
                    </a:srgbClr>
                  </a:innerShdw>
                </a:effectLst>
                <a:latin typeface="Calibri" pitchFamily="34" charset="0"/>
                <a:cs typeface="+mn-cs"/>
              </a:rPr>
              <a:t>L’esenzione viene quantificato come riduzione dell’obbligo formativo per </a:t>
            </a:r>
            <a:r>
              <a:rPr lang="it-IT" altLang="it-IT" sz="2400" u="sng" dirty="0">
                <a:ln w="1905"/>
                <a:solidFill>
                  <a:srgbClr val="002060"/>
                </a:solidFill>
                <a:effectLst>
                  <a:innerShdw blurRad="69850" dist="43180" dir="5400000">
                    <a:srgbClr val="000000">
                      <a:alpha val="65000"/>
                    </a:srgbClr>
                  </a:innerShdw>
                </a:effectLst>
                <a:latin typeface="Calibri" pitchFamily="34" charset="0"/>
                <a:cs typeface="+mn-cs"/>
              </a:rPr>
              <a:t>4 crediti/mese </a:t>
            </a:r>
            <a:r>
              <a:rPr lang="it-IT" altLang="it-IT" sz="2400" dirty="0">
                <a:ln w="1905"/>
                <a:solidFill>
                  <a:srgbClr val="002060"/>
                </a:solidFill>
                <a:effectLst>
                  <a:innerShdw blurRad="69850" dist="43180" dir="5400000">
                    <a:srgbClr val="000000">
                      <a:alpha val="65000"/>
                    </a:srgbClr>
                  </a:innerShdw>
                </a:effectLst>
                <a:latin typeface="Calibri" pitchFamily="34" charset="0"/>
                <a:cs typeface="+mn-cs"/>
              </a:rPr>
              <a:t>per il periodo riconosciuto. </a:t>
            </a:r>
          </a:p>
          <a:p>
            <a:pPr marL="36000" indent="-285750">
              <a:spcBef>
                <a:spcPts val="600"/>
              </a:spcBef>
              <a:spcAft>
                <a:spcPts val="600"/>
              </a:spcAft>
              <a:buFont typeface="Arial" pitchFamily="34" charset="0"/>
              <a:buChar char="•"/>
              <a:defRPr/>
            </a:pPr>
            <a:r>
              <a:rPr lang="it-IT" altLang="it-IT" sz="2400" u="sng" dirty="0">
                <a:ln w="1905"/>
                <a:solidFill>
                  <a:srgbClr val="002060"/>
                </a:solidFill>
                <a:effectLst>
                  <a:innerShdw blurRad="69850" dist="43180" dir="5400000">
                    <a:srgbClr val="000000">
                      <a:alpha val="65000"/>
                    </a:srgbClr>
                  </a:innerShdw>
                </a:effectLst>
                <a:latin typeface="Calibri" pitchFamily="34" charset="0"/>
                <a:cs typeface="+mn-cs"/>
              </a:rPr>
              <a:t>Eventuale formazione ECM acquisita nel periodo di </a:t>
            </a:r>
            <a:r>
              <a:rPr lang="it-IT" altLang="it-IT" sz="2400" u="sng" dirty="0">
                <a:ln w="1905"/>
                <a:solidFill>
                  <a:srgbClr val="002060"/>
                </a:solidFill>
                <a:effectLst>
                  <a:innerShdw blurRad="69850" dist="43180" dir="5400000">
                    <a:srgbClr val="000000">
                      <a:alpha val="65000"/>
                    </a:srgbClr>
                  </a:innerShdw>
                </a:effectLst>
                <a:latin typeface="Calibri" pitchFamily="34" charset="0"/>
                <a:cs typeface="+mn-cs"/>
              </a:rPr>
              <a:t>esenzione </a:t>
            </a:r>
            <a:r>
              <a:rPr lang="it-IT" altLang="it-IT" sz="2400" u="sng" dirty="0">
                <a:ln w="1905"/>
                <a:solidFill>
                  <a:srgbClr val="002060"/>
                </a:solidFill>
                <a:effectLst>
                  <a:innerShdw blurRad="69850" dist="43180" dir="5400000">
                    <a:srgbClr val="000000">
                      <a:alpha val="65000"/>
                    </a:srgbClr>
                  </a:innerShdw>
                </a:effectLst>
                <a:latin typeface="Calibri" pitchFamily="34" charset="0"/>
                <a:cs typeface="+mn-cs"/>
              </a:rPr>
              <a:t>NON viene considerata ai fini del soddisfacimento dell’obbligo formativo triennale.</a:t>
            </a:r>
          </a:p>
        </p:txBody>
      </p:sp>
      <p:pic>
        <p:nvPicPr>
          <p:cNvPr id="26629" name="Picture 1" descr="C:\Users\hp\Pictures\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445125"/>
            <a:ext cx="22129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404664"/>
            <a:ext cx="8229600" cy="720080"/>
          </a:xfrm>
        </p:spPr>
        <p:txBody>
          <a:bodyPr anchor="t"/>
          <a:lstStyle/>
          <a:p>
            <a:pPr algn="ctr" eaLnBrk="1" fontAlgn="auto" hangingPunct="1">
              <a:spcAft>
                <a:spcPts val="0"/>
              </a:spcAft>
              <a:defRPr/>
            </a:pPr>
            <a:r>
              <a:rPr lang="it-IT" sz="2800" dirty="0">
                <a:solidFill>
                  <a:srgbClr val="002060"/>
                </a:solidFill>
                <a:effectLst/>
              </a:rPr>
              <a:t>Esoneri/Esenzioni</a:t>
            </a:r>
          </a:p>
        </p:txBody>
      </p:sp>
      <p:sp>
        <p:nvSpPr>
          <p:cNvPr id="21" name="CasellaDiTesto 20"/>
          <p:cNvSpPr txBox="1">
            <a:spLocks noChangeArrowheads="1"/>
          </p:cNvSpPr>
          <p:nvPr/>
        </p:nvSpPr>
        <p:spPr bwMode="auto">
          <a:xfrm>
            <a:off x="468313" y="1341438"/>
            <a:ext cx="8207375"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spcBef>
                <a:spcPts val="600"/>
              </a:spcBef>
              <a:spcAft>
                <a:spcPts val="600"/>
              </a:spcAft>
              <a:buFont typeface="Arial" charset="0"/>
              <a:buChar char="•"/>
            </a:pPr>
            <a:r>
              <a:rPr lang="it-IT" altLang="it-IT" sz="2000">
                <a:solidFill>
                  <a:srgbClr val="002060"/>
                </a:solidFill>
              </a:rPr>
              <a:t>Entrambi danno diritto a riduzione dell’obbligo formativo pari a </a:t>
            </a:r>
            <a:r>
              <a:rPr lang="it-IT" altLang="it-IT" sz="2000" b="1">
                <a:solidFill>
                  <a:srgbClr val="002060"/>
                </a:solidFill>
              </a:rPr>
              <a:t>4 crediti / mese</a:t>
            </a:r>
            <a:r>
              <a:rPr lang="it-IT" altLang="it-IT" sz="2000">
                <a:solidFill>
                  <a:srgbClr val="002060"/>
                </a:solidFill>
              </a:rPr>
              <a:t>.</a:t>
            </a:r>
          </a:p>
          <a:p>
            <a:pPr eaLnBrk="1" hangingPunct="1">
              <a:spcBef>
                <a:spcPts val="600"/>
              </a:spcBef>
              <a:spcAft>
                <a:spcPts val="600"/>
              </a:spcAft>
              <a:buFont typeface="Arial" charset="0"/>
              <a:buChar char="•"/>
            </a:pPr>
            <a:r>
              <a:rPr lang="it-IT" altLang="it-IT" sz="2000">
                <a:solidFill>
                  <a:srgbClr val="002060"/>
                </a:solidFill>
              </a:rPr>
              <a:t>Gli esoneri non precludono lo svolgimento dell’attività sanitaria ed eventuali formazione ECM acquisita in tale periodo verrà considerata </a:t>
            </a:r>
          </a:p>
          <a:p>
            <a:pPr eaLnBrk="1" hangingPunct="1">
              <a:spcBef>
                <a:spcPts val="600"/>
              </a:spcBef>
              <a:spcAft>
                <a:spcPts val="600"/>
              </a:spcAft>
              <a:buFont typeface="Arial" charset="0"/>
              <a:buChar char="•"/>
            </a:pPr>
            <a:r>
              <a:rPr lang="it-IT" altLang="it-IT" sz="2000">
                <a:solidFill>
                  <a:srgbClr val="002060"/>
                </a:solidFill>
              </a:rPr>
              <a:t>Le esenzioni precludono lo svolgimento dell’attività sanitaria ed eventuale formazione ECM acquisita in tale periodo NON può essere considerata </a:t>
            </a:r>
          </a:p>
          <a:p>
            <a:pPr eaLnBrk="1" hangingPunct="1">
              <a:spcBef>
                <a:spcPts val="600"/>
              </a:spcBef>
              <a:spcAft>
                <a:spcPts val="600"/>
              </a:spcAft>
              <a:buFont typeface="Arial" charset="0"/>
              <a:buChar char="•"/>
            </a:pPr>
            <a:r>
              <a:rPr lang="it-IT" altLang="it-IT" sz="2000" b="1" u="sng">
                <a:solidFill>
                  <a:srgbClr val="002060"/>
                </a:solidFill>
                <a:latin typeface="Calibri" pitchFamily="34" charset="0"/>
              </a:rPr>
              <a:t>I periodi di Esonero e di  Esenzione sono cumulabili ma non sovrapponibili nell’ambito del triennio.</a:t>
            </a:r>
          </a:p>
        </p:txBody>
      </p:sp>
      <p:pic>
        <p:nvPicPr>
          <p:cNvPr id="27652"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404664"/>
            <a:ext cx="8229600" cy="720080"/>
          </a:xfrm>
        </p:spPr>
        <p:txBody>
          <a:bodyPr anchor="t"/>
          <a:lstStyle/>
          <a:p>
            <a:pPr algn="ctr" eaLnBrk="1" fontAlgn="auto" hangingPunct="1">
              <a:spcAft>
                <a:spcPts val="0"/>
              </a:spcAft>
              <a:defRPr/>
            </a:pPr>
            <a:r>
              <a:rPr lang="it-IT" sz="2800" dirty="0">
                <a:solidFill>
                  <a:srgbClr val="002060"/>
                </a:solidFill>
                <a:effectLst/>
              </a:rPr>
              <a:t>Esoneri/Esenzioni</a:t>
            </a:r>
          </a:p>
        </p:txBody>
      </p:sp>
      <p:sp>
        <p:nvSpPr>
          <p:cNvPr id="21" name="CasellaDiTesto 20"/>
          <p:cNvSpPr txBox="1">
            <a:spLocks noChangeArrowheads="1"/>
          </p:cNvSpPr>
          <p:nvPr/>
        </p:nvSpPr>
        <p:spPr bwMode="auto">
          <a:xfrm>
            <a:off x="468313" y="1341438"/>
            <a:ext cx="8207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spcBef>
                <a:spcPts val="600"/>
              </a:spcBef>
              <a:spcAft>
                <a:spcPts val="600"/>
              </a:spcAft>
              <a:buFont typeface="Arial" charset="0"/>
              <a:buChar char="•"/>
            </a:pPr>
            <a:r>
              <a:rPr lang="it-IT" altLang="it-IT" sz="2400">
                <a:solidFill>
                  <a:srgbClr val="002060"/>
                </a:solidFill>
              </a:rPr>
              <a:t>Periodi inferiori ai 16 giorni non danno diritto a esenzioni/esoneri. </a:t>
            </a:r>
          </a:p>
          <a:p>
            <a:pPr eaLnBrk="1" hangingPunct="1">
              <a:spcBef>
                <a:spcPts val="600"/>
              </a:spcBef>
              <a:spcAft>
                <a:spcPts val="600"/>
              </a:spcAft>
              <a:buFont typeface="Arial" charset="0"/>
              <a:buChar char="•"/>
            </a:pPr>
            <a:r>
              <a:rPr lang="it-IT" altLang="it-IT" sz="2400">
                <a:solidFill>
                  <a:srgbClr val="002060"/>
                </a:solidFill>
              </a:rPr>
              <a:t>La durata dei periodi di esonero per formazione vengono definiti dalla durata legale del corso di formazione universitaria.</a:t>
            </a:r>
          </a:p>
          <a:p>
            <a:pPr eaLnBrk="1" hangingPunct="1">
              <a:spcBef>
                <a:spcPts val="600"/>
              </a:spcBef>
              <a:spcAft>
                <a:spcPts val="600"/>
              </a:spcAft>
              <a:buFont typeface="Arial" charset="0"/>
              <a:buChar char="•"/>
            </a:pPr>
            <a:r>
              <a:rPr lang="it-IT" altLang="it-IT" sz="2400">
                <a:solidFill>
                  <a:srgbClr val="002060"/>
                </a:solidFill>
              </a:rPr>
              <a:t>Il periodo che da diritto all’esenzione, deve essere singolarmente e continuativamente superiore ai 15 giorni. </a:t>
            </a:r>
          </a:p>
        </p:txBody>
      </p:sp>
      <p:pic>
        <p:nvPicPr>
          <p:cNvPr id="28676"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 descr="C:\Users\hp\Pictures\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581525"/>
            <a:ext cx="33543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Users\hp\Desktop\Forum ECM\Cartella temporanea di lavoro\SanitàFutur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
          <p:cNvSpPr txBox="1">
            <a:spLocks noChangeArrowheads="1"/>
          </p:cNvSpPr>
          <p:nvPr/>
        </p:nvSpPr>
        <p:spPr bwMode="auto">
          <a:xfrm>
            <a:off x="500063" y="63500"/>
            <a:ext cx="8183562"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a:lstStyle>
            <a:lvl1pPr marL="258763" indent="-258763"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1pPr>
            <a:lvl2pPr marL="541338" indent="-19685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2pPr>
            <a:lvl3pPr marL="11430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3pPr>
            <a:lvl4pPr marL="16002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4pPr>
            <a:lvl5pPr marL="20574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9pPr>
          </a:lstStyle>
          <a:p>
            <a:pPr algn="ctr" eaLnBrk="1" hangingPunct="1">
              <a:spcBef>
                <a:spcPts val="250"/>
              </a:spcBef>
            </a:pPr>
            <a:r>
              <a:rPr lang="it-IT" sz="2000" b="1">
                <a:solidFill>
                  <a:srgbClr val="002060"/>
                </a:solidFill>
                <a:latin typeface="Verdana" pitchFamily="34" charset="0"/>
              </a:rPr>
              <a:t>                     Attori della governance del sistema ECM</a:t>
            </a:r>
          </a:p>
          <a:p>
            <a:pPr algn="ctr" eaLnBrk="1" hangingPunct="1">
              <a:spcBef>
                <a:spcPts val="250"/>
              </a:spcBef>
            </a:pPr>
            <a:endParaRPr lang="it-IT" sz="2000" b="1">
              <a:solidFill>
                <a:srgbClr val="002060"/>
              </a:solidFill>
              <a:latin typeface="Verdana" pitchFamily="34" charset="0"/>
            </a:endParaRPr>
          </a:p>
          <a:p>
            <a:pPr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Commissione Nazionale per la Formazione Continua</a:t>
            </a:r>
          </a:p>
          <a:p>
            <a:pPr lvl="1" eaLnBrk="1" hangingPunct="1">
              <a:spcBef>
                <a:spcPts val="250"/>
              </a:spcBef>
              <a:buClr>
                <a:srgbClr val="F07F09"/>
              </a:buClr>
              <a:buFont typeface="Verdana" pitchFamily="34" charset="0"/>
              <a:buChar char="◦"/>
            </a:pPr>
            <a:r>
              <a:rPr lang="it-IT" sz="1600">
                <a:solidFill>
                  <a:srgbClr val="002060"/>
                </a:solidFill>
                <a:latin typeface="Verdana" pitchFamily="34" charset="0"/>
              </a:rPr>
              <a:t>Supporto amministrativo regionale</a:t>
            </a:r>
          </a:p>
          <a:p>
            <a:pPr lvl="1" eaLnBrk="1" hangingPunct="1">
              <a:spcBef>
                <a:spcPts val="250"/>
              </a:spcBef>
              <a:buClr>
                <a:srgbClr val="F07F09"/>
              </a:buClr>
              <a:buFont typeface="Verdana" pitchFamily="34" charset="0"/>
              <a:buChar char="◦"/>
            </a:pPr>
            <a:r>
              <a:rPr lang="it-IT" sz="1600">
                <a:solidFill>
                  <a:srgbClr val="002060"/>
                </a:solidFill>
                <a:latin typeface="Verdana" pitchFamily="34" charset="0"/>
              </a:rPr>
              <a:t>Osservatorio</a:t>
            </a:r>
          </a:p>
          <a:p>
            <a:pPr lvl="1" eaLnBrk="1" hangingPunct="1">
              <a:spcBef>
                <a:spcPts val="250"/>
              </a:spcBef>
              <a:buClr>
                <a:srgbClr val="F07F09"/>
              </a:buClr>
              <a:buFont typeface="Verdana" pitchFamily="34" charset="0"/>
              <a:buChar char="◦"/>
            </a:pPr>
            <a:r>
              <a:rPr lang="it-IT" sz="1600">
                <a:solidFill>
                  <a:srgbClr val="002060"/>
                </a:solidFill>
                <a:latin typeface="Verdana" pitchFamily="34" charset="0"/>
              </a:rPr>
              <a:t>Consulta degli utenti</a:t>
            </a:r>
          </a:p>
          <a:p>
            <a:pPr lvl="1" eaLnBrk="1" hangingPunct="1">
              <a:spcBef>
                <a:spcPts val="250"/>
              </a:spcBef>
              <a:buClr>
                <a:srgbClr val="F07F09"/>
              </a:buClr>
              <a:buFont typeface="Verdana" pitchFamily="34" charset="0"/>
              <a:buChar char="◦"/>
            </a:pPr>
            <a:r>
              <a:rPr lang="it-IT" sz="1600">
                <a:solidFill>
                  <a:srgbClr val="002060"/>
                </a:solidFill>
                <a:latin typeface="Verdana" pitchFamily="34" charset="0"/>
              </a:rPr>
              <a:t>Comitato tecnico delle regioni</a:t>
            </a:r>
          </a:p>
          <a:p>
            <a:pPr eaLnBrk="1" hangingPunct="1">
              <a:spcBef>
                <a:spcPts val="250"/>
              </a:spcBef>
            </a:pPr>
            <a:endParaRPr lang="it-IT" sz="1200">
              <a:solidFill>
                <a:srgbClr val="002060"/>
              </a:solidFill>
              <a:latin typeface="Verdana" pitchFamily="34" charset="0"/>
            </a:endParaRPr>
          </a:p>
          <a:p>
            <a:pPr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Ministero della Salute</a:t>
            </a:r>
          </a:p>
          <a:p>
            <a:pPr eaLnBrk="1" hangingPunct="1">
              <a:spcBef>
                <a:spcPts val="250"/>
              </a:spcBef>
            </a:pPr>
            <a:endParaRPr lang="it-IT" sz="2800">
              <a:solidFill>
                <a:srgbClr val="002060"/>
              </a:solidFill>
              <a:latin typeface="Verdana" pitchFamily="34" charset="0"/>
            </a:endParaRPr>
          </a:p>
          <a:p>
            <a:pPr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Regioni e Provincie Autonome</a:t>
            </a:r>
          </a:p>
          <a:p>
            <a:pPr eaLnBrk="1" hangingPunct="1">
              <a:spcBef>
                <a:spcPts val="250"/>
              </a:spcBef>
            </a:pPr>
            <a:endParaRPr lang="it-IT" sz="2800">
              <a:solidFill>
                <a:srgbClr val="002060"/>
              </a:solidFill>
              <a:latin typeface="Verdana" pitchFamily="34" charset="0"/>
            </a:endParaRPr>
          </a:p>
          <a:p>
            <a:pPr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Ordini, Collegi e Associazioni</a:t>
            </a:r>
          </a:p>
          <a:p>
            <a:pPr lvl="1" eaLnBrk="1" hangingPunct="1">
              <a:spcBef>
                <a:spcPts val="250"/>
              </a:spcBef>
              <a:buClr>
                <a:srgbClr val="F07F09"/>
              </a:buClr>
              <a:buFont typeface="Verdana" pitchFamily="34" charset="0"/>
              <a:buChar char="◦"/>
            </a:pPr>
            <a:r>
              <a:rPr lang="it-IT" sz="1600">
                <a:solidFill>
                  <a:srgbClr val="002060"/>
                </a:solidFill>
                <a:latin typeface="Verdana" pitchFamily="34" charset="0"/>
              </a:rPr>
              <a:t>Esercitano funzioni di responsabilità e garanzia dei professionisti e delle </a:t>
            </a:r>
          </a:p>
          <a:p>
            <a:pPr eaLnBrk="1" hangingPunct="1">
              <a:spcBef>
                <a:spcPts val="250"/>
              </a:spcBef>
            </a:pPr>
            <a:r>
              <a:rPr lang="it-IT" sz="1600">
                <a:solidFill>
                  <a:srgbClr val="002060"/>
                </a:solidFill>
                <a:latin typeface="Verdana" pitchFamily="34" charset="0"/>
              </a:rPr>
              <a:t>   attività da questi svolte verso i cittadini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404664"/>
            <a:ext cx="8229600" cy="720080"/>
          </a:xfrm>
        </p:spPr>
        <p:txBody>
          <a:bodyPr anchor="t"/>
          <a:lstStyle/>
          <a:p>
            <a:pPr algn="ctr" eaLnBrk="1" fontAlgn="auto" hangingPunct="1">
              <a:spcAft>
                <a:spcPts val="0"/>
              </a:spcAft>
              <a:defRPr/>
            </a:pPr>
            <a:r>
              <a:rPr lang="it-IT" sz="2800" dirty="0">
                <a:solidFill>
                  <a:srgbClr val="002060"/>
                </a:solidFill>
                <a:effectLst/>
              </a:rPr>
              <a:t>Esoneri/Esenzioni</a:t>
            </a:r>
          </a:p>
        </p:txBody>
      </p:sp>
      <p:sp>
        <p:nvSpPr>
          <p:cNvPr id="21" name="CasellaDiTesto 20"/>
          <p:cNvSpPr txBox="1"/>
          <p:nvPr/>
        </p:nvSpPr>
        <p:spPr>
          <a:xfrm>
            <a:off x="588963" y="1419225"/>
            <a:ext cx="8207375" cy="4524375"/>
          </a:xfrm>
          <a:prstGeom prst="rect">
            <a:avLst/>
          </a:prstGeom>
          <a:noFill/>
        </p:spPr>
        <p:txBody>
          <a:bodyPr>
            <a:spAutoFit/>
          </a:bodyPr>
          <a:lstStyle>
            <a:defPPr>
              <a:defRPr lang="it-IT"/>
            </a:defPPr>
            <a:lvl1pPr fontAlgn="auto">
              <a:lnSpc>
                <a:spcPct val="250000"/>
              </a:lnSpc>
              <a:spcBef>
                <a:spcPts val="0"/>
              </a:spcBef>
              <a:spcAft>
                <a:spcPts val="0"/>
              </a:spcAft>
              <a:defRPr sz="2400" b="1">
                <a:ln w="1905"/>
                <a:solidFill>
                  <a:schemeClr val="accent1">
                    <a:lumMod val="75000"/>
                  </a:schemeClr>
                </a:solidFill>
                <a:effectLst>
                  <a:innerShdw blurRad="69850" dist="43180" dir="5400000">
                    <a:srgbClr val="000000">
                      <a:alpha val="65000"/>
                    </a:srgbClr>
                  </a:innerShdw>
                </a:effectLst>
                <a:latin typeface="+mn-lt"/>
                <a:cs typeface="+mn-cs"/>
              </a:defRPr>
            </a:lvl1pPr>
          </a:lstStyle>
          <a:p>
            <a:pPr algn="ctr">
              <a:lnSpc>
                <a:spcPct val="100000"/>
              </a:lnSpc>
              <a:spcBef>
                <a:spcPts val="600"/>
              </a:spcBef>
              <a:spcAft>
                <a:spcPts val="600"/>
              </a:spcAft>
              <a:defRPr/>
            </a:pPr>
            <a:r>
              <a:rPr lang="it-IT" altLang="it-IT" b="0" dirty="0" smtClean="0">
                <a:solidFill>
                  <a:srgbClr val="002060"/>
                </a:solidFill>
                <a:effectLst/>
              </a:rPr>
              <a:t>Chi registra nella banca dati </a:t>
            </a:r>
            <a:r>
              <a:rPr lang="it-IT" altLang="it-IT" b="0" dirty="0" err="1" smtClean="0">
                <a:solidFill>
                  <a:srgbClr val="002060"/>
                </a:solidFill>
                <a:effectLst/>
              </a:rPr>
              <a:t>Co.Ge.A.P.S.gli</a:t>
            </a:r>
            <a:r>
              <a:rPr lang="it-IT" altLang="it-IT" b="0" dirty="0" smtClean="0">
                <a:solidFill>
                  <a:srgbClr val="002060"/>
                </a:solidFill>
                <a:effectLst/>
              </a:rPr>
              <a:t> esoneri/esenzioni? </a:t>
            </a:r>
          </a:p>
          <a:p>
            <a:pPr>
              <a:lnSpc>
                <a:spcPct val="100000"/>
              </a:lnSpc>
              <a:spcBef>
                <a:spcPts val="600"/>
              </a:spcBef>
              <a:spcAft>
                <a:spcPts val="600"/>
              </a:spcAft>
              <a:defRPr/>
            </a:pPr>
            <a:endParaRPr lang="it-IT" altLang="it-IT" b="0" dirty="0" smtClean="0">
              <a:solidFill>
                <a:srgbClr val="002060"/>
              </a:solidFill>
              <a:effectLst/>
            </a:endParaRPr>
          </a:p>
          <a:p>
            <a:pPr marL="342900" indent="-342900">
              <a:lnSpc>
                <a:spcPct val="100000"/>
              </a:lnSpc>
              <a:spcBef>
                <a:spcPts val="600"/>
              </a:spcBef>
              <a:spcAft>
                <a:spcPts val="600"/>
              </a:spcAft>
              <a:buFont typeface="Arial" panose="020B0604020202020204" pitchFamily="34" charset="0"/>
              <a:buChar char="•"/>
              <a:defRPr/>
            </a:pPr>
            <a:r>
              <a:rPr lang="it-IT" altLang="it-IT" sz="2000" b="0" dirty="0" smtClean="0">
                <a:solidFill>
                  <a:srgbClr val="002060"/>
                </a:solidFill>
                <a:effectLst/>
              </a:rPr>
              <a:t>Se il professioni è iscritto ad un Ordine, Collegio, un Associazione rappresentativa</a:t>
            </a:r>
          </a:p>
          <a:p>
            <a:pPr algn="ctr">
              <a:lnSpc>
                <a:spcPct val="100000"/>
              </a:lnSpc>
              <a:spcBef>
                <a:spcPts val="600"/>
              </a:spcBef>
              <a:spcAft>
                <a:spcPts val="600"/>
              </a:spcAft>
              <a:defRPr/>
            </a:pPr>
            <a:r>
              <a:rPr lang="it-IT" altLang="it-IT" sz="2800" dirty="0" smtClean="0">
                <a:solidFill>
                  <a:srgbClr val="002060"/>
                </a:solidFill>
                <a:effectLst/>
              </a:rPr>
              <a:t> Ordine, Collegio, Associazione </a:t>
            </a:r>
            <a:r>
              <a:rPr lang="it-IT" altLang="it-IT" sz="1200" dirty="0" smtClean="0">
                <a:solidFill>
                  <a:srgbClr val="002060"/>
                </a:solidFill>
                <a:effectLst/>
              </a:rPr>
              <a:t>territorialmente competente</a:t>
            </a:r>
            <a:endParaRPr lang="it-IT" altLang="it-IT" sz="2000" dirty="0" smtClean="0">
              <a:solidFill>
                <a:srgbClr val="002060"/>
              </a:solidFill>
              <a:effectLst/>
            </a:endParaRPr>
          </a:p>
          <a:p>
            <a:pPr algn="ctr">
              <a:lnSpc>
                <a:spcPct val="100000"/>
              </a:lnSpc>
              <a:spcBef>
                <a:spcPts val="600"/>
              </a:spcBef>
              <a:spcAft>
                <a:spcPts val="600"/>
              </a:spcAft>
              <a:defRPr/>
            </a:pPr>
            <a:endParaRPr lang="it-IT" altLang="it-IT" sz="2000" dirty="0" smtClean="0">
              <a:solidFill>
                <a:srgbClr val="002060"/>
              </a:solidFill>
              <a:effectLst/>
            </a:endParaRPr>
          </a:p>
          <a:p>
            <a:pPr marL="342900" indent="-342900">
              <a:lnSpc>
                <a:spcPct val="100000"/>
              </a:lnSpc>
              <a:spcBef>
                <a:spcPts val="600"/>
              </a:spcBef>
              <a:spcAft>
                <a:spcPts val="600"/>
              </a:spcAft>
              <a:buFont typeface="Arial" panose="020B0604020202020204" pitchFamily="34" charset="0"/>
              <a:buChar char="•"/>
              <a:defRPr/>
            </a:pPr>
            <a:r>
              <a:rPr lang="it-IT" altLang="it-IT" sz="2000" b="0" dirty="0" smtClean="0">
                <a:solidFill>
                  <a:srgbClr val="002060"/>
                </a:solidFill>
                <a:effectLst/>
              </a:rPr>
              <a:t>Se il professionista non è iscritto ad un Associazione rappresentativa</a:t>
            </a:r>
          </a:p>
          <a:p>
            <a:pPr>
              <a:lnSpc>
                <a:spcPct val="100000"/>
              </a:lnSpc>
              <a:spcBef>
                <a:spcPts val="600"/>
              </a:spcBef>
              <a:spcAft>
                <a:spcPts val="600"/>
              </a:spcAft>
              <a:defRPr/>
            </a:pPr>
            <a:r>
              <a:rPr lang="it-IT" altLang="it-IT" sz="2800" dirty="0" smtClean="0">
                <a:solidFill>
                  <a:srgbClr val="002060"/>
                </a:solidFill>
                <a:effectLst/>
              </a:rPr>
              <a:t>   Segreteria Nazionale ECM</a:t>
            </a:r>
          </a:p>
        </p:txBody>
      </p:sp>
      <p:pic>
        <p:nvPicPr>
          <p:cNvPr id="29700"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1000"/>
                                        <p:tgtEl>
                                          <p:spTgt spid="21">
                                            <p:txEl>
                                              <p:pRg st="2" end="2"/>
                                            </p:txEl>
                                          </p:spTgt>
                                        </p:tgtEl>
                                      </p:cBhvr>
                                    </p:animEffect>
                                    <p:anim calcmode="lin" valueType="num">
                                      <p:cBhvr>
                                        <p:cTn id="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14" dur="500"/>
                                        <p:tgtEl>
                                          <p:spTgt spid="21">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1000"/>
                                        <p:tgtEl>
                                          <p:spTgt spid="21">
                                            <p:txEl>
                                              <p:pRg st="5" end="5"/>
                                            </p:txEl>
                                          </p:spTgt>
                                        </p:tgtEl>
                                      </p:cBhvr>
                                    </p:animEffect>
                                    <p:anim calcmode="lin" valueType="num">
                                      <p:cBhvr>
                                        <p:cTn id="20"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21">
                                            <p:txEl>
                                              <p:pRg st="6" end="6"/>
                                            </p:txEl>
                                          </p:spTgt>
                                        </p:tgtEl>
                                        <p:attrNameLst>
                                          <p:attrName>style.visibility</p:attrName>
                                        </p:attrNameLst>
                                      </p:cBhvr>
                                      <p:to>
                                        <p:strVal val="visible"/>
                                      </p:to>
                                    </p:set>
                                    <p:animEffect transition="in" filter="randombar(horizontal)">
                                      <p:cBhvr>
                                        <p:cTn id="26"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720080"/>
          </a:xfrm>
        </p:spPr>
        <p:txBody>
          <a:bodyPr anchor="t">
            <a:normAutofit fontScale="90000"/>
          </a:bodyPr>
          <a:lstStyle/>
          <a:p>
            <a:pPr algn="ctr" eaLnBrk="1" fontAlgn="auto" hangingPunct="1">
              <a:spcAft>
                <a:spcPts val="0"/>
              </a:spcAft>
              <a:defRPr/>
            </a:pPr>
            <a:r>
              <a:rPr lang="it-IT" sz="2800" dirty="0" smtClean="0">
                <a:solidFill>
                  <a:srgbClr val="002060"/>
                </a:solidFill>
                <a:effectLst/>
              </a:rPr>
              <a:t>Gli Ordini, i Collegi e le Associazioni</a:t>
            </a:r>
            <a:r>
              <a:rPr lang="it-IT" sz="2800" dirty="0" smtClean="0"/>
              <a:t/>
            </a:r>
            <a:br>
              <a:rPr lang="it-IT" sz="2800" dirty="0" smtClean="0"/>
            </a:br>
            <a:endParaRPr lang="it-IT" sz="2800" dirty="0"/>
          </a:p>
        </p:txBody>
      </p:sp>
      <p:pic>
        <p:nvPicPr>
          <p:cNvPr id="30723"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67544" y="1412776"/>
            <a:ext cx="8280920" cy="2669962"/>
          </a:xfrm>
          <a:prstGeom prst="rect">
            <a:avLst/>
          </a:prstGeom>
          <a:noFill/>
        </p:spPr>
        <p:txBody>
          <a:bodyPr>
            <a:spAutoFit/>
          </a:bodyPr>
          <a:lstStyle/>
          <a:p>
            <a:pPr fontAlgn="auto">
              <a:lnSpc>
                <a:spcPct val="150000"/>
              </a:lnSpc>
              <a:spcBef>
                <a:spcPts val="0"/>
              </a:spcBef>
              <a:spcAft>
                <a:spcPts val="0"/>
              </a:spcAft>
              <a:defRPr/>
            </a:pPr>
            <a:r>
              <a:rPr lang="it-IT" sz="2000" b="1" dirty="0">
                <a:ln w="1905"/>
                <a:solidFill>
                  <a:srgbClr val="002060"/>
                </a:solidFill>
                <a:latin typeface="+mn-lt"/>
                <a:cs typeface="+mn-cs"/>
              </a:rPr>
              <a:t>Attraverso il portale del </a:t>
            </a:r>
            <a:r>
              <a:rPr lang="it-IT" sz="2000" b="1" dirty="0" err="1">
                <a:ln w="1905"/>
                <a:solidFill>
                  <a:srgbClr val="002060"/>
                </a:solidFill>
                <a:latin typeface="+mn-lt"/>
                <a:cs typeface="+mn-cs"/>
              </a:rPr>
              <a:t>Co.Ge.A.P.S.</a:t>
            </a:r>
            <a:r>
              <a:rPr lang="it-IT" sz="2000" b="1" dirty="0">
                <a:ln w="1905"/>
                <a:solidFill>
                  <a:srgbClr val="002060"/>
                </a:solidFill>
                <a:latin typeface="+mn-lt"/>
                <a:cs typeface="+mn-cs"/>
              </a:rPr>
              <a:t> potranno:</a:t>
            </a:r>
          </a:p>
          <a:p>
            <a:pPr marL="285750" indent="-285750" fontAlgn="auto">
              <a:lnSpc>
                <a:spcPct val="150000"/>
              </a:lnSpc>
              <a:spcBef>
                <a:spcPts val="0"/>
              </a:spcBef>
              <a:spcAft>
                <a:spcPts val="0"/>
              </a:spcAft>
              <a:buFont typeface="Arial" panose="020B0604020202020204" pitchFamily="34" charset="0"/>
              <a:buChar char="•"/>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Attestare i propri professionisti</a:t>
            </a:r>
          </a:p>
          <a:p>
            <a:pPr lvl="1" fontAlgn="auto">
              <a:spcBef>
                <a:spcPts val="300"/>
              </a:spcBef>
              <a:spcAft>
                <a:spcPts val="300"/>
              </a:spcAft>
              <a:defRPr/>
            </a:pPr>
            <a:r>
              <a:rPr lang="it-IT" sz="1600" b="1" u="sng" dirty="0">
                <a:solidFill>
                  <a:srgbClr val="DA1F28">
                    <a:lumMod val="75000"/>
                  </a:srgbClr>
                </a:solidFill>
                <a:latin typeface="+mn-lt"/>
                <a:cs typeface="+mn-cs"/>
              </a:rPr>
              <a:t>ATTESTAZIONE</a:t>
            </a:r>
            <a:r>
              <a:rPr lang="it-IT" sz="1600" dirty="0">
                <a:solidFill>
                  <a:prstClr val="black"/>
                </a:solidFill>
                <a:latin typeface="+mn-lt"/>
                <a:cs typeface="+mn-cs"/>
              </a:rPr>
              <a:t> </a:t>
            </a:r>
            <a:r>
              <a:rPr lang="it-IT" sz="1600" dirty="0">
                <a:solidFill>
                  <a:srgbClr val="DA1F28">
                    <a:lumMod val="75000"/>
                  </a:srgbClr>
                </a:solidFill>
                <a:latin typeface="+mn-lt"/>
                <a:cs typeface="+mn-cs"/>
              </a:rPr>
              <a:t>dei</a:t>
            </a:r>
            <a:r>
              <a:rPr lang="it-IT" sz="1600" dirty="0">
                <a:solidFill>
                  <a:prstClr val="black"/>
                </a:solidFill>
                <a:latin typeface="+mn-lt"/>
                <a:cs typeface="+mn-cs"/>
              </a:rPr>
              <a:t> </a:t>
            </a:r>
            <a:r>
              <a:rPr lang="it-IT" sz="1600" dirty="0">
                <a:solidFill>
                  <a:srgbClr val="DA1F28">
                    <a:lumMod val="75000"/>
                  </a:srgbClr>
                </a:solidFill>
                <a:latin typeface="+mn-lt"/>
                <a:cs typeface="+mn-cs"/>
              </a:rPr>
              <a:t>crediti formativi:</a:t>
            </a:r>
            <a:r>
              <a:rPr lang="it-IT" sz="1600" dirty="0">
                <a:solidFill>
                  <a:prstClr val="black"/>
                </a:solidFill>
                <a:latin typeface="+mn-lt"/>
                <a:cs typeface="+mn-cs"/>
              </a:rPr>
              <a:t>  </a:t>
            </a:r>
          </a:p>
          <a:p>
            <a:pPr lvl="1" fontAlgn="auto">
              <a:spcBef>
                <a:spcPts val="300"/>
              </a:spcBef>
              <a:spcAft>
                <a:spcPts val="300"/>
              </a:spcAft>
              <a:defRPr/>
            </a:pPr>
            <a:r>
              <a:rPr lang="it-IT" sz="1600" b="1" dirty="0">
                <a:solidFill>
                  <a:srgbClr val="474B78">
                    <a:lumMod val="50000"/>
                  </a:srgbClr>
                </a:solidFill>
                <a:latin typeface="Aharoni" panose="02010803020104030203" pitchFamily="2" charset="-79"/>
                <a:cs typeface="Aharoni" panose="02010803020104030203" pitchFamily="2" charset="-79"/>
              </a:rPr>
              <a:t>Documento che indica il numero dei crediti effettivamente registrati (quando insufficienti per ‘certificare’)</a:t>
            </a:r>
          </a:p>
          <a:p>
            <a:pPr lvl="1" fontAlgn="auto">
              <a:spcBef>
                <a:spcPts val="300"/>
              </a:spcBef>
              <a:spcAft>
                <a:spcPts val="300"/>
              </a:spcAft>
              <a:defRPr/>
            </a:pPr>
            <a:endParaRPr lang="it-IT" sz="1600" b="1" dirty="0">
              <a:solidFill>
                <a:srgbClr val="474B78">
                  <a:lumMod val="50000"/>
                </a:srgbClr>
              </a:solidFill>
              <a:latin typeface="Aharoni" panose="02010803020104030203" pitchFamily="2" charset="-79"/>
              <a:cs typeface="Aharoni" panose="02010803020104030203" pitchFamily="2" charset="-79"/>
            </a:endParaRPr>
          </a:p>
          <a:p>
            <a:pPr lvl="1" fontAlgn="auto">
              <a:spcBef>
                <a:spcPts val="300"/>
              </a:spcBef>
              <a:spcAft>
                <a:spcPts val="300"/>
              </a:spcAft>
              <a:defRPr/>
            </a:pPr>
            <a:endParaRPr lang="it-IT" sz="2000" b="1" dirty="0">
              <a:ln w="1905"/>
              <a:solidFill>
                <a:schemeClr val="bg2">
                  <a:lumMod val="50000"/>
                </a:schemeClr>
              </a:solidFill>
              <a:effectLst>
                <a:innerShdw blurRad="69850" dist="43180" dir="5400000">
                  <a:srgbClr val="000000">
                    <a:alpha val="65000"/>
                  </a:srgbClr>
                </a:innerShdw>
              </a:effectLst>
              <a:latin typeface="+mn-lt"/>
              <a:cs typeface="+mn-cs"/>
            </a:endParaRPr>
          </a:p>
        </p:txBody>
      </p:sp>
      <p:sp>
        <p:nvSpPr>
          <p:cNvPr id="8" name="CasellaDiTesto 7"/>
          <p:cNvSpPr txBox="1"/>
          <p:nvPr/>
        </p:nvSpPr>
        <p:spPr>
          <a:xfrm>
            <a:off x="416776" y="3431465"/>
            <a:ext cx="8280920" cy="1577355"/>
          </a:xfrm>
          <a:prstGeom prst="rect">
            <a:avLst/>
          </a:prstGeom>
          <a:noFill/>
        </p:spPr>
        <p:txBody>
          <a:bodyPr>
            <a:spAutoFit/>
          </a:bodyPr>
          <a:lstStyle/>
          <a:p>
            <a:pPr marL="285750" indent="-285750" fontAlgn="auto">
              <a:lnSpc>
                <a:spcPct val="150000"/>
              </a:lnSpc>
              <a:spcBef>
                <a:spcPts val="0"/>
              </a:spcBef>
              <a:spcAft>
                <a:spcPts val="0"/>
              </a:spcAft>
              <a:buFont typeface="Arial" panose="020B0604020202020204" pitchFamily="34" charset="0"/>
              <a:buChar char="•"/>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Certificare i propri professionisti</a:t>
            </a:r>
          </a:p>
          <a:p>
            <a:pPr lvl="1" fontAlgn="auto">
              <a:spcBef>
                <a:spcPts val="300"/>
              </a:spcBef>
              <a:spcAft>
                <a:spcPts val="300"/>
              </a:spcAft>
              <a:defRPr/>
            </a:pPr>
            <a:r>
              <a:rPr lang="it-IT" sz="1600" b="1" u="sng" dirty="0">
                <a:solidFill>
                  <a:srgbClr val="DA1F28">
                    <a:lumMod val="75000"/>
                  </a:srgbClr>
                </a:solidFill>
                <a:latin typeface="+mn-lt"/>
                <a:cs typeface="+mn-cs"/>
              </a:rPr>
              <a:t>CERTIFICAZIONE</a:t>
            </a:r>
            <a:r>
              <a:rPr lang="it-IT" sz="1600" dirty="0">
                <a:solidFill>
                  <a:prstClr val="black"/>
                </a:solidFill>
                <a:latin typeface="+mn-lt"/>
                <a:cs typeface="+mn-cs"/>
              </a:rPr>
              <a:t> </a:t>
            </a:r>
            <a:r>
              <a:rPr lang="it-IT" sz="1600" dirty="0">
                <a:solidFill>
                  <a:srgbClr val="DA1F28">
                    <a:lumMod val="75000"/>
                  </a:srgbClr>
                </a:solidFill>
                <a:latin typeface="+mn-lt"/>
                <a:cs typeface="+mn-cs"/>
              </a:rPr>
              <a:t>pieno soddisfacimento dell’obbligo formativo triennale: </a:t>
            </a:r>
          </a:p>
          <a:p>
            <a:pPr lvl="1" fontAlgn="auto">
              <a:spcBef>
                <a:spcPts val="300"/>
              </a:spcBef>
              <a:spcAft>
                <a:spcPts val="300"/>
              </a:spcAft>
              <a:defRPr/>
            </a:pPr>
            <a:r>
              <a:rPr lang="it-IT" sz="1600" b="1" dirty="0">
                <a:solidFill>
                  <a:srgbClr val="474B78">
                    <a:lumMod val="50000"/>
                  </a:srgbClr>
                </a:solidFill>
                <a:latin typeface="Aharoni" panose="02010803020104030203" pitchFamily="2" charset="-79"/>
                <a:cs typeface="Aharoni" panose="02010803020104030203" pitchFamily="2" charset="-79"/>
              </a:rPr>
              <a:t>Documento rilasciato nel caso in cui il professionista abbia soddisfatto </a:t>
            </a:r>
          </a:p>
          <a:p>
            <a:pPr lvl="1" fontAlgn="auto">
              <a:spcBef>
                <a:spcPts val="300"/>
              </a:spcBef>
              <a:spcAft>
                <a:spcPts val="300"/>
              </a:spcAft>
              <a:defRPr/>
            </a:pPr>
            <a:r>
              <a:rPr lang="it-IT" sz="1600" b="1" dirty="0">
                <a:solidFill>
                  <a:srgbClr val="474B78">
                    <a:lumMod val="50000"/>
                  </a:srgbClr>
                </a:solidFill>
                <a:latin typeface="Aharoni" panose="02010803020104030203" pitchFamily="2" charset="-79"/>
                <a:cs typeface="Aharoni" panose="02010803020104030203" pitchFamily="2" charset="-79"/>
              </a:rPr>
              <a:t>l’intero fabbisogno individuale del triennio </a:t>
            </a:r>
            <a:endParaRPr lang="it-IT" sz="2000" b="1" dirty="0">
              <a:ln w="1905"/>
              <a:solidFill>
                <a:schemeClr val="bg2">
                  <a:lumMod val="50000"/>
                </a:schemeClr>
              </a:solidFill>
              <a:effectLst>
                <a:innerShdw blurRad="69850" dist="43180" dir="5400000">
                  <a:srgbClr val="000000">
                    <a:alpha val="65000"/>
                  </a:srgbClr>
                </a:innerShdw>
              </a:effectLst>
              <a:latin typeface="+mn-lt"/>
              <a:cs typeface="+mn-cs"/>
            </a:endParaRPr>
          </a:p>
        </p:txBody>
      </p:sp>
      <p:sp>
        <p:nvSpPr>
          <p:cNvPr id="9" name="CasellaDiTesto 8"/>
          <p:cNvSpPr txBox="1">
            <a:spLocks noChangeArrowheads="1"/>
          </p:cNvSpPr>
          <p:nvPr/>
        </p:nvSpPr>
        <p:spPr bwMode="auto">
          <a:xfrm>
            <a:off x="871538" y="4968875"/>
            <a:ext cx="82089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ltLang="it-IT" sz="1600"/>
              <a:t>(tenendo conto anche degli eventuali esoneri, esenzioni e riduzioni derivanti dalla formazione svolta nel triennio precedente 2008 – 2010.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542925" y="3429000"/>
            <a:ext cx="8137525" cy="1584325"/>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lnSpc>
                <a:spcPct val="150000"/>
              </a:lnSpc>
              <a:spcBef>
                <a:spcPts val="0"/>
              </a:spcBef>
              <a:spcAft>
                <a:spcPts val="0"/>
              </a:spcAft>
              <a:defRPr/>
            </a:pPr>
            <a:r>
              <a:rPr lang="it-IT" sz="1400" b="1" dirty="0"/>
              <a:t>Obbligo formativo individuale</a:t>
            </a:r>
          </a:p>
        </p:txBody>
      </p:sp>
      <p:sp>
        <p:nvSpPr>
          <p:cNvPr id="7" name="Titolo 1"/>
          <p:cNvSpPr>
            <a:spLocks noGrp="1"/>
          </p:cNvSpPr>
          <p:nvPr>
            <p:ph type="title"/>
          </p:nvPr>
        </p:nvSpPr>
        <p:spPr>
          <a:xfrm>
            <a:off x="467544" y="404664"/>
            <a:ext cx="8229600" cy="720080"/>
          </a:xfrm>
        </p:spPr>
        <p:txBody>
          <a:bodyPr anchor="t">
            <a:normAutofit fontScale="90000"/>
          </a:bodyPr>
          <a:lstStyle/>
          <a:p>
            <a:pPr algn="ctr" eaLnBrk="1" fontAlgn="auto" hangingPunct="1">
              <a:spcAft>
                <a:spcPts val="0"/>
              </a:spcAft>
              <a:defRPr/>
            </a:pPr>
            <a:r>
              <a:rPr lang="it-IT" sz="2800" dirty="0" smtClean="0">
                <a:solidFill>
                  <a:srgbClr val="002060"/>
                </a:solidFill>
                <a:effectLst/>
              </a:rPr>
              <a:t>I professionisti sanitari </a:t>
            </a:r>
            <a:r>
              <a:rPr lang="it-IT" sz="2800" dirty="0" smtClean="0"/>
              <a:t/>
            </a:r>
            <a:br>
              <a:rPr lang="it-IT" sz="2800" dirty="0" smtClean="0"/>
            </a:br>
            <a:endParaRPr lang="it-IT" sz="2800" dirty="0"/>
          </a:p>
        </p:txBody>
      </p:sp>
      <p:sp>
        <p:nvSpPr>
          <p:cNvPr id="8" name="CasellaDiTesto 7"/>
          <p:cNvSpPr txBox="1"/>
          <p:nvPr/>
        </p:nvSpPr>
        <p:spPr>
          <a:xfrm>
            <a:off x="467544" y="1340768"/>
            <a:ext cx="8208912" cy="1831271"/>
          </a:xfrm>
          <a:prstGeom prst="rect">
            <a:avLst/>
          </a:prstGeom>
          <a:noFill/>
        </p:spPr>
        <p:txBody>
          <a:bodyPr>
            <a:spAutoFit/>
          </a:bodyPr>
          <a:lstStyle/>
          <a:p>
            <a:pPr fontAlgn="auto">
              <a:lnSpc>
                <a:spcPct val="250000"/>
              </a:lnSpc>
              <a:spcBef>
                <a:spcPts val="0"/>
              </a:spcBef>
              <a:spcAft>
                <a:spcPts val="0"/>
              </a:spcAft>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Quando il professionista può ritenersi Certificabile?</a:t>
            </a:r>
          </a:p>
          <a:p>
            <a:pPr fontAlgn="auto">
              <a:spcBef>
                <a:spcPts val="600"/>
              </a:spcBef>
              <a:spcAft>
                <a:spcPts val="600"/>
              </a:spcAft>
              <a:defRPr/>
            </a:pPr>
            <a:r>
              <a:rPr lang="it-IT" sz="2400" b="1" dirty="0">
                <a:ln w="1905"/>
                <a:solidFill>
                  <a:schemeClr val="accent1">
                    <a:lumMod val="75000"/>
                  </a:schemeClr>
                </a:solidFill>
                <a:effectLst>
                  <a:innerShdw blurRad="69850" dist="43180" dir="5400000">
                    <a:srgbClr val="000000">
                      <a:alpha val="65000"/>
                    </a:srgbClr>
                  </a:innerShdw>
                </a:effectLst>
                <a:latin typeface="+mn-lt"/>
                <a:cs typeface="+mn-cs"/>
              </a:rPr>
              <a:t>I Crediti Educazione Continua Medicina cosa devono soddisfare?</a:t>
            </a:r>
            <a:endParaRPr lang="it-IT" sz="2400" dirty="0">
              <a:ln w="1905"/>
              <a:solidFill>
                <a:schemeClr val="accent1">
                  <a:lumMod val="75000"/>
                </a:schemeClr>
              </a:solidFill>
              <a:effectLst>
                <a:innerShdw blurRad="69850" dist="43180" dir="5400000">
                  <a:srgbClr val="000000">
                    <a:alpha val="65000"/>
                  </a:srgbClr>
                </a:innerShdw>
              </a:effectLst>
              <a:latin typeface="+mn-lt"/>
              <a:cs typeface="+mn-cs"/>
            </a:endParaRPr>
          </a:p>
        </p:txBody>
      </p:sp>
      <p:grpSp>
        <p:nvGrpSpPr>
          <p:cNvPr id="2" name="Gruppo 11"/>
          <p:cNvGrpSpPr/>
          <p:nvPr/>
        </p:nvGrpSpPr>
        <p:grpSpPr>
          <a:xfrm>
            <a:off x="683568" y="4010782"/>
            <a:ext cx="2592288" cy="468052"/>
            <a:chOff x="683568" y="2759442"/>
            <a:chExt cx="2592288" cy="468052"/>
          </a:xfrm>
          <a:solidFill>
            <a:schemeClr val="accent1">
              <a:lumMod val="20000"/>
              <a:lumOff val="80000"/>
            </a:schemeClr>
          </a:solidFill>
        </p:grpSpPr>
        <p:sp>
          <p:nvSpPr>
            <p:cNvPr id="6" name="Rettangolo 5"/>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5" name="CasellaDiTesto 4"/>
            <p:cNvSpPr txBox="1"/>
            <p:nvPr/>
          </p:nvSpPr>
          <p:spPr>
            <a:xfrm>
              <a:off x="719572" y="2888940"/>
              <a:ext cx="2412268" cy="276999"/>
            </a:xfrm>
            <a:prstGeom prst="rect">
              <a:avLst/>
            </a:prstGeom>
            <a:grpFill/>
          </p:spPr>
          <p:txBody>
            <a:bodyPr>
              <a:spAutoFit/>
            </a:bodyPr>
            <a:lstStyle/>
            <a:p>
              <a:pPr fontAlgn="auto">
                <a:spcBef>
                  <a:spcPts val="0"/>
                </a:spcBef>
                <a:spcAft>
                  <a:spcPts val="0"/>
                </a:spcAft>
                <a:defRPr/>
              </a:pPr>
              <a:r>
                <a:rPr lang="it-IT" sz="1200" b="1" dirty="0">
                  <a:solidFill>
                    <a:srgbClr val="002060"/>
                  </a:solidFill>
                  <a:latin typeface="+mn-lt"/>
                  <a:cs typeface="+mn-cs"/>
                </a:rPr>
                <a:t>Obbligo formativo standard</a:t>
              </a:r>
            </a:p>
          </p:txBody>
        </p:sp>
      </p:grpSp>
      <p:grpSp>
        <p:nvGrpSpPr>
          <p:cNvPr id="3" name="Gruppo 10"/>
          <p:cNvGrpSpPr/>
          <p:nvPr/>
        </p:nvGrpSpPr>
        <p:grpSpPr>
          <a:xfrm>
            <a:off x="3707904" y="3809709"/>
            <a:ext cx="2592288" cy="938139"/>
            <a:chOff x="3923928" y="2513566"/>
            <a:chExt cx="2592288" cy="938139"/>
          </a:xfrm>
          <a:solidFill>
            <a:schemeClr val="accent1">
              <a:lumMod val="20000"/>
              <a:lumOff val="80000"/>
            </a:schemeClr>
          </a:solidFill>
        </p:grpSpPr>
        <p:sp>
          <p:nvSpPr>
            <p:cNvPr id="10" name="Rettangolo 9"/>
            <p:cNvSpPr/>
            <p:nvPr/>
          </p:nvSpPr>
          <p:spPr>
            <a:xfrm>
              <a:off x="3923928" y="2513566"/>
              <a:ext cx="2592288" cy="93813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9" name="Rettangolo 8"/>
            <p:cNvSpPr/>
            <p:nvPr/>
          </p:nvSpPr>
          <p:spPr>
            <a:xfrm>
              <a:off x="3995936" y="2659470"/>
              <a:ext cx="2448272" cy="646331"/>
            </a:xfrm>
            <a:prstGeom prst="rect">
              <a:avLst/>
            </a:prstGeom>
            <a:grpFill/>
          </p:spPr>
          <p:txBody>
            <a:bodyPr>
              <a:spAutoFit/>
            </a:bodyPr>
            <a:lstStyle/>
            <a:p>
              <a:pPr algn="ctr" fontAlgn="auto">
                <a:spcBef>
                  <a:spcPts val="0"/>
                </a:spcBef>
                <a:spcAft>
                  <a:spcPts val="0"/>
                </a:spcAft>
                <a:defRPr/>
              </a:pPr>
              <a:r>
                <a:rPr lang="it-IT" sz="1200" b="1" dirty="0">
                  <a:solidFill>
                    <a:srgbClr val="002060"/>
                  </a:solidFill>
                  <a:latin typeface="+mn-lt"/>
                  <a:cs typeface="+mn-cs"/>
                </a:rPr>
                <a:t>Riduzione obbligo formativo derivante dal triennio 2008/2010</a:t>
              </a:r>
            </a:p>
          </p:txBody>
        </p:sp>
      </p:grpSp>
      <p:sp>
        <p:nvSpPr>
          <p:cNvPr id="13" name="Meno 12"/>
          <p:cNvSpPr/>
          <p:nvPr/>
        </p:nvSpPr>
        <p:spPr>
          <a:xfrm>
            <a:off x="3348038" y="4170363"/>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 name="Meno 15"/>
          <p:cNvSpPr/>
          <p:nvPr/>
        </p:nvSpPr>
        <p:spPr>
          <a:xfrm>
            <a:off x="6443663" y="4170363"/>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4" name="Gruppo 16"/>
          <p:cNvGrpSpPr/>
          <p:nvPr/>
        </p:nvGrpSpPr>
        <p:grpSpPr>
          <a:xfrm>
            <a:off x="6804248" y="4044753"/>
            <a:ext cx="1728192" cy="468052"/>
            <a:chOff x="683568" y="2759442"/>
            <a:chExt cx="2592288" cy="468052"/>
          </a:xfrm>
          <a:solidFill>
            <a:schemeClr val="accent1">
              <a:lumMod val="20000"/>
              <a:lumOff val="80000"/>
            </a:schemeClr>
          </a:solidFill>
        </p:grpSpPr>
        <p:sp>
          <p:nvSpPr>
            <p:cNvPr id="18" name="Rettangolo 17"/>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19" name="CasellaDiTesto 18"/>
            <p:cNvSpPr txBox="1"/>
            <p:nvPr/>
          </p:nvSpPr>
          <p:spPr>
            <a:xfrm>
              <a:off x="791580" y="2842483"/>
              <a:ext cx="2376264" cy="276999"/>
            </a:xfrm>
            <a:prstGeom prst="rect">
              <a:avLst/>
            </a:prstGeom>
            <a:grpFill/>
          </p:spPr>
          <p:txBody>
            <a:bodyPr>
              <a:spAutoFit/>
            </a:bodyPr>
            <a:lstStyle/>
            <a:p>
              <a:pPr fontAlgn="auto">
                <a:spcBef>
                  <a:spcPts val="0"/>
                </a:spcBef>
                <a:spcAft>
                  <a:spcPts val="0"/>
                </a:spcAft>
                <a:defRPr/>
              </a:pPr>
              <a:r>
                <a:rPr lang="it-IT" sz="1200" b="1" dirty="0">
                  <a:solidFill>
                    <a:srgbClr val="002060"/>
                  </a:solidFill>
                  <a:latin typeface="+mn-lt"/>
                  <a:cs typeface="+mn-cs"/>
                </a:rPr>
                <a:t>Esoneri/Esenzioni</a:t>
              </a:r>
            </a:p>
          </p:txBody>
        </p:sp>
      </p:grpSp>
      <p:sp>
        <p:nvSpPr>
          <p:cNvPr id="20" name="CasellaDiTesto 19"/>
          <p:cNvSpPr txBox="1">
            <a:spLocks noChangeArrowheads="1"/>
          </p:cNvSpPr>
          <p:nvPr/>
        </p:nvSpPr>
        <p:spPr bwMode="auto">
          <a:xfrm>
            <a:off x="3203575" y="3500438"/>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ltLang="it-IT" sz="1400" b="1" u="sng">
                <a:solidFill>
                  <a:srgbClr val="000000"/>
                </a:solidFill>
              </a:rPr>
              <a:t>effettivo</a:t>
            </a:r>
          </a:p>
        </p:txBody>
      </p:sp>
      <p:pic>
        <p:nvPicPr>
          <p:cNvPr id="31755"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404664"/>
            <a:ext cx="8229600" cy="720080"/>
          </a:xfrm>
        </p:spPr>
        <p:txBody>
          <a:bodyPr anchor="t"/>
          <a:lstStyle/>
          <a:p>
            <a:pPr algn="ctr" eaLnBrk="1" fontAlgn="auto" hangingPunct="1">
              <a:spcBef>
                <a:spcPts val="0"/>
              </a:spcBef>
              <a:spcAft>
                <a:spcPts val="0"/>
              </a:spcAft>
              <a:defRPr/>
            </a:pPr>
            <a:r>
              <a:rPr lang="it-IT" sz="2800" dirty="0">
                <a:solidFill>
                  <a:srgbClr val="002060"/>
                </a:solidFill>
                <a:effectLst/>
              </a:rPr>
              <a:t>Obbligo formativo standard</a:t>
            </a:r>
          </a:p>
        </p:txBody>
      </p:sp>
      <p:sp>
        <p:nvSpPr>
          <p:cNvPr id="4" name="Rettangolo 3"/>
          <p:cNvSpPr/>
          <p:nvPr/>
        </p:nvSpPr>
        <p:spPr>
          <a:xfrm>
            <a:off x="484188" y="1543050"/>
            <a:ext cx="8208962" cy="708025"/>
          </a:xfrm>
          <a:prstGeom prst="rect">
            <a:avLst/>
          </a:prstGeom>
          <a:noFill/>
        </p:spPr>
        <p:txBody>
          <a:bodyPr>
            <a:spAutoFit/>
          </a:bodyPr>
          <a:lstStyle/>
          <a:p>
            <a:pPr fontAlgn="auto">
              <a:spcBef>
                <a:spcPts val="0"/>
              </a:spcBef>
              <a:spcAft>
                <a:spcPts val="0"/>
              </a:spcAft>
              <a:defRPr/>
            </a:pPr>
            <a:r>
              <a:rPr lang="it-IT" sz="2000" dirty="0">
                <a:ln w="1905"/>
                <a:solidFill>
                  <a:srgbClr val="002060"/>
                </a:solidFill>
                <a:latin typeface="+mn-lt"/>
                <a:cs typeface="+mn-cs"/>
              </a:rPr>
              <a:t>L’Accordo Stato - Regioni del 19 Aprile 2012 ha stabilito in </a:t>
            </a:r>
            <a:r>
              <a:rPr lang="it-IT" sz="2000" b="1" u="sng" dirty="0">
                <a:ln w="1905"/>
                <a:solidFill>
                  <a:srgbClr val="002060"/>
                </a:solidFill>
                <a:latin typeface="+mn-lt"/>
                <a:cs typeface="+mn-cs"/>
              </a:rPr>
              <a:t>150 crediti</a:t>
            </a:r>
            <a:r>
              <a:rPr lang="it-IT" sz="2000" dirty="0">
                <a:ln w="1905"/>
                <a:solidFill>
                  <a:srgbClr val="002060"/>
                </a:solidFill>
                <a:latin typeface="+mn-lt"/>
                <a:cs typeface="+mn-cs"/>
              </a:rPr>
              <a:t> l’obbligo formativo standard per il triennio 2011 – 2013 </a:t>
            </a:r>
          </a:p>
        </p:txBody>
      </p:sp>
      <p:sp>
        <p:nvSpPr>
          <p:cNvPr id="15" name="Rettangolo 14"/>
          <p:cNvSpPr>
            <a:spLocks noChangeArrowheads="1"/>
          </p:cNvSpPr>
          <p:nvPr/>
        </p:nvSpPr>
        <p:spPr bwMode="auto">
          <a:xfrm>
            <a:off x="395288" y="2740025"/>
            <a:ext cx="85693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u="sng">
                <a:solidFill>
                  <a:srgbClr val="002060"/>
                </a:solidFill>
                <a:latin typeface="Verdana" pitchFamily="34" charset="0"/>
              </a:rPr>
              <a:t>L’obbligo formativo annuale</a:t>
            </a:r>
            <a:r>
              <a:rPr lang="it-IT" altLang="it-IT">
                <a:solidFill>
                  <a:srgbClr val="002060"/>
                </a:solidFill>
                <a:latin typeface="Verdana" pitchFamily="34" charset="0"/>
              </a:rPr>
              <a:t> per il professionista sanitario (che non sia un libero professionista) è di un terzo del proprio fabbisogno triennale </a:t>
            </a:r>
          </a:p>
          <a:p>
            <a:r>
              <a:rPr lang="it-IT" altLang="it-IT">
                <a:solidFill>
                  <a:srgbClr val="002060"/>
                </a:solidFill>
                <a:latin typeface="Verdana" pitchFamily="34" charset="0"/>
              </a:rPr>
              <a:t>(</a:t>
            </a:r>
            <a:r>
              <a:rPr lang="it-IT" altLang="it-IT" b="1">
                <a:solidFill>
                  <a:srgbClr val="002060"/>
                </a:solidFill>
                <a:latin typeface="Verdana" pitchFamily="34" charset="0"/>
              </a:rPr>
              <a:t>50 crediti/anno</a:t>
            </a:r>
            <a:r>
              <a:rPr lang="it-IT" altLang="it-IT">
                <a:solidFill>
                  <a:srgbClr val="002060"/>
                </a:solidFill>
                <a:latin typeface="Verdana" pitchFamily="34" charset="0"/>
              </a:rPr>
              <a:t>), al netto delle riduzioni derivanti da esenzioni ed esoneri. </a:t>
            </a:r>
          </a:p>
          <a:p>
            <a:pPr>
              <a:spcBef>
                <a:spcPts val="1200"/>
              </a:spcBef>
            </a:pPr>
            <a:r>
              <a:rPr lang="it-IT" altLang="it-IT" u="sng">
                <a:solidFill>
                  <a:srgbClr val="002060"/>
                </a:solidFill>
                <a:latin typeface="Verdana" pitchFamily="34" charset="0"/>
              </a:rPr>
              <a:t>Il professionista sanitario può discostarsi del 50% dall’obbligo formativo annuale</a:t>
            </a:r>
            <a:r>
              <a:rPr lang="it-IT" altLang="it-IT">
                <a:solidFill>
                  <a:srgbClr val="002060"/>
                </a:solidFill>
                <a:latin typeface="Verdana" pitchFamily="34" charset="0"/>
              </a:rPr>
              <a:t> (</a:t>
            </a:r>
            <a:r>
              <a:rPr lang="it-IT" altLang="it-IT" i="1">
                <a:solidFill>
                  <a:srgbClr val="002060"/>
                </a:solidFill>
                <a:latin typeface="Verdana" pitchFamily="34" charset="0"/>
              </a:rPr>
              <a:t>quindi 50 crediti annui con un minimo di 25 ed un massimo di 75</a:t>
            </a:r>
            <a:r>
              <a:rPr lang="it-IT" altLang="it-IT">
                <a:solidFill>
                  <a:srgbClr val="002060"/>
                </a:solidFill>
                <a:latin typeface="Verdana" pitchFamily="34" charset="0"/>
              </a:rPr>
              <a:t>). </a:t>
            </a:r>
          </a:p>
        </p:txBody>
      </p:sp>
      <p:pic>
        <p:nvPicPr>
          <p:cNvPr id="3277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anim calcmode="lin" valueType="num">
                                      <p:cBhvr>
                                        <p:cTn id="1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1000"/>
                                        <p:tgtEl>
                                          <p:spTgt spid="15">
                                            <p:txEl>
                                              <p:pRg st="2" end="2"/>
                                            </p:txEl>
                                          </p:spTgt>
                                        </p:tgtEl>
                                      </p:cBhvr>
                                    </p:animEffect>
                                    <p:anim calcmode="lin" valueType="num">
                                      <p:cBhvr>
                                        <p:cTn id="2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404664"/>
            <a:ext cx="8229600" cy="720080"/>
          </a:xfrm>
        </p:spPr>
        <p:txBody>
          <a:bodyPr anchor="t">
            <a:noAutofit/>
          </a:bodyPr>
          <a:lstStyle/>
          <a:p>
            <a:pPr algn="ctr" eaLnBrk="1" fontAlgn="auto" hangingPunct="1">
              <a:spcBef>
                <a:spcPts val="0"/>
              </a:spcBef>
              <a:spcAft>
                <a:spcPts val="0"/>
              </a:spcAft>
              <a:defRPr/>
            </a:pPr>
            <a:r>
              <a:rPr lang="it-IT" sz="2000" dirty="0">
                <a:solidFill>
                  <a:srgbClr val="002060"/>
                </a:solidFill>
                <a:effectLst/>
              </a:rPr>
              <a:t>Riduzione obbligo formativo derivante dal </a:t>
            </a:r>
            <a:r>
              <a:rPr lang="it-IT" sz="2000" dirty="0" smtClean="0">
                <a:solidFill>
                  <a:srgbClr val="002060"/>
                </a:solidFill>
                <a:effectLst/>
              </a:rPr>
              <a:t/>
            </a:r>
            <a:br>
              <a:rPr lang="it-IT" sz="2000" dirty="0" smtClean="0">
                <a:solidFill>
                  <a:srgbClr val="002060"/>
                </a:solidFill>
                <a:effectLst/>
              </a:rPr>
            </a:br>
            <a:r>
              <a:rPr lang="it-IT" sz="2000" dirty="0" smtClean="0">
                <a:solidFill>
                  <a:srgbClr val="002060"/>
                </a:solidFill>
                <a:effectLst/>
              </a:rPr>
              <a:t>triennio </a:t>
            </a:r>
            <a:r>
              <a:rPr lang="it-IT" sz="2000" dirty="0">
                <a:solidFill>
                  <a:srgbClr val="002060"/>
                </a:solidFill>
                <a:effectLst/>
              </a:rPr>
              <a:t>2008/2010</a:t>
            </a:r>
          </a:p>
        </p:txBody>
      </p:sp>
      <p:sp>
        <p:nvSpPr>
          <p:cNvPr id="2" name="Rettangolo 1"/>
          <p:cNvSpPr/>
          <p:nvPr/>
        </p:nvSpPr>
        <p:spPr>
          <a:xfrm>
            <a:off x="611188" y="1131888"/>
            <a:ext cx="7921625" cy="3248025"/>
          </a:xfrm>
          <a:prstGeom prst="rect">
            <a:avLst/>
          </a:prstGeom>
          <a:noFill/>
        </p:spPr>
        <p:txBody>
          <a:bodyPr>
            <a:spAutoFit/>
          </a:bodyPr>
          <a:lstStyle/>
          <a:p>
            <a:pPr fontAlgn="auto">
              <a:spcBef>
                <a:spcPts val="600"/>
              </a:spcBef>
              <a:spcAft>
                <a:spcPts val="600"/>
              </a:spcAft>
              <a:defRPr/>
            </a:pPr>
            <a:r>
              <a:rPr lang="it-IT" sz="1600" dirty="0">
                <a:ln w="1905"/>
                <a:solidFill>
                  <a:srgbClr val="002060"/>
                </a:solidFill>
                <a:latin typeface="+mn-lt"/>
                <a:cs typeface="+mn-cs"/>
              </a:rPr>
              <a:t>tutti i professionisti sanitari, che abbiano fatto formazione nel triennio precedente (2008 – 2010) potranno vedere ridotto il proprio debito formativo individuale per il triennio 2011 – 2013 fino a 45 crediti, con criterio proporzionale, secondo il parametro che segue: </a:t>
            </a:r>
          </a:p>
          <a:p>
            <a:pPr marL="285750" indent="-285750" fontAlgn="auto">
              <a:spcBef>
                <a:spcPts val="1200"/>
              </a:spcBef>
              <a:spcAft>
                <a:spcPts val="600"/>
              </a:spcAft>
              <a:buFont typeface="Arial" panose="020B0604020202020204" pitchFamily="34" charset="0"/>
              <a:buChar char="•"/>
              <a:defRPr/>
            </a:pPr>
            <a:r>
              <a:rPr lang="it-IT" sz="1600" dirty="0">
                <a:ln w="1905"/>
                <a:solidFill>
                  <a:srgbClr val="002060"/>
                </a:solidFill>
                <a:latin typeface="+mn-lt"/>
                <a:cs typeface="+mn-cs"/>
              </a:rPr>
              <a:t>riduzione di </a:t>
            </a:r>
            <a:r>
              <a:rPr lang="it-IT" sz="1600" b="1" dirty="0">
                <a:ln w="1905"/>
                <a:solidFill>
                  <a:srgbClr val="002060"/>
                </a:solidFill>
                <a:latin typeface="+mn-lt"/>
                <a:cs typeface="+mn-cs"/>
              </a:rPr>
              <a:t>15 crediti </a:t>
            </a:r>
            <a:r>
              <a:rPr lang="it-IT" sz="1600" dirty="0">
                <a:ln w="1905"/>
                <a:solidFill>
                  <a:srgbClr val="002060"/>
                </a:solidFill>
                <a:latin typeface="+mn-lt"/>
                <a:cs typeface="+mn-cs"/>
              </a:rPr>
              <a:t>nel triennio 2011-2013 se il professionista ha acquisito </a:t>
            </a:r>
            <a:r>
              <a:rPr lang="it-IT" sz="1600" b="1" dirty="0">
                <a:ln w="1905"/>
                <a:solidFill>
                  <a:srgbClr val="002060"/>
                </a:solidFill>
                <a:latin typeface="+mn-lt"/>
                <a:cs typeface="+mn-cs"/>
              </a:rPr>
              <a:t>da 30 a 50 crediti nel triennio 2008-2010 </a:t>
            </a:r>
          </a:p>
          <a:p>
            <a:pPr marL="285750" indent="-285750" fontAlgn="auto">
              <a:spcBef>
                <a:spcPts val="1200"/>
              </a:spcBef>
              <a:spcAft>
                <a:spcPts val="600"/>
              </a:spcAft>
              <a:buFont typeface="Arial" panose="020B0604020202020204" pitchFamily="34" charset="0"/>
              <a:buChar char="•"/>
              <a:defRPr/>
            </a:pPr>
            <a:r>
              <a:rPr lang="it-IT" sz="1600" dirty="0">
                <a:ln w="1905"/>
                <a:solidFill>
                  <a:srgbClr val="002060"/>
                </a:solidFill>
                <a:latin typeface="+mn-lt"/>
                <a:cs typeface="+mn-cs"/>
              </a:rPr>
              <a:t>riduzione di </a:t>
            </a:r>
            <a:r>
              <a:rPr lang="it-IT" sz="1600" b="1" dirty="0">
                <a:ln w="1905"/>
                <a:solidFill>
                  <a:srgbClr val="002060"/>
                </a:solidFill>
                <a:latin typeface="+mn-lt"/>
                <a:cs typeface="+mn-cs"/>
              </a:rPr>
              <a:t>30 crediti</a:t>
            </a:r>
            <a:r>
              <a:rPr lang="it-IT" sz="1600" dirty="0">
                <a:ln w="1905"/>
                <a:solidFill>
                  <a:srgbClr val="002060"/>
                </a:solidFill>
                <a:latin typeface="+mn-lt"/>
                <a:cs typeface="+mn-cs"/>
              </a:rPr>
              <a:t> nel triennio 2011-2013 se il professionista ha acquisito </a:t>
            </a:r>
            <a:r>
              <a:rPr lang="it-IT" sz="1600" b="1" dirty="0">
                <a:ln w="1905"/>
                <a:solidFill>
                  <a:srgbClr val="002060"/>
                </a:solidFill>
                <a:latin typeface="+mn-lt"/>
                <a:cs typeface="+mn-cs"/>
              </a:rPr>
              <a:t>da 51 a 100 crediti nel triennio 2008-2010 </a:t>
            </a:r>
          </a:p>
          <a:p>
            <a:pPr marL="285750" indent="-285750" fontAlgn="auto">
              <a:spcBef>
                <a:spcPts val="1200"/>
              </a:spcBef>
              <a:spcAft>
                <a:spcPts val="600"/>
              </a:spcAft>
              <a:buFont typeface="Arial" panose="020B0604020202020204" pitchFamily="34" charset="0"/>
              <a:buChar char="•"/>
              <a:defRPr/>
            </a:pPr>
            <a:r>
              <a:rPr lang="it-IT" sz="1600" dirty="0">
                <a:ln w="1905"/>
                <a:solidFill>
                  <a:srgbClr val="002060"/>
                </a:solidFill>
                <a:latin typeface="+mn-lt"/>
                <a:cs typeface="+mn-cs"/>
              </a:rPr>
              <a:t>riduzione di </a:t>
            </a:r>
            <a:r>
              <a:rPr lang="it-IT" sz="1600" b="1" dirty="0">
                <a:ln w="1905"/>
                <a:solidFill>
                  <a:srgbClr val="002060"/>
                </a:solidFill>
                <a:latin typeface="+mn-lt"/>
                <a:cs typeface="+mn-cs"/>
              </a:rPr>
              <a:t>45 crediti </a:t>
            </a:r>
            <a:r>
              <a:rPr lang="it-IT" sz="1600" dirty="0">
                <a:ln w="1905"/>
                <a:solidFill>
                  <a:srgbClr val="002060"/>
                </a:solidFill>
                <a:latin typeface="+mn-lt"/>
                <a:cs typeface="+mn-cs"/>
              </a:rPr>
              <a:t>nel triennio 2011-2013 se il professionista ha acquisito </a:t>
            </a:r>
            <a:r>
              <a:rPr lang="it-IT" sz="1600" b="1" dirty="0">
                <a:ln w="1905"/>
                <a:solidFill>
                  <a:srgbClr val="002060"/>
                </a:solidFill>
                <a:latin typeface="+mn-lt"/>
                <a:cs typeface="+mn-cs"/>
              </a:rPr>
              <a:t>da 101 a 150 crediti nel triennio 2008-2010</a:t>
            </a:r>
            <a:r>
              <a:rPr lang="it-IT" sz="1600" dirty="0">
                <a:ln w="1905"/>
                <a:solidFill>
                  <a:srgbClr val="002060"/>
                </a:solidFill>
                <a:latin typeface="+mn-lt"/>
                <a:cs typeface="+mn-cs"/>
              </a:rPr>
              <a:t>. </a:t>
            </a:r>
          </a:p>
        </p:txBody>
      </p:sp>
      <p:graphicFrame>
        <p:nvGraphicFramePr>
          <p:cNvPr id="8" name="Tabella 7"/>
          <p:cNvGraphicFramePr>
            <a:graphicFrameLocks noGrp="1"/>
          </p:cNvGraphicFramePr>
          <p:nvPr/>
        </p:nvGraphicFramePr>
        <p:xfrm>
          <a:off x="962025" y="4481513"/>
          <a:ext cx="7219950" cy="1539875"/>
        </p:xfrm>
        <a:graphic>
          <a:graphicData uri="http://schemas.openxmlformats.org/drawingml/2006/table">
            <a:tbl>
              <a:tblPr firstRow="1" bandRow="1">
                <a:tableStyleId>{5C22544A-7EE6-4342-B048-85BDC9FD1C3A}</a:tableStyleId>
              </a:tblPr>
              <a:tblGrid>
                <a:gridCol w="1804988"/>
                <a:gridCol w="1804988"/>
                <a:gridCol w="1804988"/>
                <a:gridCol w="1804988"/>
              </a:tblGrid>
              <a:tr h="426896">
                <a:tc>
                  <a:txBody>
                    <a:bodyPr/>
                    <a:lstStyle/>
                    <a:p>
                      <a:pPr algn="ctr"/>
                      <a:r>
                        <a:rPr lang="it-IT" sz="1100" dirty="0" smtClean="0"/>
                        <a:t>Crediti Acquisiti nel triennio 2008-2010</a:t>
                      </a:r>
                      <a:endParaRPr lang="it-IT" sz="1100" dirty="0"/>
                    </a:p>
                  </a:txBody>
                  <a:tcPr marL="91453" marR="91453" marT="45739" marB="45739"/>
                </a:tc>
                <a:tc>
                  <a:txBody>
                    <a:bodyPr/>
                    <a:lstStyle/>
                    <a:p>
                      <a:pPr algn="ctr"/>
                      <a:r>
                        <a:rPr lang="it-IT" sz="1100" dirty="0" smtClean="0"/>
                        <a:t>Riduzione ammessa</a:t>
                      </a:r>
                      <a:endParaRPr lang="it-IT" sz="1100" dirty="0"/>
                    </a:p>
                  </a:txBody>
                  <a:tcPr marL="91453" marR="91453" marT="45739" marB="45739"/>
                </a:tc>
                <a:tc>
                  <a:txBody>
                    <a:bodyPr/>
                    <a:lstStyle/>
                    <a:p>
                      <a:pPr algn="ctr"/>
                      <a:r>
                        <a:rPr lang="it-IT" sz="1100" dirty="0" smtClean="0"/>
                        <a:t>Fabbisogno individuale 2011-2013</a:t>
                      </a:r>
                      <a:endParaRPr lang="it-IT" sz="1100" dirty="0"/>
                    </a:p>
                  </a:txBody>
                  <a:tcPr marL="91453" marR="91453" marT="45739" marB="45739"/>
                </a:tc>
                <a:tc>
                  <a:txBody>
                    <a:bodyPr/>
                    <a:lstStyle/>
                    <a:p>
                      <a:pPr algn="ctr"/>
                      <a:r>
                        <a:rPr lang="it-IT" sz="1100" dirty="0" smtClean="0"/>
                        <a:t>Fabbisogno annuale 2011-2013</a:t>
                      </a:r>
                      <a:endParaRPr lang="it-IT" sz="1100" dirty="0"/>
                    </a:p>
                  </a:txBody>
                  <a:tcPr marL="91453" marR="91453" marT="45739" marB="45739"/>
                </a:tc>
              </a:tr>
              <a:tr h="370993">
                <a:tc>
                  <a:txBody>
                    <a:bodyPr/>
                    <a:lstStyle/>
                    <a:p>
                      <a:pPr algn="ctr"/>
                      <a:r>
                        <a:rPr lang="it-IT" sz="1400" b="1" dirty="0" smtClean="0">
                          <a:solidFill>
                            <a:srgbClr val="002060"/>
                          </a:solidFill>
                        </a:rPr>
                        <a:t>Da 30 a 50</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15</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135</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Da 17,5 a 52,5</a:t>
                      </a:r>
                      <a:endParaRPr lang="it-IT" sz="1400" b="1" dirty="0">
                        <a:solidFill>
                          <a:srgbClr val="002060"/>
                        </a:solidFill>
                      </a:endParaRPr>
                    </a:p>
                  </a:txBody>
                  <a:tcPr marL="91453" marR="91453" marT="45739" marB="45739" anchor="ctr"/>
                </a:tc>
              </a:tr>
              <a:tr h="370993">
                <a:tc>
                  <a:txBody>
                    <a:bodyPr/>
                    <a:lstStyle/>
                    <a:p>
                      <a:pPr algn="ctr"/>
                      <a:r>
                        <a:rPr lang="it-IT" sz="1400" b="1" dirty="0" smtClean="0">
                          <a:solidFill>
                            <a:srgbClr val="002060"/>
                          </a:solidFill>
                        </a:rPr>
                        <a:t>Da 51 a 100</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30</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120</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Da 20 a 60</a:t>
                      </a:r>
                      <a:endParaRPr lang="it-IT" sz="1400" b="1" dirty="0">
                        <a:solidFill>
                          <a:srgbClr val="002060"/>
                        </a:solidFill>
                      </a:endParaRPr>
                    </a:p>
                  </a:txBody>
                  <a:tcPr marL="91453" marR="91453" marT="45739" marB="45739" anchor="ctr"/>
                </a:tc>
              </a:tr>
              <a:tr h="370993">
                <a:tc>
                  <a:txBody>
                    <a:bodyPr/>
                    <a:lstStyle/>
                    <a:p>
                      <a:pPr algn="ctr"/>
                      <a:r>
                        <a:rPr lang="it-IT" sz="1400" b="1" dirty="0" smtClean="0">
                          <a:solidFill>
                            <a:srgbClr val="002060"/>
                          </a:solidFill>
                        </a:rPr>
                        <a:t>Da 101 in poi</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45</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105</a:t>
                      </a:r>
                      <a:endParaRPr lang="it-IT" sz="1400" b="1" dirty="0">
                        <a:solidFill>
                          <a:srgbClr val="002060"/>
                        </a:solidFill>
                      </a:endParaRPr>
                    </a:p>
                  </a:txBody>
                  <a:tcPr marL="91453" marR="91453" marT="45739" marB="45739" anchor="ctr"/>
                </a:tc>
                <a:tc>
                  <a:txBody>
                    <a:bodyPr/>
                    <a:lstStyle/>
                    <a:p>
                      <a:pPr algn="ctr"/>
                      <a:r>
                        <a:rPr lang="it-IT" sz="1400" b="1" dirty="0" smtClean="0">
                          <a:solidFill>
                            <a:srgbClr val="002060"/>
                          </a:solidFill>
                        </a:rPr>
                        <a:t>Da 22,5 a 67,5</a:t>
                      </a:r>
                      <a:endParaRPr lang="it-IT" sz="1400" b="1" dirty="0">
                        <a:solidFill>
                          <a:srgbClr val="002060"/>
                        </a:solidFill>
                      </a:endParaRPr>
                    </a:p>
                  </a:txBody>
                  <a:tcPr marL="91453" marR="91453" marT="45739" marB="45739" anchor="ctr"/>
                </a:tc>
              </a:tr>
            </a:tbl>
          </a:graphicData>
        </a:graphic>
      </p:graphicFrame>
      <p:pic>
        <p:nvPicPr>
          <p:cNvPr id="3382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571500" y="614363"/>
            <a:ext cx="818356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9pPr>
          </a:lstStyle>
          <a:p>
            <a:pPr algn="ctr" eaLnBrk="1" hangingPunct="1">
              <a:spcBef>
                <a:spcPts val="250"/>
              </a:spcBef>
            </a:pPr>
            <a:r>
              <a:rPr lang="it-IT" sz="2800">
                <a:solidFill>
                  <a:srgbClr val="002060"/>
                </a:solidFill>
                <a:latin typeface="Verdana" pitchFamily="34" charset="0"/>
              </a:rPr>
              <a:t>Professionisti non iscritti alle Associazioni</a:t>
            </a:r>
          </a:p>
          <a:p>
            <a:pPr algn="ctr" eaLnBrk="1" hangingPunct="1">
              <a:spcBef>
                <a:spcPts val="250"/>
              </a:spcBef>
            </a:pPr>
            <a:endParaRPr lang="it-IT" sz="2800">
              <a:solidFill>
                <a:srgbClr val="002060"/>
              </a:solidFill>
              <a:latin typeface="Verdana" pitchFamily="34" charset="0"/>
            </a:endParaRPr>
          </a:p>
          <a:p>
            <a:pPr algn="ctr" eaLnBrk="1" hangingPunct="1">
              <a:spcBef>
                <a:spcPts val="250"/>
              </a:spcBef>
            </a:pPr>
            <a:r>
              <a:rPr lang="it-IT" sz="2800" b="1">
                <a:solidFill>
                  <a:srgbClr val="002060"/>
                </a:solidFill>
                <a:latin typeface="Verdana" pitchFamily="34" charset="0"/>
              </a:rPr>
              <a:t>Convenzione:</a:t>
            </a: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2060"/>
              </a:solidFill>
              <a:latin typeface="Verdana" pitchFamily="34" charset="0"/>
            </a:endParaRPr>
          </a:p>
          <a:p>
            <a:pPr algn="just" eaLnBrk="1" hangingPunct="1">
              <a:spcBef>
                <a:spcPts val="250"/>
              </a:spcBef>
            </a:pPr>
            <a:endParaRPr lang="it-IT">
              <a:solidFill>
                <a:srgbClr val="000000"/>
              </a:solidFill>
              <a:latin typeface="Verdana" pitchFamily="34" charset="0"/>
            </a:endParaRPr>
          </a:p>
          <a:p>
            <a:pPr algn="just" eaLnBrk="1" hangingPunct="1">
              <a:spcBef>
                <a:spcPts val="250"/>
              </a:spcBef>
            </a:pPr>
            <a:endParaRPr lang="it-IT">
              <a:solidFill>
                <a:srgbClr val="000000"/>
              </a:solidFill>
              <a:latin typeface="Verdana" pitchFamily="34" charset="0"/>
            </a:endParaRP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390775"/>
            <a:ext cx="38401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3960813"/>
            <a:ext cx="36480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21" name="Text Box 4"/>
          <p:cNvSpPr txBox="1">
            <a:spLocks noChangeArrowheads="1"/>
          </p:cNvSpPr>
          <p:nvPr/>
        </p:nvSpPr>
        <p:spPr bwMode="auto">
          <a:xfrm>
            <a:off x="4267200" y="3208338"/>
            <a:ext cx="6477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9pPr>
          </a:lstStyle>
          <a:p>
            <a:pPr eaLnBrk="1" hangingPunct="1"/>
            <a:r>
              <a:rPr lang="it-IT" sz="4400" b="1">
                <a:solidFill>
                  <a:srgbClr val="002060"/>
                </a:solidFill>
              </a:rPr>
              <a:t>&amp;</a:t>
            </a:r>
          </a:p>
        </p:txBody>
      </p:sp>
      <p:pic>
        <p:nvPicPr>
          <p:cNvPr id="34822"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 descr="C:\Users\hp\Desktop\Forum ECM\Cartella temporanea di lavoro\SanitàFutura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809625" y="4767263"/>
            <a:ext cx="7920038" cy="1322387"/>
          </a:xfrm>
          <a:prstGeom prst="rect">
            <a:avLst/>
          </a:prstGeom>
          <a:noFill/>
        </p:spPr>
        <p:txBody>
          <a:bodyPr>
            <a:spAutoFit/>
          </a:bodyPr>
          <a:lstStyle>
            <a:defPPr>
              <a:defRPr lang="it-IT"/>
            </a:defPPr>
            <a:lvl1pPr>
              <a:defRPr sz="1600" b="0">
                <a:solidFill>
                  <a:schemeClr val="accent1">
                    <a:lumMod val="75000"/>
                  </a:schemeClr>
                </a:solidFill>
                <a:effectLst>
                  <a:outerShdw blurRad="50800" dist="38100" dir="18900000" algn="bl" rotWithShape="0">
                    <a:prstClr val="black">
                      <a:alpha val="40000"/>
                    </a:prstClr>
                  </a:outerShdw>
                </a:effectLst>
              </a:defRPr>
            </a:lvl1pPr>
          </a:lstStyle>
          <a:p>
            <a:pPr algn="just" fontAlgn="auto">
              <a:spcBef>
                <a:spcPts val="0"/>
              </a:spcBef>
              <a:spcAft>
                <a:spcPts val="0"/>
              </a:spcAft>
              <a:defRPr/>
            </a:pPr>
            <a:r>
              <a:rPr lang="it-IT" dirty="0" smtClean="0">
                <a:solidFill>
                  <a:srgbClr val="002060"/>
                </a:solidFill>
                <a:effectLst/>
                <a:latin typeface="+mn-lt"/>
                <a:cs typeface="+mn-cs"/>
              </a:rPr>
              <a:t>La </a:t>
            </a:r>
            <a:r>
              <a:rPr lang="it-IT" dirty="0">
                <a:solidFill>
                  <a:srgbClr val="002060"/>
                </a:solidFill>
                <a:effectLst/>
                <a:latin typeface="+mn-lt"/>
                <a:cs typeface="+mn-cs"/>
              </a:rPr>
              <a:t>Segreteria della Commissione Nazionale per la Formazione Continua </a:t>
            </a:r>
            <a:r>
              <a:rPr lang="it-IT" dirty="0" smtClean="0">
                <a:solidFill>
                  <a:srgbClr val="002060"/>
                </a:solidFill>
                <a:effectLst/>
                <a:latin typeface="+mn-lt"/>
                <a:cs typeface="+mn-cs"/>
              </a:rPr>
              <a:t>surroga la funzione di verifica dell’anagrafica, di registrazione dei crediti e di certificazione/attestazione. </a:t>
            </a:r>
          </a:p>
          <a:p>
            <a:pPr algn="just" fontAlgn="auto">
              <a:spcBef>
                <a:spcPts val="0"/>
              </a:spcBef>
              <a:spcAft>
                <a:spcPts val="0"/>
              </a:spcAft>
              <a:defRPr/>
            </a:pPr>
            <a:r>
              <a:rPr lang="it-IT" dirty="0" smtClean="0">
                <a:solidFill>
                  <a:srgbClr val="002060"/>
                </a:solidFill>
                <a:effectLst/>
                <a:latin typeface="+mn-lt"/>
                <a:cs typeface="+mn-cs"/>
              </a:rPr>
              <a:t>Tali funzioni vengono poi trasferite all’Associazione di riferimento nel momento in cui il professionista dovesse iscriversi</a:t>
            </a:r>
            <a:endParaRPr lang="it-IT" dirty="0">
              <a:solidFill>
                <a:srgbClr val="002060"/>
              </a:solidFill>
              <a:effectLst/>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ella 7"/>
          <p:cNvGraphicFramePr>
            <a:graphicFrameLocks noGrp="1"/>
          </p:cNvGraphicFramePr>
          <p:nvPr/>
        </p:nvGraphicFramePr>
        <p:xfrm>
          <a:off x="681183" y="1076360"/>
          <a:ext cx="8064896" cy="4973955"/>
        </p:xfrm>
        <a:graphic>
          <a:graphicData uri="http://schemas.openxmlformats.org/drawingml/2006/table">
            <a:tbl>
              <a:tblPr>
                <a:tableStyleId>{35758FB7-9AC5-4552-8A53-C91805E547FA}</a:tableStyleId>
              </a:tblPr>
              <a:tblGrid>
                <a:gridCol w="4301516"/>
                <a:gridCol w="1834471"/>
                <a:gridCol w="1928909"/>
              </a:tblGrid>
              <a:tr h="589790">
                <a:tc>
                  <a:txBody>
                    <a:bodyPr/>
                    <a:lstStyle/>
                    <a:p>
                      <a:pPr algn="l" fontAlgn="b"/>
                      <a:r>
                        <a:rPr lang="it-IT" sz="2000" b="1" i="0" u="none" strike="noStrike" dirty="0" smtClean="0">
                          <a:solidFill>
                            <a:srgbClr val="002060"/>
                          </a:solidFill>
                          <a:effectLst/>
                          <a:latin typeface="Arial" panose="020B0604020202020204" pitchFamily="34" charset="0"/>
                          <a:cs typeface="Arial" panose="020B0604020202020204" pitchFamily="34" charset="0"/>
                        </a:rPr>
                        <a:t>Tipologia </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it-IT" sz="2000" b="1" u="none" strike="noStrike" dirty="0" smtClean="0">
                          <a:solidFill>
                            <a:srgbClr val="002060"/>
                          </a:solidFill>
                          <a:effectLst/>
                          <a:latin typeface="Arial" panose="020B0604020202020204" pitchFamily="34" charset="0"/>
                          <a:cs typeface="Arial" panose="020B0604020202020204" pitchFamily="34" charset="0"/>
                        </a:rPr>
                        <a:t>Dipendente</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it-IT" sz="2000" b="1" u="none" strike="noStrike" dirty="0">
                          <a:solidFill>
                            <a:srgbClr val="002060"/>
                          </a:solidFill>
                          <a:effectLst/>
                          <a:latin typeface="Arial" panose="020B0604020202020204" pitchFamily="34" charset="0"/>
                          <a:cs typeface="Arial" panose="020B0604020202020204" pitchFamily="34" charset="0"/>
                        </a:rPr>
                        <a:t>Libero </a:t>
                      </a:r>
                      <a:r>
                        <a:rPr lang="it-IT" sz="2000" b="1" u="none" strike="noStrike" dirty="0" smtClean="0">
                          <a:solidFill>
                            <a:srgbClr val="002060"/>
                          </a:solidFill>
                          <a:effectLst/>
                          <a:latin typeface="Arial" panose="020B0604020202020204" pitchFamily="34" charset="0"/>
                          <a:cs typeface="Arial" panose="020B0604020202020204" pitchFamily="34" charset="0"/>
                        </a:rPr>
                        <a:t>professionista</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473647">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Tutoraggio</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600" u="none" strike="noStrike" dirty="0">
                          <a:solidFill>
                            <a:srgbClr val="002060"/>
                          </a:solidFill>
                          <a:effectLst/>
                          <a:latin typeface="Arial" panose="020B0604020202020204" pitchFamily="34" charset="0"/>
                          <a:cs typeface="Arial" panose="020B0604020202020204" pitchFamily="34" charset="0"/>
                        </a:rPr>
                        <a:t>Ordine, </a:t>
                      </a:r>
                      <a:r>
                        <a:rPr lang="it-IT" sz="1600" u="none" strike="noStrike" dirty="0" smtClean="0">
                          <a:solidFill>
                            <a:srgbClr val="002060"/>
                          </a:solidFill>
                          <a:effectLst/>
                          <a:latin typeface="Arial" panose="020B0604020202020204" pitchFamily="34" charset="0"/>
                          <a:cs typeface="Arial" panose="020B0604020202020204" pitchFamily="34" charset="0"/>
                        </a:rPr>
                        <a:t>Collegio, Associazione</a:t>
                      </a:r>
                      <a:endParaRPr lang="it-IT"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txBody>
                  <a:tcPr marL="9525" marR="9525" marT="9525" marB="0" anchor="b">
                    <a:solidFill>
                      <a:schemeClr val="bg1">
                        <a:lumMod val="95000"/>
                      </a:schemeClr>
                    </a:solidFill>
                  </a:tcPr>
                </a:tc>
              </a:tr>
              <a:tr h="734969">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Crediti estero</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600" b="1" u="none" strike="noStrike" dirty="0" smtClean="0">
                          <a:solidFill>
                            <a:srgbClr val="C00000"/>
                          </a:solidFill>
                          <a:effectLst/>
                          <a:latin typeface="Arial" panose="020B0604020202020204" pitchFamily="34" charset="0"/>
                          <a:cs typeface="Arial" panose="020B0604020202020204" pitchFamily="34" charset="0"/>
                        </a:rPr>
                        <a:t>Ufficio </a:t>
                      </a:r>
                      <a:r>
                        <a:rPr lang="it-IT" sz="1600" b="1" u="none" strike="noStrike" dirty="0">
                          <a:solidFill>
                            <a:srgbClr val="C00000"/>
                          </a:solidFill>
                          <a:effectLst/>
                          <a:latin typeface="Arial" panose="020B0604020202020204" pitchFamily="34" charset="0"/>
                          <a:cs typeface="Arial" panose="020B0604020202020204" pitchFamily="34" charset="0"/>
                        </a:rPr>
                        <a:t>Formazione</a:t>
                      </a:r>
                      <a:endParaRPr lang="it-IT" sz="16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734969">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Esoneri</a:t>
                      </a:r>
                      <a:r>
                        <a:rPr lang="it-IT" sz="2000" u="none" strike="noStrike" dirty="0" smtClean="0">
                          <a:solidFill>
                            <a:srgbClr val="002060"/>
                          </a:solidFill>
                          <a:effectLst/>
                          <a:latin typeface="Arial" panose="020B0604020202020204" pitchFamily="34" charset="0"/>
                          <a:cs typeface="Arial" panose="020B0604020202020204" pitchFamily="34" charset="0"/>
                        </a:rPr>
                        <a:t>/ esenzioni</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734969">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Autoformazione</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600" b="1" u="none" strike="noStrike" dirty="0">
                          <a:solidFill>
                            <a:srgbClr val="C00000"/>
                          </a:solidFill>
                          <a:effectLst/>
                          <a:latin typeface="Arial" panose="020B0604020202020204" pitchFamily="34" charset="0"/>
                          <a:cs typeface="Arial" panose="020B0604020202020204" pitchFamily="34" charset="0"/>
                        </a:rPr>
                        <a:t>Non ammissibile</a:t>
                      </a:r>
                      <a:endParaRPr lang="it-IT" sz="16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73496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2060"/>
                          </a:solidFill>
                          <a:effectLst/>
                          <a:latin typeface="Arial" panose="020B0604020202020204" pitchFamily="34" charset="0"/>
                          <a:cs typeface="Arial" panose="020B0604020202020204" pitchFamily="34" charset="0"/>
                        </a:rPr>
                        <a:t>Pubblicazioni</a:t>
                      </a:r>
                      <a:r>
                        <a:rPr lang="it-IT" sz="2000" b="0" i="0" u="none" strike="noStrike" baseline="0" dirty="0" smtClean="0">
                          <a:solidFill>
                            <a:srgbClr val="002060"/>
                          </a:solidFill>
                          <a:effectLst/>
                          <a:latin typeface="Arial" panose="020B0604020202020204" pitchFamily="34" charset="0"/>
                          <a:cs typeface="Arial" panose="020B0604020202020204" pitchFamily="34" charset="0"/>
                        </a:rPr>
                        <a:t> Scientifiche</a:t>
                      </a:r>
                      <a:endParaRPr lang="it-IT" sz="20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73496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2060"/>
                          </a:solidFill>
                          <a:effectLst/>
                          <a:latin typeface="Arial" panose="020B0604020202020204" pitchFamily="34" charset="0"/>
                          <a:cs typeface="Arial" panose="020B0604020202020204" pitchFamily="34" charset="0"/>
                        </a:rPr>
                        <a:t>Rettifiche errori crediti/ inserimento partecipazioni</a:t>
                      </a:r>
                      <a:r>
                        <a:rPr lang="it-IT" sz="2000" b="0" i="0" u="none" strike="noStrike" baseline="0" dirty="0" smtClean="0">
                          <a:solidFill>
                            <a:srgbClr val="002060"/>
                          </a:solidFill>
                          <a:effectLst/>
                          <a:latin typeface="Arial" panose="020B0604020202020204" pitchFamily="34" charset="0"/>
                          <a:cs typeface="Arial" panose="020B0604020202020204" pitchFamily="34" charset="0"/>
                        </a:rPr>
                        <a:t> mancanti</a:t>
                      </a:r>
                      <a:endParaRPr lang="it-IT" sz="20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rPr>
                        <a:t>Ordine, Collegio, Associazione</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bl>
          </a:graphicData>
        </a:graphic>
      </p:graphicFrame>
      <p:sp>
        <p:nvSpPr>
          <p:cNvPr id="35845" name="CasellaDiTesto 2"/>
          <p:cNvSpPr txBox="1">
            <a:spLocks noChangeArrowheads="1"/>
          </p:cNvSpPr>
          <p:nvPr/>
        </p:nvSpPr>
        <p:spPr bwMode="auto">
          <a:xfrm>
            <a:off x="900113" y="260350"/>
            <a:ext cx="7632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r>
              <a:rPr lang="it-IT" sz="2400">
                <a:solidFill>
                  <a:srgbClr val="002060"/>
                </a:solidFill>
                <a:latin typeface="Calibri" pitchFamily="34" charset="0"/>
              </a:rPr>
              <a:t>Professionisti sanitari </a:t>
            </a:r>
          </a:p>
          <a:p>
            <a:pPr algn="ctr" eaLnBrk="1" hangingPunct="1"/>
            <a:r>
              <a:rPr lang="it-IT" sz="2400" u="sng">
                <a:solidFill>
                  <a:srgbClr val="002060"/>
                </a:solidFill>
                <a:latin typeface="Calibri" pitchFamily="34" charset="0"/>
              </a:rPr>
              <a:t>Iscritti</a:t>
            </a:r>
            <a:r>
              <a:rPr lang="it-IT" sz="2400">
                <a:solidFill>
                  <a:srgbClr val="002060"/>
                </a:solidFill>
                <a:latin typeface="Calibri" pitchFamily="34" charset="0"/>
              </a:rPr>
              <a:t> ad Ordini, Collegi e Associazioni</a:t>
            </a:r>
          </a:p>
          <a:p>
            <a:pPr eaLnBrk="1" hangingPunct="1"/>
            <a:endParaRPr lang="it-IT">
              <a:solidFill>
                <a:srgbClr val="000000"/>
              </a:solidFill>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ella 7"/>
          <p:cNvGraphicFramePr>
            <a:graphicFrameLocks noGrp="1"/>
          </p:cNvGraphicFramePr>
          <p:nvPr/>
        </p:nvGraphicFramePr>
        <p:xfrm>
          <a:off x="273554" y="1595749"/>
          <a:ext cx="8640959" cy="4058992"/>
        </p:xfrm>
        <a:graphic>
          <a:graphicData uri="http://schemas.openxmlformats.org/drawingml/2006/table">
            <a:tbl>
              <a:tblPr>
                <a:tableStyleId>{35758FB7-9AC5-4552-8A53-C91805E547FA}</a:tableStyleId>
              </a:tblPr>
              <a:tblGrid>
                <a:gridCol w="4608767"/>
                <a:gridCol w="1965504"/>
                <a:gridCol w="2066688"/>
              </a:tblGrid>
              <a:tr h="534494">
                <a:tc>
                  <a:txBody>
                    <a:bodyPr/>
                    <a:lstStyle/>
                    <a:p>
                      <a:pPr algn="l" fontAlgn="b"/>
                      <a:r>
                        <a:rPr lang="it-IT" sz="2000" b="1" i="0" u="none" strike="noStrike" dirty="0" smtClean="0">
                          <a:solidFill>
                            <a:srgbClr val="002060"/>
                          </a:solidFill>
                          <a:effectLst/>
                          <a:latin typeface="Arial" panose="020B0604020202020204" pitchFamily="34" charset="0"/>
                          <a:cs typeface="Arial" panose="020B0604020202020204" pitchFamily="34" charset="0"/>
                        </a:rPr>
                        <a:t>Tipologia </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it-IT" sz="2000" b="1" u="none" strike="noStrike" dirty="0" smtClean="0">
                          <a:solidFill>
                            <a:srgbClr val="002060"/>
                          </a:solidFill>
                          <a:effectLst/>
                          <a:latin typeface="Arial" panose="020B0604020202020204" pitchFamily="34" charset="0"/>
                          <a:cs typeface="Arial" panose="020B0604020202020204" pitchFamily="34" charset="0"/>
                        </a:rPr>
                        <a:t>Dipendente</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it-IT" sz="2000" b="1" u="none" strike="noStrike" dirty="0">
                          <a:solidFill>
                            <a:srgbClr val="002060"/>
                          </a:solidFill>
                          <a:effectLst/>
                          <a:latin typeface="Arial" panose="020B0604020202020204" pitchFamily="34" charset="0"/>
                          <a:cs typeface="Arial" panose="020B0604020202020204" pitchFamily="34" charset="0"/>
                        </a:rPr>
                        <a:t>Libero </a:t>
                      </a:r>
                      <a:r>
                        <a:rPr lang="it-IT" sz="2000" b="1" u="none" strike="noStrike" dirty="0" smtClean="0">
                          <a:solidFill>
                            <a:srgbClr val="002060"/>
                          </a:solidFill>
                          <a:effectLst/>
                          <a:latin typeface="Arial" panose="020B0604020202020204" pitchFamily="34" charset="0"/>
                          <a:cs typeface="Arial" panose="020B0604020202020204" pitchFamily="34" charset="0"/>
                        </a:rPr>
                        <a:t>professionista</a:t>
                      </a:r>
                      <a:endParaRPr lang="it-IT"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428435">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Tutoraggio</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marL="0" marR="0" indent="0" algn="l" defTabSz="914400" rtl="0" eaLnBrk="1" fontAlgn="b" latinLnBrk="0" hangingPunct="1">
                        <a:lnSpc>
                          <a:spcPct val="100000"/>
                        </a:lnSpc>
                        <a:spcBef>
                          <a:spcPts val="0"/>
                        </a:spcBef>
                        <a:spcAft>
                          <a:spcPts val="0"/>
                        </a:spcAft>
                        <a:buClrTx/>
                        <a:buSzTx/>
                        <a:buFontTx/>
                        <a:buNone/>
                        <a:tabLst/>
                        <a:defRPr/>
                      </a:pPr>
                      <a:endParaRPr kumimoji="0" lang="it-IT" sz="1600" u="none" strike="noStrike" kern="1200" dirty="0" smtClean="0">
                        <a:solidFill>
                          <a:srgbClr val="002060"/>
                        </a:solidFill>
                        <a:effectLst/>
                        <a:latin typeface="Arial" panose="020B0604020202020204" pitchFamily="34" charset="0"/>
                        <a:ea typeface="+mn-ea"/>
                        <a:cs typeface="Arial" panose="020B0604020202020204" pitchFamily="34" charset="0"/>
                      </a:endParaRPr>
                    </a:p>
                  </a:txBody>
                  <a:tcPr marL="9525" marR="9525" marT="9525" marB="0" anchor="b">
                    <a:solidFill>
                      <a:schemeClr val="bg1">
                        <a:lumMod val="95000"/>
                      </a:schemeClr>
                    </a:solidFill>
                  </a:tcPr>
                </a:tc>
              </a:tr>
              <a:tr h="587944">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Crediti estero</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600" b="1" u="none" strike="noStrike" dirty="0" smtClean="0">
                          <a:solidFill>
                            <a:srgbClr val="C00000"/>
                          </a:solidFill>
                          <a:effectLst/>
                          <a:latin typeface="Arial" panose="020B0604020202020204" pitchFamily="34" charset="0"/>
                          <a:cs typeface="Arial" panose="020B0604020202020204" pitchFamily="34" charset="0"/>
                        </a:rPr>
                        <a:t>Ufficio </a:t>
                      </a:r>
                      <a:r>
                        <a:rPr lang="it-IT" sz="1600" b="1" u="none" strike="noStrike" dirty="0">
                          <a:solidFill>
                            <a:srgbClr val="C00000"/>
                          </a:solidFill>
                          <a:effectLst/>
                          <a:latin typeface="Arial" panose="020B0604020202020204" pitchFamily="34" charset="0"/>
                          <a:cs typeface="Arial" panose="020B0604020202020204" pitchFamily="34" charset="0"/>
                        </a:rPr>
                        <a:t>Formazione</a:t>
                      </a:r>
                      <a:endParaRPr lang="it-IT" sz="16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588783">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Esoneri</a:t>
                      </a:r>
                      <a:r>
                        <a:rPr lang="it-IT" sz="2000" u="none" strike="noStrike" dirty="0" smtClean="0">
                          <a:solidFill>
                            <a:srgbClr val="002060"/>
                          </a:solidFill>
                          <a:effectLst/>
                          <a:latin typeface="Arial" panose="020B0604020202020204" pitchFamily="34" charset="0"/>
                          <a:cs typeface="Arial" panose="020B0604020202020204" pitchFamily="34" charset="0"/>
                        </a:rPr>
                        <a:t>/ esenzioni</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375825">
                <a:tc>
                  <a:txBody>
                    <a:bodyPr/>
                    <a:lstStyle/>
                    <a:p>
                      <a:pPr algn="l" fontAlgn="b"/>
                      <a:r>
                        <a:rPr lang="it-IT" sz="2000" u="none" strike="noStrike" dirty="0">
                          <a:solidFill>
                            <a:srgbClr val="002060"/>
                          </a:solidFill>
                          <a:effectLst/>
                          <a:latin typeface="Arial" panose="020B0604020202020204" pitchFamily="34" charset="0"/>
                          <a:cs typeface="Arial" panose="020B0604020202020204" pitchFamily="34" charset="0"/>
                        </a:rPr>
                        <a:t>Autoformazione</a:t>
                      </a:r>
                      <a:endParaRPr lang="it-IT" sz="2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lnSpc>
                          <a:spcPct val="100000"/>
                        </a:lnSpc>
                      </a:pPr>
                      <a:r>
                        <a:rPr lang="it-IT" sz="1600" b="1" u="none" strike="noStrike" dirty="0">
                          <a:solidFill>
                            <a:srgbClr val="C00000"/>
                          </a:solidFill>
                          <a:effectLst/>
                          <a:latin typeface="Arial" panose="020B0604020202020204" pitchFamily="34" charset="0"/>
                          <a:cs typeface="Arial" panose="020B0604020202020204" pitchFamily="34" charset="0"/>
                        </a:rPr>
                        <a:t>Non ammissibile</a:t>
                      </a:r>
                      <a:endParaRPr lang="it-IT" sz="16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55598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2060"/>
                          </a:solidFill>
                          <a:effectLst/>
                          <a:latin typeface="Arial" panose="020B0604020202020204" pitchFamily="34" charset="0"/>
                          <a:cs typeface="Arial" panose="020B0604020202020204" pitchFamily="34" charset="0"/>
                        </a:rPr>
                        <a:t>Pubblicazioni</a:t>
                      </a:r>
                      <a:r>
                        <a:rPr lang="it-IT" sz="2000" b="0" i="0" u="none" strike="noStrike" baseline="0" dirty="0" smtClean="0">
                          <a:solidFill>
                            <a:srgbClr val="002060"/>
                          </a:solidFill>
                          <a:effectLst/>
                          <a:latin typeface="Arial" panose="020B0604020202020204" pitchFamily="34" charset="0"/>
                          <a:cs typeface="Arial" panose="020B0604020202020204" pitchFamily="34" charset="0"/>
                        </a:rPr>
                        <a:t> Scientifiche</a:t>
                      </a:r>
                      <a:endParaRPr lang="it-IT" sz="20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algn="l" fontAlgn="b">
                        <a:lnSpc>
                          <a:spcPct val="100000"/>
                        </a:lnSpc>
                      </a:pPr>
                      <a:endParaRPr lang="it-IT"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r h="6009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2000" b="0" i="0" u="none" strike="noStrike" dirty="0" smtClean="0">
                          <a:solidFill>
                            <a:srgbClr val="002060"/>
                          </a:solidFill>
                          <a:effectLst/>
                          <a:latin typeface="Arial" panose="020B0604020202020204" pitchFamily="34" charset="0"/>
                          <a:cs typeface="Arial" panose="020B0604020202020204" pitchFamily="34" charset="0"/>
                        </a:rPr>
                        <a:t>Rettifiche errori crediti/ inserimento partecipazioni</a:t>
                      </a:r>
                      <a:r>
                        <a:rPr lang="it-IT" sz="2000" b="0" i="0" u="none" strike="noStrike" baseline="0" dirty="0" smtClean="0">
                          <a:solidFill>
                            <a:srgbClr val="002060"/>
                          </a:solidFill>
                          <a:effectLst/>
                          <a:latin typeface="Arial" panose="020B0604020202020204" pitchFamily="34" charset="0"/>
                          <a:cs typeface="Arial" panose="020B0604020202020204" pitchFamily="34" charset="0"/>
                        </a:rPr>
                        <a:t> mancanti</a:t>
                      </a:r>
                      <a:endParaRPr lang="it-IT" sz="20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800" b="0" i="0" u="none" strike="noStrike" dirty="0" smtClean="0">
                          <a:solidFill>
                            <a:srgbClr val="002060"/>
                          </a:solidFill>
                          <a:effectLst/>
                          <a:latin typeface="Arial" panose="020B0604020202020204" pitchFamily="34" charset="0"/>
                          <a:cs typeface="Arial" panose="020B0604020202020204" pitchFamily="34" charset="0"/>
                        </a:rPr>
                        <a:t>Segreteria ECM</a:t>
                      </a:r>
                    </a:p>
                    <a:p>
                      <a:pPr marL="0" marR="0" indent="0" algn="l" defTabSz="914400" rtl="0" eaLnBrk="1" fontAlgn="b" latinLnBrk="0" hangingPunct="1">
                        <a:lnSpc>
                          <a:spcPct val="100000"/>
                        </a:lnSpc>
                        <a:spcBef>
                          <a:spcPts val="0"/>
                        </a:spcBef>
                        <a:spcAft>
                          <a:spcPts val="0"/>
                        </a:spcAft>
                        <a:buClrTx/>
                        <a:buSzTx/>
                        <a:buFontTx/>
                        <a:buNone/>
                        <a:tabLst/>
                        <a:defRPr/>
                      </a:pPr>
                      <a:endParaRPr lang="it-IT" sz="18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r>
            </a:tbl>
          </a:graphicData>
        </a:graphic>
      </p:graphicFrame>
      <p:sp>
        <p:nvSpPr>
          <p:cNvPr id="36869" name="CasellaDiTesto 2"/>
          <p:cNvSpPr txBox="1">
            <a:spLocks noChangeArrowheads="1"/>
          </p:cNvSpPr>
          <p:nvPr/>
        </p:nvSpPr>
        <p:spPr bwMode="auto">
          <a:xfrm>
            <a:off x="900113" y="260350"/>
            <a:ext cx="7632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r>
              <a:rPr lang="it-IT" sz="2400">
                <a:solidFill>
                  <a:srgbClr val="002060"/>
                </a:solidFill>
                <a:latin typeface="Calibri" pitchFamily="34" charset="0"/>
              </a:rPr>
              <a:t>Professionisti sanitari </a:t>
            </a:r>
          </a:p>
          <a:p>
            <a:pPr algn="ctr" eaLnBrk="1" hangingPunct="1"/>
            <a:r>
              <a:rPr lang="it-IT" sz="2400" u="sng">
                <a:solidFill>
                  <a:srgbClr val="002060"/>
                </a:solidFill>
                <a:latin typeface="Calibri" pitchFamily="34" charset="0"/>
              </a:rPr>
              <a:t>NON iscritti </a:t>
            </a:r>
            <a:r>
              <a:rPr lang="it-IT" sz="2400">
                <a:solidFill>
                  <a:srgbClr val="002060"/>
                </a:solidFill>
                <a:latin typeface="Calibri" pitchFamily="34" charset="0"/>
              </a:rPr>
              <a:t>ad Associazioni</a:t>
            </a:r>
          </a:p>
          <a:p>
            <a:pPr eaLnBrk="1" hangingPunct="1"/>
            <a:endParaRPr lang="it-IT">
              <a:solidFill>
                <a:srgbClr val="000000"/>
              </a:solidFill>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2925" y="4148138"/>
            <a:ext cx="8137525" cy="1584325"/>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lnSpc>
                <a:spcPct val="150000"/>
              </a:lnSpc>
              <a:spcBef>
                <a:spcPts val="0"/>
              </a:spcBef>
              <a:spcAft>
                <a:spcPts val="0"/>
              </a:spcAft>
              <a:defRPr/>
            </a:pPr>
            <a:r>
              <a:rPr lang="it-IT" sz="1400" b="1" dirty="0"/>
              <a:t>Obbligo formativo individuale</a:t>
            </a:r>
          </a:p>
        </p:txBody>
      </p:sp>
      <p:grpSp>
        <p:nvGrpSpPr>
          <p:cNvPr id="2" name="Gruppo 4"/>
          <p:cNvGrpSpPr/>
          <p:nvPr/>
        </p:nvGrpSpPr>
        <p:grpSpPr>
          <a:xfrm>
            <a:off x="683568" y="4730713"/>
            <a:ext cx="2592288" cy="468052"/>
            <a:chOff x="683568" y="2759442"/>
            <a:chExt cx="2592288" cy="468052"/>
          </a:xfrm>
          <a:solidFill>
            <a:schemeClr val="accent1">
              <a:lumMod val="20000"/>
              <a:lumOff val="80000"/>
            </a:schemeClr>
          </a:solidFill>
        </p:grpSpPr>
        <p:sp>
          <p:nvSpPr>
            <p:cNvPr id="6" name="Rettangolo 5"/>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7" name="CasellaDiTesto 6"/>
            <p:cNvSpPr txBox="1"/>
            <p:nvPr/>
          </p:nvSpPr>
          <p:spPr>
            <a:xfrm>
              <a:off x="719572" y="2888940"/>
              <a:ext cx="2412268" cy="276999"/>
            </a:xfrm>
            <a:prstGeom prst="rect">
              <a:avLst/>
            </a:prstGeom>
            <a:grpFill/>
          </p:spPr>
          <p:txBody>
            <a:bodyPr>
              <a:spAutoFit/>
            </a:bodyPr>
            <a:lstStyle/>
            <a:p>
              <a:pPr fontAlgn="auto">
                <a:spcBef>
                  <a:spcPts val="0"/>
                </a:spcBef>
                <a:spcAft>
                  <a:spcPts val="0"/>
                </a:spcAft>
                <a:defRPr/>
              </a:pPr>
              <a:r>
                <a:rPr lang="it-IT" sz="1200" dirty="0">
                  <a:latin typeface="+mn-lt"/>
                  <a:cs typeface="+mn-cs"/>
                </a:rPr>
                <a:t>Obbligo formativo standard</a:t>
              </a:r>
            </a:p>
          </p:txBody>
        </p:sp>
      </p:grpSp>
      <p:grpSp>
        <p:nvGrpSpPr>
          <p:cNvPr id="3" name="Gruppo 7"/>
          <p:cNvGrpSpPr/>
          <p:nvPr/>
        </p:nvGrpSpPr>
        <p:grpSpPr>
          <a:xfrm>
            <a:off x="3707904" y="4529640"/>
            <a:ext cx="2592288" cy="938139"/>
            <a:chOff x="3923928" y="2513566"/>
            <a:chExt cx="2592288" cy="938139"/>
          </a:xfrm>
          <a:solidFill>
            <a:schemeClr val="accent1">
              <a:lumMod val="20000"/>
              <a:lumOff val="80000"/>
            </a:schemeClr>
          </a:solidFill>
        </p:grpSpPr>
        <p:sp>
          <p:nvSpPr>
            <p:cNvPr id="9" name="Rettangolo 8"/>
            <p:cNvSpPr/>
            <p:nvPr/>
          </p:nvSpPr>
          <p:spPr>
            <a:xfrm>
              <a:off x="3923928" y="2513566"/>
              <a:ext cx="2592288" cy="93813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10" name="Rettangolo 9"/>
            <p:cNvSpPr/>
            <p:nvPr/>
          </p:nvSpPr>
          <p:spPr>
            <a:xfrm>
              <a:off x="3995936" y="2659470"/>
              <a:ext cx="2448272" cy="646331"/>
            </a:xfrm>
            <a:prstGeom prst="rect">
              <a:avLst/>
            </a:prstGeom>
            <a:grpFill/>
          </p:spPr>
          <p:txBody>
            <a:bodyPr>
              <a:spAutoFit/>
            </a:bodyPr>
            <a:lstStyle/>
            <a:p>
              <a:pPr algn="ctr" fontAlgn="auto">
                <a:spcBef>
                  <a:spcPts val="0"/>
                </a:spcBef>
                <a:spcAft>
                  <a:spcPts val="0"/>
                </a:spcAft>
                <a:defRPr/>
              </a:pPr>
              <a:r>
                <a:rPr lang="it-IT" sz="1200" dirty="0">
                  <a:latin typeface="+mn-lt"/>
                  <a:cs typeface="+mn-cs"/>
                </a:rPr>
                <a:t>Riduzione obbligo formativo derivante dal triennio 2008/2010</a:t>
              </a:r>
            </a:p>
          </p:txBody>
        </p:sp>
      </p:grpSp>
      <p:sp>
        <p:nvSpPr>
          <p:cNvPr id="11" name="Meno 10"/>
          <p:cNvSpPr/>
          <p:nvPr/>
        </p:nvSpPr>
        <p:spPr>
          <a:xfrm>
            <a:off x="3348038" y="4891088"/>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Meno 11"/>
          <p:cNvSpPr/>
          <p:nvPr/>
        </p:nvSpPr>
        <p:spPr>
          <a:xfrm>
            <a:off x="6443663" y="4891088"/>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5" name="Gruppo 12"/>
          <p:cNvGrpSpPr/>
          <p:nvPr/>
        </p:nvGrpSpPr>
        <p:grpSpPr>
          <a:xfrm>
            <a:off x="6804248" y="4764684"/>
            <a:ext cx="1728192" cy="468052"/>
            <a:chOff x="683568" y="2759442"/>
            <a:chExt cx="2592288" cy="468052"/>
          </a:xfrm>
          <a:solidFill>
            <a:schemeClr val="accent1">
              <a:lumMod val="20000"/>
              <a:lumOff val="80000"/>
            </a:schemeClr>
          </a:solidFill>
        </p:grpSpPr>
        <p:sp>
          <p:nvSpPr>
            <p:cNvPr id="14" name="Rettangolo 13"/>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15" name="CasellaDiTesto 14"/>
            <p:cNvSpPr txBox="1"/>
            <p:nvPr/>
          </p:nvSpPr>
          <p:spPr>
            <a:xfrm>
              <a:off x="791580" y="2842483"/>
              <a:ext cx="2376264" cy="276999"/>
            </a:xfrm>
            <a:prstGeom prst="rect">
              <a:avLst/>
            </a:prstGeom>
            <a:grpFill/>
          </p:spPr>
          <p:txBody>
            <a:bodyPr>
              <a:spAutoFit/>
            </a:bodyPr>
            <a:lstStyle/>
            <a:p>
              <a:pPr fontAlgn="auto">
                <a:spcBef>
                  <a:spcPts val="0"/>
                </a:spcBef>
                <a:spcAft>
                  <a:spcPts val="0"/>
                </a:spcAft>
                <a:defRPr/>
              </a:pPr>
              <a:r>
                <a:rPr lang="it-IT" sz="1200" dirty="0">
                  <a:latin typeface="+mn-lt"/>
                  <a:cs typeface="+mn-cs"/>
                </a:rPr>
                <a:t>Esoneri/Esenzioni</a:t>
              </a:r>
            </a:p>
          </p:txBody>
        </p:sp>
      </p:grpSp>
      <p:sp>
        <p:nvSpPr>
          <p:cNvPr id="16" name="CasellaDiTesto 15"/>
          <p:cNvSpPr txBox="1">
            <a:spLocks noChangeArrowheads="1"/>
          </p:cNvSpPr>
          <p:nvPr/>
        </p:nvSpPr>
        <p:spPr bwMode="auto">
          <a:xfrm>
            <a:off x="3203575" y="4221163"/>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ltLang="it-IT" sz="1400" b="1" u="sng">
                <a:solidFill>
                  <a:srgbClr val="000000"/>
                </a:solidFill>
              </a:rPr>
              <a:t>effettivo</a:t>
            </a:r>
          </a:p>
        </p:txBody>
      </p:sp>
      <p:grpSp>
        <p:nvGrpSpPr>
          <p:cNvPr id="8" name="Gruppo 18"/>
          <p:cNvGrpSpPr>
            <a:grpSpLocks/>
          </p:cNvGrpSpPr>
          <p:nvPr/>
        </p:nvGrpSpPr>
        <p:grpSpPr bwMode="auto">
          <a:xfrm>
            <a:off x="539750" y="1484313"/>
            <a:ext cx="5903913" cy="720725"/>
            <a:chOff x="2123728" y="3861048"/>
            <a:chExt cx="5904656" cy="720080"/>
          </a:xfrm>
        </p:grpSpPr>
        <p:sp>
          <p:nvSpPr>
            <p:cNvPr id="17" name="Rettangolo 16"/>
            <p:cNvSpPr/>
            <p:nvPr/>
          </p:nvSpPr>
          <p:spPr>
            <a:xfrm>
              <a:off x="2123728" y="3861048"/>
              <a:ext cx="5904656" cy="72008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r">
                <a:defRPr/>
              </a:pPr>
              <a:r>
                <a:rPr lang="it-IT" altLang="it-IT" sz="2000" b="1" dirty="0">
                  <a:latin typeface="Arial" charset="0"/>
                  <a:cs typeface="Arial" charset="0"/>
                </a:rPr>
                <a:t>Crediti ECM acquisti nel triennio </a:t>
              </a:r>
              <a:endParaRPr lang="it-IT" sz="2000" b="1" dirty="0"/>
            </a:p>
          </p:txBody>
        </p:sp>
        <p:pic>
          <p:nvPicPr>
            <p:cNvPr id="37906" name="Immagin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7008" y="4022967"/>
              <a:ext cx="1592904" cy="55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CasellaDiTesto 20"/>
          <p:cNvSpPr txBox="1"/>
          <p:nvPr/>
        </p:nvSpPr>
        <p:spPr>
          <a:xfrm>
            <a:off x="2123728" y="2895327"/>
            <a:ext cx="2376264"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2400" b="1" dirty="0">
                <a:ln w="11430">
                  <a:solidFill>
                    <a:schemeClr val="accent6">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Soddisfano</a:t>
            </a:r>
          </a:p>
        </p:txBody>
      </p:sp>
      <p:sp>
        <p:nvSpPr>
          <p:cNvPr id="22" name="Freccia a destra 21"/>
          <p:cNvSpPr/>
          <p:nvPr/>
        </p:nvSpPr>
        <p:spPr>
          <a:xfrm>
            <a:off x="4356100" y="2895600"/>
            <a:ext cx="1079500" cy="461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3" name="Immagine 22" descr="certificazione.jpg"/>
          <p:cNvPicPr>
            <a:picLocks noChangeAspect="1"/>
          </p:cNvPicPr>
          <p:nvPr/>
        </p:nvPicPr>
        <p:blipFill>
          <a:blip r:embed="rId3" cstate="print"/>
          <a:stretch>
            <a:fillRect/>
          </a:stretch>
        </p:blipFill>
        <p:spPr>
          <a:xfrm>
            <a:off x="6797176" y="1196752"/>
            <a:ext cx="1879280" cy="26642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4" name="CasellaDiTesto 23"/>
          <p:cNvSpPr txBox="1">
            <a:spLocks noChangeArrowheads="1"/>
          </p:cNvSpPr>
          <p:nvPr/>
        </p:nvSpPr>
        <p:spPr bwMode="auto">
          <a:xfrm>
            <a:off x="6696075" y="765175"/>
            <a:ext cx="212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t>Certificazione</a:t>
            </a:r>
          </a:p>
        </p:txBody>
      </p:sp>
      <p:sp>
        <p:nvSpPr>
          <p:cNvPr id="25" name="Titolo 1"/>
          <p:cNvSpPr>
            <a:spLocks noGrp="1"/>
          </p:cNvSpPr>
          <p:nvPr>
            <p:ph type="title"/>
          </p:nvPr>
        </p:nvSpPr>
        <p:spPr>
          <a:xfrm>
            <a:off x="467544" y="404664"/>
            <a:ext cx="8229600" cy="720080"/>
          </a:xfrm>
        </p:spPr>
        <p:txBody>
          <a:bodyPr anchor="t"/>
          <a:lstStyle/>
          <a:p>
            <a:pPr eaLnBrk="1" fontAlgn="auto" hangingPunct="1">
              <a:spcAft>
                <a:spcPts val="0"/>
              </a:spcAft>
              <a:defRPr/>
            </a:pPr>
            <a:r>
              <a:rPr lang="it-IT" sz="2800" dirty="0" smtClean="0">
                <a:solidFill>
                  <a:srgbClr val="002060"/>
                </a:solidFill>
                <a:effectLst/>
              </a:rPr>
              <a:t>Certificazione/Attestazione</a:t>
            </a:r>
            <a:endParaRPr lang="it-IT" sz="2800" dirty="0">
              <a:solidFill>
                <a:srgbClr val="002060"/>
              </a:solidFill>
              <a:effectLst/>
            </a:endParaRPr>
          </a:p>
        </p:txBody>
      </p:sp>
      <p:pic>
        <p:nvPicPr>
          <p:cNvPr id="37903"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22"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2925" y="4148138"/>
            <a:ext cx="8137525" cy="1584325"/>
          </a:xfrm>
          <a:prstGeom prst="rect">
            <a:avLst/>
          </a:prstGeom>
        </p:spPr>
        <p:style>
          <a:lnRef idx="2">
            <a:schemeClr val="accent1"/>
          </a:lnRef>
          <a:fillRef idx="1">
            <a:schemeClr val="lt1"/>
          </a:fillRef>
          <a:effectRef idx="0">
            <a:schemeClr val="accent1"/>
          </a:effectRef>
          <a:fontRef idx="minor">
            <a:schemeClr val="dk1"/>
          </a:fontRef>
        </p:style>
        <p:txBody>
          <a:bodyPr/>
          <a:lstStyle/>
          <a:p>
            <a:pPr fontAlgn="auto">
              <a:lnSpc>
                <a:spcPct val="150000"/>
              </a:lnSpc>
              <a:spcBef>
                <a:spcPts val="0"/>
              </a:spcBef>
              <a:spcAft>
                <a:spcPts val="0"/>
              </a:spcAft>
              <a:defRPr/>
            </a:pPr>
            <a:r>
              <a:rPr lang="it-IT" sz="1400" b="1" dirty="0"/>
              <a:t>Obbligo formativo individuale</a:t>
            </a:r>
          </a:p>
        </p:txBody>
      </p:sp>
      <p:grpSp>
        <p:nvGrpSpPr>
          <p:cNvPr id="2" name="Gruppo 4"/>
          <p:cNvGrpSpPr/>
          <p:nvPr/>
        </p:nvGrpSpPr>
        <p:grpSpPr>
          <a:xfrm>
            <a:off x="683568" y="4730713"/>
            <a:ext cx="2592288" cy="468052"/>
            <a:chOff x="683568" y="2759442"/>
            <a:chExt cx="2592288" cy="468052"/>
          </a:xfrm>
          <a:solidFill>
            <a:schemeClr val="accent1">
              <a:lumMod val="20000"/>
              <a:lumOff val="80000"/>
            </a:schemeClr>
          </a:solidFill>
        </p:grpSpPr>
        <p:sp>
          <p:nvSpPr>
            <p:cNvPr id="6" name="Rettangolo 5"/>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7" name="CasellaDiTesto 6"/>
            <p:cNvSpPr txBox="1"/>
            <p:nvPr/>
          </p:nvSpPr>
          <p:spPr>
            <a:xfrm>
              <a:off x="719572" y="2888940"/>
              <a:ext cx="2412268" cy="276999"/>
            </a:xfrm>
            <a:prstGeom prst="rect">
              <a:avLst/>
            </a:prstGeom>
            <a:grpFill/>
          </p:spPr>
          <p:txBody>
            <a:bodyPr>
              <a:spAutoFit/>
            </a:bodyPr>
            <a:lstStyle/>
            <a:p>
              <a:pPr fontAlgn="auto">
                <a:spcBef>
                  <a:spcPts val="0"/>
                </a:spcBef>
                <a:spcAft>
                  <a:spcPts val="0"/>
                </a:spcAft>
                <a:defRPr/>
              </a:pPr>
              <a:r>
                <a:rPr lang="it-IT" sz="1200" dirty="0">
                  <a:latin typeface="+mn-lt"/>
                  <a:cs typeface="+mn-cs"/>
                </a:rPr>
                <a:t>Obbligo formativo standard</a:t>
              </a:r>
            </a:p>
          </p:txBody>
        </p:sp>
      </p:grpSp>
      <p:grpSp>
        <p:nvGrpSpPr>
          <p:cNvPr id="3" name="Gruppo 7"/>
          <p:cNvGrpSpPr/>
          <p:nvPr/>
        </p:nvGrpSpPr>
        <p:grpSpPr>
          <a:xfrm>
            <a:off x="3707904" y="4529640"/>
            <a:ext cx="2592288" cy="938139"/>
            <a:chOff x="3923928" y="2513566"/>
            <a:chExt cx="2592288" cy="938139"/>
          </a:xfrm>
          <a:solidFill>
            <a:schemeClr val="accent1">
              <a:lumMod val="20000"/>
              <a:lumOff val="80000"/>
            </a:schemeClr>
          </a:solidFill>
        </p:grpSpPr>
        <p:sp>
          <p:nvSpPr>
            <p:cNvPr id="9" name="Rettangolo 8"/>
            <p:cNvSpPr/>
            <p:nvPr/>
          </p:nvSpPr>
          <p:spPr>
            <a:xfrm>
              <a:off x="3923928" y="2513566"/>
              <a:ext cx="2592288" cy="93813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10" name="Rettangolo 9"/>
            <p:cNvSpPr/>
            <p:nvPr/>
          </p:nvSpPr>
          <p:spPr>
            <a:xfrm>
              <a:off x="3995936" y="2659470"/>
              <a:ext cx="2448272" cy="646331"/>
            </a:xfrm>
            <a:prstGeom prst="rect">
              <a:avLst/>
            </a:prstGeom>
            <a:grpFill/>
          </p:spPr>
          <p:txBody>
            <a:bodyPr>
              <a:spAutoFit/>
            </a:bodyPr>
            <a:lstStyle/>
            <a:p>
              <a:pPr algn="ctr" fontAlgn="auto">
                <a:spcBef>
                  <a:spcPts val="0"/>
                </a:spcBef>
                <a:spcAft>
                  <a:spcPts val="0"/>
                </a:spcAft>
                <a:defRPr/>
              </a:pPr>
              <a:r>
                <a:rPr lang="it-IT" sz="1200" dirty="0">
                  <a:latin typeface="+mn-lt"/>
                  <a:cs typeface="+mn-cs"/>
                </a:rPr>
                <a:t>Riduzione obbligo formativo derivante dal triennio 2008/2010</a:t>
              </a:r>
            </a:p>
          </p:txBody>
        </p:sp>
      </p:grpSp>
      <p:sp>
        <p:nvSpPr>
          <p:cNvPr id="11" name="Meno 10"/>
          <p:cNvSpPr/>
          <p:nvPr/>
        </p:nvSpPr>
        <p:spPr>
          <a:xfrm>
            <a:off x="3348038" y="4891088"/>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Meno 11"/>
          <p:cNvSpPr/>
          <p:nvPr/>
        </p:nvSpPr>
        <p:spPr>
          <a:xfrm>
            <a:off x="6443663" y="4891088"/>
            <a:ext cx="252412" cy="215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5" name="Gruppo 12"/>
          <p:cNvGrpSpPr/>
          <p:nvPr/>
        </p:nvGrpSpPr>
        <p:grpSpPr>
          <a:xfrm>
            <a:off x="6804248" y="4764684"/>
            <a:ext cx="1728192" cy="468052"/>
            <a:chOff x="683568" y="2759442"/>
            <a:chExt cx="2592288" cy="468052"/>
          </a:xfrm>
          <a:solidFill>
            <a:schemeClr val="accent1">
              <a:lumMod val="20000"/>
              <a:lumOff val="80000"/>
            </a:schemeClr>
          </a:solidFill>
        </p:grpSpPr>
        <p:sp>
          <p:nvSpPr>
            <p:cNvPr id="14" name="Rettangolo 13"/>
            <p:cNvSpPr/>
            <p:nvPr/>
          </p:nvSpPr>
          <p:spPr>
            <a:xfrm>
              <a:off x="683568" y="2759442"/>
              <a:ext cx="2592288" cy="46805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a:p>
          </p:txBody>
        </p:sp>
        <p:sp>
          <p:nvSpPr>
            <p:cNvPr id="15" name="CasellaDiTesto 14"/>
            <p:cNvSpPr txBox="1"/>
            <p:nvPr/>
          </p:nvSpPr>
          <p:spPr>
            <a:xfrm>
              <a:off x="791580" y="2842483"/>
              <a:ext cx="2376264" cy="276999"/>
            </a:xfrm>
            <a:prstGeom prst="rect">
              <a:avLst/>
            </a:prstGeom>
            <a:grpFill/>
          </p:spPr>
          <p:txBody>
            <a:bodyPr>
              <a:spAutoFit/>
            </a:bodyPr>
            <a:lstStyle/>
            <a:p>
              <a:pPr fontAlgn="auto">
                <a:spcBef>
                  <a:spcPts val="0"/>
                </a:spcBef>
                <a:spcAft>
                  <a:spcPts val="0"/>
                </a:spcAft>
                <a:defRPr/>
              </a:pPr>
              <a:r>
                <a:rPr lang="it-IT" sz="1200" dirty="0">
                  <a:latin typeface="+mn-lt"/>
                  <a:cs typeface="+mn-cs"/>
                </a:rPr>
                <a:t>Esoneri/Esenzioni</a:t>
              </a:r>
            </a:p>
          </p:txBody>
        </p:sp>
      </p:grpSp>
      <p:sp>
        <p:nvSpPr>
          <p:cNvPr id="38920" name="CasellaDiTesto 15"/>
          <p:cNvSpPr txBox="1">
            <a:spLocks noChangeArrowheads="1"/>
          </p:cNvSpPr>
          <p:nvPr/>
        </p:nvSpPr>
        <p:spPr bwMode="auto">
          <a:xfrm>
            <a:off x="3203575" y="4221163"/>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ltLang="it-IT" sz="1400" b="1" u="sng">
                <a:solidFill>
                  <a:srgbClr val="000000"/>
                </a:solidFill>
              </a:rPr>
              <a:t>effettivo</a:t>
            </a:r>
          </a:p>
        </p:txBody>
      </p:sp>
      <p:grpSp>
        <p:nvGrpSpPr>
          <p:cNvPr id="38921" name="Gruppo 18"/>
          <p:cNvGrpSpPr>
            <a:grpSpLocks/>
          </p:cNvGrpSpPr>
          <p:nvPr/>
        </p:nvGrpSpPr>
        <p:grpSpPr bwMode="auto">
          <a:xfrm>
            <a:off x="539750" y="1484313"/>
            <a:ext cx="5903913" cy="720725"/>
            <a:chOff x="2123728" y="3861048"/>
            <a:chExt cx="5904656" cy="720080"/>
          </a:xfrm>
        </p:grpSpPr>
        <p:sp>
          <p:nvSpPr>
            <p:cNvPr id="17" name="Rettangolo 16"/>
            <p:cNvSpPr/>
            <p:nvPr/>
          </p:nvSpPr>
          <p:spPr>
            <a:xfrm>
              <a:off x="2123728" y="3861048"/>
              <a:ext cx="5904656" cy="72008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r">
                <a:defRPr/>
              </a:pPr>
              <a:r>
                <a:rPr lang="it-IT" altLang="it-IT" sz="2000" b="1" dirty="0">
                  <a:latin typeface="Arial" charset="0"/>
                  <a:cs typeface="Arial" charset="0"/>
                </a:rPr>
                <a:t>Crediti ECM acquisti nel triennio </a:t>
              </a:r>
              <a:endParaRPr lang="it-IT" sz="2000" b="1" dirty="0"/>
            </a:p>
          </p:txBody>
        </p:sp>
        <p:pic>
          <p:nvPicPr>
            <p:cNvPr id="38930" name="Immagin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7008" y="4022967"/>
              <a:ext cx="1592904" cy="55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CasellaDiTesto 20"/>
          <p:cNvSpPr txBox="1"/>
          <p:nvPr/>
        </p:nvSpPr>
        <p:spPr>
          <a:xfrm>
            <a:off x="1475656" y="2895327"/>
            <a:ext cx="3024336"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2400" b="1" dirty="0">
                <a:ln w="11430">
                  <a:solidFill>
                    <a:schemeClr val="accent6">
                      <a:lumMod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NON Soddisfano</a:t>
            </a:r>
          </a:p>
        </p:txBody>
      </p:sp>
      <p:sp>
        <p:nvSpPr>
          <p:cNvPr id="22" name="Freccia a destra 21"/>
          <p:cNvSpPr/>
          <p:nvPr/>
        </p:nvSpPr>
        <p:spPr>
          <a:xfrm>
            <a:off x="4356100" y="2895600"/>
            <a:ext cx="1079500" cy="4619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CasellaDiTesto 23"/>
          <p:cNvSpPr txBox="1">
            <a:spLocks noChangeArrowheads="1"/>
          </p:cNvSpPr>
          <p:nvPr/>
        </p:nvSpPr>
        <p:spPr bwMode="auto">
          <a:xfrm>
            <a:off x="6696075" y="765175"/>
            <a:ext cx="212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t>Attestazione</a:t>
            </a:r>
          </a:p>
        </p:txBody>
      </p:sp>
      <p:pic>
        <p:nvPicPr>
          <p:cNvPr id="25" name="Immagine 24" descr="Attestazione.png"/>
          <p:cNvPicPr>
            <a:picLocks noChangeAspect="1"/>
          </p:cNvPicPr>
          <p:nvPr/>
        </p:nvPicPr>
        <p:blipFill>
          <a:blip r:embed="rId4" cstate="print"/>
          <a:stretch>
            <a:fillRect/>
          </a:stretch>
        </p:blipFill>
        <p:spPr>
          <a:xfrm>
            <a:off x="6582648" y="1134036"/>
            <a:ext cx="2043149" cy="27363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6" name="Titolo 1"/>
          <p:cNvSpPr>
            <a:spLocks noGrp="1"/>
          </p:cNvSpPr>
          <p:nvPr>
            <p:ph type="title"/>
          </p:nvPr>
        </p:nvSpPr>
        <p:spPr>
          <a:xfrm>
            <a:off x="467544" y="404664"/>
            <a:ext cx="8229600" cy="720080"/>
          </a:xfrm>
        </p:spPr>
        <p:txBody>
          <a:bodyPr anchor="t"/>
          <a:lstStyle/>
          <a:p>
            <a:pPr eaLnBrk="1" fontAlgn="auto" hangingPunct="1">
              <a:spcAft>
                <a:spcPts val="0"/>
              </a:spcAft>
              <a:defRPr/>
            </a:pPr>
            <a:r>
              <a:rPr lang="it-IT" sz="2800" dirty="0" smtClean="0">
                <a:solidFill>
                  <a:srgbClr val="002060"/>
                </a:solidFill>
                <a:effectLst/>
              </a:rPr>
              <a:t>Certificazione/Attestazione</a:t>
            </a:r>
            <a:endParaRPr lang="it-IT" sz="2800" dirty="0">
              <a:solidFill>
                <a:srgbClr val="002060"/>
              </a:solidFill>
              <a:effectLst/>
            </a:endParaRPr>
          </a:p>
        </p:txBody>
      </p:sp>
      <p:pic>
        <p:nvPicPr>
          <p:cNvPr id="38927"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28625" y="785813"/>
            <a:ext cx="8183563"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a:lstStyle>
            <a:lvl1pPr marL="258763" indent="-258763"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1pPr>
            <a:lvl2pPr marL="742950" indent="-28575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2pPr>
            <a:lvl3pPr marL="11430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3pPr>
            <a:lvl4pPr marL="16002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4pPr>
            <a:lvl5pPr marL="20574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9pPr>
          </a:lstStyle>
          <a:p>
            <a:pPr algn="ctr" eaLnBrk="1" hangingPunct="1">
              <a:spcBef>
                <a:spcPts val="250"/>
              </a:spcBef>
            </a:pPr>
            <a:r>
              <a:rPr lang="it-IT" sz="2800" b="1">
                <a:solidFill>
                  <a:srgbClr val="002060"/>
                </a:solidFill>
                <a:latin typeface="Verdana" pitchFamily="34" charset="0"/>
              </a:rPr>
              <a:t>Governance del sistema ECM</a:t>
            </a:r>
          </a:p>
          <a:p>
            <a:pPr eaLnBrk="1" hangingPunct="1">
              <a:spcBef>
                <a:spcPts val="250"/>
              </a:spcBef>
            </a:pPr>
            <a:endParaRPr lang="it-IT" sz="2800">
              <a:solidFill>
                <a:srgbClr val="002060"/>
              </a:solidFill>
              <a:latin typeface="Verdana" pitchFamily="34" charset="0"/>
            </a:endParaRPr>
          </a:p>
          <a:p>
            <a:pPr algn="just"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Cooperazione e partecipazione delle autonomie e delle responsabilità dei soggetti istituzionali coinvolti </a:t>
            </a:r>
          </a:p>
          <a:p>
            <a:pPr algn="just" eaLnBrk="1" hangingPunct="1">
              <a:spcBef>
                <a:spcPts val="250"/>
              </a:spcBef>
            </a:pPr>
            <a:endParaRPr lang="it-IT" sz="2800">
              <a:solidFill>
                <a:srgbClr val="002060"/>
              </a:solidFill>
              <a:latin typeface="Verdana" pitchFamily="34" charset="0"/>
            </a:endParaRPr>
          </a:p>
          <a:p>
            <a:pPr algn="just" eaLnBrk="1" hangingPunct="1">
              <a:spcBef>
                <a:spcPts val="250"/>
              </a:spcBef>
              <a:buClr>
                <a:srgbClr val="F07F09"/>
              </a:buClr>
              <a:buSzPct val="80000"/>
              <a:buFont typeface="Wingdings 2" pitchFamily="18" charset="2"/>
              <a:buChar char=""/>
            </a:pPr>
            <a:r>
              <a:rPr lang="it-IT" sz="2800">
                <a:solidFill>
                  <a:srgbClr val="002060"/>
                </a:solidFill>
                <a:latin typeface="Verdana" pitchFamily="34" charset="0"/>
              </a:rPr>
              <a:t>Non sottrae competenze né poteri</a:t>
            </a:r>
          </a:p>
          <a:p>
            <a:pPr algn="just" eaLnBrk="1" hangingPunct="1">
              <a:spcBef>
                <a:spcPts val="250"/>
              </a:spcBef>
            </a:pPr>
            <a:r>
              <a:rPr lang="it-IT" sz="2800">
                <a:solidFill>
                  <a:srgbClr val="002060"/>
                </a:solidFill>
                <a:latin typeface="Verdana" pitchFamily="34" charset="0"/>
              </a:rPr>
              <a:t> </a:t>
            </a:r>
          </a:p>
          <a:p>
            <a:pPr algn="just" eaLnBrk="1" hangingPunct="1">
              <a:spcBef>
                <a:spcPts val="250"/>
              </a:spcBef>
              <a:buClr>
                <a:srgbClr val="F07F09"/>
              </a:buClr>
              <a:buSzPct val="80000"/>
              <a:buFont typeface="Wingdings 2" pitchFamily="18" charset="2"/>
              <a:buChar char=""/>
            </a:pPr>
            <a:r>
              <a:rPr lang="it-IT" sz="2800" u="sng">
                <a:solidFill>
                  <a:srgbClr val="002060"/>
                </a:solidFill>
                <a:latin typeface="Verdana" pitchFamily="34" charset="0"/>
              </a:rPr>
              <a:t>Condivide</a:t>
            </a:r>
            <a:r>
              <a:rPr lang="it-IT" sz="2800">
                <a:solidFill>
                  <a:srgbClr val="002060"/>
                </a:solidFill>
                <a:latin typeface="Verdana" pitchFamily="34" charset="0"/>
              </a:rPr>
              <a:t>  obiettivi e processi</a:t>
            </a:r>
          </a:p>
          <a:p>
            <a:pPr eaLnBrk="1" hangingPunct="1">
              <a:spcBef>
                <a:spcPts val="250"/>
              </a:spcBef>
            </a:pPr>
            <a:endParaRPr lang="it-IT" sz="2800">
              <a:solidFill>
                <a:srgbClr val="002060"/>
              </a:solidFill>
              <a:latin typeface="Verdana" pitchFamily="34" charset="0"/>
            </a:endParaRPr>
          </a:p>
        </p:txBody>
      </p:sp>
      <p:pic>
        <p:nvPicPr>
          <p:cNvPr id="12291"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contenuto 2"/>
          <p:cNvSpPr>
            <a:spLocks noGrp="1"/>
          </p:cNvSpPr>
          <p:nvPr>
            <p:ph idx="1"/>
          </p:nvPr>
        </p:nvSpPr>
        <p:spPr>
          <a:xfrm>
            <a:off x="504825" y="792163"/>
            <a:ext cx="8328025" cy="1387475"/>
          </a:xfrm>
        </p:spPr>
        <p:txBody>
          <a:bodyPr/>
          <a:lstStyle/>
          <a:p>
            <a:pPr marL="0" indent="0">
              <a:buFont typeface="Wingdings 2" pitchFamily="18" charset="2"/>
              <a:buNone/>
            </a:pPr>
            <a:r>
              <a:rPr lang="it-IT" sz="2400" smtClean="0">
                <a:solidFill>
                  <a:srgbClr val="002060"/>
                </a:solidFill>
              </a:rPr>
              <a:t>Co.Ge.A.P.S.  nelle prossime settimane renderà disponibile agli Ordini, Collegi ed Associazioni </a:t>
            </a:r>
            <a:r>
              <a:rPr lang="it-IT" sz="2400" b="1" smtClean="0">
                <a:solidFill>
                  <a:srgbClr val="002060"/>
                </a:solidFill>
              </a:rPr>
              <a:t>il software </a:t>
            </a:r>
            <a:r>
              <a:rPr lang="it-IT" sz="2400" smtClean="0">
                <a:solidFill>
                  <a:srgbClr val="002060"/>
                </a:solidFill>
              </a:rPr>
              <a:t>che ha progettato e che, in maniera automatica, sulla base dei dati disponibili:</a:t>
            </a:r>
          </a:p>
        </p:txBody>
      </p:sp>
      <p:sp>
        <p:nvSpPr>
          <p:cNvPr id="12290" name="Text Box 1"/>
          <p:cNvSpPr txBox="1">
            <a:spLocks noChangeArrowheads="1"/>
          </p:cNvSpPr>
          <p:nvPr/>
        </p:nvSpPr>
        <p:spPr bwMode="auto">
          <a:xfrm>
            <a:off x="3041650" y="155575"/>
            <a:ext cx="2808288" cy="703263"/>
          </a:xfrm>
          <a:prstGeom prst="rect">
            <a:avLst/>
          </a:prstGeom>
          <a:noFill/>
          <a:ln>
            <a:noFill/>
          </a:ln>
          <a:extLst/>
        </p:spPr>
        <p:txBody>
          <a:bodyPr lIns="182880" tIns="91440"/>
          <a:lstStyle/>
          <a:p>
            <a:pPr algn="ctr" defTabSz="449263">
              <a:spcBef>
                <a:spcPts val="250"/>
              </a:spcBef>
              <a:buClr>
                <a:srgbClr val="F07F09"/>
              </a:buClr>
              <a:buSzPct val="8000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it-IT" sz="2800" b="1" dirty="0">
                <a:solidFill>
                  <a:srgbClr val="1E53EA"/>
                </a:solidFill>
                <a:effectLst>
                  <a:outerShdw blurRad="38100" dist="38100" dir="2700000" algn="tl">
                    <a:srgbClr val="000000"/>
                  </a:outerShdw>
                </a:effectLst>
                <a:latin typeface="Verdana" pitchFamily="34" charset="0"/>
              </a:rPr>
              <a:t>Il software</a:t>
            </a:r>
          </a:p>
          <a:p>
            <a:pPr defTabSz="449263">
              <a:spcBef>
                <a:spcPts val="250"/>
              </a:spcBef>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it-IT" sz="2800" dirty="0">
              <a:solidFill>
                <a:srgbClr val="002060"/>
              </a:solidFill>
              <a:latin typeface="Verdana" pitchFamily="34" charset="0"/>
            </a:endParaRPr>
          </a:p>
        </p:txBody>
      </p:sp>
      <p:sp>
        <p:nvSpPr>
          <p:cNvPr id="39940" name="Rectangle 4"/>
          <p:cNvSpPr>
            <a:spLocks noChangeArrowheads="1"/>
          </p:cNvSpPr>
          <p:nvPr/>
        </p:nvSpPr>
        <p:spPr bwMode="auto">
          <a:xfrm>
            <a:off x="395288" y="2306638"/>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Clr>
                <a:srgbClr val="1038A8"/>
              </a:buClr>
              <a:buFont typeface="Wingdings" pitchFamily="2" charset="2"/>
              <a:buChar char="Ø"/>
              <a:tabLst>
                <a:tab pos="457200" algn="l"/>
              </a:tabLst>
            </a:pPr>
            <a:r>
              <a:rPr lang="it-IT" b="1">
                <a:solidFill>
                  <a:srgbClr val="002060"/>
                </a:solidFill>
                <a:latin typeface="Verdana" pitchFamily="34" charset="0"/>
              </a:rPr>
              <a:t> Calcola il fabbisogno formativo individuale per il triennio in considerazione:</a:t>
            </a:r>
          </a:p>
        </p:txBody>
      </p:sp>
      <p:sp>
        <p:nvSpPr>
          <p:cNvPr id="39941" name="Rectangle 5"/>
          <p:cNvSpPr>
            <a:spLocks noChangeArrowheads="1"/>
          </p:cNvSpPr>
          <p:nvPr/>
        </p:nvSpPr>
        <p:spPr bwMode="auto">
          <a:xfrm>
            <a:off x="-414338" y="2997200"/>
            <a:ext cx="878522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4">
              <a:buClr>
                <a:srgbClr val="1038A8"/>
              </a:buClr>
              <a:buFont typeface="Wingdings" pitchFamily="2" charset="2"/>
              <a:buChar char="ü"/>
            </a:pPr>
            <a:r>
              <a:rPr lang="it-IT">
                <a:solidFill>
                  <a:srgbClr val="1038A8"/>
                </a:solidFill>
                <a:latin typeface="Verdana" pitchFamily="34" charset="0"/>
              </a:rPr>
              <a:t> Del debito formativo standard </a:t>
            </a:r>
          </a:p>
          <a:p>
            <a:pPr lvl="4">
              <a:buClr>
                <a:srgbClr val="1038A8"/>
              </a:buClr>
              <a:buFont typeface="Wingdings" pitchFamily="2" charset="2"/>
              <a:buChar char="ü"/>
            </a:pPr>
            <a:r>
              <a:rPr lang="it-IT">
                <a:solidFill>
                  <a:srgbClr val="1038A8"/>
                </a:solidFill>
                <a:latin typeface="Verdana" pitchFamily="34" charset="0"/>
              </a:rPr>
              <a:t> Di eventuali riduzioni derivanti dal triennio 2008 - 2010</a:t>
            </a:r>
          </a:p>
          <a:p>
            <a:pPr lvl="4">
              <a:buClr>
                <a:srgbClr val="1038A8"/>
              </a:buClr>
              <a:buFont typeface="Wingdings" pitchFamily="2" charset="2"/>
              <a:buChar char="ü"/>
            </a:pPr>
            <a:r>
              <a:rPr lang="it-IT">
                <a:solidFill>
                  <a:srgbClr val="1038A8"/>
                </a:solidFill>
                <a:latin typeface="Verdana" pitchFamily="34" charset="0"/>
              </a:rPr>
              <a:t> Di eventuali esenzioni/esoneri </a:t>
            </a:r>
          </a:p>
        </p:txBody>
      </p:sp>
      <p:sp>
        <p:nvSpPr>
          <p:cNvPr id="39942" name="Rectangle 6"/>
          <p:cNvSpPr>
            <a:spLocks noChangeArrowheads="1"/>
          </p:cNvSpPr>
          <p:nvPr/>
        </p:nvSpPr>
        <p:spPr bwMode="auto">
          <a:xfrm>
            <a:off x="495300" y="4076700"/>
            <a:ext cx="6977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Wingdings" pitchFamily="2" charset="2"/>
              <a:buChar char="Ø"/>
            </a:pPr>
            <a:r>
              <a:rPr lang="it-IT" b="1">
                <a:solidFill>
                  <a:srgbClr val="002060"/>
                </a:solidFill>
                <a:latin typeface="Verdana" pitchFamily="34" charset="0"/>
              </a:rPr>
              <a:t> Confronta il fabbisogno formativo individuale, con:</a:t>
            </a:r>
          </a:p>
        </p:txBody>
      </p:sp>
      <p:sp>
        <p:nvSpPr>
          <p:cNvPr id="39943" name="Rectangle 7"/>
          <p:cNvSpPr>
            <a:spLocks noChangeArrowheads="1"/>
          </p:cNvSpPr>
          <p:nvPr/>
        </p:nvSpPr>
        <p:spPr bwMode="auto">
          <a:xfrm>
            <a:off x="1384300" y="4508500"/>
            <a:ext cx="6719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Clr>
                <a:srgbClr val="1038A8"/>
              </a:buClr>
              <a:buFont typeface="Wingdings" pitchFamily="2" charset="2"/>
              <a:buChar char="ü"/>
              <a:tabLst>
                <a:tab pos="457200" algn="l"/>
              </a:tabLst>
            </a:pPr>
            <a:r>
              <a:rPr lang="it-IT">
                <a:solidFill>
                  <a:srgbClr val="1038A8"/>
                </a:solidFill>
                <a:latin typeface="Verdana" pitchFamily="34" charset="0"/>
              </a:rPr>
              <a:t> La</a:t>
            </a:r>
            <a:r>
              <a:rPr lang="it-IT">
                <a:latin typeface="Verdana" pitchFamily="34" charset="0"/>
              </a:rPr>
              <a:t> </a:t>
            </a:r>
            <a:r>
              <a:rPr lang="it-IT">
                <a:solidFill>
                  <a:srgbClr val="1038A8"/>
                </a:solidFill>
                <a:latin typeface="Verdana" pitchFamily="34" charset="0"/>
              </a:rPr>
              <a:t>formazione effettuata secondo le norme della CNFC</a:t>
            </a:r>
          </a:p>
        </p:txBody>
      </p:sp>
      <p:sp>
        <p:nvSpPr>
          <p:cNvPr id="39944" name="Rectangle 8"/>
          <p:cNvSpPr>
            <a:spLocks noChangeArrowheads="1"/>
          </p:cNvSpPr>
          <p:nvPr/>
        </p:nvSpPr>
        <p:spPr bwMode="auto">
          <a:xfrm>
            <a:off x="457200" y="5075238"/>
            <a:ext cx="8459788" cy="64611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it-IT" b="1">
                <a:solidFill>
                  <a:srgbClr val="002060"/>
                </a:solidFill>
                <a:latin typeface="Verdana" pitchFamily="34" charset="0"/>
              </a:rPr>
              <a:t>Al fine di ‘suggerire’ un giudizio di certificazione che, in ultima analisi, deve essere valutato da Ordini, Collegi e Associazioni</a:t>
            </a:r>
          </a:p>
        </p:txBody>
      </p:sp>
      <p:pic>
        <p:nvPicPr>
          <p:cNvPr id="3994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ilindro 2"/>
          <p:cNvSpPr>
            <a:spLocks noChangeArrowheads="1"/>
          </p:cNvSpPr>
          <p:nvPr/>
        </p:nvSpPr>
        <p:spPr bwMode="auto">
          <a:xfrm>
            <a:off x="285750" y="981075"/>
            <a:ext cx="2500313" cy="4376738"/>
          </a:xfrm>
          <a:prstGeom prst="can">
            <a:avLst>
              <a:gd name="adj" fmla="val 25000"/>
            </a:avLst>
          </a:prstGeom>
          <a:solidFill>
            <a:schemeClr val="accent2">
              <a:lumMod val="60000"/>
              <a:lumOff val="40000"/>
            </a:schemeClr>
          </a:solidFill>
          <a:ln w="9525" algn="ctr">
            <a:solidFill>
              <a:schemeClr val="tx1"/>
            </a:solidFill>
            <a:round/>
            <a:headEnd/>
            <a:tailEnd/>
          </a:ln>
        </p:spPr>
        <p:txBody>
          <a:bodyPr/>
          <a:lstStyle/>
          <a:p>
            <a:pPr algn="ctr">
              <a:buFont typeface="Times New Roman" pitchFamily="16" charset="0"/>
              <a:buNone/>
              <a:defRPr/>
            </a:pPr>
            <a:endParaRPr lang="it-IT" dirty="0">
              <a:latin typeface="Times New Roman" pitchFamily="16" charset="0"/>
            </a:endParaRPr>
          </a:p>
          <a:p>
            <a:pPr algn="ctr">
              <a:buFont typeface="Times New Roman" pitchFamily="16" charset="0"/>
              <a:buNone/>
              <a:defRPr/>
            </a:pPr>
            <a:endParaRPr lang="it-IT" dirty="0">
              <a:latin typeface="Times New Roman" pitchFamily="16" charset="0"/>
            </a:endParaRPr>
          </a:p>
          <a:p>
            <a:pPr algn="ctr">
              <a:buFont typeface="Times New Roman" pitchFamily="16" charset="0"/>
              <a:buNone/>
              <a:defRPr/>
            </a:pPr>
            <a:r>
              <a:rPr lang="it-IT" sz="3200" b="1" dirty="0">
                <a:solidFill>
                  <a:srgbClr val="002060"/>
                </a:solidFill>
                <a:latin typeface="Times New Roman" pitchFamily="16" charset="0"/>
              </a:rPr>
              <a:t>1.093.752</a:t>
            </a:r>
          </a:p>
          <a:p>
            <a:pPr algn="ctr">
              <a:buFont typeface="Times New Roman" pitchFamily="16" charset="0"/>
              <a:buNone/>
              <a:defRPr/>
            </a:pPr>
            <a:endParaRPr lang="it-IT" sz="3200" b="1" dirty="0">
              <a:solidFill>
                <a:srgbClr val="002060"/>
              </a:solidFill>
              <a:latin typeface="Times New Roman" pitchFamily="16" charset="0"/>
            </a:endParaRPr>
          </a:p>
          <a:p>
            <a:pPr algn="ctr">
              <a:buFont typeface="Times New Roman" pitchFamily="16" charset="0"/>
              <a:buNone/>
              <a:defRPr/>
            </a:pPr>
            <a:r>
              <a:rPr lang="it-IT" sz="2800" dirty="0">
                <a:solidFill>
                  <a:srgbClr val="002060"/>
                </a:solidFill>
                <a:latin typeface="Times New Roman" pitchFamily="16" charset="0"/>
              </a:rPr>
              <a:t>Professionisti ‘attivi’</a:t>
            </a:r>
            <a:endParaRPr lang="it-IT" dirty="0">
              <a:latin typeface="Times New Roman" pitchFamily="16" charset="0"/>
            </a:endParaRPr>
          </a:p>
        </p:txBody>
      </p:sp>
      <p:sp>
        <p:nvSpPr>
          <p:cNvPr id="43011" name="Cilindro 3"/>
          <p:cNvSpPr>
            <a:spLocks noChangeArrowheads="1"/>
          </p:cNvSpPr>
          <p:nvPr/>
        </p:nvSpPr>
        <p:spPr bwMode="auto">
          <a:xfrm>
            <a:off x="6156325" y="1052513"/>
            <a:ext cx="2500313" cy="4321175"/>
          </a:xfrm>
          <a:prstGeom prst="can">
            <a:avLst>
              <a:gd name="adj" fmla="val 24997"/>
            </a:avLst>
          </a:prstGeom>
          <a:solidFill>
            <a:schemeClr val="bg2">
              <a:lumMod val="75000"/>
            </a:schemeClr>
          </a:solidFill>
          <a:ln w="9525" algn="ctr">
            <a:solidFill>
              <a:schemeClr val="tx1"/>
            </a:solidFill>
            <a:round/>
            <a:headEnd/>
            <a:tailEnd/>
          </a:ln>
        </p:spPr>
        <p:txBody>
          <a:bodyPr/>
          <a:lstStyle/>
          <a:p>
            <a:pPr algn="ctr">
              <a:buFont typeface="Times New Roman" pitchFamily="16" charset="0"/>
              <a:buNone/>
              <a:defRPr/>
            </a:pPr>
            <a:endParaRPr lang="it-IT" dirty="0">
              <a:latin typeface="Times New Roman" pitchFamily="16" charset="0"/>
            </a:endParaRPr>
          </a:p>
          <a:p>
            <a:pPr algn="ctr">
              <a:buFont typeface="Times New Roman" pitchFamily="16" charset="0"/>
              <a:buNone/>
              <a:defRPr/>
            </a:pPr>
            <a:endParaRPr lang="it-IT" sz="2800" b="1" dirty="0">
              <a:solidFill>
                <a:srgbClr val="002060"/>
              </a:solidFill>
              <a:latin typeface="Times New Roman" pitchFamily="16" charset="0"/>
            </a:endParaRPr>
          </a:p>
          <a:p>
            <a:pPr algn="ctr">
              <a:buFont typeface="Times New Roman" pitchFamily="16" charset="0"/>
              <a:buNone/>
              <a:defRPr/>
            </a:pPr>
            <a:r>
              <a:rPr lang="it-IT" sz="2800" b="1" dirty="0">
                <a:solidFill>
                  <a:srgbClr val="002060"/>
                </a:solidFill>
                <a:latin typeface="Lucida Sans" pitchFamily="34" charset="0"/>
              </a:rPr>
              <a:t>187.000.000</a:t>
            </a:r>
          </a:p>
          <a:p>
            <a:pPr algn="ctr">
              <a:buFont typeface="Times New Roman" pitchFamily="16" charset="0"/>
              <a:buNone/>
              <a:defRPr/>
            </a:pPr>
            <a:endParaRPr lang="it-IT" sz="2800" b="1" dirty="0">
              <a:solidFill>
                <a:srgbClr val="002060"/>
              </a:solidFill>
              <a:latin typeface="Lucida Sans" pitchFamily="34" charset="0"/>
            </a:endParaRPr>
          </a:p>
          <a:p>
            <a:pPr algn="ctr">
              <a:buFont typeface="Times New Roman" pitchFamily="16" charset="0"/>
              <a:buNone/>
              <a:defRPr/>
            </a:pPr>
            <a:r>
              <a:rPr lang="it-IT" sz="2800" dirty="0">
                <a:solidFill>
                  <a:srgbClr val="002060"/>
                </a:solidFill>
                <a:latin typeface="Times New Roman" pitchFamily="16" charset="0"/>
              </a:rPr>
              <a:t>Crediti ECM</a:t>
            </a:r>
            <a:endParaRPr lang="it-IT" sz="4400" b="1" dirty="0">
              <a:solidFill>
                <a:srgbClr val="002060"/>
              </a:solidFill>
              <a:latin typeface="Times New Roman" pitchFamily="16" charset="0"/>
            </a:endParaRPr>
          </a:p>
        </p:txBody>
      </p:sp>
      <p:sp>
        <p:nvSpPr>
          <p:cNvPr id="43013" name="Cilindro 5"/>
          <p:cNvSpPr>
            <a:spLocks noChangeArrowheads="1"/>
          </p:cNvSpPr>
          <p:nvPr/>
        </p:nvSpPr>
        <p:spPr bwMode="auto">
          <a:xfrm>
            <a:off x="3209925" y="1071563"/>
            <a:ext cx="2500313" cy="4286250"/>
          </a:xfrm>
          <a:prstGeom prst="can">
            <a:avLst>
              <a:gd name="adj" fmla="val 25000"/>
            </a:avLst>
          </a:prstGeom>
          <a:solidFill>
            <a:srgbClr val="92D050"/>
          </a:solidFill>
          <a:ln w="9525" algn="ctr">
            <a:solidFill>
              <a:schemeClr val="tx1"/>
            </a:solidFill>
            <a:round/>
            <a:headEnd/>
            <a:tailEnd/>
          </a:ln>
        </p:spPr>
        <p:txBody>
          <a:bodyPr/>
          <a:lstStyle/>
          <a:p>
            <a:pPr algn="ctr"/>
            <a:endParaRPr lang="it-IT"/>
          </a:p>
          <a:p>
            <a:pPr algn="ctr"/>
            <a:endParaRPr lang="it-IT"/>
          </a:p>
          <a:p>
            <a:pPr algn="ctr"/>
            <a:r>
              <a:rPr lang="it-IT" sz="3200" b="1">
                <a:solidFill>
                  <a:srgbClr val="002060"/>
                </a:solidFill>
              </a:rPr>
              <a:t>25.385.000</a:t>
            </a:r>
          </a:p>
          <a:p>
            <a:pPr algn="ctr"/>
            <a:endParaRPr lang="it-IT" sz="3200" b="1">
              <a:solidFill>
                <a:srgbClr val="002060"/>
              </a:solidFill>
            </a:endParaRPr>
          </a:p>
          <a:p>
            <a:pPr algn="ctr"/>
            <a:r>
              <a:rPr lang="it-IT" sz="2800">
                <a:solidFill>
                  <a:srgbClr val="002060"/>
                </a:solidFill>
                <a:latin typeface="Times New Roman" pitchFamily="18" charset="0"/>
              </a:rPr>
              <a:t>Partecipazioni</a:t>
            </a:r>
          </a:p>
        </p:txBody>
      </p:sp>
      <p:sp>
        <p:nvSpPr>
          <p:cNvPr id="40965" name="CasellaDiTesto 3"/>
          <p:cNvSpPr txBox="1">
            <a:spLocks noChangeArrowheads="1"/>
          </p:cNvSpPr>
          <p:nvPr/>
        </p:nvSpPr>
        <p:spPr bwMode="auto">
          <a:xfrm>
            <a:off x="1966913" y="260350"/>
            <a:ext cx="6337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buClr>
                <a:srgbClr val="000000"/>
              </a:buClr>
              <a:buSzPct val="100000"/>
              <a:buFont typeface="Times New Roman" pitchFamily="18" charset="0"/>
              <a:buNone/>
            </a:pPr>
            <a:r>
              <a:rPr lang="it-IT" altLang="it-IT" sz="2600" b="1">
                <a:solidFill>
                  <a:srgbClr val="000066"/>
                </a:solidFill>
              </a:rPr>
              <a:t>ECM in cifre… </a:t>
            </a:r>
          </a:p>
        </p:txBody>
      </p:sp>
      <p:pic>
        <p:nvPicPr>
          <p:cNvPr id="4096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4408488"/>
            <a:ext cx="11255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6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4325938"/>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097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4365625"/>
            <a:ext cx="19859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lide(fromBottom)">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slide(fromBottom)">
                                      <p:cBhvr>
                                        <p:cTn id="12" dur="5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slide(fromBottom)">
                                      <p:cBhvr>
                                        <p:cTn id="1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1966913" y="260350"/>
            <a:ext cx="6337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buClr>
                <a:srgbClr val="000000"/>
              </a:buClr>
              <a:buSzPct val="100000"/>
              <a:buFont typeface="Times New Roman" pitchFamily="18" charset="0"/>
              <a:buNone/>
            </a:pPr>
            <a:r>
              <a:rPr lang="it-IT" altLang="it-IT" sz="2600" b="1">
                <a:solidFill>
                  <a:srgbClr val="000066"/>
                </a:solidFill>
              </a:rPr>
              <a:t>ECM in cifre… </a:t>
            </a:r>
          </a:p>
        </p:txBody>
      </p:sp>
      <p:graphicFrame>
        <p:nvGraphicFramePr>
          <p:cNvPr id="4" name="Tabella 3"/>
          <p:cNvGraphicFramePr>
            <a:graphicFrameLocks noGrp="1"/>
          </p:cNvGraphicFramePr>
          <p:nvPr/>
        </p:nvGraphicFramePr>
        <p:xfrm>
          <a:off x="611188" y="908050"/>
          <a:ext cx="7993062" cy="4032250"/>
        </p:xfrm>
        <a:graphic>
          <a:graphicData uri="http://schemas.openxmlformats.org/drawingml/2006/table">
            <a:tbl>
              <a:tblPr/>
              <a:tblGrid>
                <a:gridCol w="1564367"/>
                <a:gridCol w="1394795"/>
                <a:gridCol w="1258475"/>
                <a:gridCol w="1258474"/>
                <a:gridCol w="1258475"/>
                <a:gridCol w="1258474"/>
              </a:tblGrid>
              <a:tr h="495604">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L="9525" marR="9525" marT="9527"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2008</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2009</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2010</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2011</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2012</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3706">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Partecipazioni</a:t>
                      </a:r>
                    </a:p>
                  </a:txBody>
                  <a:tcPr marL="9525" marR="9525" marT="9527"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2.522.136</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2.151.848</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2.031.017</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1.798.117</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1.922.891</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885527">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Professionisti</a:t>
                      </a:r>
                    </a:p>
                  </a:txBody>
                  <a:tcPr marL="9525" marR="9525" marT="9527"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tx2">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818.971</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751.879</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714.285</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671.818</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698.558</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883706">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Corsi ECM</a:t>
                      </a:r>
                    </a:p>
                  </a:txBody>
                  <a:tcPr marL="9525" marR="9525" marT="9527"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6">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61.845</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60.643</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51.678</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50.489</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53.844</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883706">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Crediti ECM</a:t>
                      </a:r>
                    </a:p>
                  </a:txBody>
                  <a:tcPr marL="9525" marR="9525" marT="9527"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17.223.188</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13.769.045</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15.478.052</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2060"/>
                          </a:solidFill>
                          <a:effectLst/>
                          <a:latin typeface="Calibri" panose="020F0502020204030204" pitchFamily="34" charset="0"/>
                          <a:cs typeface="Arial" panose="020B0604020202020204" pitchFamily="34" charset="0"/>
                        </a:rPr>
                        <a:t>15.868.828</a:t>
                      </a:r>
                    </a:p>
                  </a:txBody>
                  <a:tcPr marL="9525" marR="9525" marT="95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250"/>
                        </a:spcBef>
                        <a:defRPr sz="2400">
                          <a:solidFill>
                            <a:srgbClr val="000000"/>
                          </a:solidFill>
                          <a:latin typeface="Verdana" panose="020B0604030504040204" pitchFamily="34" charset="0"/>
                        </a:defRPr>
                      </a:lvl1pPr>
                      <a:lvl2pPr marL="457200" eaLnBrk="0" hangingPunct="0">
                        <a:spcBef>
                          <a:spcPts val="250"/>
                        </a:spcBef>
                        <a:defRPr sz="2000">
                          <a:solidFill>
                            <a:srgbClr val="000000"/>
                          </a:solidFill>
                          <a:latin typeface="Verdana" panose="020B0604030504040204" pitchFamily="34" charset="0"/>
                        </a:defRPr>
                      </a:lvl2pPr>
                      <a:lvl3pPr marL="914400" eaLnBrk="0" hangingPunct="0">
                        <a:spcBef>
                          <a:spcPts val="250"/>
                        </a:spcBef>
                        <a:defRPr sz="2000">
                          <a:solidFill>
                            <a:srgbClr val="000000"/>
                          </a:solidFill>
                          <a:latin typeface="Verdana" panose="020B0604030504040204" pitchFamily="34" charset="0"/>
                        </a:defRPr>
                      </a:lvl3pPr>
                      <a:lvl4pPr marL="1371600" eaLnBrk="0" hangingPunct="0">
                        <a:spcBef>
                          <a:spcPts val="225"/>
                        </a:spcBef>
                        <a:defRPr sz="1700">
                          <a:solidFill>
                            <a:srgbClr val="000000"/>
                          </a:solidFill>
                          <a:latin typeface="Verdana" panose="020B0604030504040204" pitchFamily="34" charset="0"/>
                        </a:defRPr>
                      </a:lvl4pPr>
                      <a:lvl5pPr marL="1828800" eaLnBrk="0" hangingPunct="0">
                        <a:spcBef>
                          <a:spcPts val="250"/>
                        </a:spcBef>
                        <a:defRPr>
                          <a:solidFill>
                            <a:srgbClr val="000000"/>
                          </a:solidFill>
                          <a:latin typeface="Verdana" panose="020B0604030504040204" pitchFamily="34" charset="0"/>
                        </a:defRPr>
                      </a:lvl5pPr>
                      <a:lvl6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6pPr>
                      <a:lvl7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7pPr>
                      <a:lvl8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8pPr>
                      <a:lvl9pPr indent="-228600" eaLnBrk="0" fontAlgn="base" hangingPunct="0">
                        <a:spcBef>
                          <a:spcPts val="250"/>
                        </a:spcBef>
                        <a:spcAft>
                          <a:spcPct val="0"/>
                        </a:spcAft>
                        <a:buClr>
                          <a:srgbClr val="000000"/>
                        </a:buClr>
                        <a:buSzPct val="100000"/>
                        <a:buFont typeface="Times New Roman" panose="02020603050405020304" pitchFamily="18" charset="0"/>
                        <a:defRPr>
                          <a:solidFill>
                            <a:srgbClr val="000000"/>
                          </a:solidFill>
                          <a:latin typeface="Verdana" panose="020B060403050404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2060"/>
                          </a:solidFill>
                          <a:effectLst/>
                          <a:latin typeface="Calibri" panose="020F0502020204030204" pitchFamily="34" charset="0"/>
                          <a:cs typeface="Arial" panose="020B0604020202020204" pitchFamily="34" charset="0"/>
                        </a:rPr>
                        <a:t>18.777.173</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42040" name="CasellaDiTesto 1"/>
          <p:cNvSpPr txBox="1">
            <a:spLocks noChangeArrowheads="1"/>
          </p:cNvSpPr>
          <p:nvPr/>
        </p:nvSpPr>
        <p:spPr bwMode="auto">
          <a:xfrm>
            <a:off x="334963" y="5403850"/>
            <a:ext cx="8497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buClr>
                <a:srgbClr val="000000"/>
              </a:buClr>
              <a:buSzPct val="100000"/>
              <a:buFont typeface="Times New Roman" pitchFamily="18" charset="0"/>
              <a:buNone/>
            </a:pPr>
            <a:r>
              <a:rPr lang="it-IT" sz="2200">
                <a:solidFill>
                  <a:srgbClr val="000066"/>
                </a:solidFill>
              </a:rPr>
              <a:t>          Professionisti ‘attivi’:</a:t>
            </a:r>
            <a:r>
              <a:rPr lang="it-IT" sz="2800" b="1">
                <a:solidFill>
                  <a:srgbClr val="000066"/>
                </a:solidFill>
              </a:rPr>
              <a:t>1.093.752</a:t>
            </a:r>
            <a:r>
              <a:rPr lang="it-IT" sz="2200" b="1">
                <a:solidFill>
                  <a:srgbClr val="000066"/>
                </a:solidFill>
              </a:rPr>
              <a:t> </a:t>
            </a:r>
            <a:endParaRPr lang="it-IT" sz="2200">
              <a:solidFill>
                <a:srgbClr val="000066"/>
              </a:solidFill>
            </a:endParaRPr>
          </a:p>
        </p:txBody>
      </p:sp>
      <p:pic>
        <p:nvPicPr>
          <p:cNvPr id="42041"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2"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1043608" y="1196751"/>
          <a:ext cx="7416823" cy="4248473"/>
        </p:xfrm>
        <a:graphic>
          <a:graphicData uri="http://schemas.openxmlformats.org/drawingml/2006/chart">
            <c:chart xmlns:c="http://schemas.openxmlformats.org/drawingml/2006/chart" xmlns:r="http://schemas.openxmlformats.org/officeDocument/2006/relationships" r:id="rId3"/>
          </a:graphicData>
        </a:graphic>
      </p:graphicFrame>
      <p:pic>
        <p:nvPicPr>
          <p:cNvPr id="43011"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611560" y="908720"/>
          <a:ext cx="7992888" cy="5112567"/>
        </p:xfrm>
        <a:graphic>
          <a:graphicData uri="http://schemas.openxmlformats.org/drawingml/2006/chart">
            <c:chart xmlns:c="http://schemas.openxmlformats.org/drawingml/2006/chart" xmlns:r="http://schemas.openxmlformats.org/officeDocument/2006/relationships" r:id="rId3"/>
          </a:graphicData>
        </a:graphic>
      </p:graphicFrame>
      <p:pic>
        <p:nvPicPr>
          <p:cNvPr id="44035"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nvGraphicFramePr>
        <p:xfrm>
          <a:off x="683568" y="1268760"/>
          <a:ext cx="7776863"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45059"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899592" y="1196752"/>
          <a:ext cx="7632848" cy="4248472"/>
        </p:xfrm>
        <a:graphic>
          <a:graphicData uri="http://schemas.openxmlformats.org/drawingml/2006/chart">
            <c:chart xmlns:c="http://schemas.openxmlformats.org/drawingml/2006/chart" xmlns:r="http://schemas.openxmlformats.org/officeDocument/2006/relationships" r:id="rId3"/>
          </a:graphicData>
        </a:graphic>
      </p:graphicFrame>
      <p:pic>
        <p:nvPicPr>
          <p:cNvPr id="46083"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762000" y="987078"/>
          <a:ext cx="7632773"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47107"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nvGraphicFramePr>
        <p:xfrm>
          <a:off x="539552" y="908720"/>
          <a:ext cx="8064896" cy="4824536"/>
        </p:xfrm>
        <a:graphic>
          <a:graphicData uri="http://schemas.openxmlformats.org/drawingml/2006/chart">
            <c:chart xmlns:c="http://schemas.openxmlformats.org/drawingml/2006/chart" xmlns:r="http://schemas.openxmlformats.org/officeDocument/2006/relationships" r:id="rId3"/>
          </a:graphicData>
        </a:graphic>
      </p:graphicFrame>
      <p:pic>
        <p:nvPicPr>
          <p:cNvPr id="48131"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ilindro 2"/>
          <p:cNvSpPr>
            <a:spLocks noChangeArrowheads="1"/>
          </p:cNvSpPr>
          <p:nvPr/>
        </p:nvSpPr>
        <p:spPr bwMode="auto">
          <a:xfrm>
            <a:off x="165100" y="1052513"/>
            <a:ext cx="1958975" cy="3529012"/>
          </a:xfrm>
          <a:prstGeom prst="can">
            <a:avLst>
              <a:gd name="adj" fmla="val 25000"/>
            </a:avLst>
          </a:prstGeom>
          <a:solidFill>
            <a:schemeClr val="accent2">
              <a:lumMod val="60000"/>
              <a:lumOff val="40000"/>
            </a:schemeClr>
          </a:solidFill>
          <a:ln w="9525" algn="ctr">
            <a:solidFill>
              <a:schemeClr val="tx1"/>
            </a:solidFill>
            <a:round/>
            <a:headEnd/>
            <a:tailEnd/>
          </a:ln>
        </p:spPr>
        <p:txBody>
          <a:bodyPr/>
          <a:lstStyle/>
          <a:p>
            <a:pPr algn="ctr">
              <a:buFont typeface="Times New Roman" pitchFamily="16" charset="0"/>
              <a:buNone/>
              <a:defRPr/>
            </a:pPr>
            <a:endParaRPr lang="it-IT" dirty="0">
              <a:latin typeface="Times New Roman" pitchFamily="16" charset="0"/>
            </a:endParaRPr>
          </a:p>
          <a:p>
            <a:pPr algn="ctr">
              <a:buFont typeface="Times New Roman" pitchFamily="16" charset="0"/>
              <a:buNone/>
              <a:defRPr/>
            </a:pPr>
            <a:endParaRPr lang="it-IT" dirty="0">
              <a:latin typeface="Times New Roman" pitchFamily="16" charset="0"/>
            </a:endParaRPr>
          </a:p>
          <a:p>
            <a:pPr algn="ctr">
              <a:buFont typeface="Times New Roman" pitchFamily="16" charset="0"/>
              <a:buNone/>
              <a:defRPr/>
            </a:pPr>
            <a:r>
              <a:rPr lang="it-IT" sz="3200" b="1" dirty="0">
                <a:solidFill>
                  <a:srgbClr val="002060"/>
                </a:solidFill>
                <a:latin typeface="Times New Roman" pitchFamily="16" charset="0"/>
              </a:rPr>
              <a:t>730.910</a:t>
            </a:r>
          </a:p>
          <a:p>
            <a:pPr algn="ctr">
              <a:buFont typeface="Times New Roman" pitchFamily="16" charset="0"/>
              <a:buNone/>
              <a:defRPr/>
            </a:pPr>
            <a:r>
              <a:rPr lang="it-IT" sz="2000" dirty="0">
                <a:solidFill>
                  <a:srgbClr val="002060"/>
                </a:solidFill>
                <a:latin typeface="Times New Roman" pitchFamily="16" charset="0"/>
              </a:rPr>
              <a:t>Professionisti che nel triennio </a:t>
            </a:r>
            <a:r>
              <a:rPr lang="it-IT" sz="2000" b="1" dirty="0">
                <a:solidFill>
                  <a:srgbClr val="002060"/>
                </a:solidFill>
                <a:latin typeface="Times New Roman" pitchFamily="16" charset="0"/>
              </a:rPr>
              <a:t>2008 – 2010 </a:t>
            </a:r>
            <a:r>
              <a:rPr lang="it-IT" sz="2000" dirty="0">
                <a:solidFill>
                  <a:srgbClr val="002060"/>
                </a:solidFill>
                <a:latin typeface="Times New Roman" pitchFamily="16" charset="0"/>
              </a:rPr>
              <a:t>hanno fatto formazione</a:t>
            </a:r>
          </a:p>
          <a:p>
            <a:pPr algn="ctr">
              <a:buFont typeface="Times New Roman" pitchFamily="16" charset="0"/>
              <a:buNone/>
              <a:defRPr/>
            </a:pPr>
            <a:endParaRPr lang="it-IT" sz="1400" dirty="0">
              <a:latin typeface="Times New Roman" pitchFamily="16" charset="0"/>
            </a:endParaRPr>
          </a:p>
        </p:txBody>
      </p:sp>
      <p:sp>
        <p:nvSpPr>
          <p:cNvPr id="43013" name="Cilindro 5"/>
          <p:cNvSpPr>
            <a:spLocks noChangeArrowheads="1"/>
          </p:cNvSpPr>
          <p:nvPr/>
        </p:nvSpPr>
        <p:spPr bwMode="auto">
          <a:xfrm>
            <a:off x="2311400" y="1063625"/>
            <a:ext cx="1871663" cy="3517900"/>
          </a:xfrm>
          <a:prstGeom prst="can">
            <a:avLst>
              <a:gd name="adj" fmla="val 25000"/>
            </a:avLst>
          </a:prstGeom>
          <a:solidFill>
            <a:schemeClr val="bg1">
              <a:lumMod val="95000"/>
            </a:schemeClr>
          </a:solidFill>
          <a:ln w="9525" algn="ctr">
            <a:solidFill>
              <a:schemeClr val="tx1"/>
            </a:solidFill>
            <a:round/>
            <a:headEnd/>
            <a:tailEnd/>
          </a:ln>
        </p:spPr>
        <p:txBody>
          <a:bodyPr/>
          <a:lstStyle/>
          <a:p>
            <a:pPr algn="ctr">
              <a:defRPr/>
            </a:pPr>
            <a:endParaRPr lang="it-IT" dirty="0"/>
          </a:p>
          <a:p>
            <a:pPr algn="ctr">
              <a:defRPr/>
            </a:pPr>
            <a:endParaRPr lang="it-IT" dirty="0"/>
          </a:p>
          <a:p>
            <a:pPr algn="ctr">
              <a:defRPr/>
            </a:pPr>
            <a:r>
              <a:rPr lang="it-IT" sz="3200" b="1" dirty="0">
                <a:solidFill>
                  <a:srgbClr val="002060"/>
                </a:solidFill>
              </a:rPr>
              <a:t>209.489</a:t>
            </a:r>
          </a:p>
          <a:p>
            <a:pPr algn="ctr">
              <a:defRPr/>
            </a:pPr>
            <a:endParaRPr lang="it-IT" sz="3200" b="1" dirty="0">
              <a:solidFill>
                <a:srgbClr val="002060"/>
              </a:solidFill>
            </a:endParaRPr>
          </a:p>
          <a:p>
            <a:pPr algn="ctr">
              <a:defRPr/>
            </a:pPr>
            <a:r>
              <a:rPr lang="it-IT" sz="3200" b="1" dirty="0">
                <a:solidFill>
                  <a:srgbClr val="002060"/>
                </a:solidFill>
              </a:rPr>
              <a:t> </a:t>
            </a:r>
            <a:r>
              <a:rPr lang="it-IT" sz="2400" b="1" dirty="0">
                <a:solidFill>
                  <a:srgbClr val="002060"/>
                </a:solidFill>
              </a:rPr>
              <a:t>(29 %)</a:t>
            </a:r>
          </a:p>
          <a:p>
            <a:pPr algn="ctr">
              <a:defRPr/>
            </a:pPr>
            <a:r>
              <a:rPr lang="it-IT" sz="2400" b="1" dirty="0">
                <a:solidFill>
                  <a:srgbClr val="002060"/>
                </a:solidFill>
              </a:rPr>
              <a:t>45 crediti</a:t>
            </a:r>
          </a:p>
          <a:p>
            <a:pPr algn="ctr">
              <a:defRPr/>
            </a:pPr>
            <a:endParaRPr lang="it-IT" sz="3200" b="1" dirty="0">
              <a:solidFill>
                <a:srgbClr val="002060"/>
              </a:solidFill>
            </a:endParaRPr>
          </a:p>
          <a:p>
            <a:pPr algn="ctr">
              <a:defRPr/>
            </a:pPr>
            <a:endParaRPr lang="it-IT" sz="2800" dirty="0">
              <a:solidFill>
                <a:srgbClr val="002060"/>
              </a:solidFill>
              <a:latin typeface="Times New Roman" pitchFamily="16" charset="0"/>
            </a:endParaRPr>
          </a:p>
        </p:txBody>
      </p:sp>
      <p:sp>
        <p:nvSpPr>
          <p:cNvPr id="49156" name="CasellaDiTesto 3"/>
          <p:cNvSpPr txBox="1">
            <a:spLocks noChangeArrowheads="1"/>
          </p:cNvSpPr>
          <p:nvPr/>
        </p:nvSpPr>
        <p:spPr bwMode="auto">
          <a:xfrm>
            <a:off x="1966913" y="260350"/>
            <a:ext cx="6337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buClr>
                <a:srgbClr val="000000"/>
              </a:buClr>
              <a:buSzPct val="100000"/>
              <a:buFont typeface="Times New Roman" pitchFamily="18" charset="0"/>
              <a:buNone/>
            </a:pPr>
            <a:r>
              <a:rPr lang="it-IT" altLang="it-IT" sz="2600" b="1">
                <a:solidFill>
                  <a:srgbClr val="000066"/>
                </a:solidFill>
              </a:rPr>
              <a:t>ECM in cifre… </a:t>
            </a:r>
          </a:p>
        </p:txBody>
      </p:sp>
      <p:pic>
        <p:nvPicPr>
          <p:cNvPr id="4915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ilindro 5"/>
          <p:cNvSpPr>
            <a:spLocks noChangeArrowheads="1"/>
          </p:cNvSpPr>
          <p:nvPr/>
        </p:nvSpPr>
        <p:spPr bwMode="auto">
          <a:xfrm>
            <a:off x="4410075" y="1096963"/>
            <a:ext cx="1873250" cy="3529012"/>
          </a:xfrm>
          <a:prstGeom prst="can">
            <a:avLst>
              <a:gd name="adj" fmla="val 25000"/>
            </a:avLst>
          </a:prstGeom>
          <a:solidFill>
            <a:schemeClr val="bg2">
              <a:lumMod val="90000"/>
            </a:schemeClr>
          </a:solidFill>
          <a:ln w="9525" algn="ctr">
            <a:solidFill>
              <a:schemeClr val="tx1"/>
            </a:solidFill>
            <a:round/>
            <a:headEnd/>
            <a:tailEnd/>
          </a:ln>
        </p:spPr>
        <p:txBody>
          <a:bodyPr/>
          <a:lstStyle/>
          <a:p>
            <a:pPr algn="ctr">
              <a:defRPr/>
            </a:pPr>
            <a:endParaRPr lang="it-IT" dirty="0"/>
          </a:p>
          <a:p>
            <a:pPr algn="ctr">
              <a:defRPr/>
            </a:pPr>
            <a:endParaRPr lang="it-IT" dirty="0"/>
          </a:p>
          <a:p>
            <a:pPr algn="ctr">
              <a:defRPr/>
            </a:pPr>
            <a:r>
              <a:rPr lang="it-IT" sz="3200" b="1" dirty="0">
                <a:solidFill>
                  <a:srgbClr val="002060"/>
                </a:solidFill>
              </a:rPr>
              <a:t>187.232</a:t>
            </a:r>
          </a:p>
          <a:p>
            <a:pPr algn="ctr">
              <a:defRPr/>
            </a:pPr>
            <a:endParaRPr lang="it-IT" sz="3200" b="1" dirty="0">
              <a:solidFill>
                <a:srgbClr val="002060"/>
              </a:solidFill>
            </a:endParaRPr>
          </a:p>
          <a:p>
            <a:pPr algn="ctr">
              <a:defRPr/>
            </a:pPr>
            <a:r>
              <a:rPr lang="it-IT" sz="2800" b="1" dirty="0">
                <a:solidFill>
                  <a:srgbClr val="002060"/>
                </a:solidFill>
              </a:rPr>
              <a:t> (26%)</a:t>
            </a:r>
          </a:p>
          <a:p>
            <a:pPr algn="ctr">
              <a:defRPr/>
            </a:pPr>
            <a:r>
              <a:rPr lang="it-IT" sz="2800" b="1" dirty="0">
                <a:solidFill>
                  <a:srgbClr val="002060"/>
                </a:solidFill>
              </a:rPr>
              <a:t>30 crediti</a:t>
            </a:r>
          </a:p>
          <a:p>
            <a:pPr algn="ctr">
              <a:defRPr/>
            </a:pPr>
            <a:endParaRPr lang="it-IT" sz="3200" b="1" dirty="0">
              <a:solidFill>
                <a:srgbClr val="002060"/>
              </a:solidFill>
            </a:endParaRPr>
          </a:p>
          <a:p>
            <a:pPr algn="ctr">
              <a:defRPr/>
            </a:pPr>
            <a:endParaRPr lang="it-IT" sz="2800" dirty="0">
              <a:solidFill>
                <a:srgbClr val="002060"/>
              </a:solidFill>
              <a:latin typeface="Times New Roman" pitchFamily="16" charset="0"/>
            </a:endParaRPr>
          </a:p>
        </p:txBody>
      </p:sp>
      <p:sp>
        <p:nvSpPr>
          <p:cNvPr id="12" name="Cilindro 5"/>
          <p:cNvSpPr>
            <a:spLocks noChangeArrowheads="1"/>
          </p:cNvSpPr>
          <p:nvPr/>
        </p:nvSpPr>
        <p:spPr bwMode="auto">
          <a:xfrm>
            <a:off x="6623050" y="1084263"/>
            <a:ext cx="1871663" cy="3527425"/>
          </a:xfrm>
          <a:prstGeom prst="can">
            <a:avLst>
              <a:gd name="adj" fmla="val 25000"/>
            </a:avLst>
          </a:prstGeom>
          <a:solidFill>
            <a:schemeClr val="accent3">
              <a:lumMod val="20000"/>
              <a:lumOff val="80000"/>
            </a:schemeClr>
          </a:solidFill>
          <a:ln w="9525" algn="ctr">
            <a:solidFill>
              <a:schemeClr val="tx1"/>
            </a:solidFill>
            <a:round/>
            <a:headEnd/>
            <a:tailEnd/>
          </a:ln>
        </p:spPr>
        <p:txBody>
          <a:bodyPr/>
          <a:lstStyle/>
          <a:p>
            <a:pPr algn="ctr">
              <a:defRPr/>
            </a:pPr>
            <a:endParaRPr lang="it-IT" dirty="0"/>
          </a:p>
          <a:p>
            <a:pPr algn="ctr">
              <a:defRPr/>
            </a:pPr>
            <a:endParaRPr lang="it-IT" dirty="0"/>
          </a:p>
          <a:p>
            <a:pPr algn="ctr">
              <a:defRPr/>
            </a:pPr>
            <a:r>
              <a:rPr lang="it-IT" sz="3200" b="1" dirty="0">
                <a:solidFill>
                  <a:srgbClr val="002060"/>
                </a:solidFill>
              </a:rPr>
              <a:t>112.709</a:t>
            </a:r>
          </a:p>
          <a:p>
            <a:pPr algn="ctr">
              <a:defRPr/>
            </a:pPr>
            <a:endParaRPr lang="it-IT" sz="3200" b="1" dirty="0">
              <a:solidFill>
                <a:srgbClr val="002060"/>
              </a:solidFill>
            </a:endParaRPr>
          </a:p>
          <a:p>
            <a:pPr algn="ctr">
              <a:defRPr/>
            </a:pPr>
            <a:r>
              <a:rPr lang="it-IT" sz="2800" b="1" dirty="0">
                <a:solidFill>
                  <a:srgbClr val="002060"/>
                </a:solidFill>
              </a:rPr>
              <a:t> (15%)</a:t>
            </a:r>
          </a:p>
          <a:p>
            <a:pPr algn="ctr">
              <a:defRPr/>
            </a:pPr>
            <a:r>
              <a:rPr lang="it-IT" sz="2800" b="1" dirty="0">
                <a:solidFill>
                  <a:srgbClr val="002060"/>
                </a:solidFill>
              </a:rPr>
              <a:t>15 crediti</a:t>
            </a:r>
          </a:p>
          <a:p>
            <a:pPr algn="ctr">
              <a:defRPr/>
            </a:pPr>
            <a:endParaRPr lang="it-IT" sz="3200" b="1" dirty="0">
              <a:solidFill>
                <a:srgbClr val="002060"/>
              </a:solidFill>
            </a:endParaRPr>
          </a:p>
          <a:p>
            <a:pPr algn="ctr">
              <a:defRPr/>
            </a:pPr>
            <a:endParaRPr lang="it-IT" sz="2800" dirty="0">
              <a:solidFill>
                <a:srgbClr val="002060"/>
              </a:solidFill>
              <a:latin typeface="Times New Roman" pitchFamily="16" charset="0"/>
            </a:endParaRPr>
          </a:p>
        </p:txBody>
      </p:sp>
      <p:sp>
        <p:nvSpPr>
          <p:cNvPr id="13" name="Cilindro 5"/>
          <p:cNvSpPr>
            <a:spLocks noChangeArrowheads="1"/>
          </p:cNvSpPr>
          <p:nvPr/>
        </p:nvSpPr>
        <p:spPr bwMode="auto">
          <a:xfrm>
            <a:off x="4427538" y="4714875"/>
            <a:ext cx="3240087" cy="1882775"/>
          </a:xfrm>
          <a:prstGeom prst="can">
            <a:avLst>
              <a:gd name="adj" fmla="val 18477"/>
            </a:avLst>
          </a:prstGeom>
          <a:solidFill>
            <a:srgbClr val="92D050"/>
          </a:solidFill>
          <a:ln w="9525" algn="ctr">
            <a:solidFill>
              <a:schemeClr val="tx1"/>
            </a:solidFill>
            <a:round/>
            <a:headEnd/>
            <a:tailEnd/>
          </a:ln>
        </p:spPr>
        <p:txBody>
          <a:bodyPr/>
          <a:lstStyle/>
          <a:p>
            <a:pPr algn="ctr"/>
            <a:endParaRPr lang="it-IT"/>
          </a:p>
          <a:p>
            <a:pPr algn="ctr"/>
            <a:endParaRPr lang="it-IT"/>
          </a:p>
          <a:p>
            <a:pPr algn="ctr"/>
            <a:r>
              <a:rPr lang="it-IT" sz="2800" b="1">
                <a:solidFill>
                  <a:srgbClr val="002060"/>
                </a:solidFill>
              </a:rPr>
              <a:t>221.480</a:t>
            </a:r>
          </a:p>
          <a:p>
            <a:pPr algn="ctr"/>
            <a:r>
              <a:rPr lang="it-IT" sz="2800" b="1">
                <a:solidFill>
                  <a:srgbClr val="002060"/>
                </a:solidFill>
              </a:rPr>
              <a:t>(30%) 0 crediti</a:t>
            </a:r>
          </a:p>
          <a:p>
            <a:pPr algn="ctr"/>
            <a:endParaRPr lang="it-IT" sz="3200" b="1">
              <a:solidFill>
                <a:srgbClr val="002060"/>
              </a:solidFill>
            </a:endParaRPr>
          </a:p>
          <a:p>
            <a:pPr algn="ctr"/>
            <a:endParaRPr lang="it-IT" sz="3200" b="1">
              <a:solidFill>
                <a:srgbClr val="002060"/>
              </a:solidFill>
            </a:endParaRPr>
          </a:p>
          <a:p>
            <a:pPr algn="ctr"/>
            <a:endParaRPr lang="it-IT" sz="2800">
              <a:solidFill>
                <a:srgbClr val="002060"/>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lide(fromBottom)">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slide(fromBottom)">
                                      <p:cBhvr>
                                        <p:cTn id="12" dur="5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Bottom)">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3"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68313" y="903288"/>
            <a:ext cx="8183562"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a:lstStyle>
            <a:lvl1pPr marL="258763" indent="-258763"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1pPr>
            <a:lvl2pPr marL="742950" indent="-28575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2pPr>
            <a:lvl3pPr marL="11430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3pPr>
            <a:lvl4pPr marL="16002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4pPr>
            <a:lvl5pPr marL="2057400" indent="-228600" eaLnBrk="0" hangingPunct="0">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2603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defRPr>
                <a:solidFill>
                  <a:schemeClr val="tx1"/>
                </a:solidFill>
                <a:latin typeface="Lucida Sans Unicode" pitchFamily="34" charset="0"/>
                <a:cs typeface="Arial" charset="0"/>
              </a:defRPr>
            </a:lvl9pPr>
          </a:lstStyle>
          <a:p>
            <a:pPr algn="just" eaLnBrk="1" hangingPunct="1">
              <a:spcBef>
                <a:spcPts val="250"/>
              </a:spcBef>
              <a:buClr>
                <a:srgbClr val="F07F09"/>
              </a:buClr>
              <a:buSzPct val="80000"/>
            </a:pPr>
            <a:r>
              <a:rPr lang="it-IT" sz="2800">
                <a:solidFill>
                  <a:srgbClr val="002060"/>
                </a:solidFill>
                <a:latin typeface="Verdana" pitchFamily="34" charset="0"/>
              </a:rPr>
              <a:t>Il Co.Ge.A.P.S. – in quanto banca dati nazionale dei crediti ecm – fornisce gli strumenti che consentono agli Attori di assolvere alla governance del sistema ECM e agli Ordini, Collegi e Associazioni di poter ottemperare al loro ruolo di certificatori</a:t>
            </a:r>
            <a:endParaRPr lang="it-IT" sz="1200">
              <a:solidFill>
                <a:srgbClr val="002060"/>
              </a:solidFill>
              <a:latin typeface="Verdana" pitchFamily="34" charset="0"/>
            </a:endParaRPr>
          </a:p>
        </p:txBody>
      </p:sp>
      <p:pic>
        <p:nvPicPr>
          <p:cNvPr id="1331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s://encrypted-tbn1.gstatic.com/images?q=tbn:ANd9GcR2YSNoXA78NrYDLGb7p-nJDIzVQHH5cNo8TPr9UErWQ7dcq1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4797425"/>
            <a:ext cx="1711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us.123rf.com/400wm/400/400/arcady31/arcady310912/arcady31091200031/6137312-strumenti-chirurgici-in-pila-isolati-over-whi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86886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1966913" y="260350"/>
            <a:ext cx="6337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buClr>
                <a:srgbClr val="000000"/>
              </a:buClr>
              <a:buSzPct val="100000"/>
              <a:buFont typeface="Times New Roman" pitchFamily="18" charset="0"/>
              <a:buNone/>
            </a:pPr>
            <a:r>
              <a:rPr lang="it-IT" altLang="it-IT" sz="2600" b="1">
                <a:solidFill>
                  <a:srgbClr val="000066"/>
                </a:solidFill>
              </a:rPr>
              <a:t>ECM in cifre… </a:t>
            </a:r>
          </a:p>
        </p:txBody>
      </p:sp>
      <p:pic>
        <p:nvPicPr>
          <p:cNvPr id="50179"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ilindro 5"/>
          <p:cNvSpPr>
            <a:spLocks noChangeArrowheads="1"/>
          </p:cNvSpPr>
          <p:nvPr/>
        </p:nvSpPr>
        <p:spPr bwMode="auto">
          <a:xfrm>
            <a:off x="4140200" y="908050"/>
            <a:ext cx="4613275" cy="5402263"/>
          </a:xfrm>
          <a:prstGeom prst="can">
            <a:avLst>
              <a:gd name="adj" fmla="val 18487"/>
            </a:avLst>
          </a:prstGeom>
          <a:solidFill>
            <a:srgbClr val="92D050"/>
          </a:solidFill>
          <a:ln w="9525" algn="ctr">
            <a:solidFill>
              <a:schemeClr val="tx1"/>
            </a:solidFill>
            <a:round/>
            <a:headEnd/>
            <a:tailEnd/>
          </a:ln>
        </p:spPr>
        <p:txBody>
          <a:bodyPr/>
          <a:lstStyle/>
          <a:p>
            <a:pPr algn="ctr"/>
            <a:endParaRPr lang="it-IT"/>
          </a:p>
          <a:p>
            <a:pPr algn="ctr"/>
            <a:endParaRPr lang="it-IT"/>
          </a:p>
          <a:p>
            <a:pPr algn="ctr"/>
            <a:r>
              <a:rPr lang="it-IT" sz="4400" b="1">
                <a:solidFill>
                  <a:srgbClr val="002060"/>
                </a:solidFill>
              </a:rPr>
              <a:t>362.842</a:t>
            </a:r>
          </a:p>
          <a:p>
            <a:pPr algn="ctr"/>
            <a:r>
              <a:rPr lang="it-IT" sz="2800" b="1">
                <a:solidFill>
                  <a:srgbClr val="002060"/>
                </a:solidFill>
              </a:rPr>
              <a:t>(33,17)</a:t>
            </a:r>
          </a:p>
          <a:p>
            <a:pPr algn="ctr"/>
            <a:endParaRPr lang="it-IT" sz="2800" b="1">
              <a:solidFill>
                <a:srgbClr val="002060"/>
              </a:solidFill>
            </a:endParaRPr>
          </a:p>
          <a:p>
            <a:pPr algn="ctr"/>
            <a:r>
              <a:rPr lang="it-IT" sz="2800" b="1">
                <a:solidFill>
                  <a:srgbClr val="002060"/>
                </a:solidFill>
              </a:rPr>
              <a:t>Professionisti presenti in anagrafe</a:t>
            </a:r>
          </a:p>
          <a:p>
            <a:pPr algn="ctr"/>
            <a:r>
              <a:rPr lang="it-IT" sz="2800" b="1">
                <a:solidFill>
                  <a:srgbClr val="002060"/>
                </a:solidFill>
              </a:rPr>
              <a:t>che non hanno fatto formazione nel triennio 2008 - 2010 </a:t>
            </a:r>
            <a:endParaRPr lang="it-IT" sz="3200" b="1">
              <a:solidFill>
                <a:srgbClr val="002060"/>
              </a:solidFill>
            </a:endParaRPr>
          </a:p>
          <a:p>
            <a:pPr algn="ctr"/>
            <a:endParaRPr lang="it-IT" sz="3200" b="1">
              <a:solidFill>
                <a:srgbClr val="002060"/>
              </a:solidFill>
            </a:endParaRPr>
          </a:p>
          <a:p>
            <a:pPr algn="ctr"/>
            <a:endParaRPr lang="it-IT" sz="2800">
              <a:solidFill>
                <a:srgbClr val="002060"/>
              </a:solidFill>
              <a:latin typeface="Times New Roman" pitchFamily="18" charset="0"/>
            </a:endParaRPr>
          </a:p>
        </p:txBody>
      </p:sp>
      <p:sp>
        <p:nvSpPr>
          <p:cNvPr id="10" name="Cilindro 5"/>
          <p:cNvSpPr>
            <a:spLocks noChangeArrowheads="1"/>
          </p:cNvSpPr>
          <p:nvPr/>
        </p:nvSpPr>
        <p:spPr bwMode="auto">
          <a:xfrm>
            <a:off x="395288" y="1700213"/>
            <a:ext cx="3024187" cy="3825875"/>
          </a:xfrm>
          <a:prstGeom prst="can">
            <a:avLst>
              <a:gd name="adj" fmla="val 18477"/>
            </a:avLst>
          </a:prstGeom>
          <a:solidFill>
            <a:schemeClr val="accent3">
              <a:lumMod val="20000"/>
              <a:lumOff val="80000"/>
            </a:schemeClr>
          </a:solidFill>
          <a:ln w="9525" algn="ctr">
            <a:solidFill>
              <a:schemeClr val="tx1"/>
            </a:solidFill>
            <a:round/>
            <a:headEnd/>
            <a:tailEnd/>
          </a:ln>
        </p:spPr>
        <p:txBody>
          <a:bodyPr/>
          <a:lstStyle/>
          <a:p>
            <a:pPr algn="ctr">
              <a:defRPr/>
            </a:pPr>
            <a:endParaRPr lang="it-IT" dirty="0">
              <a:cs typeface="Arial" pitchFamily="34" charset="0"/>
            </a:endParaRPr>
          </a:p>
          <a:p>
            <a:pPr algn="ctr">
              <a:defRPr/>
            </a:pPr>
            <a:endParaRPr lang="it-IT" dirty="0">
              <a:cs typeface="Arial" pitchFamily="34" charset="0"/>
            </a:endParaRPr>
          </a:p>
          <a:p>
            <a:pPr algn="ctr">
              <a:defRPr/>
            </a:pPr>
            <a:r>
              <a:rPr lang="it-IT" sz="4400" b="1" dirty="0">
                <a:solidFill>
                  <a:srgbClr val="002060"/>
                </a:solidFill>
                <a:cs typeface="Arial" pitchFamily="34" charset="0"/>
              </a:rPr>
              <a:t>1.093.752</a:t>
            </a:r>
          </a:p>
          <a:p>
            <a:pPr algn="ctr">
              <a:defRPr/>
            </a:pPr>
            <a:r>
              <a:rPr lang="it-IT" sz="2800" b="1" dirty="0">
                <a:solidFill>
                  <a:srgbClr val="002060"/>
                </a:solidFill>
                <a:cs typeface="Arial" pitchFamily="34" charset="0"/>
              </a:rPr>
              <a:t>(100%)</a:t>
            </a:r>
          </a:p>
          <a:p>
            <a:pPr algn="ctr">
              <a:defRPr/>
            </a:pPr>
            <a:endParaRPr lang="it-IT" sz="2800" b="1" dirty="0">
              <a:solidFill>
                <a:srgbClr val="002060"/>
              </a:solidFill>
              <a:cs typeface="Arial" pitchFamily="34" charset="0"/>
            </a:endParaRPr>
          </a:p>
          <a:p>
            <a:pPr algn="ctr">
              <a:defRPr/>
            </a:pPr>
            <a:r>
              <a:rPr lang="it-IT" sz="2800" b="1" dirty="0">
                <a:solidFill>
                  <a:srgbClr val="002060"/>
                </a:solidFill>
                <a:cs typeface="Arial" pitchFamily="34" charset="0"/>
              </a:rPr>
              <a:t>Anagrafica Generale</a:t>
            </a:r>
          </a:p>
          <a:p>
            <a:pPr algn="ctr">
              <a:defRPr/>
            </a:pPr>
            <a:endParaRPr lang="it-IT" sz="2800" b="1" dirty="0">
              <a:solidFill>
                <a:srgbClr val="002060"/>
              </a:solidFill>
              <a:cs typeface="Arial" pitchFamily="34" charset="0"/>
            </a:endParaRPr>
          </a:p>
          <a:p>
            <a:pPr algn="ctr">
              <a:defRPr/>
            </a:pPr>
            <a:endParaRPr lang="it-IT" sz="3200" b="1" dirty="0">
              <a:solidFill>
                <a:srgbClr val="002060"/>
              </a:solidFill>
              <a:cs typeface="Arial" pitchFamily="34" charset="0"/>
            </a:endParaRPr>
          </a:p>
          <a:p>
            <a:pPr algn="ctr">
              <a:defRPr/>
            </a:pPr>
            <a:endParaRPr lang="it-IT" sz="2800" dirty="0">
              <a:solidFill>
                <a:srgbClr val="002060"/>
              </a:solidFill>
              <a:latin typeface="Times New Roman" pitchFamily="18"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p:cNvSpPr>
            <a:spLocks noGrp="1"/>
          </p:cNvSpPr>
          <p:nvPr>
            <p:ph idx="1"/>
          </p:nvPr>
        </p:nvSpPr>
        <p:spPr>
          <a:xfrm>
            <a:off x="395288" y="1412875"/>
            <a:ext cx="8353425" cy="1655763"/>
          </a:xfrm>
        </p:spPr>
        <p:txBody>
          <a:bodyPr/>
          <a:lstStyle/>
          <a:p>
            <a:pPr marL="0" indent="0" algn="just" eaLnBrk="1" hangingPunct="1">
              <a:spcBef>
                <a:spcPct val="0"/>
              </a:spcBef>
              <a:buClrTx/>
              <a:buSzTx/>
              <a:buFontTx/>
              <a:buChar char="•"/>
              <a:tabLst>
                <a:tab pos="457200" algn="l"/>
              </a:tabLst>
            </a:pPr>
            <a:r>
              <a:rPr lang="it-IT" sz="2200" smtClean="0">
                <a:solidFill>
                  <a:srgbClr val="002060"/>
                </a:solidFill>
                <a:cs typeface="Arial" charset="0"/>
              </a:rPr>
              <a:t> La certificazione </a:t>
            </a:r>
            <a:r>
              <a:rPr lang="it-IT" sz="2200" b="1" smtClean="0">
                <a:solidFill>
                  <a:srgbClr val="002060"/>
                </a:solidFill>
                <a:cs typeface="Arial" charset="0"/>
              </a:rPr>
              <a:t>relativa al triennio in corso</a:t>
            </a:r>
            <a:r>
              <a:rPr lang="it-IT" sz="2200" smtClean="0">
                <a:solidFill>
                  <a:srgbClr val="002060"/>
                </a:solidFill>
                <a:cs typeface="Arial" charset="0"/>
              </a:rPr>
              <a:t> (non è prevista per il passato) é </a:t>
            </a:r>
            <a:r>
              <a:rPr lang="it-IT" sz="2200" b="1" smtClean="0">
                <a:solidFill>
                  <a:srgbClr val="002060"/>
                </a:solidFill>
                <a:cs typeface="Arial" charset="0"/>
              </a:rPr>
              <a:t>rilasciata solo ai Professionisti in regola con l’obbligo formativo</a:t>
            </a:r>
            <a:r>
              <a:rPr lang="it-IT" sz="2200" smtClean="0">
                <a:solidFill>
                  <a:srgbClr val="002060"/>
                </a:solidFill>
                <a:cs typeface="Arial" charset="0"/>
              </a:rPr>
              <a:t> individuale assolto secondo le norme definite dalla CNFC</a:t>
            </a:r>
          </a:p>
        </p:txBody>
      </p:sp>
      <p:sp>
        <p:nvSpPr>
          <p:cNvPr id="6146" name="CasellaDiTesto 4"/>
          <p:cNvSpPr txBox="1">
            <a:spLocks noChangeArrowheads="1"/>
          </p:cNvSpPr>
          <p:nvPr/>
        </p:nvSpPr>
        <p:spPr bwMode="auto">
          <a:xfrm>
            <a:off x="250825" y="692150"/>
            <a:ext cx="8569325" cy="519113"/>
          </a:xfrm>
          <a:prstGeom prst="rect">
            <a:avLst/>
          </a:prstGeom>
          <a:noFill/>
          <a:ln>
            <a:noFill/>
          </a:ln>
          <a:extLst/>
        </p:spPr>
        <p:txBody>
          <a:bodyPr>
            <a:spAutoFit/>
          </a:bodyPr>
          <a:lstStyle/>
          <a:p>
            <a:pPr algn="ctr">
              <a:defRPr/>
            </a:pPr>
            <a:r>
              <a:rPr lang="it-IT" sz="2800" b="1">
                <a:solidFill>
                  <a:srgbClr val="1E53EA"/>
                </a:solidFill>
                <a:effectLst>
                  <a:outerShdw blurRad="38100" dist="38100" dir="2700000" algn="tl">
                    <a:srgbClr val="000000"/>
                  </a:outerShdw>
                </a:effectLst>
                <a:latin typeface="Verdana" pitchFamily="34" charset="0"/>
              </a:rPr>
              <a:t>La certificazione – qualche dettaglio</a:t>
            </a:r>
          </a:p>
        </p:txBody>
      </p:sp>
      <p:sp>
        <p:nvSpPr>
          <p:cNvPr id="51204" name="Rectangle 4"/>
          <p:cNvSpPr>
            <a:spLocks noChangeArrowheads="1"/>
          </p:cNvSpPr>
          <p:nvPr/>
        </p:nvSpPr>
        <p:spPr bwMode="auto">
          <a:xfrm>
            <a:off x="539750" y="3113088"/>
            <a:ext cx="84597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Char char="•"/>
              <a:tabLst>
                <a:tab pos="457200" algn="l"/>
              </a:tabLst>
            </a:pPr>
            <a:r>
              <a:rPr lang="it-IT" sz="2200">
                <a:solidFill>
                  <a:srgbClr val="002060"/>
                </a:solidFill>
                <a:latin typeface="Verdana" pitchFamily="34" charset="0"/>
              </a:rPr>
              <a:t> Gli attuali requisiti certificativi sono </a:t>
            </a:r>
            <a:r>
              <a:rPr lang="it-IT" sz="2200" b="1">
                <a:solidFill>
                  <a:srgbClr val="002060"/>
                </a:solidFill>
                <a:latin typeface="Verdana" pitchFamily="34" charset="0"/>
              </a:rPr>
              <a:t>in evoluzione</a:t>
            </a:r>
            <a:r>
              <a:rPr lang="it-IT" sz="2200">
                <a:solidFill>
                  <a:srgbClr val="002060"/>
                </a:solidFill>
                <a:latin typeface="Verdana" pitchFamily="34" charset="0"/>
              </a:rPr>
              <a:t> e sempre più </a:t>
            </a:r>
            <a:r>
              <a:rPr lang="it-IT" sz="2200" b="1">
                <a:solidFill>
                  <a:srgbClr val="002060"/>
                </a:solidFill>
                <a:latin typeface="Verdana" pitchFamily="34" charset="0"/>
              </a:rPr>
              <a:t>orientati ad introdurre elementi «qualitativi».</a:t>
            </a:r>
          </a:p>
        </p:txBody>
      </p:sp>
      <p:sp>
        <p:nvSpPr>
          <p:cNvPr id="51205" name="Rectangle 5"/>
          <p:cNvSpPr>
            <a:spLocks noChangeArrowheads="1"/>
          </p:cNvSpPr>
          <p:nvPr/>
        </p:nvSpPr>
        <p:spPr bwMode="auto">
          <a:xfrm>
            <a:off x="468313" y="4573588"/>
            <a:ext cx="8318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2" pitchFamily="18" charset="2"/>
              <a:buChar char=""/>
              <a:tabLst>
                <a:tab pos="457200" algn="l"/>
              </a:tabLst>
            </a:pPr>
            <a:r>
              <a:rPr lang="it-IT" sz="2200">
                <a:solidFill>
                  <a:srgbClr val="002060"/>
                </a:solidFill>
                <a:latin typeface="Verdana" pitchFamily="34" charset="0"/>
              </a:rPr>
              <a:t> Il </a:t>
            </a:r>
            <a:r>
              <a:rPr lang="it-IT" sz="2200" b="1">
                <a:solidFill>
                  <a:srgbClr val="002060"/>
                </a:solidFill>
                <a:latin typeface="Verdana" pitchFamily="34" charset="0"/>
              </a:rPr>
              <a:t>percorso ‘storico’</a:t>
            </a:r>
            <a:r>
              <a:rPr lang="it-IT" sz="2200">
                <a:solidFill>
                  <a:srgbClr val="002060"/>
                </a:solidFill>
                <a:latin typeface="Verdana" pitchFamily="34" charset="0"/>
              </a:rPr>
              <a:t> è invece oggi </a:t>
            </a:r>
            <a:r>
              <a:rPr lang="it-IT" sz="2200" b="1">
                <a:solidFill>
                  <a:srgbClr val="002060"/>
                </a:solidFill>
                <a:latin typeface="Verdana" pitchFamily="34" charset="0"/>
              </a:rPr>
              <a:t>principalmente quantitativo</a:t>
            </a:r>
            <a:r>
              <a:rPr lang="it-IT" sz="2200">
                <a:solidFill>
                  <a:srgbClr val="002060"/>
                </a:solidFill>
                <a:latin typeface="Verdana" pitchFamily="34" charset="0"/>
              </a:rPr>
              <a:t>, per problematiche relative all’acquisizione e standardizzazione dei dati, che sono state un’ulteriore spinta verso i nuovi elementi qualitativi.</a:t>
            </a:r>
          </a:p>
        </p:txBody>
      </p:sp>
      <p:pic>
        <p:nvPicPr>
          <p:cNvPr id="5120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1028187"/>
            <a:ext cx="7772400" cy="1143000"/>
          </a:xfrm>
        </p:spPr>
        <p:txBody>
          <a:bodyPr>
            <a:normAutofit fontScale="90000"/>
          </a:bodyPr>
          <a:lstStyle/>
          <a:p>
            <a:pPr algn="ctr">
              <a:buFont typeface="Times New Roman" pitchFamily="16" charset="0"/>
              <a:buNone/>
              <a:defRPr/>
            </a:pPr>
            <a:r>
              <a:rPr lang="it-IT" dirty="0" smtClean="0">
                <a:solidFill>
                  <a:srgbClr val="002060"/>
                </a:solidFill>
              </a:rPr>
              <a:t>La sperimentazione del </a:t>
            </a:r>
            <a:br>
              <a:rPr lang="it-IT" dirty="0" smtClean="0">
                <a:solidFill>
                  <a:srgbClr val="002060"/>
                </a:solidFill>
              </a:rPr>
            </a:br>
            <a:r>
              <a:rPr lang="it-IT" dirty="0" smtClean="0">
                <a:solidFill>
                  <a:srgbClr val="002060"/>
                </a:solidFill>
              </a:rPr>
              <a:t>DOSSIER Formativo</a:t>
            </a:r>
            <a:br>
              <a:rPr lang="it-IT" dirty="0" smtClean="0">
                <a:solidFill>
                  <a:srgbClr val="002060"/>
                </a:solidFill>
              </a:rPr>
            </a:br>
            <a:endParaRPr lang="it-IT" dirty="0">
              <a:solidFill>
                <a:srgbClr val="002060"/>
              </a:solidFill>
            </a:endParaRPr>
          </a:p>
        </p:txBody>
      </p:sp>
      <p:sp>
        <p:nvSpPr>
          <p:cNvPr id="52227" name="CasellaDiTesto 2"/>
          <p:cNvSpPr txBox="1">
            <a:spLocks noChangeArrowheads="1"/>
          </p:cNvSpPr>
          <p:nvPr/>
        </p:nvSpPr>
        <p:spPr bwMode="auto">
          <a:xfrm>
            <a:off x="757238" y="2449513"/>
            <a:ext cx="81359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a:solidFill>
                  <a:srgbClr val="002060"/>
                </a:solidFill>
              </a:rPr>
              <a:t>Nell’attuale quadro normativo la certificazione dei crediti avviene  unicamente su base </a:t>
            </a:r>
            <a:r>
              <a:rPr lang="it-IT" b="1" u="sng">
                <a:solidFill>
                  <a:srgbClr val="002060"/>
                </a:solidFill>
              </a:rPr>
              <a:t>Quantitativa</a:t>
            </a:r>
            <a:r>
              <a:rPr lang="it-IT">
                <a:solidFill>
                  <a:srgbClr val="002060"/>
                </a:solidFill>
              </a:rPr>
              <a:t>.</a:t>
            </a:r>
          </a:p>
          <a:p>
            <a:pPr eaLnBrk="1" hangingPunct="1"/>
            <a:endParaRPr lang="it-IT">
              <a:solidFill>
                <a:srgbClr val="002060"/>
              </a:solidFill>
            </a:endParaRPr>
          </a:p>
          <a:p>
            <a:pPr eaLnBrk="1" hangingPunct="1"/>
            <a:r>
              <a:rPr lang="it-IT">
                <a:solidFill>
                  <a:srgbClr val="002060"/>
                </a:solidFill>
              </a:rPr>
              <a:t>Il dossier formativo inteso come </a:t>
            </a:r>
            <a:r>
              <a:rPr lang="it-IT" u="sng">
                <a:solidFill>
                  <a:srgbClr val="002060"/>
                </a:solidFill>
              </a:rPr>
              <a:t>Dossier Programmatico della formazione</a:t>
            </a:r>
            <a:r>
              <a:rPr lang="it-IT">
                <a:solidFill>
                  <a:srgbClr val="002060"/>
                </a:solidFill>
              </a:rPr>
              <a:t> (e non ancora come Dossier delle competenze) risulta comunque un passo in avanti.</a:t>
            </a:r>
          </a:p>
          <a:p>
            <a:pPr eaLnBrk="1" hangingPunct="1"/>
            <a:endParaRPr lang="it-IT">
              <a:solidFill>
                <a:srgbClr val="002060"/>
              </a:solidFill>
            </a:endParaRPr>
          </a:p>
          <a:p>
            <a:pPr eaLnBrk="1" hangingPunct="1"/>
            <a:r>
              <a:rPr lang="it-IT">
                <a:solidFill>
                  <a:srgbClr val="002060"/>
                </a:solidFill>
              </a:rPr>
              <a:t>Il percorso verso la </a:t>
            </a:r>
            <a:r>
              <a:rPr lang="it-IT" u="sng">
                <a:solidFill>
                  <a:srgbClr val="002060"/>
                </a:solidFill>
              </a:rPr>
              <a:t>certificazione delle competenze </a:t>
            </a:r>
            <a:r>
              <a:rPr lang="it-IT">
                <a:solidFill>
                  <a:srgbClr val="002060"/>
                </a:solidFill>
              </a:rPr>
              <a:t>del professionista, anche se già disegnato, é in divenire.</a:t>
            </a:r>
          </a:p>
          <a:p>
            <a:pPr eaLnBrk="1" hangingPunct="1"/>
            <a:endParaRPr lang="it-IT">
              <a:solidFill>
                <a:srgbClr val="002060"/>
              </a:solidFill>
            </a:endParaRPr>
          </a:p>
          <a:p>
            <a:pPr eaLnBrk="1" hangingPunct="1"/>
            <a:endParaRPr lang="it-IT">
              <a:solidFill>
                <a:srgbClr val="002060"/>
              </a:solidFill>
            </a:endParaRPr>
          </a:p>
        </p:txBody>
      </p:sp>
      <p:pic>
        <p:nvPicPr>
          <p:cNvPr id="52228"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 descr="C:\Users\hp\Pictures\download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025" y="5180013"/>
            <a:ext cx="24177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2" descr="C:\Users\hp\Pictures\download (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5157788"/>
            <a:ext cx="19002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7"/>
          <p:cNvSpPr txBox="1">
            <a:spLocks noChangeArrowheads="1"/>
          </p:cNvSpPr>
          <p:nvPr/>
        </p:nvSpPr>
        <p:spPr bwMode="auto">
          <a:xfrm>
            <a:off x="1547813" y="720725"/>
            <a:ext cx="74072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b="1" u="sng">
                <a:solidFill>
                  <a:srgbClr val="002060"/>
                </a:solidFill>
                <a:latin typeface="Times New Roman" pitchFamily="18" charset="0"/>
              </a:rPr>
              <a:t>Emilia Romagna</a:t>
            </a:r>
            <a:endParaRPr lang="it-IT" u="sng">
              <a:solidFill>
                <a:srgbClr val="002060"/>
              </a:solidFill>
              <a:latin typeface="Times New Roman" pitchFamily="18" charset="0"/>
            </a:endParaRPr>
          </a:p>
          <a:p>
            <a:pPr eaLnBrk="1" hangingPunct="1"/>
            <a:r>
              <a:rPr lang="it-IT" b="1">
                <a:solidFill>
                  <a:srgbClr val="002060"/>
                </a:solidFill>
                <a:latin typeface="Times New Roman" pitchFamily="18" charset="0"/>
              </a:rPr>
              <a:t>Ordine dei Medici di Reggio Emilia</a:t>
            </a:r>
          </a:p>
          <a:p>
            <a:pPr eaLnBrk="1" hangingPunct="1"/>
            <a:endParaRPr lang="it-IT">
              <a:solidFill>
                <a:srgbClr val="002060"/>
              </a:solidFill>
              <a:latin typeface="Times New Roman" pitchFamily="18" charset="0"/>
            </a:endParaRPr>
          </a:p>
          <a:p>
            <a:pPr eaLnBrk="1" hangingPunct="1"/>
            <a:r>
              <a:rPr lang="it-IT" b="1" u="sng">
                <a:solidFill>
                  <a:srgbClr val="002060"/>
                </a:solidFill>
                <a:latin typeface="Times New Roman" pitchFamily="18" charset="0"/>
              </a:rPr>
              <a:t>Campania</a:t>
            </a:r>
          </a:p>
          <a:p>
            <a:pPr eaLnBrk="1" hangingPunct="1"/>
            <a:r>
              <a:rPr lang="it-IT" b="1">
                <a:solidFill>
                  <a:srgbClr val="002060"/>
                </a:solidFill>
                <a:latin typeface="Times New Roman" pitchFamily="18" charset="0"/>
              </a:rPr>
              <a:t>Collegio IPASVI di Napoli</a:t>
            </a:r>
          </a:p>
          <a:p>
            <a:pPr eaLnBrk="1" hangingPunct="1"/>
            <a:endParaRPr lang="it-IT" b="1">
              <a:solidFill>
                <a:srgbClr val="002060"/>
              </a:solidFill>
              <a:latin typeface="Times New Roman" pitchFamily="18" charset="0"/>
            </a:endParaRPr>
          </a:p>
          <a:p>
            <a:pPr eaLnBrk="1" hangingPunct="1"/>
            <a:r>
              <a:rPr lang="it-IT" b="1" u="sng">
                <a:solidFill>
                  <a:srgbClr val="002060"/>
                </a:solidFill>
                <a:latin typeface="Times New Roman" pitchFamily="18" charset="0"/>
              </a:rPr>
              <a:t>Friuli Venezia Giulia</a:t>
            </a:r>
          </a:p>
          <a:p>
            <a:pPr eaLnBrk="1" hangingPunct="1"/>
            <a:r>
              <a:rPr lang="it-IT" b="1">
                <a:solidFill>
                  <a:srgbClr val="002060"/>
                </a:solidFill>
                <a:latin typeface="Times New Roman" pitchFamily="18" charset="0"/>
              </a:rPr>
              <a:t>Azienda n° 4 Medio Friuli </a:t>
            </a:r>
          </a:p>
          <a:p>
            <a:pPr eaLnBrk="1" hangingPunct="1"/>
            <a:endParaRPr lang="it-IT" b="1">
              <a:solidFill>
                <a:srgbClr val="002060"/>
              </a:solidFill>
              <a:latin typeface="Times New Roman" pitchFamily="18" charset="0"/>
            </a:endParaRPr>
          </a:p>
          <a:p>
            <a:pPr eaLnBrk="1" hangingPunct="1"/>
            <a:r>
              <a:rPr lang="it-IT" b="1" u="sng">
                <a:solidFill>
                  <a:srgbClr val="002060"/>
                </a:solidFill>
                <a:latin typeface="Times New Roman" pitchFamily="18" charset="0"/>
              </a:rPr>
              <a:t>Veneto</a:t>
            </a:r>
          </a:p>
          <a:p>
            <a:pPr eaLnBrk="1" hangingPunct="1"/>
            <a:r>
              <a:rPr lang="it-IT" b="1">
                <a:solidFill>
                  <a:srgbClr val="002060"/>
                </a:solidFill>
                <a:latin typeface="Times New Roman" pitchFamily="18" charset="0"/>
              </a:rPr>
              <a:t>Azienda N° 3 Bassano del Grappa</a:t>
            </a:r>
          </a:p>
          <a:p>
            <a:pPr eaLnBrk="1" hangingPunct="1"/>
            <a:r>
              <a:rPr lang="it-IT" b="1">
                <a:solidFill>
                  <a:srgbClr val="002060"/>
                </a:solidFill>
                <a:latin typeface="Times New Roman" pitchFamily="18" charset="0"/>
              </a:rPr>
              <a:t>Azienda N° 6 Vicenza</a:t>
            </a:r>
          </a:p>
          <a:p>
            <a:pPr eaLnBrk="1" hangingPunct="1"/>
            <a:r>
              <a:rPr lang="it-IT" b="1">
                <a:solidFill>
                  <a:srgbClr val="002060"/>
                </a:solidFill>
                <a:latin typeface="Times New Roman" pitchFamily="18" charset="0"/>
              </a:rPr>
              <a:t>Azienda N° 9 Treviso</a:t>
            </a:r>
          </a:p>
          <a:p>
            <a:pPr eaLnBrk="1" hangingPunct="1"/>
            <a:r>
              <a:rPr lang="it-IT" b="1">
                <a:solidFill>
                  <a:srgbClr val="002060"/>
                </a:solidFill>
                <a:latin typeface="Times New Roman" pitchFamily="18" charset="0"/>
              </a:rPr>
              <a:t>Azienda N° 16 Padova</a:t>
            </a:r>
          </a:p>
          <a:p>
            <a:pPr eaLnBrk="1" hangingPunct="1"/>
            <a:r>
              <a:rPr lang="it-IT" b="1">
                <a:solidFill>
                  <a:srgbClr val="002060"/>
                </a:solidFill>
                <a:latin typeface="Times New Roman" pitchFamily="18" charset="0"/>
              </a:rPr>
              <a:t>Azienda N° 17 Este</a:t>
            </a:r>
          </a:p>
          <a:p>
            <a:pPr eaLnBrk="1" hangingPunct="1"/>
            <a:r>
              <a:rPr lang="it-IT" b="1">
                <a:solidFill>
                  <a:srgbClr val="002060"/>
                </a:solidFill>
                <a:latin typeface="Times New Roman" pitchFamily="18" charset="0"/>
              </a:rPr>
              <a:t>Azienda N° 18 Rovigo</a:t>
            </a:r>
          </a:p>
          <a:p>
            <a:pPr eaLnBrk="1" hangingPunct="1"/>
            <a:r>
              <a:rPr lang="it-IT" b="1">
                <a:solidFill>
                  <a:srgbClr val="002060"/>
                </a:solidFill>
                <a:latin typeface="Times New Roman" pitchFamily="18" charset="0"/>
              </a:rPr>
              <a:t>Azienda N° 20 Verona</a:t>
            </a:r>
          </a:p>
          <a:p>
            <a:pPr eaLnBrk="1" hangingPunct="1"/>
            <a:r>
              <a:rPr lang="it-IT" b="1">
                <a:solidFill>
                  <a:srgbClr val="002060"/>
                </a:solidFill>
                <a:latin typeface="Times New Roman" pitchFamily="18" charset="0"/>
              </a:rPr>
              <a:t>Azienda N° 22 Bussolengo</a:t>
            </a:r>
          </a:p>
          <a:p>
            <a:pPr eaLnBrk="1" hangingPunct="1"/>
            <a:r>
              <a:rPr lang="it-IT" b="1">
                <a:solidFill>
                  <a:srgbClr val="002060"/>
                </a:solidFill>
                <a:latin typeface="Times New Roman" pitchFamily="18" charset="0"/>
              </a:rPr>
              <a:t>AOU Verona</a:t>
            </a:r>
          </a:p>
          <a:p>
            <a:pPr eaLnBrk="1" hangingPunct="1"/>
            <a:endParaRPr lang="it-IT">
              <a:solidFill>
                <a:schemeClr val="hlink"/>
              </a:solidFill>
              <a:latin typeface="Times New Roman" pitchFamily="18" charset="0"/>
            </a:endParaRPr>
          </a:p>
          <a:p>
            <a:pPr eaLnBrk="1" hangingPunct="1"/>
            <a:endParaRPr lang="it-IT">
              <a:solidFill>
                <a:schemeClr val="hlink"/>
              </a:solidFill>
              <a:latin typeface="Times New Roman" pitchFamily="18" charset="0"/>
            </a:endParaRPr>
          </a:p>
          <a:p>
            <a:pPr eaLnBrk="1" hangingPunct="1"/>
            <a:endParaRPr lang="it-IT">
              <a:solidFill>
                <a:schemeClr val="hlink"/>
              </a:solidFill>
              <a:latin typeface="Times New Roman" pitchFamily="18" charset="0"/>
            </a:endParaRPr>
          </a:p>
          <a:p>
            <a:pPr eaLnBrk="1" hangingPunct="1"/>
            <a:endParaRPr lang="it-IT">
              <a:solidFill>
                <a:schemeClr val="hlink"/>
              </a:solidFill>
              <a:latin typeface="Times New Roman" pitchFamily="18" charset="0"/>
            </a:endParaRPr>
          </a:p>
          <a:p>
            <a:pPr eaLnBrk="1" hangingPunct="1"/>
            <a:endParaRPr lang="it-IT" b="1">
              <a:latin typeface="Times New Roman" pitchFamily="18" charset="0"/>
            </a:endParaRPr>
          </a:p>
        </p:txBody>
      </p:sp>
      <p:sp>
        <p:nvSpPr>
          <p:cNvPr id="53251" name="CasellaDiTesto 5"/>
          <p:cNvSpPr txBox="1">
            <a:spLocks noChangeArrowheads="1"/>
          </p:cNvSpPr>
          <p:nvPr/>
        </p:nvSpPr>
        <p:spPr bwMode="auto">
          <a:xfrm>
            <a:off x="3790950" y="260350"/>
            <a:ext cx="502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sz="2400" b="1">
                <a:solidFill>
                  <a:srgbClr val="002060"/>
                </a:solidFill>
              </a:rPr>
              <a:t>Dove è stato sperimentato il DF?</a:t>
            </a:r>
          </a:p>
        </p:txBody>
      </p:sp>
      <p:pic>
        <p:nvPicPr>
          <p:cNvPr id="5325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 descr="C:\Users\hp\Pictures\download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792163"/>
            <a:ext cx="11477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C:\Users\hp\Pictures\images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390650"/>
            <a:ext cx="109061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3" descr="C:\Users\hp\Pictures\download (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205038"/>
            <a:ext cx="1004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4" descr="C:\Users\hp\Pictures\download (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3644900"/>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570808"/>
            <a:ext cx="7772400" cy="1143000"/>
          </a:xfrm>
        </p:spPr>
        <p:txBody>
          <a:bodyPr/>
          <a:lstStyle/>
          <a:p>
            <a:pPr algn="ctr">
              <a:defRPr/>
            </a:pPr>
            <a:r>
              <a:rPr lang="it-IT" sz="3200" dirty="0" smtClean="0">
                <a:solidFill>
                  <a:srgbClr val="002060"/>
                </a:solidFill>
                <a:effectLst/>
                <a:cs typeface="Arial" charset="0"/>
              </a:rPr>
              <a:t>La sperimentazione del </a:t>
            </a:r>
            <a:br>
              <a:rPr lang="it-IT" sz="3200" dirty="0" smtClean="0">
                <a:solidFill>
                  <a:srgbClr val="002060"/>
                </a:solidFill>
                <a:effectLst/>
                <a:cs typeface="Arial" charset="0"/>
              </a:rPr>
            </a:br>
            <a:r>
              <a:rPr lang="it-IT" sz="3200" dirty="0" smtClean="0">
                <a:solidFill>
                  <a:srgbClr val="002060"/>
                </a:solidFill>
                <a:effectLst/>
                <a:cs typeface="Arial" charset="0"/>
              </a:rPr>
              <a:t>DOSSIER Formativo</a:t>
            </a:r>
          </a:p>
        </p:txBody>
      </p:sp>
      <p:sp>
        <p:nvSpPr>
          <p:cNvPr id="54275" name="CasellaDiTesto 2"/>
          <p:cNvSpPr txBox="1">
            <a:spLocks noChangeArrowheads="1"/>
          </p:cNvSpPr>
          <p:nvPr/>
        </p:nvSpPr>
        <p:spPr bwMode="auto">
          <a:xfrm>
            <a:off x="684213" y="2060575"/>
            <a:ext cx="81359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just" eaLnBrk="1" hangingPunct="1"/>
            <a:r>
              <a:rPr lang="it-IT" sz="2000">
                <a:solidFill>
                  <a:srgbClr val="002060"/>
                </a:solidFill>
                <a:latin typeface="Verdana" pitchFamily="34" charset="0"/>
              </a:rPr>
              <a:t>Il Co.Ge.A.P.S., attraverso una </a:t>
            </a:r>
            <a:r>
              <a:rPr lang="it-IT" sz="2000" u="sng">
                <a:solidFill>
                  <a:srgbClr val="002060"/>
                </a:solidFill>
                <a:latin typeface="Verdana" pitchFamily="34" charset="0"/>
              </a:rPr>
              <a:t>Convenzione</a:t>
            </a:r>
            <a:r>
              <a:rPr lang="it-IT" sz="2000">
                <a:solidFill>
                  <a:srgbClr val="002060"/>
                </a:solidFill>
                <a:latin typeface="Verdana" pitchFamily="34" charset="0"/>
              </a:rPr>
              <a:t> con la CNFC e Agenas, si è impegnato in una sperimentazione basata su un modello essenziale di Dossier Formativo, fondato sugli Obiettivi Nazionali.</a:t>
            </a:r>
          </a:p>
          <a:p>
            <a:pPr algn="just" eaLnBrk="1" hangingPunct="1"/>
            <a:r>
              <a:rPr lang="it-IT" sz="2000">
                <a:solidFill>
                  <a:srgbClr val="002060"/>
                </a:solidFill>
                <a:latin typeface="Verdana" pitchFamily="34" charset="0"/>
              </a:rPr>
              <a:t> </a:t>
            </a:r>
          </a:p>
          <a:p>
            <a:pPr algn="just" eaLnBrk="1" hangingPunct="1"/>
            <a:r>
              <a:rPr lang="it-IT" sz="2000">
                <a:solidFill>
                  <a:srgbClr val="002060"/>
                </a:solidFill>
                <a:latin typeface="Verdana" pitchFamily="34" charset="0"/>
              </a:rPr>
              <a:t>La sperimentazione ha previsto la costruzione del </a:t>
            </a:r>
            <a:r>
              <a:rPr lang="it-IT" sz="2000" b="1">
                <a:solidFill>
                  <a:srgbClr val="002060"/>
                </a:solidFill>
                <a:latin typeface="Verdana" pitchFamily="34" charset="0"/>
              </a:rPr>
              <a:t>Dossier Individuale e di Gruppo</a:t>
            </a:r>
            <a:r>
              <a:rPr lang="it-IT" sz="2000">
                <a:solidFill>
                  <a:srgbClr val="002060"/>
                </a:solidFill>
                <a:latin typeface="Verdana" pitchFamily="34" charset="0"/>
              </a:rPr>
              <a:t> sui sistemi Co.Ge.A.P.S.</a:t>
            </a:r>
          </a:p>
          <a:p>
            <a:pPr algn="just" eaLnBrk="1" hangingPunct="1"/>
            <a:endParaRPr lang="it-IT" sz="2000">
              <a:solidFill>
                <a:srgbClr val="002060"/>
              </a:solidFill>
              <a:latin typeface="Verdana" pitchFamily="34" charset="0"/>
            </a:endParaRPr>
          </a:p>
          <a:p>
            <a:pPr algn="just" eaLnBrk="1" hangingPunct="1"/>
            <a:r>
              <a:rPr lang="it-IT" sz="2000">
                <a:solidFill>
                  <a:srgbClr val="002060"/>
                </a:solidFill>
                <a:latin typeface="Verdana" pitchFamily="34" charset="0"/>
              </a:rPr>
              <a:t>In quella fase non erano stati ancora previsti indicatori puntuali relativi alla valutazione dei Dossier formativo</a:t>
            </a:r>
          </a:p>
          <a:p>
            <a:pPr algn="just" eaLnBrk="1" hangingPunct="1"/>
            <a:endParaRPr lang="it-IT" sz="2000">
              <a:solidFill>
                <a:srgbClr val="002060"/>
              </a:solidFill>
              <a:latin typeface="Verdana" pitchFamily="34" charset="0"/>
            </a:endParaRPr>
          </a:p>
          <a:p>
            <a:pPr eaLnBrk="1" hangingPunct="1"/>
            <a:endParaRPr lang="it-IT" sz="2000">
              <a:solidFill>
                <a:srgbClr val="002060"/>
              </a:solidFill>
              <a:latin typeface="Verdana" pitchFamily="34" charset="0"/>
            </a:endParaRPr>
          </a:p>
        </p:txBody>
      </p:sp>
      <p:pic>
        <p:nvPicPr>
          <p:cNvPr id="5427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descr="C:\Users\hp\Pictures\images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5445125"/>
            <a:ext cx="10445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olo 1"/>
          <p:cNvSpPr>
            <a:spLocks noGrp="1"/>
          </p:cNvSpPr>
          <p:nvPr>
            <p:ph type="title" idx="4294967295"/>
          </p:nvPr>
        </p:nvSpPr>
        <p:spPr>
          <a:xfrm>
            <a:off x="301494" y="836712"/>
            <a:ext cx="8713787" cy="1503263"/>
          </a:xfrm>
        </p:spPr>
        <p:txBody>
          <a:bodyPr/>
          <a:lstStyle/>
          <a:p>
            <a:pPr algn="ctr">
              <a:defRPr/>
            </a:pPr>
            <a:r>
              <a:rPr lang="it-IT" sz="2400" b="0" dirty="0" smtClean="0">
                <a:solidFill>
                  <a:srgbClr val="002060"/>
                </a:solidFill>
                <a:effectLst/>
                <a:latin typeface="+mn-lt"/>
              </a:rPr>
              <a:t>Il </a:t>
            </a:r>
            <a:r>
              <a:rPr lang="it-IT" sz="2400" b="0" dirty="0" err="1" smtClean="0">
                <a:solidFill>
                  <a:srgbClr val="002060"/>
                </a:solidFill>
                <a:effectLst/>
                <a:latin typeface="+mn-lt"/>
              </a:rPr>
              <a:t>Co.Ge.APS</a:t>
            </a:r>
            <a:r>
              <a:rPr lang="it-IT" sz="2400" b="0" dirty="0" smtClean="0">
                <a:solidFill>
                  <a:srgbClr val="002060"/>
                </a:solidFill>
                <a:effectLst/>
                <a:latin typeface="+mn-lt"/>
              </a:rPr>
              <a:t> ha intrapreso una ulteriore sperimentazione in convenzione con </a:t>
            </a:r>
            <a:r>
              <a:rPr lang="it-IT" sz="2400" b="0" dirty="0" err="1" smtClean="0">
                <a:solidFill>
                  <a:srgbClr val="002060"/>
                </a:solidFill>
                <a:effectLst/>
                <a:latin typeface="+mn-lt"/>
              </a:rPr>
              <a:t>Agenas</a:t>
            </a:r>
            <a:r>
              <a:rPr lang="it-IT" sz="2400" b="0" dirty="0" smtClean="0">
                <a:solidFill>
                  <a:srgbClr val="002060"/>
                </a:solidFill>
                <a:effectLst/>
                <a:latin typeface="+mn-lt"/>
              </a:rPr>
              <a:t> e CNFC.</a:t>
            </a:r>
          </a:p>
        </p:txBody>
      </p:sp>
      <p:sp>
        <p:nvSpPr>
          <p:cNvPr id="55299" name="Segnaposto contenuto 2"/>
          <p:cNvSpPr>
            <a:spLocks/>
          </p:cNvSpPr>
          <p:nvPr/>
        </p:nvSpPr>
        <p:spPr bwMode="auto">
          <a:xfrm>
            <a:off x="179388" y="2492375"/>
            <a:ext cx="8496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90000" bIns="46800"/>
          <a:lstStyle/>
          <a:p>
            <a:pPr algn="just" defTabSz="449263" eaLnBrk="0" hangingPunct="0">
              <a:spcBef>
                <a:spcPts val="250"/>
              </a:spcBef>
              <a:buClr>
                <a:srgbClr val="000000"/>
              </a:buClr>
              <a:buSzPct val="100000"/>
              <a:buFont typeface="Times New Roman" pitchFamily="18" charset="0"/>
              <a:buNone/>
            </a:pPr>
            <a:r>
              <a:rPr lang="it-IT" sz="2000">
                <a:solidFill>
                  <a:srgbClr val="002060"/>
                </a:solidFill>
                <a:latin typeface="Verdana" pitchFamily="34" charset="0"/>
              </a:rPr>
              <a:t>Il Co.Ge.A.P.S. ha progettato una </a:t>
            </a:r>
            <a:r>
              <a:rPr lang="it-IT" sz="2000" b="1">
                <a:solidFill>
                  <a:srgbClr val="002060"/>
                </a:solidFill>
                <a:latin typeface="Verdana" pitchFamily="34" charset="0"/>
              </a:rPr>
              <a:t>sperimentazione</a:t>
            </a:r>
            <a:r>
              <a:rPr lang="it-IT" sz="2000">
                <a:solidFill>
                  <a:srgbClr val="002060"/>
                </a:solidFill>
                <a:latin typeface="Verdana" pitchFamily="34" charset="0"/>
              </a:rPr>
              <a:t> volta ad identificare alcuni </a:t>
            </a:r>
            <a:r>
              <a:rPr lang="it-IT" sz="2000" b="1">
                <a:solidFill>
                  <a:srgbClr val="002060"/>
                </a:solidFill>
                <a:latin typeface="Verdana" pitchFamily="34" charset="0"/>
              </a:rPr>
              <a:t>indicatori di qualità</a:t>
            </a:r>
            <a:r>
              <a:rPr lang="it-IT" sz="2000">
                <a:solidFill>
                  <a:srgbClr val="002060"/>
                </a:solidFill>
                <a:latin typeface="Verdana" pitchFamily="34" charset="0"/>
              </a:rPr>
              <a:t> che, una volta messi a punto e sperimentati, potranno essere utilizzati anche per la gestione del programma di Educazione Continua in Medicina</a:t>
            </a:r>
            <a:r>
              <a:rPr lang="it-IT">
                <a:solidFill>
                  <a:srgbClr val="002060"/>
                </a:solidFill>
                <a:latin typeface="Verdana" pitchFamily="34" charset="0"/>
              </a:rPr>
              <a:t>.</a:t>
            </a:r>
          </a:p>
        </p:txBody>
      </p:sp>
      <p:sp>
        <p:nvSpPr>
          <p:cNvPr id="55300" name="Text Box 5"/>
          <p:cNvSpPr txBox="1">
            <a:spLocks noChangeArrowheads="1"/>
          </p:cNvSpPr>
          <p:nvPr/>
        </p:nvSpPr>
        <p:spPr bwMode="auto">
          <a:xfrm>
            <a:off x="2411413" y="4292600"/>
            <a:ext cx="6121400" cy="1573213"/>
          </a:xfrm>
          <a:prstGeom prst="rect">
            <a:avLst/>
          </a:prstGeom>
          <a:noFill/>
          <a:ln w="19050">
            <a:solidFill>
              <a:srgbClr val="1E53E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r>
              <a:rPr lang="it-IT" sz="3200">
                <a:solidFill>
                  <a:srgbClr val="041D9A"/>
                </a:solidFill>
                <a:latin typeface="Berlin Sans FB Demi" pitchFamily="34" charset="0"/>
              </a:rPr>
              <a:t>VOLONTÀ DI GUARDARE SEMPRE DI PIÙ ALLA QUALITÀ DELLA FORMAZIONE</a:t>
            </a:r>
            <a:endParaRPr lang="it-IT" sz="3200">
              <a:latin typeface="Berlin Sans FB Demi" pitchFamily="34" charset="0"/>
            </a:endParaRPr>
          </a:p>
        </p:txBody>
      </p:sp>
      <p:sp>
        <p:nvSpPr>
          <p:cNvPr id="55301" name="AutoShape 10"/>
          <p:cNvSpPr>
            <a:spLocks noChangeArrowheads="1"/>
          </p:cNvSpPr>
          <p:nvPr/>
        </p:nvSpPr>
        <p:spPr bwMode="auto">
          <a:xfrm rot="-5400000">
            <a:off x="1161257" y="4391819"/>
            <a:ext cx="865187" cy="1387475"/>
          </a:xfrm>
          <a:prstGeom prst="downArrow">
            <a:avLst>
              <a:gd name="adj1" fmla="val 50000"/>
              <a:gd name="adj2" fmla="val 76174"/>
            </a:avLst>
          </a:prstGeom>
          <a:solidFill>
            <a:srgbClr val="3399FF"/>
          </a:solidFill>
          <a:ln w="9398">
            <a:solidFill>
              <a:srgbClr val="FFFFFF"/>
            </a:solidFill>
            <a:miter lim="800000"/>
            <a:headEnd/>
            <a:tailEnd/>
          </a:ln>
        </p:spPr>
        <p:txBody>
          <a:bodyPr vert="eaVert" wrap="none" anchor="ctr"/>
          <a:lstStyle/>
          <a:p>
            <a:endParaRPr lang="it-IT" sz="2400">
              <a:latin typeface="Times New Roman" pitchFamily="18" charset="0"/>
            </a:endParaRPr>
          </a:p>
        </p:txBody>
      </p:sp>
      <p:pic>
        <p:nvPicPr>
          <p:cNvPr id="55302"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4" descr="C:\Users\hp\Desktop\Forum ECM\Cartella temporanea di lavoro\SanitàFutur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611188" y="1196975"/>
            <a:ext cx="7847012" cy="3097213"/>
          </a:xfrm>
        </p:spPr>
        <p:txBody>
          <a:bodyPr/>
          <a:lstStyle/>
          <a:p>
            <a:pPr>
              <a:spcBef>
                <a:spcPct val="0"/>
              </a:spcBef>
              <a:buClr>
                <a:srgbClr val="041D9A"/>
              </a:buClr>
              <a:buFont typeface="Wingdings" pitchFamily="2" charset="2"/>
              <a:buChar char="v"/>
            </a:pPr>
            <a:r>
              <a:rPr lang="it-IT" sz="2000" b="1" smtClean="0">
                <a:solidFill>
                  <a:srgbClr val="002060"/>
                </a:solidFill>
                <a:cs typeface="Arial" charset="0"/>
              </a:rPr>
              <a:t>Co.Ge.A.P.S.</a:t>
            </a:r>
            <a:r>
              <a:rPr lang="it-IT" sz="2000" smtClean="0">
                <a:solidFill>
                  <a:srgbClr val="002060"/>
                </a:solidFill>
                <a:cs typeface="Arial" charset="0"/>
              </a:rPr>
              <a:t> </a:t>
            </a:r>
            <a:r>
              <a:rPr lang="it-IT" sz="1800" i="1" smtClean="0">
                <a:solidFill>
                  <a:srgbClr val="002060"/>
                </a:solidFill>
                <a:cs typeface="Arial" charset="0"/>
              </a:rPr>
              <a:t>in quanto gestore dell’Anagrafe Nazionale dei 		crediti ECM</a:t>
            </a:r>
          </a:p>
          <a:p>
            <a:pPr>
              <a:spcBef>
                <a:spcPct val="0"/>
              </a:spcBef>
              <a:buClr>
                <a:srgbClr val="041D9A"/>
              </a:buClr>
              <a:buFont typeface="Wingdings" pitchFamily="2" charset="2"/>
              <a:buNone/>
            </a:pPr>
            <a:endParaRPr lang="it-IT" sz="1800" i="1" smtClean="0">
              <a:solidFill>
                <a:srgbClr val="002060"/>
              </a:solidFill>
              <a:cs typeface="Arial" charset="0"/>
            </a:endParaRPr>
          </a:p>
          <a:p>
            <a:pPr>
              <a:spcBef>
                <a:spcPct val="0"/>
              </a:spcBef>
              <a:buClr>
                <a:srgbClr val="041D9A"/>
              </a:buClr>
              <a:buFont typeface="Wingdings" pitchFamily="2" charset="2"/>
              <a:buChar char="v"/>
            </a:pPr>
            <a:r>
              <a:rPr lang="it-IT" sz="2000" b="1" smtClean="0">
                <a:solidFill>
                  <a:srgbClr val="002060"/>
                </a:solidFill>
                <a:cs typeface="Arial" charset="0"/>
              </a:rPr>
              <a:t>Regione Toscana</a:t>
            </a:r>
            <a:r>
              <a:rPr lang="it-IT" sz="2000" smtClean="0">
                <a:solidFill>
                  <a:srgbClr val="002060"/>
                </a:solidFill>
                <a:cs typeface="Arial" charset="0"/>
              </a:rPr>
              <a:t> </a:t>
            </a:r>
            <a:r>
              <a:rPr lang="it-IT" sz="1800" i="1" smtClean="0">
                <a:solidFill>
                  <a:srgbClr val="002060"/>
                </a:solidFill>
                <a:cs typeface="Arial" charset="0"/>
              </a:rPr>
              <a:t>per la disponibilità di un’anagrafe 			informatizzata dei dipendenti e convenzionati e per 		significatività statistica del numero di professionisti;</a:t>
            </a:r>
          </a:p>
          <a:p>
            <a:pPr>
              <a:spcBef>
                <a:spcPct val="0"/>
              </a:spcBef>
              <a:buClr>
                <a:srgbClr val="041D9A"/>
              </a:buClr>
              <a:buFont typeface="Wingdings" pitchFamily="2" charset="2"/>
              <a:buNone/>
            </a:pPr>
            <a:endParaRPr lang="it-IT" sz="1800" i="1" smtClean="0">
              <a:solidFill>
                <a:srgbClr val="002060"/>
              </a:solidFill>
              <a:cs typeface="Arial" charset="0"/>
            </a:endParaRPr>
          </a:p>
          <a:p>
            <a:pPr>
              <a:spcBef>
                <a:spcPct val="0"/>
              </a:spcBef>
              <a:buClr>
                <a:srgbClr val="041D9A"/>
              </a:buClr>
              <a:buFont typeface="Wingdings" pitchFamily="2" charset="2"/>
              <a:buChar char="v"/>
            </a:pPr>
            <a:r>
              <a:rPr lang="it-IT" sz="2000" b="1" smtClean="0">
                <a:solidFill>
                  <a:srgbClr val="002060"/>
                </a:solidFill>
                <a:cs typeface="Arial" charset="0"/>
              </a:rPr>
              <a:t>OMCeO</a:t>
            </a:r>
            <a:r>
              <a:rPr lang="it-IT" sz="2000" b="1" smtClean="0">
                <a:solidFill>
                  <a:srgbClr val="002060"/>
                </a:solidFill>
                <a:latin typeface="Century" pitchFamily="18" charset="0"/>
                <a:cs typeface="Arial" charset="0"/>
              </a:rPr>
              <a:t> </a:t>
            </a:r>
            <a:r>
              <a:rPr lang="it-IT" sz="2000" b="1" smtClean="0">
                <a:solidFill>
                  <a:srgbClr val="002060"/>
                </a:solidFill>
                <a:cs typeface="Arial" charset="0"/>
              </a:rPr>
              <a:t>Firenze </a:t>
            </a:r>
            <a:r>
              <a:rPr lang="it-IT" sz="1800" i="1" smtClean="0">
                <a:solidFill>
                  <a:srgbClr val="002060"/>
                </a:solidFill>
                <a:cs typeface="Arial" charset="0"/>
              </a:rPr>
              <a:t>per la disponibilità di un’anagrafe integrata 		con quella regionale e per significatività statistica del      </a:t>
            </a:r>
          </a:p>
          <a:p>
            <a:pPr>
              <a:spcBef>
                <a:spcPct val="0"/>
              </a:spcBef>
              <a:buClr>
                <a:srgbClr val="041D9A"/>
              </a:buClr>
              <a:buFont typeface="Wingdings 3" pitchFamily="18" charset="2"/>
              <a:buNone/>
            </a:pPr>
            <a:r>
              <a:rPr lang="it-IT" sz="1800" i="1" smtClean="0">
                <a:solidFill>
                  <a:srgbClr val="002060"/>
                </a:solidFill>
                <a:cs typeface="Arial" charset="0"/>
              </a:rPr>
              <a:t>           numero di professionisti iscritti </a:t>
            </a:r>
          </a:p>
          <a:p>
            <a:pPr>
              <a:spcBef>
                <a:spcPct val="0"/>
              </a:spcBef>
              <a:buClr>
                <a:srgbClr val="041D9A"/>
              </a:buClr>
              <a:buFont typeface="Wingdings 3" pitchFamily="18" charset="2"/>
              <a:buNone/>
            </a:pPr>
            <a:endParaRPr lang="it-IT" sz="1800" i="1" smtClean="0">
              <a:solidFill>
                <a:srgbClr val="002060"/>
              </a:solidFill>
              <a:cs typeface="Arial" charset="0"/>
            </a:endParaRPr>
          </a:p>
          <a:p>
            <a:pPr>
              <a:spcBef>
                <a:spcPct val="0"/>
              </a:spcBef>
              <a:buClr>
                <a:srgbClr val="041D9A"/>
              </a:buClr>
            </a:pPr>
            <a:r>
              <a:rPr lang="it-IT" sz="2000" b="1" smtClean="0">
                <a:solidFill>
                  <a:srgbClr val="002060"/>
                </a:solidFill>
                <a:cs typeface="Arial" charset="0"/>
              </a:rPr>
              <a:t>CNFC	</a:t>
            </a:r>
          </a:p>
          <a:p>
            <a:pPr>
              <a:spcBef>
                <a:spcPct val="0"/>
              </a:spcBef>
              <a:buClr>
                <a:srgbClr val="041D9A"/>
              </a:buClr>
              <a:buFont typeface="Wingdings 3" pitchFamily="18" charset="2"/>
              <a:buNone/>
            </a:pPr>
            <a:endParaRPr lang="it-IT" sz="2000" b="1" i="1" smtClean="0">
              <a:solidFill>
                <a:srgbClr val="002060"/>
              </a:solidFill>
              <a:cs typeface="Arial" charset="0"/>
            </a:endParaRPr>
          </a:p>
          <a:p>
            <a:pPr>
              <a:spcBef>
                <a:spcPct val="0"/>
              </a:spcBef>
              <a:buClr>
                <a:srgbClr val="041D9A"/>
              </a:buClr>
            </a:pPr>
            <a:r>
              <a:rPr lang="it-IT" sz="2000" b="1" smtClean="0">
                <a:solidFill>
                  <a:srgbClr val="002060"/>
                </a:solidFill>
                <a:cs typeface="Arial" charset="0"/>
              </a:rPr>
              <a:t>Agenas</a:t>
            </a:r>
            <a:r>
              <a:rPr lang="it-IT" sz="1800" i="1" smtClean="0">
                <a:solidFill>
                  <a:srgbClr val="002060"/>
                </a:solidFill>
                <a:cs typeface="Arial" charset="0"/>
              </a:rPr>
              <a:t>			</a:t>
            </a:r>
          </a:p>
        </p:txBody>
      </p:sp>
      <p:sp>
        <p:nvSpPr>
          <p:cNvPr id="182276" name="Titolo 1"/>
          <p:cNvSpPr>
            <a:spLocks/>
          </p:cNvSpPr>
          <p:nvPr/>
        </p:nvSpPr>
        <p:spPr bwMode="auto">
          <a:xfrm>
            <a:off x="627063" y="252413"/>
            <a:ext cx="7777162" cy="566737"/>
          </a:xfrm>
          <a:prstGeom prst="rect">
            <a:avLst/>
          </a:prstGeom>
          <a:noFill/>
          <a:ln w="9525">
            <a:noFill/>
            <a:miter lim="800000"/>
            <a:headEnd/>
            <a:tailEnd/>
          </a:ln>
        </p:spPr>
        <p:txBody>
          <a:bodyPr lIns="90000" tIns="46800" rIns="90000" bIns="46800" anchor="b"/>
          <a:lstStyle/>
          <a:p>
            <a:pPr algn="ctr" defTabSz="449263" eaLnBrk="0" hangingPunct="0">
              <a:buClr>
                <a:srgbClr val="000000"/>
              </a:buClr>
              <a:buSzPct val="100000"/>
              <a:buFont typeface="Times New Roman" pitchFamily="18" charset="0"/>
              <a:buNone/>
              <a:defRPr/>
            </a:pPr>
            <a:r>
              <a:rPr lang="it-IT" sz="2800" b="1" dirty="0">
                <a:solidFill>
                  <a:srgbClr val="002060"/>
                </a:solidFill>
                <a:effectLst>
                  <a:outerShdw blurRad="38100" dist="38100" dir="2700000" algn="tl">
                    <a:srgbClr val="000000"/>
                  </a:outerShdw>
                </a:effectLst>
                <a:latin typeface="Verdana" pitchFamily="34" charset="0"/>
              </a:rPr>
              <a:t>Soggetti della sperimentazione</a:t>
            </a:r>
            <a:r>
              <a:rPr lang="it-IT" sz="3200" b="1" dirty="0">
                <a:solidFill>
                  <a:srgbClr val="002060"/>
                </a:solidFill>
                <a:latin typeface="Verdana" pitchFamily="34" charset="0"/>
              </a:rPr>
              <a:t> </a:t>
            </a:r>
          </a:p>
        </p:txBody>
      </p:sp>
      <p:sp>
        <p:nvSpPr>
          <p:cNvPr id="4" name="Parentesi graffa chiusa 3"/>
          <p:cNvSpPr/>
          <p:nvPr/>
        </p:nvSpPr>
        <p:spPr>
          <a:xfrm>
            <a:off x="2195513" y="4365625"/>
            <a:ext cx="288925" cy="79216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b="1" dirty="0">
              <a:solidFill>
                <a:srgbClr val="002060"/>
              </a:solidFill>
            </a:endParaRPr>
          </a:p>
        </p:txBody>
      </p:sp>
      <p:sp>
        <p:nvSpPr>
          <p:cNvPr id="56325" name="CasellaDiTesto 5"/>
          <p:cNvSpPr txBox="1">
            <a:spLocks noChangeArrowheads="1"/>
          </p:cNvSpPr>
          <p:nvPr/>
        </p:nvSpPr>
        <p:spPr bwMode="auto">
          <a:xfrm>
            <a:off x="2673350" y="4575175"/>
            <a:ext cx="204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sz="2400" b="1">
                <a:solidFill>
                  <a:srgbClr val="002060"/>
                </a:solidFill>
              </a:rPr>
              <a:t>Committenti</a:t>
            </a:r>
          </a:p>
        </p:txBody>
      </p:sp>
      <p:pic>
        <p:nvPicPr>
          <p:cNvPr id="563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C:\Users\Milanoffice\Pictures\imagesCAS9WFY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2926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669925" y="1616075"/>
            <a:ext cx="7847013" cy="3097213"/>
          </a:xfrm>
        </p:spPr>
        <p:txBody>
          <a:bodyPr/>
          <a:lstStyle/>
          <a:p>
            <a:pPr marL="0" indent="0" algn="just"/>
            <a:r>
              <a:rPr lang="it-IT" sz="2000" b="1" smtClean="0">
                <a:solidFill>
                  <a:srgbClr val="002060"/>
                </a:solidFill>
                <a:cs typeface="Arial" charset="0"/>
              </a:rPr>
              <a:t> Valutazione della qualità dei percorsi formativi</a:t>
            </a:r>
            <a:r>
              <a:rPr lang="it-IT" sz="2000" smtClean="0">
                <a:solidFill>
                  <a:srgbClr val="002060"/>
                </a:solidFill>
                <a:cs typeface="Arial" charset="0"/>
              </a:rPr>
              <a:t> dei professionisti sanitari della Regione Toscana, sia </a:t>
            </a:r>
            <a:r>
              <a:rPr lang="it-IT" sz="2000" b="1" smtClean="0">
                <a:solidFill>
                  <a:srgbClr val="002060"/>
                </a:solidFill>
                <a:cs typeface="Arial" charset="0"/>
              </a:rPr>
              <a:t>dipendenti</a:t>
            </a:r>
            <a:r>
              <a:rPr lang="it-IT" sz="2000" smtClean="0">
                <a:solidFill>
                  <a:srgbClr val="002060"/>
                </a:solidFill>
                <a:cs typeface="Arial" charset="0"/>
              </a:rPr>
              <a:t> o </a:t>
            </a:r>
            <a:r>
              <a:rPr lang="it-IT" sz="2000" b="1" smtClean="0">
                <a:solidFill>
                  <a:srgbClr val="002060"/>
                </a:solidFill>
                <a:cs typeface="Arial" charset="0"/>
              </a:rPr>
              <a:t>convenzionati</a:t>
            </a:r>
            <a:r>
              <a:rPr lang="it-IT" sz="2000" smtClean="0">
                <a:solidFill>
                  <a:srgbClr val="002060"/>
                </a:solidFill>
                <a:cs typeface="Arial" charset="0"/>
              </a:rPr>
              <a:t> che </a:t>
            </a:r>
            <a:r>
              <a:rPr lang="it-IT" sz="2000" b="1" smtClean="0">
                <a:solidFill>
                  <a:srgbClr val="002060"/>
                </a:solidFill>
                <a:cs typeface="Arial" charset="0"/>
              </a:rPr>
              <a:t>liberi professionisti</a:t>
            </a:r>
            <a:r>
              <a:rPr lang="it-IT" sz="2000" smtClean="0">
                <a:solidFill>
                  <a:srgbClr val="002060"/>
                </a:solidFill>
                <a:cs typeface="Arial" charset="0"/>
              </a:rPr>
              <a:t> (iscritti all’OMCeO di Firenze). </a:t>
            </a:r>
          </a:p>
          <a:p>
            <a:pPr marL="0" indent="0" algn="just"/>
            <a:endParaRPr lang="it-IT" sz="2000" smtClean="0">
              <a:solidFill>
                <a:srgbClr val="002060"/>
              </a:solidFill>
              <a:cs typeface="Arial" charset="0"/>
            </a:endParaRPr>
          </a:p>
          <a:p>
            <a:pPr marL="0" indent="0" algn="just"/>
            <a:r>
              <a:rPr lang="it-IT" sz="2000" smtClean="0">
                <a:solidFill>
                  <a:srgbClr val="002060"/>
                </a:solidFill>
                <a:cs typeface="Arial" charset="0"/>
              </a:rPr>
              <a:t> Per effettuare questa valutazione saranno utilizzati sperimentalmente </a:t>
            </a:r>
            <a:r>
              <a:rPr lang="it-IT" sz="2000" b="1" smtClean="0">
                <a:solidFill>
                  <a:srgbClr val="002060"/>
                </a:solidFill>
                <a:cs typeface="Arial" charset="0"/>
              </a:rPr>
              <a:t>quattro indicatori di carattere qualitativo</a:t>
            </a:r>
            <a:r>
              <a:rPr lang="it-IT" sz="2000" smtClean="0">
                <a:solidFill>
                  <a:srgbClr val="002060"/>
                </a:solidFill>
                <a:cs typeface="Arial" charset="0"/>
              </a:rPr>
              <a:t> (ipotizzati dal gestore della sperimentazione in accordo con Regione Toscana, Ordine dei Medici di Firenze, CNFC e Agenas)</a:t>
            </a:r>
          </a:p>
        </p:txBody>
      </p:sp>
      <p:sp>
        <p:nvSpPr>
          <p:cNvPr id="182276" name="Titolo 1"/>
          <p:cNvSpPr>
            <a:spLocks/>
          </p:cNvSpPr>
          <p:nvPr/>
        </p:nvSpPr>
        <p:spPr bwMode="auto">
          <a:xfrm>
            <a:off x="688975" y="765175"/>
            <a:ext cx="7777163" cy="566738"/>
          </a:xfrm>
          <a:prstGeom prst="rect">
            <a:avLst/>
          </a:prstGeom>
          <a:noFill/>
          <a:ln w="9525">
            <a:noFill/>
            <a:miter lim="800000"/>
            <a:headEnd/>
            <a:tailEnd/>
          </a:ln>
        </p:spPr>
        <p:txBody>
          <a:bodyPr lIns="90000" tIns="46800" rIns="90000" bIns="46800" anchor="b"/>
          <a:lstStyle/>
          <a:p>
            <a:pPr algn="ctr" defTabSz="449263" eaLnBrk="0" hangingPunct="0">
              <a:buClr>
                <a:srgbClr val="000000"/>
              </a:buClr>
              <a:buSzPct val="100000"/>
              <a:buFont typeface="Times New Roman" pitchFamily="18" charset="0"/>
              <a:buNone/>
              <a:defRPr/>
            </a:pPr>
            <a:r>
              <a:rPr lang="it-IT" sz="2800" b="1" dirty="0">
                <a:solidFill>
                  <a:srgbClr val="002060"/>
                </a:solidFill>
                <a:effectLst>
                  <a:outerShdw blurRad="38100" dist="38100" dir="2700000" algn="tl">
                    <a:srgbClr val="000000"/>
                  </a:outerShdw>
                </a:effectLst>
                <a:latin typeface="Verdana" pitchFamily="34" charset="0"/>
              </a:rPr>
              <a:t>Oggetto della sperimentazione</a:t>
            </a:r>
            <a:r>
              <a:rPr lang="it-IT" sz="3200" b="1" dirty="0">
                <a:solidFill>
                  <a:srgbClr val="002060"/>
                </a:solidFill>
                <a:latin typeface="Verdana" pitchFamily="34" charset="0"/>
              </a:rPr>
              <a:t> </a:t>
            </a:r>
          </a:p>
        </p:txBody>
      </p:sp>
      <p:pic>
        <p:nvPicPr>
          <p:cNvPr id="57348"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 descr="C:\Users\hp\Pictures\download (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868863"/>
            <a:ext cx="36845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contenuto 2"/>
          <p:cNvSpPr>
            <a:spLocks noGrp="1"/>
          </p:cNvSpPr>
          <p:nvPr>
            <p:ph idx="4294967295"/>
          </p:nvPr>
        </p:nvSpPr>
        <p:spPr>
          <a:xfrm>
            <a:off x="731838" y="1116013"/>
            <a:ext cx="8183562" cy="4537075"/>
          </a:xfrm>
        </p:spPr>
        <p:txBody>
          <a:bodyPr/>
          <a:lstStyle/>
          <a:p>
            <a:pPr marL="533400" indent="-533400"/>
            <a:r>
              <a:rPr lang="it-IT" sz="2000" b="1" smtClean="0">
                <a:solidFill>
                  <a:srgbClr val="002060"/>
                </a:solidFill>
                <a:cs typeface="Arial" charset="0"/>
              </a:rPr>
              <a:t>	Ricerca di indicatori di carattere qualitativo, per la valutazione dei dossier formativi e dei percorsi, quali: </a:t>
            </a:r>
          </a:p>
          <a:p>
            <a:pPr marL="533400" indent="-533400"/>
            <a:endParaRPr lang="it-IT" sz="2000" b="1" smtClean="0">
              <a:solidFill>
                <a:srgbClr val="002060"/>
              </a:solidFill>
              <a:cs typeface="Arial" charset="0"/>
            </a:endParaRPr>
          </a:p>
          <a:p>
            <a:pPr marL="914400" lvl="1" indent="-457200">
              <a:buClr>
                <a:srgbClr val="041D9A"/>
              </a:buClr>
              <a:buFont typeface="Wingdings" pitchFamily="2" charset="2"/>
              <a:buAutoNum type="alphaUcPeriod"/>
            </a:pPr>
            <a:r>
              <a:rPr lang="it-IT" sz="2000" smtClean="0">
                <a:solidFill>
                  <a:srgbClr val="002060"/>
                </a:solidFill>
                <a:cs typeface="Arial" charset="0"/>
              </a:rPr>
              <a:t>Indice di coerenza tra formazione attesa e formazione realizzata.</a:t>
            </a:r>
          </a:p>
          <a:p>
            <a:pPr marL="914400" lvl="1" indent="-457200">
              <a:buClr>
                <a:srgbClr val="041D9A"/>
              </a:buClr>
              <a:buFont typeface="Wingdings" pitchFamily="2" charset="2"/>
              <a:buAutoNum type="alphaUcPeriod"/>
            </a:pPr>
            <a:endParaRPr lang="it-IT" sz="2000" smtClean="0">
              <a:solidFill>
                <a:srgbClr val="002060"/>
              </a:solidFill>
              <a:cs typeface="Arial" charset="0"/>
            </a:endParaRPr>
          </a:p>
          <a:p>
            <a:pPr marL="914400" lvl="1" indent="-457200">
              <a:buClr>
                <a:srgbClr val="041D9A"/>
              </a:buClr>
              <a:buFont typeface="Wingdings" pitchFamily="2" charset="2"/>
              <a:buAutoNum type="alphaUcPeriod"/>
            </a:pPr>
            <a:r>
              <a:rPr lang="it-IT" sz="2000" smtClean="0">
                <a:solidFill>
                  <a:srgbClr val="002060"/>
                </a:solidFill>
                <a:cs typeface="Arial" charset="0"/>
              </a:rPr>
              <a:t>Indice di pertinenza della formazione realizzata rispetto l'attività professionale.</a:t>
            </a:r>
          </a:p>
          <a:p>
            <a:pPr marL="914400" lvl="1" indent="-457200">
              <a:buClr>
                <a:srgbClr val="041D9A"/>
              </a:buClr>
              <a:buFont typeface="Wingdings" pitchFamily="2" charset="2"/>
              <a:buAutoNum type="alphaUcPeriod"/>
            </a:pPr>
            <a:endParaRPr lang="it-IT" sz="2000" smtClean="0">
              <a:solidFill>
                <a:srgbClr val="002060"/>
              </a:solidFill>
              <a:cs typeface="Arial" charset="0"/>
            </a:endParaRPr>
          </a:p>
          <a:p>
            <a:pPr marL="914400" lvl="1" indent="-457200">
              <a:buClr>
                <a:srgbClr val="041D9A"/>
              </a:buClr>
              <a:buFont typeface="Wingdings" pitchFamily="2" charset="2"/>
              <a:buAutoNum type="alphaUcPeriod"/>
            </a:pPr>
            <a:r>
              <a:rPr lang="it-IT" sz="2000" smtClean="0">
                <a:solidFill>
                  <a:srgbClr val="002060"/>
                </a:solidFill>
                <a:cs typeface="Arial" charset="0"/>
              </a:rPr>
              <a:t>Indice di correttezza della formazione realizzata.</a:t>
            </a:r>
          </a:p>
          <a:p>
            <a:pPr marL="914400" lvl="1" indent="-457200">
              <a:buClr>
                <a:srgbClr val="041D9A"/>
              </a:buClr>
              <a:buFont typeface="Wingdings" pitchFamily="2" charset="2"/>
              <a:buAutoNum type="alphaUcPeriod"/>
            </a:pPr>
            <a:endParaRPr lang="it-IT" sz="2000" smtClean="0">
              <a:solidFill>
                <a:srgbClr val="002060"/>
              </a:solidFill>
              <a:cs typeface="Arial" charset="0"/>
            </a:endParaRPr>
          </a:p>
          <a:p>
            <a:pPr marL="914400" lvl="1" indent="-457200">
              <a:buClr>
                <a:srgbClr val="041D9A"/>
              </a:buClr>
              <a:buFont typeface="Wingdings" pitchFamily="2" charset="2"/>
              <a:buAutoNum type="alphaUcPeriod"/>
            </a:pPr>
            <a:r>
              <a:rPr lang="it-IT" sz="2000" smtClean="0">
                <a:solidFill>
                  <a:srgbClr val="002060"/>
                </a:solidFill>
                <a:cs typeface="Arial" charset="0"/>
              </a:rPr>
              <a:t>Indice di soddisfacimento della formazione attesa.</a:t>
            </a:r>
          </a:p>
        </p:txBody>
      </p:sp>
      <p:sp>
        <p:nvSpPr>
          <p:cNvPr id="12290" name="Text Box 1"/>
          <p:cNvSpPr txBox="1">
            <a:spLocks noChangeArrowheads="1"/>
          </p:cNvSpPr>
          <p:nvPr/>
        </p:nvSpPr>
        <p:spPr bwMode="auto">
          <a:xfrm>
            <a:off x="3059113" y="295275"/>
            <a:ext cx="5472112" cy="504825"/>
          </a:xfrm>
          <a:prstGeom prst="rect">
            <a:avLst/>
          </a:prstGeom>
          <a:noFill/>
          <a:ln>
            <a:noFill/>
          </a:ln>
          <a:extLst/>
        </p:spPr>
        <p:txBody>
          <a:bodyPr lIns="182880" tIns="91440"/>
          <a:lstStyle/>
          <a:p>
            <a:pPr algn="r" defTabSz="449263">
              <a:spcBef>
                <a:spcPts val="250"/>
              </a:spcBef>
              <a:buClr>
                <a:srgbClr val="F07F09"/>
              </a:buClr>
              <a:buSzPct val="8000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it-IT" sz="2800" b="1" dirty="0">
                <a:solidFill>
                  <a:srgbClr val="1E53EA"/>
                </a:solidFill>
                <a:effectLst>
                  <a:outerShdw blurRad="38100" dist="38100" dir="2700000" algn="tl">
                    <a:srgbClr val="000000"/>
                  </a:outerShdw>
                </a:effectLst>
                <a:latin typeface="Verdana" pitchFamily="34" charset="0"/>
              </a:rPr>
              <a:t>Lo studio</a:t>
            </a:r>
          </a:p>
          <a:p>
            <a:pPr defTabSz="449263">
              <a:spcBef>
                <a:spcPts val="250"/>
              </a:spcBef>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it-IT" sz="2800" dirty="0">
              <a:solidFill>
                <a:srgbClr val="002060"/>
              </a:solidFill>
              <a:latin typeface="Verdana" pitchFamily="34" charset="0"/>
            </a:endParaRPr>
          </a:p>
        </p:txBody>
      </p:sp>
      <p:pic>
        <p:nvPicPr>
          <p:cNvPr id="58372"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900113" y="549275"/>
            <a:ext cx="7632700" cy="7191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9395" name="Rectangle 3"/>
          <p:cNvSpPr>
            <a:spLocks noGrp="1" noChangeArrowheads="1"/>
          </p:cNvSpPr>
          <p:nvPr>
            <p:ph type="body" idx="4294967295"/>
          </p:nvPr>
        </p:nvSpPr>
        <p:spPr>
          <a:xfrm>
            <a:off x="323850" y="1296988"/>
            <a:ext cx="8604250" cy="3816350"/>
          </a:xfrm>
        </p:spPr>
        <p:txBody>
          <a:bodyPr/>
          <a:lstStyle/>
          <a:p>
            <a:pPr marL="533400" indent="-533400" algn="ctr">
              <a:lnSpc>
                <a:spcPct val="80000"/>
              </a:lnSpc>
            </a:pPr>
            <a:endParaRPr lang="it-IT" sz="2400" b="1" smtClean="0">
              <a:solidFill>
                <a:srgbClr val="002060"/>
              </a:solidFill>
              <a:cs typeface="Arial" charset="0"/>
            </a:endParaRPr>
          </a:p>
          <a:p>
            <a:pPr marL="533400" indent="-533400">
              <a:lnSpc>
                <a:spcPct val="125000"/>
              </a:lnSpc>
              <a:spcBef>
                <a:spcPts val="300"/>
              </a:spcBef>
              <a:buClr>
                <a:srgbClr val="041D9A"/>
              </a:buClr>
              <a:buFont typeface="Wingdings" pitchFamily="2" charset="2"/>
              <a:buChar char="ü"/>
            </a:pPr>
            <a:r>
              <a:rPr lang="it-IT" sz="2400" b="1" smtClean="0">
                <a:solidFill>
                  <a:srgbClr val="002060"/>
                </a:solidFill>
                <a:cs typeface="Arial" charset="0"/>
              </a:rPr>
              <a:t>Reale attività</a:t>
            </a:r>
            <a:r>
              <a:rPr lang="it-IT" sz="2400" smtClean="0">
                <a:solidFill>
                  <a:srgbClr val="002060"/>
                </a:solidFill>
                <a:cs typeface="Arial" charset="0"/>
              </a:rPr>
              <a:t> svolta dai professionisti;</a:t>
            </a:r>
          </a:p>
          <a:p>
            <a:pPr marL="533400" indent="-533400">
              <a:lnSpc>
                <a:spcPct val="125000"/>
              </a:lnSpc>
              <a:spcBef>
                <a:spcPts val="300"/>
              </a:spcBef>
              <a:buClr>
                <a:srgbClr val="041D9A"/>
              </a:buClr>
              <a:buFont typeface="Wingdings" pitchFamily="2" charset="2"/>
              <a:buChar char="ü"/>
            </a:pPr>
            <a:r>
              <a:rPr lang="it-IT" sz="2400" b="1" smtClean="0">
                <a:solidFill>
                  <a:srgbClr val="002060"/>
                </a:solidFill>
                <a:cs typeface="Arial" charset="0"/>
              </a:rPr>
              <a:t>Pertinenza </a:t>
            </a:r>
            <a:r>
              <a:rPr lang="it-IT" sz="2400" smtClean="0">
                <a:solidFill>
                  <a:srgbClr val="002060"/>
                </a:solidFill>
                <a:cs typeface="Arial" charset="0"/>
              </a:rPr>
              <a:t>della formazione;</a:t>
            </a:r>
          </a:p>
          <a:p>
            <a:pPr marL="533400" indent="-533400">
              <a:lnSpc>
                <a:spcPct val="125000"/>
              </a:lnSpc>
              <a:spcBef>
                <a:spcPts val="300"/>
              </a:spcBef>
              <a:buClr>
                <a:srgbClr val="041D9A"/>
              </a:buClr>
              <a:buFont typeface="Wingdings" pitchFamily="2" charset="2"/>
              <a:buChar char="ü"/>
            </a:pPr>
            <a:r>
              <a:rPr lang="it-IT" sz="2400" b="1" smtClean="0">
                <a:solidFill>
                  <a:srgbClr val="002060"/>
                </a:solidFill>
                <a:cs typeface="Arial" charset="0"/>
              </a:rPr>
              <a:t>Coerenza</a:t>
            </a:r>
            <a:r>
              <a:rPr lang="it-IT" sz="2400" smtClean="0">
                <a:solidFill>
                  <a:srgbClr val="002060"/>
                </a:solidFill>
                <a:cs typeface="Arial" charset="0"/>
              </a:rPr>
              <a:t> della formazione;</a:t>
            </a:r>
          </a:p>
          <a:p>
            <a:pPr marL="533400" indent="-533400">
              <a:lnSpc>
                <a:spcPct val="125000"/>
              </a:lnSpc>
              <a:spcBef>
                <a:spcPts val="300"/>
              </a:spcBef>
              <a:buClr>
                <a:srgbClr val="041D9A"/>
              </a:buClr>
              <a:buFont typeface="Wingdings" pitchFamily="2" charset="2"/>
              <a:buChar char="ü"/>
            </a:pPr>
            <a:r>
              <a:rPr lang="it-IT" sz="2400" b="1" smtClean="0">
                <a:solidFill>
                  <a:srgbClr val="002060"/>
                </a:solidFill>
                <a:cs typeface="Arial" charset="0"/>
              </a:rPr>
              <a:t>Adeguatezza </a:t>
            </a:r>
            <a:r>
              <a:rPr lang="it-IT" sz="2400" smtClean="0">
                <a:solidFill>
                  <a:srgbClr val="002060"/>
                </a:solidFill>
                <a:cs typeface="Arial" charset="0"/>
              </a:rPr>
              <a:t>dell’offerta formativa rispetto alla domanda; </a:t>
            </a:r>
          </a:p>
          <a:p>
            <a:pPr marL="533400" indent="-533400">
              <a:lnSpc>
                <a:spcPct val="125000"/>
              </a:lnSpc>
              <a:spcBef>
                <a:spcPts val="300"/>
              </a:spcBef>
              <a:buClr>
                <a:srgbClr val="041D9A"/>
              </a:buClr>
              <a:buFont typeface="Wingdings" pitchFamily="2" charset="2"/>
              <a:buChar char="ü"/>
            </a:pPr>
            <a:r>
              <a:rPr lang="it-IT" sz="2400" smtClean="0">
                <a:solidFill>
                  <a:srgbClr val="002060"/>
                </a:solidFill>
                <a:cs typeface="Arial" charset="0"/>
              </a:rPr>
              <a:t>Informazioni sulla </a:t>
            </a:r>
            <a:r>
              <a:rPr lang="it-IT" sz="2400" b="1" smtClean="0">
                <a:solidFill>
                  <a:srgbClr val="002060"/>
                </a:solidFill>
                <a:cs typeface="Arial" charset="0"/>
              </a:rPr>
              <a:t>qualità della formazione</a:t>
            </a:r>
            <a:r>
              <a:rPr lang="it-IT" sz="2400" smtClean="0">
                <a:solidFill>
                  <a:srgbClr val="002060"/>
                </a:solidFill>
                <a:cs typeface="Arial" charset="0"/>
              </a:rPr>
              <a:t> effettuata;</a:t>
            </a:r>
          </a:p>
          <a:p>
            <a:pPr marL="533400" indent="-533400">
              <a:lnSpc>
                <a:spcPct val="125000"/>
              </a:lnSpc>
              <a:spcBef>
                <a:spcPts val="300"/>
              </a:spcBef>
              <a:buClr>
                <a:srgbClr val="041D9A"/>
              </a:buClr>
              <a:buFont typeface="Wingdings" pitchFamily="2" charset="2"/>
              <a:buChar char="ü"/>
            </a:pPr>
            <a:r>
              <a:rPr lang="it-IT" sz="2400" smtClean="0">
                <a:solidFill>
                  <a:srgbClr val="002060"/>
                </a:solidFill>
                <a:cs typeface="Arial" charset="0"/>
              </a:rPr>
              <a:t>Informazioni sulla </a:t>
            </a:r>
            <a:r>
              <a:rPr lang="it-IT" sz="2400" b="1" smtClean="0">
                <a:solidFill>
                  <a:srgbClr val="002060"/>
                </a:solidFill>
                <a:cs typeface="Arial" charset="0"/>
              </a:rPr>
              <a:t>qualità dell’ offerta formativa;</a:t>
            </a:r>
            <a:endParaRPr lang="it-IT" sz="2400" smtClean="0">
              <a:solidFill>
                <a:srgbClr val="002060"/>
              </a:solidFill>
              <a:cs typeface="Arial" charset="0"/>
            </a:endParaRPr>
          </a:p>
          <a:p>
            <a:pPr marL="533400" indent="-533400">
              <a:lnSpc>
                <a:spcPct val="125000"/>
              </a:lnSpc>
              <a:spcBef>
                <a:spcPts val="300"/>
              </a:spcBef>
              <a:buClr>
                <a:srgbClr val="041D9A"/>
              </a:buClr>
              <a:buFont typeface="Wingdings" pitchFamily="2" charset="2"/>
              <a:buChar char="ü"/>
            </a:pPr>
            <a:r>
              <a:rPr lang="it-IT" sz="2400" smtClean="0">
                <a:solidFill>
                  <a:srgbClr val="002060"/>
                </a:solidFill>
                <a:cs typeface="Arial" charset="0"/>
              </a:rPr>
              <a:t>Dati utili ai fini della </a:t>
            </a:r>
            <a:r>
              <a:rPr lang="it-IT" sz="2400" b="1" smtClean="0">
                <a:solidFill>
                  <a:srgbClr val="002060"/>
                </a:solidFill>
                <a:cs typeface="Arial" charset="0"/>
              </a:rPr>
              <a:t>certificazione;</a:t>
            </a:r>
            <a:endParaRPr lang="it-IT" sz="2400" smtClean="0">
              <a:solidFill>
                <a:srgbClr val="002060"/>
              </a:solidFill>
              <a:cs typeface="Arial" charset="0"/>
            </a:endParaRPr>
          </a:p>
        </p:txBody>
      </p:sp>
      <p:sp>
        <p:nvSpPr>
          <p:cNvPr id="59396" name="Titolo 1"/>
          <p:cNvSpPr>
            <a:spLocks/>
          </p:cNvSpPr>
          <p:nvPr/>
        </p:nvSpPr>
        <p:spPr bwMode="auto">
          <a:xfrm>
            <a:off x="754063" y="476250"/>
            <a:ext cx="77771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p>
            <a:pPr algn="ctr" defTabSz="449263" eaLnBrk="0" hangingPunct="0">
              <a:buClr>
                <a:srgbClr val="000000"/>
              </a:buClr>
              <a:buSzPct val="100000"/>
              <a:buFont typeface="Times New Roman" pitchFamily="18" charset="0"/>
              <a:buNone/>
            </a:pPr>
            <a:r>
              <a:rPr lang="it-IT" sz="2000" b="1">
                <a:solidFill>
                  <a:srgbClr val="002060"/>
                </a:solidFill>
                <a:latin typeface="Verdana" pitchFamily="34" charset="0"/>
              </a:rPr>
              <a:t>Quali informazioni potranno fornirci gli indicatori e la integrazione delle anagrafiche?</a:t>
            </a:r>
            <a:r>
              <a:rPr lang="it-IT" sz="2400" b="1">
                <a:solidFill>
                  <a:srgbClr val="002060"/>
                </a:solidFill>
                <a:latin typeface="Verdana" pitchFamily="34" charset="0"/>
              </a:rPr>
              <a:t> </a:t>
            </a:r>
          </a:p>
        </p:txBody>
      </p:sp>
      <p:pic>
        <p:nvPicPr>
          <p:cNvPr id="5939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539750" y="2924175"/>
            <a:ext cx="5040313" cy="2370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just" eaLnBrk="1" hangingPunct="1"/>
            <a:r>
              <a:rPr lang="it-IT" sz="3200">
                <a:solidFill>
                  <a:srgbClr val="002060"/>
                </a:solidFill>
                <a:latin typeface="Verdana" pitchFamily="34" charset="0"/>
              </a:rPr>
              <a:t>«Il Co.Ge.A.P.S detiene e gestisce l’anagrafica nazionale dei crediti formativi». </a:t>
            </a:r>
          </a:p>
          <a:p>
            <a:pPr eaLnBrk="1" hangingPunct="1">
              <a:buFont typeface="Wingdings" pitchFamily="2" charset="2"/>
              <a:buNone/>
            </a:pPr>
            <a:endParaRPr lang="it-IT" sz="2000">
              <a:solidFill>
                <a:srgbClr val="1038A8"/>
              </a:solidFill>
              <a:latin typeface="Verdana" pitchFamily="34" charset="0"/>
            </a:endParaRPr>
          </a:p>
        </p:txBody>
      </p:sp>
      <p:sp>
        <p:nvSpPr>
          <p:cNvPr id="14339" name="Text Box 5"/>
          <p:cNvSpPr txBox="1">
            <a:spLocks noChangeArrowheads="1"/>
          </p:cNvSpPr>
          <p:nvPr/>
        </p:nvSpPr>
        <p:spPr bwMode="auto">
          <a:xfrm>
            <a:off x="1042988" y="1412875"/>
            <a:ext cx="6697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just" eaLnBrk="1" hangingPunct="1"/>
            <a:r>
              <a:rPr lang="it-IT" b="1">
                <a:solidFill>
                  <a:srgbClr val="002060"/>
                </a:solidFill>
                <a:latin typeface="Verdana" pitchFamily="34" charset="0"/>
              </a:rPr>
              <a:t>Viene ribadito anche dall’Accordo Stato-Regioni del 2012, in particolare quando si dice che:</a:t>
            </a:r>
          </a:p>
          <a:p>
            <a:pPr eaLnBrk="1" hangingPunct="1"/>
            <a:endParaRPr lang="it-IT" b="1">
              <a:solidFill>
                <a:srgbClr val="1E53EA"/>
              </a:solidFill>
              <a:latin typeface="Verdana" pitchFamily="34" charset="0"/>
            </a:endParaRPr>
          </a:p>
        </p:txBody>
      </p:sp>
      <p:sp>
        <p:nvSpPr>
          <p:cNvPr id="84998" name="Text Box 6"/>
          <p:cNvSpPr txBox="1">
            <a:spLocks noChangeArrowheads="1"/>
          </p:cNvSpPr>
          <p:nvPr/>
        </p:nvSpPr>
        <p:spPr bwMode="auto">
          <a:xfrm>
            <a:off x="1835150" y="404813"/>
            <a:ext cx="5857875" cy="584200"/>
          </a:xfrm>
          <a:prstGeom prst="rect">
            <a:avLst/>
          </a:prstGeom>
          <a:noFill/>
          <a:ln w="9525">
            <a:noFill/>
            <a:miter lim="800000"/>
            <a:headEnd/>
            <a:tailEnd/>
          </a:ln>
          <a:effectLst/>
        </p:spPr>
        <p:txBody>
          <a:bodyPr wrap="none">
            <a:spAutoFit/>
          </a:bodyPr>
          <a:lstStyle/>
          <a:p>
            <a:pPr>
              <a:defRPr/>
            </a:pPr>
            <a:r>
              <a:rPr lang="it-IT" sz="3200" b="1" dirty="0">
                <a:solidFill>
                  <a:srgbClr val="002060"/>
                </a:solidFill>
                <a:effectLst>
                  <a:outerShdw blurRad="38100" dist="38100" dir="2700000" algn="tl">
                    <a:srgbClr val="000000"/>
                  </a:outerShdw>
                </a:effectLst>
                <a:latin typeface="Verdana" pitchFamily="34" charset="0"/>
              </a:rPr>
              <a:t>Il ruolo del </a:t>
            </a:r>
            <a:r>
              <a:rPr lang="it-IT" sz="3200" b="1" dirty="0" err="1">
                <a:solidFill>
                  <a:srgbClr val="002060"/>
                </a:solidFill>
                <a:effectLst>
                  <a:outerShdw blurRad="38100" dist="38100" dir="2700000" algn="tl">
                    <a:srgbClr val="000000"/>
                  </a:outerShdw>
                </a:effectLst>
                <a:latin typeface="Verdana" pitchFamily="34" charset="0"/>
              </a:rPr>
              <a:t>Co.Ge.A.P.S</a:t>
            </a:r>
            <a:r>
              <a:rPr lang="it-IT" sz="3200" b="1" dirty="0">
                <a:solidFill>
                  <a:srgbClr val="002060"/>
                </a:solidFill>
                <a:effectLst>
                  <a:outerShdw blurRad="38100" dist="38100" dir="2700000" algn="tl">
                    <a:srgbClr val="000000"/>
                  </a:outerShdw>
                </a:effectLst>
                <a:latin typeface="Verdana" pitchFamily="34" charset="0"/>
              </a:rPr>
              <a:t>. </a:t>
            </a:r>
          </a:p>
        </p:txBody>
      </p:sp>
      <p:pic>
        <p:nvPicPr>
          <p:cNvPr id="14341" name="Picture 9" descr="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068638"/>
            <a:ext cx="23018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79388" y="455613"/>
            <a:ext cx="8786812"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defRPr>
                <a:solidFill>
                  <a:schemeClr val="tx1"/>
                </a:solidFill>
                <a:latin typeface="Lucida Sans Unicode" pitchFamily="34" charset="0"/>
                <a:cs typeface="Arial" charset="0"/>
              </a:defRPr>
            </a:lvl9pPr>
          </a:lstStyle>
          <a:p>
            <a:pPr eaLnBrk="1" hangingPunct="1"/>
            <a:r>
              <a:rPr lang="it-IT" sz="2400">
                <a:solidFill>
                  <a:srgbClr val="002060"/>
                </a:solidFill>
              </a:rPr>
              <a:t>	   </a:t>
            </a:r>
            <a:r>
              <a:rPr lang="it-IT" sz="2400" b="1">
                <a:solidFill>
                  <a:srgbClr val="002060"/>
                </a:solidFill>
              </a:rPr>
              <a:t>Co.Ge.A.P.S supporterà Ordini, Collegi e Associazioni territoriali:</a:t>
            </a:r>
          </a:p>
          <a:p>
            <a:pPr eaLnBrk="1" hangingPunct="1"/>
            <a:endParaRPr lang="it-IT" sz="2400">
              <a:solidFill>
                <a:srgbClr val="002060"/>
              </a:solidFill>
            </a:endParaRPr>
          </a:p>
          <a:p>
            <a:pPr lvl="2" eaLnBrk="1" hangingPunct="1">
              <a:buClr>
                <a:srgbClr val="002060"/>
              </a:buClr>
              <a:buFont typeface="Arial" charset="0"/>
              <a:buChar char="•"/>
            </a:pPr>
            <a:r>
              <a:rPr lang="it-IT" sz="2400">
                <a:solidFill>
                  <a:srgbClr val="002060"/>
                </a:solidFill>
              </a:rPr>
              <a:t> Processo di certificazione/attestazione</a:t>
            </a:r>
          </a:p>
          <a:p>
            <a:pPr lvl="2" eaLnBrk="1" hangingPunct="1">
              <a:buClr>
                <a:srgbClr val="002060"/>
              </a:buClr>
              <a:buFont typeface="Arial" charset="0"/>
              <a:buChar char="•"/>
            </a:pPr>
            <a:r>
              <a:rPr lang="it-IT" sz="2400">
                <a:solidFill>
                  <a:srgbClr val="002060"/>
                </a:solidFill>
              </a:rPr>
              <a:t> Formazione del personale</a:t>
            </a:r>
          </a:p>
          <a:p>
            <a:pPr lvl="2" eaLnBrk="1" hangingPunct="1">
              <a:buClr>
                <a:srgbClr val="002060"/>
              </a:buClr>
              <a:buFont typeface="Arial" charset="0"/>
              <a:buChar char="•"/>
            </a:pPr>
            <a:r>
              <a:rPr lang="it-IT" sz="2400">
                <a:solidFill>
                  <a:srgbClr val="002060"/>
                </a:solidFill>
              </a:rPr>
              <a:t> Supporto e soluzione delle criticità o delle situazioni limite</a:t>
            </a:r>
          </a:p>
          <a:p>
            <a:pPr lvl="2" eaLnBrk="1" hangingPunct="1">
              <a:buClr>
                <a:srgbClr val="002060"/>
              </a:buClr>
              <a:buFont typeface="Arial" charset="0"/>
              <a:buChar char="•"/>
            </a:pPr>
            <a:r>
              <a:rPr lang="it-IT" sz="2400">
                <a:solidFill>
                  <a:srgbClr val="002060"/>
                </a:solidFill>
              </a:rPr>
              <a:t> Strumenti automatici per la valutazione della regolarità formativa</a:t>
            </a:r>
          </a:p>
          <a:p>
            <a:pPr eaLnBrk="1" hangingPunct="1"/>
            <a:endParaRPr lang="it-IT" sz="2400">
              <a:solidFill>
                <a:srgbClr val="002060"/>
              </a:solidFill>
            </a:endParaRPr>
          </a:p>
          <a:p>
            <a:pPr eaLnBrk="1" hangingPunct="1"/>
            <a:r>
              <a:rPr lang="it-IT" sz="2400">
                <a:solidFill>
                  <a:srgbClr val="002060"/>
                </a:solidFill>
              </a:rPr>
              <a:t> 	Sono previsti incontri territoriali regionali o per macro aree. </a:t>
            </a:r>
          </a:p>
          <a:p>
            <a:pPr eaLnBrk="1" hangingPunct="1"/>
            <a:endParaRPr lang="it-IT" sz="2400">
              <a:solidFill>
                <a:srgbClr val="002060"/>
              </a:solidFill>
            </a:endParaRPr>
          </a:p>
          <a:p>
            <a:pPr algn="just" eaLnBrk="1" hangingPunct="1"/>
            <a:endParaRPr lang="it-IT" sz="2400">
              <a:solidFill>
                <a:srgbClr val="002060"/>
              </a:solidFill>
            </a:endParaRPr>
          </a:p>
        </p:txBody>
      </p:sp>
      <p:pic>
        <p:nvPicPr>
          <p:cNvPr id="60419"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C:\Users\Milanoffice\Pictures\harta_din_ital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565650"/>
            <a:ext cx="188753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3"/>
          <p:cNvSpPr txBox="1">
            <a:spLocks noChangeArrowheads="1"/>
          </p:cNvSpPr>
          <p:nvPr/>
        </p:nvSpPr>
        <p:spPr bwMode="auto">
          <a:xfrm>
            <a:off x="344488" y="600075"/>
            <a:ext cx="8636000" cy="5386388"/>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defRPr/>
            </a:pPr>
            <a:r>
              <a:rPr lang="it-IT" altLang="it-IT" sz="3200" b="1" dirty="0">
                <a:solidFill>
                  <a:srgbClr val="002060"/>
                </a:solidFill>
                <a:cs typeface="Arial" pitchFamily="34" charset="0"/>
              </a:rPr>
              <a:t>Dal 2 Dicembre 2013 </a:t>
            </a:r>
          </a:p>
          <a:p>
            <a:pPr algn="ctr">
              <a:buClr>
                <a:srgbClr val="000000"/>
              </a:buClr>
              <a:buSzPct val="100000"/>
              <a:buFont typeface="Times New Roman" pitchFamily="18" charset="0"/>
              <a:buNone/>
              <a:defRPr/>
            </a:pPr>
            <a:endParaRPr lang="it-IT" altLang="it-IT" sz="2400" dirty="0">
              <a:solidFill>
                <a:srgbClr val="002060"/>
              </a:solidFill>
              <a:cs typeface="Arial" pitchFamily="34" charset="0"/>
            </a:endParaRPr>
          </a:p>
          <a:p>
            <a:pPr algn="ctr">
              <a:buClr>
                <a:srgbClr val="000000"/>
              </a:buClr>
              <a:buSzPct val="100000"/>
              <a:buFont typeface="Times New Roman" pitchFamily="18" charset="0"/>
              <a:buNone/>
              <a:defRPr/>
            </a:pPr>
            <a:r>
              <a:rPr lang="it-IT" altLang="it-IT" sz="2400" dirty="0">
                <a:solidFill>
                  <a:srgbClr val="002060"/>
                </a:solidFill>
                <a:cs typeface="Arial" pitchFamily="34" charset="0"/>
              </a:rPr>
              <a:t>Accesso al portale </a:t>
            </a:r>
            <a:r>
              <a:rPr lang="it-IT" altLang="it-IT" sz="2400" dirty="0" err="1">
                <a:solidFill>
                  <a:srgbClr val="002060"/>
                </a:solidFill>
                <a:cs typeface="Arial" pitchFamily="34" charset="0"/>
              </a:rPr>
              <a:t>Co.Ge.A.P.S.</a:t>
            </a:r>
            <a:r>
              <a:rPr lang="it-IT" altLang="it-IT" sz="2400" dirty="0">
                <a:solidFill>
                  <a:srgbClr val="002060"/>
                </a:solidFill>
                <a:cs typeface="Arial" pitchFamily="34" charset="0"/>
              </a:rPr>
              <a:t> per ogni professionista iscritto ad Ordine, Collegio o Associazione afferente al </a:t>
            </a:r>
            <a:r>
              <a:rPr lang="it-IT" altLang="it-IT" sz="2400" dirty="0" err="1">
                <a:solidFill>
                  <a:srgbClr val="002060"/>
                </a:solidFill>
                <a:cs typeface="Arial" pitchFamily="34" charset="0"/>
              </a:rPr>
              <a:t>Co.Ge.A.P.S.</a:t>
            </a:r>
            <a:r>
              <a:rPr lang="it-IT" altLang="it-IT" sz="2400" dirty="0">
                <a:solidFill>
                  <a:srgbClr val="002060"/>
                </a:solidFill>
                <a:cs typeface="Arial" pitchFamily="34" charset="0"/>
              </a:rPr>
              <a:t> con possibilità di</a:t>
            </a:r>
          </a:p>
          <a:p>
            <a:pPr algn="ctr">
              <a:buClr>
                <a:srgbClr val="000000"/>
              </a:buClr>
              <a:buSzPct val="100000"/>
              <a:buFont typeface="Times New Roman" pitchFamily="18" charset="0"/>
              <a:buNone/>
              <a:defRPr/>
            </a:pPr>
            <a:endParaRPr lang="it-IT" altLang="it-IT" sz="2400" dirty="0">
              <a:solidFill>
                <a:srgbClr val="002060"/>
              </a:solidFill>
              <a:cs typeface="Arial" pitchFamily="34" charset="0"/>
            </a:endParaRPr>
          </a:p>
          <a:p>
            <a:pPr marL="342900" indent="-342900">
              <a:buClr>
                <a:srgbClr val="000000"/>
              </a:buClr>
              <a:buSzPct val="100000"/>
              <a:buFont typeface="Arial" panose="020B0604020202020204" pitchFamily="34" charset="0"/>
              <a:buChar char="•"/>
              <a:defRPr/>
            </a:pPr>
            <a:r>
              <a:rPr lang="it-IT" altLang="it-IT" sz="2400" u="sng" dirty="0">
                <a:solidFill>
                  <a:srgbClr val="002060"/>
                </a:solidFill>
                <a:cs typeface="Arial" pitchFamily="34" charset="0"/>
              </a:rPr>
              <a:t>Visualizzare i crediti ECM acquisiti</a:t>
            </a:r>
          </a:p>
          <a:p>
            <a:pPr>
              <a:buClr>
                <a:srgbClr val="000000"/>
              </a:buClr>
              <a:buSzPct val="100000"/>
              <a:defRPr/>
            </a:pPr>
            <a:r>
              <a:rPr lang="it-IT" altLang="it-IT" sz="2400" u="sng" dirty="0">
                <a:solidFill>
                  <a:srgbClr val="002060"/>
                </a:solidFill>
                <a:cs typeface="Arial" pitchFamily="34" charset="0"/>
              </a:rPr>
              <a:t>  </a:t>
            </a:r>
          </a:p>
          <a:p>
            <a:pPr marL="342900" indent="-342900">
              <a:buClr>
                <a:srgbClr val="000000"/>
              </a:buClr>
              <a:buSzPct val="100000"/>
              <a:buFont typeface="Arial" panose="020B0604020202020204" pitchFamily="34" charset="0"/>
              <a:buChar char="•"/>
              <a:defRPr/>
            </a:pPr>
            <a:r>
              <a:rPr lang="it-IT" altLang="it-IT" sz="2400" u="sng" dirty="0">
                <a:solidFill>
                  <a:srgbClr val="002060"/>
                </a:solidFill>
                <a:cs typeface="Arial" pitchFamily="34" charset="0"/>
              </a:rPr>
              <a:t>Definire il proprio Dossier formativo per i triennio 2014-2016</a:t>
            </a:r>
          </a:p>
          <a:p>
            <a:pPr marL="342900" indent="-342900">
              <a:buClr>
                <a:srgbClr val="000000"/>
              </a:buClr>
              <a:buSzPct val="100000"/>
              <a:buFont typeface="Arial" panose="020B0604020202020204" pitchFamily="34" charset="0"/>
              <a:buChar char="•"/>
              <a:defRPr/>
            </a:pPr>
            <a:endParaRPr lang="it-IT" altLang="it-IT" sz="2400" u="sng" dirty="0">
              <a:solidFill>
                <a:srgbClr val="002060"/>
              </a:solidFill>
              <a:cs typeface="Arial" pitchFamily="34" charset="0"/>
            </a:endParaRPr>
          </a:p>
          <a:p>
            <a:pPr algn="ctr">
              <a:buClr>
                <a:srgbClr val="000000"/>
              </a:buClr>
              <a:buSzPct val="100000"/>
              <a:defRPr/>
            </a:pPr>
            <a:r>
              <a:rPr lang="it-IT" altLang="it-IT" sz="2400" b="1" dirty="0">
                <a:solidFill>
                  <a:srgbClr val="002060"/>
                </a:solidFill>
                <a:cs typeface="Arial" pitchFamily="34" charset="0"/>
              </a:rPr>
              <a:t> </a:t>
            </a:r>
          </a:p>
          <a:p>
            <a:pPr algn="ctr">
              <a:buClr>
                <a:srgbClr val="000000"/>
              </a:buClr>
              <a:buSzPct val="100000"/>
              <a:buFont typeface="Times New Roman" pitchFamily="18" charset="0"/>
              <a:buNone/>
              <a:defRPr/>
            </a:pPr>
            <a:endParaRPr lang="it-IT" altLang="it-IT" sz="2400" dirty="0">
              <a:solidFill>
                <a:srgbClr val="002060"/>
              </a:solidFill>
              <a:cs typeface="Arial" pitchFamily="34" charset="0"/>
            </a:endParaRPr>
          </a:p>
          <a:p>
            <a:pPr algn="ctr">
              <a:buClr>
                <a:srgbClr val="000000"/>
              </a:buClr>
              <a:buSzPct val="100000"/>
              <a:buFont typeface="Times New Roman" pitchFamily="18" charset="0"/>
              <a:buNone/>
              <a:defRPr/>
            </a:pPr>
            <a:endParaRPr lang="it-IT" altLang="it-IT" sz="2400" dirty="0">
              <a:solidFill>
                <a:srgbClr val="002060"/>
              </a:solidFill>
              <a:cs typeface="Arial" pitchFamily="34" charset="0"/>
            </a:endParaRPr>
          </a:p>
        </p:txBody>
      </p:sp>
      <p:pic>
        <p:nvPicPr>
          <p:cNvPr id="61443" name="Picture 2" descr="http://www.apprendimentocooperativo.it/img/portaaper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198938"/>
            <a:ext cx="2087562"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sellaDiTesto 2"/>
          <p:cNvSpPr txBox="1">
            <a:spLocks noChangeArrowheads="1"/>
          </p:cNvSpPr>
          <p:nvPr/>
        </p:nvSpPr>
        <p:spPr bwMode="auto">
          <a:xfrm>
            <a:off x="539750" y="765175"/>
            <a:ext cx="820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rgbClr val="000000"/>
              </a:buClr>
              <a:buSzPct val="100000"/>
              <a:buFont typeface="Times New Roman" pitchFamily="18" charset="0"/>
              <a:buNone/>
            </a:pPr>
            <a:endParaRPr lang="it-IT" altLang="it-IT">
              <a:solidFill>
                <a:srgbClr val="000066"/>
              </a:solidFill>
            </a:endParaRPr>
          </a:p>
          <a:p>
            <a:pPr algn="just" eaLnBrk="1" hangingPunct="1">
              <a:buClr>
                <a:srgbClr val="000000"/>
              </a:buClr>
              <a:buSzPct val="100000"/>
              <a:buFont typeface="Times New Roman" pitchFamily="18" charset="0"/>
              <a:buNone/>
            </a:pPr>
            <a:r>
              <a:rPr lang="it-IT" altLang="it-IT">
                <a:solidFill>
                  <a:srgbClr val="000066"/>
                </a:solidFill>
              </a:rPr>
              <a:t> </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373688"/>
            <a:ext cx="16906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CasellaDiTesto 1"/>
          <p:cNvSpPr txBox="1">
            <a:spLocks noChangeArrowheads="1"/>
          </p:cNvSpPr>
          <p:nvPr/>
        </p:nvSpPr>
        <p:spPr bwMode="auto">
          <a:xfrm>
            <a:off x="2627313" y="466725"/>
            <a:ext cx="583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b="1">
                <a:solidFill>
                  <a:srgbClr val="002060"/>
                </a:solidFill>
              </a:rPr>
              <a:t>L’appetito vien mangiando…..</a:t>
            </a:r>
          </a:p>
        </p:txBody>
      </p:sp>
      <p:sp>
        <p:nvSpPr>
          <p:cNvPr id="3" name="CasellaDiTesto 2"/>
          <p:cNvSpPr txBox="1"/>
          <p:nvPr/>
        </p:nvSpPr>
        <p:spPr>
          <a:xfrm>
            <a:off x="539750" y="1127125"/>
            <a:ext cx="8353425" cy="4154488"/>
          </a:xfrm>
          <a:prstGeom prst="rect">
            <a:avLst/>
          </a:prstGeom>
          <a:noFill/>
        </p:spPr>
        <p:txBody>
          <a:bodyPr>
            <a:spAutoFit/>
          </a:bodyPr>
          <a:lstStyle/>
          <a:p>
            <a:pPr>
              <a:defRPr/>
            </a:pPr>
            <a:r>
              <a:rPr lang="it-IT" sz="2400" dirty="0">
                <a:solidFill>
                  <a:srgbClr val="002060"/>
                </a:solidFill>
                <a:cs typeface="Arial" pitchFamily="34" charset="0"/>
              </a:rPr>
              <a:t>Possibilità entro breve per i Professionisti di </a:t>
            </a:r>
          </a:p>
          <a:p>
            <a:pPr>
              <a:defRPr/>
            </a:pPr>
            <a:endParaRPr lang="it-IT" sz="2400" dirty="0">
              <a:solidFill>
                <a:srgbClr val="002060"/>
              </a:solidFill>
              <a:cs typeface="Arial" pitchFamily="34" charset="0"/>
            </a:endParaRPr>
          </a:p>
          <a:p>
            <a:pPr marL="342900" indent="-342900">
              <a:buFontTx/>
              <a:buChar char="-"/>
              <a:defRPr/>
            </a:pPr>
            <a:r>
              <a:rPr lang="it-IT" sz="2400" dirty="0">
                <a:solidFill>
                  <a:srgbClr val="002060"/>
                </a:solidFill>
                <a:cs typeface="Arial" pitchFamily="34" charset="0"/>
              </a:rPr>
              <a:t>Richiedere la registrazione dei crediti individuali (tutoraggio, autoformazione, pubblicazioni, formazione all’ estero)</a:t>
            </a:r>
          </a:p>
          <a:p>
            <a:pPr marL="342900" indent="-342900">
              <a:buFontTx/>
              <a:buChar char="-"/>
              <a:defRPr/>
            </a:pPr>
            <a:endParaRPr lang="it-IT" sz="2400" dirty="0">
              <a:solidFill>
                <a:srgbClr val="002060"/>
              </a:solidFill>
              <a:cs typeface="Arial" pitchFamily="34" charset="0"/>
            </a:endParaRPr>
          </a:p>
          <a:p>
            <a:pPr marL="342900" indent="-342900">
              <a:buFontTx/>
              <a:buChar char="-"/>
              <a:defRPr/>
            </a:pPr>
            <a:r>
              <a:rPr lang="it-IT" sz="2400" dirty="0">
                <a:solidFill>
                  <a:srgbClr val="002060"/>
                </a:solidFill>
                <a:cs typeface="Arial" pitchFamily="34" charset="0"/>
              </a:rPr>
              <a:t>Registrare esoneri ed esenzioni</a:t>
            </a:r>
          </a:p>
          <a:p>
            <a:pPr marL="342900" indent="-342900">
              <a:defRPr/>
            </a:pPr>
            <a:endParaRPr lang="it-IT" sz="2400" dirty="0">
              <a:solidFill>
                <a:srgbClr val="002060"/>
              </a:solidFill>
              <a:cs typeface="Arial" pitchFamily="34" charset="0"/>
            </a:endParaRPr>
          </a:p>
          <a:p>
            <a:pPr marL="342900" indent="-342900">
              <a:buFontTx/>
              <a:buChar char="-"/>
              <a:defRPr/>
            </a:pPr>
            <a:r>
              <a:rPr lang="it-IT" sz="2400" dirty="0">
                <a:solidFill>
                  <a:srgbClr val="002060"/>
                </a:solidFill>
                <a:cs typeface="Arial" pitchFamily="34" charset="0"/>
              </a:rPr>
              <a:t>Registrare l’anagrafica (solo per i professionisti afferenti a professioni regolamentate, ma non ordinate) in modo da visualizzare i propri crediti.</a:t>
            </a:r>
          </a:p>
        </p:txBody>
      </p:sp>
      <p:pic>
        <p:nvPicPr>
          <p:cNvPr id="62470"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ttangolo 4"/>
          <p:cNvSpPr>
            <a:spLocks noChangeArrowheads="1"/>
          </p:cNvSpPr>
          <p:nvPr/>
        </p:nvSpPr>
        <p:spPr bwMode="auto">
          <a:xfrm>
            <a:off x="1476375" y="1012825"/>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2800" b="1">
                <a:solidFill>
                  <a:srgbClr val="002060"/>
                </a:solidFill>
              </a:rPr>
              <a:t>Con il supporto di un Call  Center dedicato ai professionisti</a:t>
            </a:r>
            <a:endParaRPr lang="it-IT" sz="2800">
              <a:solidFill>
                <a:srgbClr val="002060"/>
              </a:solidFill>
            </a:endParaRPr>
          </a:p>
        </p:txBody>
      </p:sp>
      <p:sp>
        <p:nvSpPr>
          <p:cNvPr id="63493" name="AutoShape 6" descr="data:image/jpeg;base64,/9j/4AAQSkZJRgABAQAAAQABAAD/2wCEAAkGBhQSEBUUExQVFRUWGBgWFxcYFRgYGBgXFRUXFxgVFxoYHCYeFxojGhUVIC8gJCcsLCwsGB4xNTAqNSYsLCkBCQoKDgwOGg8PGikfHyQsLCksLCksLCkpKSwpKSksLCksLCkpKSkpKSwsKSkpKSksKSksLCwpKSwsKSwpLCksLP/AABEIALcBEwMBIgACEQEDEQH/xAAcAAABBQEBAQAAAAAAAAAAAAAGAgMEBQcAAQj/xABGEAABAgQDBQUECAMHAgcAAAABAhEAAwQhBRIxBkFRYXETIoGRoQcyscEUI0JScoLR8GKS4RUkM0OywvFTohYXNFRjg6P/xAAZAQADAQEBAAAAAAAAAAAAAAABAgMABAX/xAAjEQADAQACAgICAwEAAAAAAAAAAQIRAyESMRNBMlEEImGB/9oADAMBAAIRAxEAPwDX0IKVEO7h4cmyswF4rhUSsme4ALaXBdmaJDywoJ3qDiNopJp6XKXeH0C5iCgpVmYm1jrDtEpJYpUSDzjaYlJ1MQcZT3RE77XhEbFk/Vwr9DDNCbROTFfh5tFgmFRhUdHR0MY6OjhCmgmEx0ekR4YBjyPI4mKes2upJSsq58sK4PAMW5jyGaSvlzU5pa0rSd6S4hxSmuYBj14psf2pkUiCZqwDuTqT4QCbZ+0eoNT9GogcwOVSsrqzcA+jQC7Tpny1fX586u8SsuS/ygaN4v2aFJ9r4NQlJl/VKUEuDcZrA8NYp8U9q9UmaoJ7NICiAnK+ha5MZ9S95aGt3k/ER7ieYT5gUcxCy54vd/WGwxr2yPtVRULEqoSJa1FkrHuE8C/ukxoBMfKq5xBjavZXtsaqUZE1TzZYsTqtG5+JEAAfGEmPXiPXViZUtUxZZKQ5/TrGMNYlikqQjPNWEjdxJ4AakwDY77TiHEmWQPvK16gbvGKWrrpmITVTEdosOUpADISngCRfrv8Ag/L2GUxVN1N8r2ETd4Vnj0p521FQohWZZVr7xDPpyG+L+n9qaggCbKBWLEhbA+msDmMYVNRYpJSOH6AQMT0cA/m8aa30Gow0+T7VEv35CgnTMlTt1BA+MFeF7byqiW8tiRYpfvDmRrGB09YpFx0PTeCDYjkYly6kpPbSSUqT3lAE2APvpfVGjguU8wbOmTcn0hIrJmUfUqP5k/MxCrMYId5Sx4D5Q3sHtYmupAvSYhkzE8FN7w5HXziXjM4BF95Hxii77JMqTj4H2VeUdDpwxK+9mN+UdDYKWCadKvsvHiqAEuxieGEKE0QMDpWy6coNnAOvOJNJJYhn18LxMsYUlIEZhQs6wxiI+rMSCLiG6xLoV0hfoYrsONoskxUyViWHWWeBzFq+akKUmqJvZISAyX48oVBDqPYFNiMVXM7RExRUQygTqxt8RBVBAeiFwgQqGQDoSYU8eGMYrcdpu0kLQVFIIYkFi29jGCbS4aZE9UtIJAuk8RH0HXjuHleM2xp580pQE5gCMxTo+4RC3jOjjWoF9idqZlFnUe8mYLIfQjRUaPh+1Hb06FLspV/dITyAJ1gSrNiS8gsSAlPbDi2pHDpBarskyknI2WyRowGlok6ZVQgN2Aw/Ni1QVhyjtFH8ygx8jFf7Yz/eEP8AdYed4JsIkGZWzZktJDysqyCwJCklCS3RXhFLt9sjVVCBNITmQT3E70n5w016Zql9ozOTW5ZifxJ+Iiwxwf3maeKvkIam4UELlqmJXLDjNmbcdU8ekIxWtEycsj7V24Wb5R0rs5WseEOfMi12Ixj6PXSJjsM4Sr8KrH4xQTyxj2nWx6RmY+swYFNsqdVVNlUaSyVPMnHhLFgOpNhHez/asVdOAq0xAAVz5xOwFpkyoqNc8woT+CSAgNyKs5idPoaV2S6WglyZYRLSEpSGAERqgPEucu8R5kc1dnVPRRVtM7wJ43s6lbqA73HfBxVGKapS8R7l9F/axmV4jSFJ0ZQ9esV6akpukka9Q4Y+hMHu0GGBYcWI3wDVNO7lriyh8xHVx3pycsYEuwO1JpahMwWQruTUjQpNszcUlj0Ma9Pn5xckjWMEwCYCFoO//iNp2IxQTqND+8juK6ptHSumcrLEHmY6Jlo6GAXmR4YEnW8SQIbGsERi6dPGHwmBjafEZkiWqakKISLpSW0/p8Izuo9ps5XuoA/EtSv0hWx0jaJtQlOqgPGI9RiksJPeBtuvGGT9tapf+YE/hSB6mIM3Fpq/fmLPVRgdhNsxhp1MVJu1/KBHUNEj2bYt2tOuQo3Tp+E6fMeEQqolC1J4EiAEe2QrslYlJ+2FIPXUfAxpTxh9finYVCVD3gRMHhBjs37WJM+ZknASS1lE90kah93jGMH7x5misVtBKKAtJzpO9IcdbQ5KxZCg77n0gaHxfsnZo8zQJYj7SKaSWImn/wCtQHmpoGMX9sSkn6qQydHW4vya0HBTRcaxdFPKUtagLHKCdTuA4xn2AVMxUmpqZigWPDQ5X8rgQB121M2snZpynygsNAnoIPsZlKpsJkU6ATNqF5ikByftN/pEM5WYwzWPSxrsRnfRk9mEZikKDqJckOxgc/tuaZYTOT2at6Q7PyMGmyGxhp6cqn9+dMAdLumWNyE8+J3xbYphEr6KsTAAGBzM5CtzeMc9cTbxHRPMl2DuzmKAS0y0S+9ckkgOrieTRPxDE86ilDP9o6hP6nlAbSbRIRWJphLWqYDq3dB1cjXK2+Cc0YlJL5QpRctv1cxOoqZ1lVU1XRRY1g8paSFoC394n3jY3flwEZXtBQolLZCcrEjUkkCNZrJ7lhcxmO2Eh5yjuBYczvg8Vdg5Z6BmYe8xhU0NHKlnOLbm8oVNuTHUcgabC4x9Hp6hYP1ikplyw/25hKX6DXwjTU102gky5RQJiEJCSpB7zgd5RBFyS5jKNj8HVPmyJQHvLC1ckIIKifAHzg02hwSYntT2i1zTMBSXCU5Dql7nNpybc8Qp9l4QYUeLpmpzJ3+cKqa9KLkjxih2FoJqEL7YuMoPi+nlFdtLUlSlWJQnhvewEc76OhLS3qNpKclu1T5vET+0ZSyyVAndz6QMVOKmiKM8lKSpIUPdJYuNx1tEyRj8qpDFICh5+B1Bg1GfRpofqrvGcYrMMuofcSxG5jGkqRZtYznbFPf5weH3gvN+OjOGFp6wOB+RjS/ZLiiRPnyl6EkjqkmMtwFWaaonXLf0EFGwmI9lXEnQqUD+/Ax1vo4s3TZJ6CVFtHtHQsA8DHsP5f4J4hBPxOWNViIEzG5YNiTGOVPtLP8AlyfFavkP1ipqtvKpWiwgfwpHxLmB2HEbZWYwmYkgodJ1eBebhlFMQuTKlyErKT7rFaeCncqDFoyGqxabM9+YtXVRI8tIl7LYr9Hqpcw+6+Vf4FWV5a+EDAj0yWUqKVBikkEcwWMehUX232HdnUCYPdmh/wAyWB8xlPiYG0rgmCDZLGPo9UhT90nKrod/m0Gm1NKs1KTKQVCYnM+4NxMZcFRq2zeM9vSyyT3k9xXUD52PjAYRNPRzEmWgKTfMVEpDWD5XMSTsiJoZSEhJuS0Ir8LWu4mlKeSXY8XiaMDqiB/fFgN91P6RkhGzqjZ9aUJSmbNCUhgEkAN5R7gskSF3mu5D5i/xh2hw6plEkze3HBZIHgwh7BKOauatU5EoIB7gSCerkxmhppZjLWetE3uhiegMVOKbJGdLMuYhC0HdoRBD9FR90QszmTa401hc32Mqz0Z9iPsxCpIlSJUmSQoEzCoqUUjV7OfODQyJUopWpitCMgUdw3twdoz/ABbauulzZglIlrSFEDvEKHUQCbRbSV8wFU4LQglgAGT0ffDJ6K0bbhm18mfULkoWCpKCstcMCAQ/G8ObWzSqnMpPvzGA5BwXPDSMb9kOIhGJOrQy1JdrAljfho0arMxHPPm2uCkDo1ovxx3pO30Q00ygE5gkKCfrJgAfKLWOrmFV1MjW+m8mHVznUSRZLeYG/wATDM+SqZYB1KLAcH0EdDlP8kTVNeiokFBzvYpNzwDGBSn2SVW1SUptJTdcw6Aru19VMBGoVNAKWUEIbtJnvKZ9xJPQAGJuAUgMkWtuPGwv++EedaT5OjuVNcfYD4n7IpZAMtRQshhvBI0JjM9p9lZ1LPIUhwzukOOsfTSpTc+ERajD0KupIUQGLjjeCT0zD2OUgadPO4Jlp/MSpXwTB5UJQpQcAk6WeKCRhYoxO7KyJizMA+6WYgcrCE7Pz5k0Km5iHBCbOw/W0ctvvDrietLzEzlRlTaBylpwskGGMaxicFZUofi5b5GGaKvXmBylLC7mJV7LzPRIrNkMxsQ3MG0IlbOypN8qSeLCLdGOJKYqsUrrG8amBSVldVJBIG6Mw2gmmZUkJuXAA/iP/Ig3q5mpjPqycUVKlEFwtwN/L5Rf+OuyH8h9FnhuFKkzpiVXUEjM32b6ExI2clkzFK+6p/8AvMUsjEFqXMAdpllF9GsYK9lkOhSrDvpSOgL/ACjov0ckGz4diZMpBy/ZEexWYRIIkS/wiOgeTN4owl4Qox7CFRUQS8KSqGzCkmAxkaXIX9OwjjNp7cz2Yt/NLPmICEqi89nGMdlVdmT3Zwy/nF0edx4xE2kwv6PVTJY918yPwquPK48IVewshpMFewOL9lUZCe7MtfTMNPO48opMG2enVJ+rT3d6zZI8d/hB7g2xsqQy1nOsXc2SkjeB8zBYAnnylrA73dcWFhrFyhAEZ3iO2ZRUJkycqkgOVBBX3nPdsYOMBrpk2SFzUZFF7ctx5QEKyeBD0mZqOEN5YWFpSCH11jGGMXBKMoUUZixUNQGctzgdNOZYyyphHNV3PE84I6wpWkjMBwMD+J4Qv3kzUkB7Et00iVJ/R0cdJLGDy8onKVNKkkl8wHdJ0PSOrKaVOGQzE5bs+9uHOFyKmWt83FiDp/WI1dsylV5Ksp4O6f6R0/x4m1/Zf9Jc78X/AFYzh9HIpVqCS+cB2ZmFx6xbYfXlZVMCcoKmuXfKGeA6dg9WJlpZWUt7rENBPs5PXMkBKxlWlagoEMX3Hyj0EplYjkevtk4TMymcBR728kB+Ggv8IJdladwqYRocqf8Acrx08IE6VSZXaqmNnLJSAbsn5Xg9wWTlppYFnS/iq/ziPO8nENxrWQZFIaibNWv3A8tA4t7x87eBi7loCUgCEypQQkJFgP38Y90YRwJYdNVouIs5fvfvdD5XFdUTe71P79ILAkDeN4qlE+XKVYLcfmU2UeLK8xEKgwdUuYk9oUS5iSF7wFIByngl2YnpAl7QcRJngA6OR4MAfN4O0VCptJJmILFctC+uZIJHnHNXvTt43nQ3XYHPAOUy5mjHQl9wcH4wL4xUTZFlygdQGOrFnt+l7xZ1faEZcied8o8h+kRJdJvXdvIecTfidCTS7aKvDlTZjrUjs07gTc84XPn84lV9VqlP5jwH3RzijrKoAMInms24QMWxVMrKtT5QtLsHdzoPJ/CBbFq8T5qigAZQrKWuwufEB4kY/NKyEhswcs4HeOmpuwe3KIVDRCWklTZiCAAQTexUoiwsSG5359vHKS04eW23gzKGVLJF1Wfe39S8GuzFDmSEjepIHUlvkTArKlXfpGmbAYYW7VfupfIP4iGKj4OB1MGnrESxB1JlhKQkaAAeUdDfbR0HRD5+hKhCo8IiooyqOBhShCcsYw9InFKgpJYpIIPAguD5xs9HQyK9EipWgKVk03Av3kkb2UDrGKpEaR7KsYbPIJ0+tR6BY/0nzhGMHIUAQgMNzAaNutpEauwgzgy3Kfuh2PXjE3EKYInJmJuFXIdm4+BiSlSFuwItxLfGMsFrRnBMBlS7hIDaBmi/QRoIq5FClSQcvqYUaVMtQKQyr6dIIpbZDFfPwgKJJzc7mLQG6bu4146RX1NWt2QAAxOZRYXO7eYV1g6nStq8FlISVLtzUSB5mIGWSQySj+Z4VUY7OKu6grRvPEjW27lCaTEkTD3Us2oyt8oTzRX4K+hisopXYrDpHdLN97d6xQUNfONOc8kpUENYi/M3d4K8SpUz0JSlYlMpySCbMbMNbtFXWbPTpSu6pKwQ+YFgeTHQwy5qh7Inx71RDwirYAqBum+42uPSLT6emyst1BhxLaGKufhs8B0oL8AxBhVJgVZNWl0gXNyoBgRujujni130QripHVSwSp0hRCyHcAgWZiNY1KSlkpA0AAHgIFsE2MKJomTSksPcZw+5RJ3hoK3hOa1Xo0Tg0VnNyD+JhOpv+3aOlq7r9fUx5LVdRPLSOYqeVK2Bbp8orK+awPIQudXPN7MAukKUX3XAT11MUGN1TOkOVnvd42A+8rkLQrY8oyzaucVT1Hqx4gWfzeDLYTayXMo5ckkBckZCDqUgnKocQzeIgB2mqB2hAL7hzAhOzeBqmzCbjJe33jYJDeES8dRbcZrVZWobUQPYnjSQLEDxiWrDgiUE3UUi6iSSTqT0jMtqpqk1CwqzG34Ws0Tnj8q8WVrk8Z1BBNryuySD4vDM9AloK1nz1PIRQ7P0M2as5CpCWusJtusLhzBDJwPtagIQFLUmzqJJVMIffYJSL248oNQpeaKrdLcAmrGeYVG51bcOL+kdTqtffB3ths2ikpykHMtTFSuJLkty0tw6wByExdshhYyEfB40XY6sHYBJUzXF90Z1Tq73h84Kdn2MsDeCR4RKqzsdTvQd9un73rHQOdj+3j2E+ZfoPxmZx60cIUBHacogoj1MqHgmHUS4wRlMmLHBaw08+XNH2FORxTooeKSYaSmFhMAY25NUjICxW90toQQ4PrCBnmHvDKgfZG/qYptilrNIgTEkZSUoJtmRqkjkHbwglEk74QVjlPNew3QuRLzzWJ07voSr/aIXTSrdYtJVGlFwL7zzLP8AAQyeCnCyuQTEKfPSAHIultRZ4lLFlm7l93JorsQogoLsPdAFt94RlJzeyCqamXZLBNgA7wmbWDKLb+P6RAxKjUnO8l0pYukt0bfFccR7MMpBT1f0iL07Jwtp9ISHlqAPBTkeeoipxrGJ0rs0qQcqRdYByPyO7frE+nxNLbn6iLFE5JTci+7WAYH6LaAK3jzi1kY2HF94hFZszImJJShMtRu6QwJ5gQOzsJVTqJWksLhYJIcadPGCBtGpIrgQC+4esR/pbrI4u/MDcPAxmlNtFMXNSgF8ykpAfeSw+ManMpPqwkHvJAZR+8ND5xaa30czWC+1BEPboraNSiUpUkgnVhYFNz04RPqF2Z9fhvhxMBzF6POc5CkqNs6XduBAI9IEMcnCXLUQ/C4ygkcQ5Kj1MG2M1+UW6XsOZjLtpcS7VWVJJA5a9BzMSstAJT5ZUt9SSyRvJjTNk8E7KQMzAJeYtZNnbvKP4Q4G73jvit2X2OUuYFqFwWSOe/oAN8XWMVXazRRyby0MZ6hopQ0lj+EFn6NxhvxnWb8qxETDq2ZULnTCkpkjKmSk6lIzOs8zb0hydQoIdaEqI0zJBbo4tF/IpwEgN0HpHs6gSEuosBc7gOZMcVbT06ViWAnVWS+UlvdSBck2SkDiSQPGCzZPZX6LKzTGM5QJWdQl7lI6nU/KEUZRJaepBU/+Clwk8O0OZmd2TbS+8Mmq29lpfPLmDoUF+G+OnijxW0c/JTrpAr7UpX1Wbdm+QHzjKEKZXjB77QNsJVRLCEBQZRJJGt3axgEw2iVPnBKd+tt0UfbF9IkyVe6fOCLCpraaPFVWYUunVlWm243YiJVOFIZTdw2f99InSGTCUT1R7DKKkNHRPP8ABtAMQtMIELEdpyDqIfEMSw5AFybADeeAg02f9n61suoeWn/pj3z+L7g9ekBhKDC8Km1C8spBUd50SkcVHQRoOA7FS5DKmNNmcSO4k/wg6nmfIReUdIiUgIlpCEjcB6neTzN4fBhGxkKETJSswHlEWVLKiw8TFhIlAaRgUSAGEQKnGikl0m3AxbSJGbWGZ+HIvZRPJozFRSL2pI0Qs+IiJ/44W7dir+YfpBDMwlAa+pbQb4jzcBAchSbauD8o2GK1O15Oshf/AGmKbG6yZUsnJkSC/M+UFKsAXfvI9f0iMrCcupBe7jhGwO4CSME84rJmKKkzVJv3SzRoiaYDQRl23leJFYoHRSUqHG4Y+qYSo/RSLxhlhe06VjX98xF5Kqkq8YwhW0QSXQCDxeL/AAX2i5SBMDcxcePCE8KRdXLNQXgcgzUTQgJWhQUCmzkF7jQwRy8TSWBcc4CMP2jTMSClQI6xP/tGAqwL40wzppZSnvXLk+BMInEajprCMPrhMlJUL2Y9RrDdRNADm39Y6U9OTOwN2xmnLppYX474E9lsJ7eqc3RKIJHnc+MGO2FKFyMzpBS+9ibhgkb9/nDGyWDmUPe7OaotMSQFJWl8ySE2YgE3B4vpZFO0VbySXjWL/RaXLL/x5vdT/CFH9L+UMbO4OJMoDVRuTvJMQpZ+l1i5v+WhRSjwLP6AeEE076uRMm7paSrqQLJHEksPGIXTusRaUuOSPSSVTlHKSEglIytmUUllKcgskKBAbg73i0l4HLlgzZzryd4Z1FYS13AUWfoIfwlAkyUS0DMUpAUrQFTd4vvdTm0P1OYy1BYDENb4B9TF540uznrkbAqtE6etc1TIuQAb5Up0F/PxjPtrKnK6VTSs72YeGnzgs2nxtVOVdoHUdBm5WJA1OkAVDgM6um2B4ngBzhX7KfQNy6Vc6YAkEk+MaVsnsuKdkqP1i7qOuVH3fEiCjAthZVFLMxYzKSHA4qNgkcyYssLw7KkFQGdV1dTuHIWHhF4n7IXRVYjgwmpyljfgfSB3EtkVplKCDY3YjQi9vL1jSSgRFq5YsIpUpiKmjC01ihYLZuUdBzi2wuectSbBRduov6vHRz/CW+QzIRc4FszOqj3BlQ7GYqyRyH3jyHpBHgGwSUsupZav+mD3B+NQ97oLczBrKSAAAwAsAAwA4ADQQzZNIr8B2Yk0odAzTN8xQ735R9gdL84uVTQlJKiABqYbSYjTaPOpXakFDgoSHDNx4m8Bd+xh+nrTMIKB9Xd1GxcbgIn01OVm1hvPyEO4fhQYFYypGiBY+PAcosSkDTThGYBEuWEhhDsoQhCXMPU6e90jCExFg0MD/EF9xLeV4cVDFOHWpTg/YGtmufUjyjDDiiTMTpZzrvNh/ujzVP4lg7rjM/wAhKAo9ooXeyb/AHQ3h3nhuoqBLMsHQO+8+6wt5wuhzSRMf60tqkBPkfmYq6+blWlPBI/T5RLm1QVLWAp1KOmhYsN/APFZiq3qOiR8TBTRmmOhUZP7aaVptPMH2krQfykKH+oxqaVQDe12jCqJC2/w5qT4LSpPxaHEMbz3js0OAJ4QoZeEOYewzE1ylgoURo4B15RrNDiAnSkzJCzMBDqSfeQfuk7zGQCWl3a/WHqasXLUDLWpBfcTCVCopPJUm1YRtaaaZ3gcp95BseRD74IcQ2nWadJEsJMwuAdydxI4/wBIx7DvafOlhp0qXO4EjKX4uBBbsTtnNxCqEvsZaJaElSlAqUQNEpD6OT6Qihyh6tU9wLNncC7SaJs0ZspzOq9/sjhY3blFjtjPEiQpaR9bMeVK/EuylDol/wBmLynldnLsNz+MDWH0n9oVP0lbmnluiQN0wg9+b+EqFuIA5wXqnELLTrX6QrZfAckpLiwHir9BziyxunzfR5R0mTkukaZJQVOI53lpHjF4lAEVNWvNXSgP8uVNWeRmLloT5hM3yMbj41K6BfI6ess0pCREXEFnL0v5AxJAhmpDpKRqQR0cRVIlpik+YKyrJWbOW6B2A5mDfZ7D+x7yTl/hHulmsRv8OMZlLmTKSs7yCVS1ZVJa7AkOBvBF36RpmDbRfSCnspExKdVKWnKNGYDU9YHGkVthLUL7QJcEMcx66BuQDwlI8t0LTLtCiIqlhEaVEKcly8TJhiNNVBMMFUeRHmT7mPIxiuQYdSYi9qBrFhR4WuZdToR07x6Dd1McZYjTqtKLxCpMWUqckp0BiTM2fJU61PyGkSqbDwnQRjFumuJF4ckqJiPIpnuYkTpuRLgPw3epsILYB36YEqYnc8WMhDJ63igwumMyZ3i5PeU2jDc/DQQSkQEzMYqJ4ShSuAPp/WESB2Um+oS56m59TCamZ30IDXJJt9lIc+rDxhWIKfKn76gDfcO8fQQTCDO7KXLBNyb68CpXrAriWILn1GVB7qO8tW4cB1O4couseqCSUIbNlHG2Yl1HgkBL+DQKV1TkkzEySAEhRJfvLW2p8d/gIjfbw6eJKV5FvJnJ1Kn8Icq6xJSQGJ5bjAzjODKIlJQCGzFTEtlSlnP5inziPQ4YhMtOaaQoElwskG5YEK5Qnjn2UTT+ggk16wHPqx/SImPITV0y5K1ZQtu8BdJCgoEAnlDE6oSE2UpW4aAeZuesR5UyxzGEV19BfHL9oEq/2WqCc0moQvktOQnkCCR5tAnX4FUSf8SUtI4s6f5kuI0M7TpUSmWym1ZQAB+Jh+nxZXTpFly2vZJ8Mv0ZLmhWaNTrMMp5/wDiSkE/eAyq80sT4xVTPZ/TqPdmTUcu6r5CKrnn7JPgr6AEmNE9h9UpNZNSlIKVS3Won3cqrNxcloj/APlnL/8AcL/kT+sHXsy2bk0k1aQtSlTGLkAe45y23XJ8Ib5ZfSF+Kl2H+MUKp1PMlJX2ZmJKM7OU5rEgOLs++JdNLTLQlCAEpQkJA3AJDAeQiJV1pSQhCQqYoEgEskJBAK1liQHIDAEndvIgzsEVP/8AUTTMTvlJHZyuigCVTByUojlFcI6JnbSqnLMuiSJygWVOL/R5Z394XmqH3UeJETcNw4SQpSlmZMWQVzFMCogMAALJSBYJGnMkkypEhKEhKAEpAYABgANwA0hWXeYID3WG5imsI6bUgRC+k95+EFIxVbSYFT1C0JXKQtYvmIukeGvQxPoaFEsBKQLWYRBwqf2sycrU58nQIA18SYuSQkMkXh8zoGnLLRGmTIdIIuYizZkBGGpkyIc+bD05cQZyoYwypd46EGOgBL3DMBlSe8rvr+8oWH4Ru63MP1NajiCeURlVsjiD1Ob4mI83FEbvQRy6kUOmTH4+X6x4lTXbziHMxE/ZS3WI6ypR7xeEdDYTKjFTojXpEVCSS6iVHmX8oXLlRLpKfMoJG8/8wvbCXWBUuVGber4D9mLAq6+Vo9QlgANBYRHr6kIlqUdweKehBqklkzpizYBpaenvKI8SnyhSTmn8kI4faWf0HrCqFBTKQFk5mdXU3I8HbwhqhmdxcwuyiovpZPdHhaMEam06ZkucpeZiojXK4QMoD8HzRUf2bKl0kuUMuZXZZ7OWzJVMc7zrChiMrLlJdnYEE6kn4xGWsKOdTgbiyhEXf6OmePrtj2PSFTJieyVlQZawpQH2ipBSGPQwDzcDnpKiUTCASXy211gylVdw0y3n6w7WVIysX/fSEd6OoaWJmfrUrTMekIMtStTBhMoELF0hXPf5xFRg6Qpw5HCDLknatGM4pTTZNVMKCzLJHRXeYjxi6wvaQKZM1ORXH7J/SJ+3GDk1SiCEuhCgCPeN0EBvwiKeZsjMADqQ5s1+DxZ+NLslLqfQTong6GJUmaeMCtNgdRL91aSOBJb4Wi0p01CfeQPBQPxaINL6Z0qv2gjRUlok0WJqlrStJukuPDceUDMyumI95JA46j0hqZizBy48DAS+xnSZsdHiPaVSFDSbTuG/+Obcf/r6RfvGP7BbS5qyRLJ0M4J6TJYUR/NJB8TGs9rHoS9R51LGKmzjuiHNqVw+qbDSpkUSFIkyoVvEMqqeNusSlzIYXKznKN/7eHQo3gc1kqQmWUDMSpTe+slyr+LdfdpFwiVlDkw1IqAJYAYEWbpb5RAqZylG7/KFfbCSZ04q6RHmKMNEq4w2pSuMEwmcqIU5UPTlGIUxcYx7njojdpHRgli/IeQj0Jcx0dHCVEqlR6mXHR0KEWExc4FT6r/KPn8o6Ohp9gZbExWYp31ypW5SsyvwodRHizeMdHQzAP4pUZJS1XFm87fOGK5ARJRLAd1S5d9C6gC97x0dGYSvrKmbKW2TMGJJCgGA5HnA/iG0qDNSk5gRfj8I6OjnpdnVD60UmsCy6WPNmMPTahxeOjojRdHSjYb4kSjHkdAMyPV0SJllpChu4jmDqDzEUmJ7LHumWsnKXZW8cMw3+EdHQUxWkUz3IZj8xC08X5x0dE9Cxoy+1WEbgyldNyYsZkkENu4R0dFOT3hKPWnU57NSMiUg9ojKQGyqzBjbW9jyJjRKLERMQlQs404HQjwII8I6Oju/ituezm51jHjOhKp1o6OjsOcaVPMS8ODoKt7+g/Zjo6M/QCR3VajW/wDWGVUfA+cdHQoRldM2sV9XOAj2OhkYrpk54q6qpypJ4B46OjMIHztv5aVEMtTbwAB63jyOjonoT//Z"/>
          <p:cNvSpPr>
            <a:spLocks noChangeAspect="1" noChangeArrowheads="1"/>
          </p:cNvSpPr>
          <p:nvPr/>
        </p:nvSpPr>
        <p:spPr bwMode="auto">
          <a:xfrm>
            <a:off x="730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63494" name="Picture 7" descr="C:\Users\Milanoffice\Pictures\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781300"/>
            <a:ext cx="424338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468313" y="147638"/>
            <a:ext cx="83185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Lucida Sans Unicode" pitchFamily="34" charset="0"/>
                <a:cs typeface="Arial" charset="0"/>
              </a:defRPr>
            </a:lvl9pPr>
          </a:lstStyle>
          <a:p>
            <a:pPr algn="ctr" eaLnBrk="1" hangingPunct="1"/>
            <a:r>
              <a:rPr lang="it-IT" b="1">
                <a:solidFill>
                  <a:srgbClr val="002060"/>
                </a:solidFill>
              </a:rPr>
              <a:t>Conclusioni: </a:t>
            </a:r>
          </a:p>
          <a:p>
            <a:pPr algn="ctr" eaLnBrk="1" hangingPunct="1"/>
            <a:endParaRPr lang="it-IT" b="1">
              <a:solidFill>
                <a:srgbClr val="002060"/>
              </a:solidFill>
            </a:endParaRPr>
          </a:p>
          <a:p>
            <a:pPr algn="just" eaLnBrk="1" hangingPunct="1">
              <a:buFont typeface="Arial" charset="0"/>
              <a:buChar char="•"/>
            </a:pPr>
            <a:r>
              <a:rPr lang="it-IT">
                <a:solidFill>
                  <a:srgbClr val="002060"/>
                </a:solidFill>
              </a:rPr>
              <a:t> La formazione ECM è un processo in continuo divenire che si struttura con passi progressivi e successivi, di cui la certificazione dei crediti rappresenta l’esempio più prossimo.</a:t>
            </a:r>
          </a:p>
          <a:p>
            <a:pPr algn="just" eaLnBrk="1" hangingPunct="1"/>
            <a:endParaRPr lang="it-IT">
              <a:solidFill>
                <a:srgbClr val="002060"/>
              </a:solidFill>
            </a:endParaRPr>
          </a:p>
          <a:p>
            <a:pPr algn="just" eaLnBrk="1" hangingPunct="1">
              <a:buFont typeface="Arial" charset="0"/>
              <a:buChar char="•"/>
            </a:pPr>
            <a:r>
              <a:rPr lang="it-IT">
                <a:solidFill>
                  <a:srgbClr val="002060"/>
                </a:solidFill>
              </a:rPr>
              <a:t> Il passaggio successivo sarà quello di implementare la diffusione del Dossier Formativo per tutti i professionisti e giungere alla sua certificazione.</a:t>
            </a:r>
          </a:p>
          <a:p>
            <a:pPr algn="just" eaLnBrk="1" hangingPunct="1"/>
            <a:endParaRPr lang="it-IT">
              <a:solidFill>
                <a:srgbClr val="002060"/>
              </a:solidFill>
            </a:endParaRPr>
          </a:p>
          <a:p>
            <a:pPr algn="just" eaLnBrk="1" hangingPunct="1">
              <a:buFont typeface="Arial" charset="0"/>
              <a:buChar char="•"/>
            </a:pPr>
            <a:r>
              <a:rPr lang="it-IT">
                <a:solidFill>
                  <a:srgbClr val="002060"/>
                </a:solidFill>
              </a:rPr>
              <a:t> Simultaneamente tutta la valutazione dell’Aggiornamento Professionale sta intraprendendo la strada che privilegia la qualità del percorso e del processo formativo rispetto alla mera quantità.</a:t>
            </a:r>
          </a:p>
          <a:p>
            <a:pPr algn="just" eaLnBrk="1" hangingPunct="1"/>
            <a:endParaRPr lang="it-IT">
              <a:solidFill>
                <a:srgbClr val="002060"/>
              </a:solidFill>
            </a:endParaRPr>
          </a:p>
          <a:p>
            <a:pPr algn="just" eaLnBrk="1" hangingPunct="1">
              <a:buFont typeface="Arial" charset="0"/>
              <a:buChar char="•"/>
            </a:pPr>
            <a:r>
              <a:rPr lang="it-IT">
                <a:solidFill>
                  <a:srgbClr val="002060"/>
                </a:solidFill>
              </a:rPr>
              <a:t> La logica del futuro, anche in considerazione della libera circolazione dei cittadini e dei professionisti, dovrà sempre più orientarsi verso la attestazione/certificazione/ricertificazione delle competenze di cui l’ECM rappresenta un item importante.</a:t>
            </a:r>
          </a:p>
          <a:p>
            <a:pPr algn="ctr" eaLnBrk="1" hangingPunct="1"/>
            <a:r>
              <a:rPr lang="it-IT">
                <a:solidFill>
                  <a:srgbClr val="002060"/>
                </a:solidFill>
              </a:rPr>
              <a:t> </a:t>
            </a:r>
            <a:endParaRPr lang="it-IT" b="1">
              <a:solidFill>
                <a:srgbClr val="002060"/>
              </a:solidFill>
            </a:endParaRPr>
          </a:p>
          <a:p>
            <a:pPr algn="just" eaLnBrk="1" hangingPunct="1">
              <a:buFont typeface="Arial" charset="0"/>
              <a:buChar char="•"/>
            </a:pPr>
            <a:r>
              <a:rPr lang="it-IT">
                <a:solidFill>
                  <a:srgbClr val="002060"/>
                </a:solidFill>
              </a:rPr>
              <a:t> In questa prospettiva, che è già in corso, tutti gli Attori della governance ECM dovranno coordinare sempre più il campo delle rispettive azioni.</a:t>
            </a:r>
          </a:p>
          <a:p>
            <a:pPr algn="just" eaLnBrk="1" hangingPunct="1"/>
            <a:endParaRPr lang="it-IT">
              <a:solidFill>
                <a:srgbClr val="002060"/>
              </a:solidFill>
            </a:endParaRPr>
          </a:p>
          <a:p>
            <a:pPr algn="just" eaLnBrk="1" hangingPunct="1"/>
            <a:endParaRPr lang="it-IT">
              <a:solidFill>
                <a:srgbClr val="002060"/>
              </a:solidFill>
            </a:endParaRPr>
          </a:p>
        </p:txBody>
      </p:sp>
      <p:pic>
        <p:nvPicPr>
          <p:cNvPr id="64515"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98306">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98306">
                                            <p:txEl>
                                              <p:pRg st="2" end="2"/>
                                            </p:txEl>
                                          </p:spTgt>
                                        </p:tgtEl>
                                        <p:attrNameLst>
                                          <p:attrName>ppt_x</p:attrName>
                                        </p:attrNameLst>
                                      </p:cBhvr>
                                    </p:anim>
                                    <p:anim from="0" to="-1.0" calcmode="lin" valueType="num">
                                      <p:cBhvr>
                                        <p:cTn id="8" dur="200" decel="50000" autoRev="1" fill="hold">
                                          <p:stCondLst>
                                            <p:cond delay="600"/>
                                          </p:stCondLst>
                                        </p:cTn>
                                        <p:tgtEl>
                                          <p:spTgt spid="98306">
                                            <p:txEl>
                                              <p:pRg st="2" end="2"/>
                                            </p:txEl>
                                          </p:spTgt>
                                        </p:tgtEl>
                                        <p:attrNameLst>
                                          <p:attrName>xshear</p:attrName>
                                        </p:attrNameLst>
                                      </p:cBhvr>
                                    </p:anim>
                                    <p:animScale>
                                      <p:cBhvr>
                                        <p:cTn id="9" dur="200" decel="100000" autoRev="1" fill="hold">
                                          <p:stCondLst>
                                            <p:cond delay="600"/>
                                          </p:stCondLst>
                                        </p:cTn>
                                        <p:tgtEl>
                                          <p:spTgt spid="98306">
                                            <p:txEl>
                                              <p:pRg st="2" end="2"/>
                                            </p:txEl>
                                          </p:spTgt>
                                        </p:tgtEl>
                                      </p:cBhvr>
                                      <p:from x="100000" y="100000"/>
                                      <p:to x="80000" y="100000"/>
                                    </p:animScale>
                                    <p:anim by="(#ppt_h/3+#ppt_w*0.1)" calcmode="lin" valueType="num">
                                      <p:cBhvr additive="sum">
                                        <p:cTn id="10" dur="200" decel="100000" autoRev="1" fill="hold">
                                          <p:stCondLst>
                                            <p:cond delay="600"/>
                                          </p:stCondLst>
                                        </p:cTn>
                                        <p:tgtEl>
                                          <p:spTgt spid="98306">
                                            <p:txEl>
                                              <p:pRg st="2" end="2"/>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98306">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98306">
                                            <p:txEl>
                                              <p:pRg st="2" end="2"/>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98306">
                                            <p:txEl>
                                              <p:pRg st="4" end="4"/>
                                            </p:txEl>
                                          </p:spTgt>
                                        </p:tgtEl>
                                        <p:attrNameLst>
                                          <p:attrName>style.visibility</p:attrName>
                                        </p:attrNameLst>
                                      </p:cBhvr>
                                      <p:to>
                                        <p:strVal val="visible"/>
                                      </p:to>
                                    </p:set>
                                    <p:anim from="(-#ppt_w/2)" to="(#ppt_x)" calcmode="lin" valueType="num">
                                      <p:cBhvr>
                                        <p:cTn id="21" dur="600" fill="hold">
                                          <p:stCondLst>
                                            <p:cond delay="0"/>
                                          </p:stCondLst>
                                        </p:cTn>
                                        <p:tgtEl>
                                          <p:spTgt spid="98306">
                                            <p:txEl>
                                              <p:pRg st="4" end="4"/>
                                            </p:txEl>
                                          </p:spTgt>
                                        </p:tgtEl>
                                        <p:attrNameLst>
                                          <p:attrName>ppt_x</p:attrName>
                                        </p:attrNameLst>
                                      </p:cBhvr>
                                    </p:anim>
                                    <p:anim from="0" to="-1.0" calcmode="lin" valueType="num">
                                      <p:cBhvr>
                                        <p:cTn id="22" dur="200" decel="50000" autoRev="1" fill="hold">
                                          <p:stCondLst>
                                            <p:cond delay="600"/>
                                          </p:stCondLst>
                                        </p:cTn>
                                        <p:tgtEl>
                                          <p:spTgt spid="98306">
                                            <p:txEl>
                                              <p:pRg st="4" end="4"/>
                                            </p:txEl>
                                          </p:spTgt>
                                        </p:tgtEl>
                                        <p:attrNameLst>
                                          <p:attrName>xshear</p:attrName>
                                        </p:attrNameLst>
                                      </p:cBhvr>
                                    </p:anim>
                                    <p:animScale>
                                      <p:cBhvr>
                                        <p:cTn id="23" dur="200" decel="100000" autoRev="1" fill="hold">
                                          <p:stCondLst>
                                            <p:cond delay="600"/>
                                          </p:stCondLst>
                                        </p:cTn>
                                        <p:tgtEl>
                                          <p:spTgt spid="98306">
                                            <p:txEl>
                                              <p:pRg st="4" end="4"/>
                                            </p:txEl>
                                          </p:spTgt>
                                        </p:tgtEl>
                                      </p:cBhvr>
                                      <p:from x="100000" y="100000"/>
                                      <p:to x="80000" y="100000"/>
                                    </p:animScale>
                                    <p:anim by="(#ppt_h/3+#ppt_w*0.1)" calcmode="lin" valueType="num">
                                      <p:cBhvr additive="sum">
                                        <p:cTn id="24" dur="200" decel="100000" autoRev="1" fill="hold">
                                          <p:stCondLst>
                                            <p:cond delay="600"/>
                                          </p:stCondLst>
                                        </p:cTn>
                                        <p:tgtEl>
                                          <p:spTgt spid="98306">
                                            <p:txEl>
                                              <p:pRg st="4" end="4"/>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98306">
                                            <p:txEl>
                                              <p:pRg st="4" end="4"/>
                                            </p:txEl>
                                          </p:spTgt>
                                        </p:tgtEl>
                                        <p:attrNameLst>
                                          <p:attrName>ppt_x</p:attrName>
                                        </p:attrNameLst>
                                      </p:cBhvr>
                                      <p:tavLst>
                                        <p:tav tm="0">
                                          <p:val>
                                            <p:strVal val="ppt_x"/>
                                          </p:val>
                                        </p:tav>
                                        <p:tav tm="100000">
                                          <p:val>
                                            <p:strVal val="ppt_x"/>
                                          </p:val>
                                        </p:tav>
                                      </p:tavLst>
                                    </p:anim>
                                    <p:anim calcmode="lin" valueType="num">
                                      <p:cBhvr additive="base">
                                        <p:cTn id="29" dur="500"/>
                                        <p:tgtEl>
                                          <p:spTgt spid="98306">
                                            <p:txEl>
                                              <p:pRg st="4" end="4"/>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98306">
                                            <p:txEl>
                                              <p:pRg st="4" end="4"/>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nodeType="clickEffect">
                                  <p:stCondLst>
                                    <p:cond delay="0"/>
                                  </p:stCondLst>
                                  <p:childTnLst>
                                    <p:set>
                                      <p:cBhvr>
                                        <p:cTn id="34" dur="1" fill="hold">
                                          <p:stCondLst>
                                            <p:cond delay="0"/>
                                          </p:stCondLst>
                                        </p:cTn>
                                        <p:tgtEl>
                                          <p:spTgt spid="98306">
                                            <p:txEl>
                                              <p:pRg st="6" end="6"/>
                                            </p:txEl>
                                          </p:spTgt>
                                        </p:tgtEl>
                                        <p:attrNameLst>
                                          <p:attrName>style.visibility</p:attrName>
                                        </p:attrNameLst>
                                      </p:cBhvr>
                                      <p:to>
                                        <p:strVal val="visible"/>
                                      </p:to>
                                    </p:set>
                                    <p:anim from="(-#ppt_w/2)" to="(#ppt_x)" calcmode="lin" valueType="num">
                                      <p:cBhvr>
                                        <p:cTn id="35" dur="600" fill="hold">
                                          <p:stCondLst>
                                            <p:cond delay="0"/>
                                          </p:stCondLst>
                                        </p:cTn>
                                        <p:tgtEl>
                                          <p:spTgt spid="98306">
                                            <p:txEl>
                                              <p:pRg st="6" end="6"/>
                                            </p:txEl>
                                          </p:spTgt>
                                        </p:tgtEl>
                                        <p:attrNameLst>
                                          <p:attrName>ppt_x</p:attrName>
                                        </p:attrNameLst>
                                      </p:cBhvr>
                                    </p:anim>
                                    <p:anim from="0" to="-1.0" calcmode="lin" valueType="num">
                                      <p:cBhvr>
                                        <p:cTn id="36" dur="200" decel="50000" autoRev="1" fill="hold">
                                          <p:stCondLst>
                                            <p:cond delay="600"/>
                                          </p:stCondLst>
                                        </p:cTn>
                                        <p:tgtEl>
                                          <p:spTgt spid="98306">
                                            <p:txEl>
                                              <p:pRg st="6" end="6"/>
                                            </p:txEl>
                                          </p:spTgt>
                                        </p:tgtEl>
                                        <p:attrNameLst>
                                          <p:attrName>xshear</p:attrName>
                                        </p:attrNameLst>
                                      </p:cBhvr>
                                    </p:anim>
                                    <p:animScale>
                                      <p:cBhvr>
                                        <p:cTn id="37" dur="200" decel="100000" autoRev="1" fill="hold">
                                          <p:stCondLst>
                                            <p:cond delay="600"/>
                                          </p:stCondLst>
                                        </p:cTn>
                                        <p:tgtEl>
                                          <p:spTgt spid="98306">
                                            <p:txEl>
                                              <p:pRg st="6" end="6"/>
                                            </p:txEl>
                                          </p:spTgt>
                                        </p:tgtEl>
                                      </p:cBhvr>
                                      <p:from x="100000" y="100000"/>
                                      <p:to x="80000" y="100000"/>
                                    </p:animScale>
                                    <p:anim by="(#ppt_h/3+#ppt_w*0.1)" calcmode="lin" valueType="num">
                                      <p:cBhvr additive="sum">
                                        <p:cTn id="38" dur="200" decel="100000" autoRev="1" fill="hold">
                                          <p:stCondLst>
                                            <p:cond delay="600"/>
                                          </p:stCondLst>
                                        </p:cTn>
                                        <p:tgtEl>
                                          <p:spTgt spid="98306">
                                            <p:txEl>
                                              <p:pRg st="6" end="6"/>
                                            </p:txEl>
                                          </p:spTgt>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98306">
                                            <p:txEl>
                                              <p:pRg st="6" end="6"/>
                                            </p:txEl>
                                          </p:spTgt>
                                        </p:tgtEl>
                                        <p:attrNameLst>
                                          <p:attrName>ppt_x</p:attrName>
                                        </p:attrNameLst>
                                      </p:cBhvr>
                                      <p:tavLst>
                                        <p:tav tm="0">
                                          <p:val>
                                            <p:strVal val="ppt_x"/>
                                          </p:val>
                                        </p:tav>
                                        <p:tav tm="100000">
                                          <p:val>
                                            <p:strVal val="ppt_x"/>
                                          </p:val>
                                        </p:tav>
                                      </p:tavLst>
                                    </p:anim>
                                    <p:anim calcmode="lin" valueType="num">
                                      <p:cBhvr additive="base">
                                        <p:cTn id="43" dur="500"/>
                                        <p:tgtEl>
                                          <p:spTgt spid="98306">
                                            <p:txEl>
                                              <p:pRg st="6" end="6"/>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98306">
                                            <p:txEl>
                                              <p:pRg st="6" end="6"/>
                                            </p:txEl>
                                          </p:spTgt>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4" presetClass="entr" presetSubtype="0" fill="hold" nodeType="clickEffect">
                                  <p:stCondLst>
                                    <p:cond delay="0"/>
                                  </p:stCondLst>
                                  <p:childTnLst>
                                    <p:set>
                                      <p:cBhvr>
                                        <p:cTn id="48" dur="1" fill="hold">
                                          <p:stCondLst>
                                            <p:cond delay="0"/>
                                          </p:stCondLst>
                                        </p:cTn>
                                        <p:tgtEl>
                                          <p:spTgt spid="98306">
                                            <p:txEl>
                                              <p:pRg st="8" end="8"/>
                                            </p:txEl>
                                          </p:spTgt>
                                        </p:tgtEl>
                                        <p:attrNameLst>
                                          <p:attrName>style.visibility</p:attrName>
                                        </p:attrNameLst>
                                      </p:cBhvr>
                                      <p:to>
                                        <p:strVal val="visible"/>
                                      </p:to>
                                    </p:set>
                                    <p:anim from="(-#ppt_w/2)" to="(#ppt_x)" calcmode="lin" valueType="num">
                                      <p:cBhvr>
                                        <p:cTn id="49" dur="600" fill="hold">
                                          <p:stCondLst>
                                            <p:cond delay="0"/>
                                          </p:stCondLst>
                                        </p:cTn>
                                        <p:tgtEl>
                                          <p:spTgt spid="98306">
                                            <p:txEl>
                                              <p:pRg st="8" end="8"/>
                                            </p:txEl>
                                          </p:spTgt>
                                        </p:tgtEl>
                                        <p:attrNameLst>
                                          <p:attrName>ppt_x</p:attrName>
                                        </p:attrNameLst>
                                      </p:cBhvr>
                                    </p:anim>
                                    <p:anim from="0" to="-1.0" calcmode="lin" valueType="num">
                                      <p:cBhvr>
                                        <p:cTn id="50" dur="200" decel="50000" autoRev="1" fill="hold">
                                          <p:stCondLst>
                                            <p:cond delay="600"/>
                                          </p:stCondLst>
                                        </p:cTn>
                                        <p:tgtEl>
                                          <p:spTgt spid="98306">
                                            <p:txEl>
                                              <p:pRg st="8" end="8"/>
                                            </p:txEl>
                                          </p:spTgt>
                                        </p:tgtEl>
                                        <p:attrNameLst>
                                          <p:attrName>xshear</p:attrName>
                                        </p:attrNameLst>
                                      </p:cBhvr>
                                    </p:anim>
                                    <p:animScale>
                                      <p:cBhvr>
                                        <p:cTn id="51" dur="200" decel="100000" autoRev="1" fill="hold">
                                          <p:stCondLst>
                                            <p:cond delay="600"/>
                                          </p:stCondLst>
                                        </p:cTn>
                                        <p:tgtEl>
                                          <p:spTgt spid="98306">
                                            <p:txEl>
                                              <p:pRg st="8" end="8"/>
                                            </p:txEl>
                                          </p:spTgt>
                                        </p:tgtEl>
                                      </p:cBhvr>
                                      <p:from x="100000" y="100000"/>
                                      <p:to x="80000" y="100000"/>
                                    </p:animScale>
                                    <p:anim by="(#ppt_h/3+#ppt_w*0.1)" calcmode="lin" valueType="num">
                                      <p:cBhvr additive="sum">
                                        <p:cTn id="52" dur="200" decel="100000" autoRev="1" fill="hold">
                                          <p:stCondLst>
                                            <p:cond delay="600"/>
                                          </p:stCondLst>
                                        </p:cTn>
                                        <p:tgtEl>
                                          <p:spTgt spid="98306">
                                            <p:txEl>
                                              <p:pRg st="8" end="8"/>
                                            </p:txEl>
                                          </p:spTgt>
                                        </p:tgtEl>
                                        <p:attrNameLst>
                                          <p:attrName>ppt_x</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nodeType="clickEffect">
                                  <p:stCondLst>
                                    <p:cond delay="0"/>
                                  </p:stCondLst>
                                  <p:childTnLst>
                                    <p:anim calcmode="lin" valueType="num">
                                      <p:cBhvr additive="base">
                                        <p:cTn id="56" dur="500"/>
                                        <p:tgtEl>
                                          <p:spTgt spid="98306">
                                            <p:txEl>
                                              <p:pRg st="8" end="8"/>
                                            </p:txEl>
                                          </p:spTgt>
                                        </p:tgtEl>
                                        <p:attrNameLst>
                                          <p:attrName>ppt_x</p:attrName>
                                        </p:attrNameLst>
                                      </p:cBhvr>
                                      <p:tavLst>
                                        <p:tav tm="0">
                                          <p:val>
                                            <p:strVal val="ppt_x"/>
                                          </p:val>
                                        </p:tav>
                                        <p:tav tm="100000">
                                          <p:val>
                                            <p:strVal val="ppt_x"/>
                                          </p:val>
                                        </p:tav>
                                      </p:tavLst>
                                    </p:anim>
                                    <p:anim calcmode="lin" valueType="num">
                                      <p:cBhvr additive="base">
                                        <p:cTn id="57" dur="500"/>
                                        <p:tgtEl>
                                          <p:spTgt spid="98306">
                                            <p:txEl>
                                              <p:pRg st="8" end="8"/>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98306">
                                            <p:txEl>
                                              <p:pRg st="8" end="8"/>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nodeType="clickEffect">
                                  <p:stCondLst>
                                    <p:cond delay="0"/>
                                  </p:stCondLst>
                                  <p:childTnLst>
                                    <p:set>
                                      <p:cBhvr>
                                        <p:cTn id="62" dur="1" fill="hold">
                                          <p:stCondLst>
                                            <p:cond delay="0"/>
                                          </p:stCondLst>
                                        </p:cTn>
                                        <p:tgtEl>
                                          <p:spTgt spid="98306">
                                            <p:txEl>
                                              <p:pRg st="10" end="10"/>
                                            </p:txEl>
                                          </p:spTgt>
                                        </p:tgtEl>
                                        <p:attrNameLst>
                                          <p:attrName>style.visibility</p:attrName>
                                        </p:attrNameLst>
                                      </p:cBhvr>
                                      <p:to>
                                        <p:strVal val="visible"/>
                                      </p:to>
                                    </p:set>
                                    <p:anim from="(-#ppt_w/2)" to="(#ppt_x)" calcmode="lin" valueType="num">
                                      <p:cBhvr>
                                        <p:cTn id="63" dur="600" fill="hold">
                                          <p:stCondLst>
                                            <p:cond delay="0"/>
                                          </p:stCondLst>
                                        </p:cTn>
                                        <p:tgtEl>
                                          <p:spTgt spid="98306">
                                            <p:txEl>
                                              <p:pRg st="10" end="10"/>
                                            </p:txEl>
                                          </p:spTgt>
                                        </p:tgtEl>
                                        <p:attrNameLst>
                                          <p:attrName>ppt_x</p:attrName>
                                        </p:attrNameLst>
                                      </p:cBhvr>
                                    </p:anim>
                                    <p:anim from="0" to="-1.0" calcmode="lin" valueType="num">
                                      <p:cBhvr>
                                        <p:cTn id="64" dur="200" decel="50000" autoRev="1" fill="hold">
                                          <p:stCondLst>
                                            <p:cond delay="600"/>
                                          </p:stCondLst>
                                        </p:cTn>
                                        <p:tgtEl>
                                          <p:spTgt spid="98306">
                                            <p:txEl>
                                              <p:pRg st="10" end="10"/>
                                            </p:txEl>
                                          </p:spTgt>
                                        </p:tgtEl>
                                        <p:attrNameLst>
                                          <p:attrName>xshear</p:attrName>
                                        </p:attrNameLst>
                                      </p:cBhvr>
                                    </p:anim>
                                    <p:animScale>
                                      <p:cBhvr>
                                        <p:cTn id="65" dur="200" decel="100000" autoRev="1" fill="hold">
                                          <p:stCondLst>
                                            <p:cond delay="600"/>
                                          </p:stCondLst>
                                        </p:cTn>
                                        <p:tgtEl>
                                          <p:spTgt spid="98306">
                                            <p:txEl>
                                              <p:pRg st="10" end="10"/>
                                            </p:txEl>
                                          </p:spTgt>
                                        </p:tgtEl>
                                      </p:cBhvr>
                                      <p:from x="100000" y="100000"/>
                                      <p:to x="80000" y="100000"/>
                                    </p:animScale>
                                    <p:anim by="(#ppt_h/3+#ppt_w*0.1)" calcmode="lin" valueType="num">
                                      <p:cBhvr additive="sum">
                                        <p:cTn id="66" dur="200" decel="100000" autoRev="1" fill="hold">
                                          <p:stCondLst>
                                            <p:cond delay="600"/>
                                          </p:stCondLst>
                                        </p:cTn>
                                        <p:tgtEl>
                                          <p:spTgt spid="98306">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ttangolo 4"/>
          <p:cNvSpPr>
            <a:spLocks noChangeArrowheads="1"/>
          </p:cNvSpPr>
          <p:nvPr/>
        </p:nvSpPr>
        <p:spPr bwMode="auto">
          <a:xfrm>
            <a:off x="5076825" y="5013325"/>
            <a:ext cx="2733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b="1">
                <a:solidFill>
                  <a:srgbClr val="002060"/>
                </a:solidFill>
                <a:latin typeface="Comic Sans MS" pitchFamily="66" charset="0"/>
              </a:rPr>
              <a:t>Grazie</a:t>
            </a:r>
            <a:endParaRPr lang="it-IT" sz="4000">
              <a:solidFill>
                <a:srgbClr val="002060"/>
              </a:solidFill>
              <a:latin typeface="Comic Sans MS" pitchFamily="66" charset="0"/>
            </a:endParaRPr>
          </a:p>
        </p:txBody>
      </p:sp>
      <p:sp>
        <p:nvSpPr>
          <p:cNvPr id="65541" name="AutoShape 6" descr="data:image/jpeg;base64,/9j/4AAQSkZJRgABAQAAAQABAAD/2wCEAAkGBhQSEBUUExQVFRUWGBgWFxcYFRgYGBgXFRUXFxgVFxoYHCYeFxojGhUVIC8gJCcsLCwsGB4xNTAqNSYsLCkBCQoKDgwOGg8PGikfHyQsLCksLCksLCkpKSwpKSksLCksLCkpKSkpKSwsKSkpKSksKSksLCwpKSwsKSwpLCksLP/AABEIALcBEwMBIgACEQEDEQH/xAAcAAABBQEBAQAAAAAAAAAAAAAGAgMEBQcAAQj/xABGEAABAgQDBQUECAMHAgcAAAABAhEAAwQhBRIxBkFRYXETIoGRoQcyscEUI0JScoLR8GKS4RUkM0OywvFTohYXNFRjg6P/xAAZAQADAQEBAAAAAAAAAAAAAAABAgMABAX/xAAjEQADAQACAgICAwEAAAAAAAAAAQIRAyESMRNBMlEEImGB/9oADAMBAAIRAxEAPwDX0IKVEO7h4cmyswF4rhUSsme4ALaXBdmaJDywoJ3qDiNopJp6XKXeH0C5iCgpVmYm1jrDtEpJYpUSDzjaYlJ1MQcZT3RE77XhEbFk/Vwr9DDNCbROTFfh5tFgmFRhUdHR0MY6OjhCmgmEx0ekR4YBjyPI4mKes2upJSsq58sK4PAMW5jyGaSvlzU5pa0rSd6S4hxSmuYBj14psf2pkUiCZqwDuTqT4QCbZ+0eoNT9GogcwOVSsrqzcA+jQC7Tpny1fX586u8SsuS/ygaN4v2aFJ9r4NQlJl/VKUEuDcZrA8NYp8U9q9UmaoJ7NICiAnK+ha5MZ9S95aGt3k/ER7ieYT5gUcxCy54vd/WGwxr2yPtVRULEqoSJa1FkrHuE8C/ukxoBMfKq5xBjavZXtsaqUZE1TzZYsTqtG5+JEAAfGEmPXiPXViZUtUxZZKQ5/TrGMNYlikqQjPNWEjdxJ4AakwDY77TiHEmWQPvK16gbvGKWrrpmITVTEdosOUpADISngCRfrv8Ag/L2GUxVN1N8r2ETd4Vnj0p521FQohWZZVr7xDPpyG+L+n9qaggCbKBWLEhbA+msDmMYVNRYpJSOH6AQMT0cA/m8aa30Gow0+T7VEv35CgnTMlTt1BA+MFeF7byqiW8tiRYpfvDmRrGB09YpFx0PTeCDYjkYly6kpPbSSUqT3lAE2APvpfVGjguU8wbOmTcn0hIrJmUfUqP5k/MxCrMYId5Sx4D5Q3sHtYmupAvSYhkzE8FN7w5HXziXjM4BF95Hxii77JMqTj4H2VeUdDpwxK+9mN+UdDYKWCadKvsvHiqAEuxieGEKE0QMDpWy6coNnAOvOJNJJYhn18LxMsYUlIEZhQs6wxiI+rMSCLiG6xLoV0hfoYrsONoskxUyViWHWWeBzFq+akKUmqJvZISAyX48oVBDqPYFNiMVXM7RExRUQygTqxt8RBVBAeiFwgQqGQDoSYU8eGMYrcdpu0kLQVFIIYkFi29jGCbS4aZE9UtIJAuk8RH0HXjuHleM2xp580pQE5gCMxTo+4RC3jOjjWoF9idqZlFnUe8mYLIfQjRUaPh+1Hb06FLspV/dITyAJ1gSrNiS8gsSAlPbDi2pHDpBarskyknI2WyRowGlok6ZVQgN2Aw/Ni1QVhyjtFH8ygx8jFf7Yz/eEP8AdYed4JsIkGZWzZktJDysqyCwJCklCS3RXhFLt9sjVVCBNITmQT3E70n5w016Zql9ozOTW5ZifxJ+Iiwxwf3maeKvkIam4UELlqmJXLDjNmbcdU8ekIxWtEycsj7V24Wb5R0rs5WseEOfMi12Ixj6PXSJjsM4Sr8KrH4xQTyxj2nWx6RmY+swYFNsqdVVNlUaSyVPMnHhLFgOpNhHez/asVdOAq0xAAVz5xOwFpkyoqNc8woT+CSAgNyKs5idPoaV2S6WglyZYRLSEpSGAERqgPEucu8R5kc1dnVPRRVtM7wJ43s6lbqA73HfBxVGKapS8R7l9F/axmV4jSFJ0ZQ9esV6akpukka9Q4Y+hMHu0GGBYcWI3wDVNO7lriyh8xHVx3pycsYEuwO1JpahMwWQruTUjQpNszcUlj0Ma9Pn5xckjWMEwCYCFoO//iNp2IxQTqND+8juK6ptHSumcrLEHmY6Jlo6GAXmR4YEnW8SQIbGsERi6dPGHwmBjafEZkiWqakKISLpSW0/p8Izuo9ps5XuoA/EtSv0hWx0jaJtQlOqgPGI9RiksJPeBtuvGGT9tapf+YE/hSB6mIM3Fpq/fmLPVRgdhNsxhp1MVJu1/KBHUNEj2bYt2tOuQo3Tp+E6fMeEQqolC1J4EiAEe2QrslYlJ+2FIPXUfAxpTxh9finYVCVD3gRMHhBjs37WJM+ZknASS1lE90kah93jGMH7x5misVtBKKAtJzpO9IcdbQ5KxZCg77n0gaHxfsnZo8zQJYj7SKaSWImn/wCtQHmpoGMX9sSkn6qQydHW4vya0HBTRcaxdFPKUtagLHKCdTuA4xn2AVMxUmpqZigWPDQ5X8rgQB121M2snZpynygsNAnoIPsZlKpsJkU6ATNqF5ikByftN/pEM5WYwzWPSxrsRnfRk9mEZikKDqJckOxgc/tuaZYTOT2at6Q7PyMGmyGxhp6cqn9+dMAdLumWNyE8+J3xbYphEr6KsTAAGBzM5CtzeMc9cTbxHRPMl2DuzmKAS0y0S+9ckkgOrieTRPxDE86ilDP9o6hP6nlAbSbRIRWJphLWqYDq3dB1cjXK2+Cc0YlJL5QpRctv1cxOoqZ1lVU1XRRY1g8paSFoC394n3jY3flwEZXtBQolLZCcrEjUkkCNZrJ7lhcxmO2Eh5yjuBYczvg8Vdg5Z6BmYe8xhU0NHKlnOLbm8oVNuTHUcgabC4x9Hp6hYP1ikplyw/25hKX6DXwjTU102gky5RQJiEJCSpB7zgd5RBFyS5jKNj8HVPmyJQHvLC1ckIIKifAHzg02hwSYntT2i1zTMBSXCU5Dql7nNpybc8Qp9l4QYUeLpmpzJ3+cKqa9KLkjxih2FoJqEL7YuMoPi+nlFdtLUlSlWJQnhvewEc76OhLS3qNpKclu1T5vET+0ZSyyVAndz6QMVOKmiKM8lKSpIUPdJYuNx1tEyRj8qpDFICh5+B1Bg1GfRpofqrvGcYrMMuofcSxG5jGkqRZtYznbFPf5weH3gvN+OjOGFp6wOB+RjS/ZLiiRPnyl6EkjqkmMtwFWaaonXLf0EFGwmI9lXEnQqUD+/Ax1vo4s3TZJ6CVFtHtHQsA8DHsP5f4J4hBPxOWNViIEzG5YNiTGOVPtLP8AlyfFavkP1ipqtvKpWiwgfwpHxLmB2HEbZWYwmYkgodJ1eBebhlFMQuTKlyErKT7rFaeCncqDFoyGqxabM9+YtXVRI8tIl7LYr9Hqpcw+6+Vf4FWV5a+EDAj0yWUqKVBikkEcwWMehUX232HdnUCYPdmh/wAyWB8xlPiYG0rgmCDZLGPo9UhT90nKrod/m0Gm1NKs1KTKQVCYnM+4NxMZcFRq2zeM9vSyyT3k9xXUD52PjAYRNPRzEmWgKTfMVEpDWD5XMSTsiJoZSEhJuS0Ir8LWu4mlKeSXY8XiaMDqiB/fFgN91P6RkhGzqjZ9aUJSmbNCUhgEkAN5R7gskSF3mu5D5i/xh2hw6plEkze3HBZIHgwh7BKOauatU5EoIB7gSCerkxmhppZjLWetE3uhiegMVOKbJGdLMuYhC0HdoRBD9FR90QszmTa401hc32Mqz0Z9iPsxCpIlSJUmSQoEzCoqUUjV7OfODQyJUopWpitCMgUdw3twdoz/ABbauulzZglIlrSFEDvEKHUQCbRbSV8wFU4LQglgAGT0ffDJ6K0bbhm18mfULkoWCpKCstcMCAQ/G8ObWzSqnMpPvzGA5BwXPDSMb9kOIhGJOrQy1JdrAljfho0arMxHPPm2uCkDo1ovxx3pO30Q00ygE5gkKCfrJgAfKLWOrmFV1MjW+m8mHVznUSRZLeYG/wATDM+SqZYB1KLAcH0EdDlP8kTVNeiokFBzvYpNzwDGBSn2SVW1SUptJTdcw6Aru19VMBGoVNAKWUEIbtJnvKZ9xJPQAGJuAUgMkWtuPGwv++EedaT5OjuVNcfYD4n7IpZAMtRQshhvBI0JjM9p9lZ1LPIUhwzukOOsfTSpTc+ERajD0KupIUQGLjjeCT0zD2OUgadPO4Jlp/MSpXwTB5UJQpQcAk6WeKCRhYoxO7KyJizMA+6WYgcrCE7Pz5k0Km5iHBCbOw/W0ctvvDrietLzEzlRlTaBylpwskGGMaxicFZUofi5b5GGaKvXmBylLC7mJV7LzPRIrNkMxsQ3MG0IlbOypN8qSeLCLdGOJKYqsUrrG8amBSVldVJBIG6Mw2gmmZUkJuXAA/iP/Ig3q5mpjPqycUVKlEFwtwN/L5Rf+OuyH8h9FnhuFKkzpiVXUEjM32b6ExI2clkzFK+6p/8AvMUsjEFqXMAdpllF9GsYK9lkOhSrDvpSOgL/ACjov0ckGz4diZMpBy/ZEexWYRIIkS/wiOgeTN4owl4Qox7CFRUQS8KSqGzCkmAxkaXIX9OwjjNp7cz2Yt/NLPmICEqi89nGMdlVdmT3Zwy/nF0edx4xE2kwv6PVTJY918yPwquPK48IVewshpMFewOL9lUZCe7MtfTMNPO48opMG2enVJ+rT3d6zZI8d/hB7g2xsqQy1nOsXc2SkjeB8zBYAnnylrA73dcWFhrFyhAEZ3iO2ZRUJkycqkgOVBBX3nPdsYOMBrpk2SFzUZFF7ctx5QEKyeBD0mZqOEN5YWFpSCH11jGGMXBKMoUUZixUNQGctzgdNOZYyyphHNV3PE84I6wpWkjMBwMD+J4Qv3kzUkB7Et00iVJ/R0cdJLGDy8onKVNKkkl8wHdJ0PSOrKaVOGQzE5bs+9uHOFyKmWt83FiDp/WI1dsylV5Ksp4O6f6R0/x4m1/Zf9Jc78X/AFYzh9HIpVqCS+cB2ZmFx6xbYfXlZVMCcoKmuXfKGeA6dg9WJlpZWUt7rENBPs5PXMkBKxlWlagoEMX3Hyj0EplYjkevtk4TMymcBR728kB+Ggv8IJdladwqYRocqf8Acrx08IE6VSZXaqmNnLJSAbsn5Xg9wWTlppYFnS/iq/ziPO8nENxrWQZFIaibNWv3A8tA4t7x87eBi7loCUgCEypQQkJFgP38Y90YRwJYdNVouIs5fvfvdD5XFdUTe71P79ILAkDeN4qlE+XKVYLcfmU2UeLK8xEKgwdUuYk9oUS5iSF7wFIByngl2YnpAl7QcRJngA6OR4MAfN4O0VCptJJmILFctC+uZIJHnHNXvTt43nQ3XYHPAOUy5mjHQl9wcH4wL4xUTZFlygdQGOrFnt+l7xZ1faEZcied8o8h+kRJdJvXdvIecTfidCTS7aKvDlTZjrUjs07gTc84XPn84lV9VqlP5jwH3RzijrKoAMInms24QMWxVMrKtT5QtLsHdzoPJ/CBbFq8T5qigAZQrKWuwufEB4kY/NKyEhswcs4HeOmpuwe3KIVDRCWklTZiCAAQTexUoiwsSG5359vHKS04eW23gzKGVLJF1Wfe39S8GuzFDmSEjepIHUlvkTArKlXfpGmbAYYW7VfupfIP4iGKj4OB1MGnrESxB1JlhKQkaAAeUdDfbR0HRD5+hKhCo8IiooyqOBhShCcsYw9InFKgpJYpIIPAguD5xs9HQyK9EipWgKVk03Av3kkb2UDrGKpEaR7KsYbPIJ0+tR6BY/0nzhGMHIUAQgMNzAaNutpEauwgzgy3Kfuh2PXjE3EKYInJmJuFXIdm4+BiSlSFuwItxLfGMsFrRnBMBlS7hIDaBmi/QRoIq5FClSQcvqYUaVMtQKQyr6dIIpbZDFfPwgKJJzc7mLQG6bu4146RX1NWt2QAAxOZRYXO7eYV1g6nStq8FlISVLtzUSB5mIGWSQySj+Z4VUY7OKu6grRvPEjW27lCaTEkTD3Us2oyt8oTzRX4K+hisopXYrDpHdLN97d6xQUNfONOc8kpUENYi/M3d4K8SpUz0JSlYlMpySCbMbMNbtFXWbPTpSu6pKwQ+YFgeTHQwy5qh7Inx71RDwirYAqBum+42uPSLT6emyst1BhxLaGKufhs8B0oL8AxBhVJgVZNWl0gXNyoBgRujujni130QripHVSwSp0hRCyHcAgWZiNY1KSlkpA0AAHgIFsE2MKJomTSksPcZw+5RJ3hoK3hOa1Xo0Tg0VnNyD+JhOpv+3aOlq7r9fUx5LVdRPLSOYqeVK2Bbp8orK+awPIQudXPN7MAukKUX3XAT11MUGN1TOkOVnvd42A+8rkLQrY8oyzaucVT1Hqx4gWfzeDLYTayXMo5ckkBckZCDqUgnKocQzeIgB2mqB2hAL7hzAhOzeBqmzCbjJe33jYJDeES8dRbcZrVZWobUQPYnjSQLEDxiWrDgiUE3UUi6iSSTqT0jMtqpqk1CwqzG34Ws0Tnj8q8WVrk8Z1BBNryuySD4vDM9AloK1nz1PIRQ7P0M2as5CpCWusJtusLhzBDJwPtagIQFLUmzqJJVMIffYJSL248oNQpeaKrdLcAmrGeYVG51bcOL+kdTqtffB3ths2ikpykHMtTFSuJLkty0tw6wByExdshhYyEfB40XY6sHYBJUzXF90Z1Tq73h84Kdn2MsDeCR4RKqzsdTvQd9un73rHQOdj+3j2E+ZfoPxmZx60cIUBHacogoj1MqHgmHUS4wRlMmLHBaw08+XNH2FORxTooeKSYaSmFhMAY25NUjICxW90toQQ4PrCBnmHvDKgfZG/qYptilrNIgTEkZSUoJtmRqkjkHbwglEk74QVjlPNew3QuRLzzWJ07voSr/aIXTSrdYtJVGlFwL7zzLP8AAQyeCnCyuQTEKfPSAHIultRZ4lLFlm7l93JorsQogoLsPdAFt94RlJzeyCqamXZLBNgA7wmbWDKLb+P6RAxKjUnO8l0pYukt0bfFccR7MMpBT1f0iL07Jwtp9ISHlqAPBTkeeoipxrGJ0rs0qQcqRdYByPyO7frE+nxNLbn6iLFE5JTci+7WAYH6LaAK3jzi1kY2HF94hFZszImJJShMtRu6QwJ5gQOzsJVTqJWksLhYJIcadPGCBtGpIrgQC+4esR/pbrI4u/MDcPAxmlNtFMXNSgF8ykpAfeSw+ManMpPqwkHvJAZR+8ND5xaa30czWC+1BEPboraNSiUpUkgnVhYFNz04RPqF2Z9fhvhxMBzF6POc5CkqNs6XduBAI9IEMcnCXLUQ/C4ygkcQ5Kj1MG2M1+UW6XsOZjLtpcS7VWVJJA5a9BzMSstAJT5ZUt9SSyRvJjTNk8E7KQMzAJeYtZNnbvKP4Q4G73jvit2X2OUuYFqFwWSOe/oAN8XWMVXazRRyby0MZ6hopQ0lj+EFn6NxhvxnWb8qxETDq2ZULnTCkpkjKmSk6lIzOs8zb0hydQoIdaEqI0zJBbo4tF/IpwEgN0HpHs6gSEuosBc7gOZMcVbT06ViWAnVWS+UlvdSBck2SkDiSQPGCzZPZX6LKzTGM5QJWdQl7lI6nU/KEUZRJaepBU/+Clwk8O0OZmd2TbS+8Mmq29lpfPLmDoUF+G+OnijxW0c/JTrpAr7UpX1Wbdm+QHzjKEKZXjB77QNsJVRLCEBQZRJJGt3axgEw2iVPnBKd+tt0UfbF9IkyVe6fOCLCpraaPFVWYUunVlWm243YiJVOFIZTdw2f99InSGTCUT1R7DKKkNHRPP8ABtAMQtMIELEdpyDqIfEMSw5AFybADeeAg02f9n61suoeWn/pj3z+L7g9ekBhKDC8Km1C8spBUd50SkcVHQRoOA7FS5DKmNNmcSO4k/wg6nmfIReUdIiUgIlpCEjcB6neTzN4fBhGxkKETJSswHlEWVLKiw8TFhIlAaRgUSAGEQKnGikl0m3AxbSJGbWGZ+HIvZRPJozFRSL2pI0Qs+IiJ/44W7dir+YfpBDMwlAa+pbQb4jzcBAchSbauD8o2GK1O15Oshf/AGmKbG6yZUsnJkSC/M+UFKsAXfvI9f0iMrCcupBe7jhGwO4CSME84rJmKKkzVJv3SzRoiaYDQRl23leJFYoHRSUqHG4Y+qYSo/RSLxhlhe06VjX98xF5Kqkq8YwhW0QSXQCDxeL/AAX2i5SBMDcxcePCE8KRdXLNQXgcgzUTQgJWhQUCmzkF7jQwRy8TSWBcc4CMP2jTMSClQI6xP/tGAqwL40wzppZSnvXLk+BMInEajprCMPrhMlJUL2Y9RrDdRNADm39Y6U9OTOwN2xmnLppYX474E9lsJ7eqc3RKIJHnc+MGO2FKFyMzpBS+9ibhgkb9/nDGyWDmUPe7OaotMSQFJWl8ySE2YgE3B4vpZFO0VbySXjWL/RaXLL/x5vdT/CFH9L+UMbO4OJMoDVRuTvJMQpZ+l1i5v+WhRSjwLP6AeEE076uRMm7paSrqQLJHEksPGIXTusRaUuOSPSSVTlHKSEglIytmUUllKcgskKBAbg73i0l4HLlgzZzryd4Z1FYS13AUWfoIfwlAkyUS0DMUpAUrQFTd4vvdTm0P1OYy1BYDENb4B9TF540uznrkbAqtE6etc1TIuQAb5Up0F/PxjPtrKnK6VTSs72YeGnzgs2nxtVOVdoHUdBm5WJA1OkAVDgM6um2B4ngBzhX7KfQNy6Vc6YAkEk+MaVsnsuKdkqP1i7qOuVH3fEiCjAthZVFLMxYzKSHA4qNgkcyYssLw7KkFQGdV1dTuHIWHhF4n7IXRVYjgwmpyljfgfSB3EtkVplKCDY3YjQi9vL1jSSgRFq5YsIpUpiKmjC01ihYLZuUdBzi2wuectSbBRduov6vHRz/CW+QzIRc4FszOqj3BlQ7GYqyRyH3jyHpBHgGwSUsupZav+mD3B+NQ97oLczBrKSAAAwAsAAwA4ADQQzZNIr8B2Yk0odAzTN8xQ735R9gdL84uVTQlJKiABqYbSYjTaPOpXakFDgoSHDNx4m8Bd+xh+nrTMIKB9Xd1GxcbgIn01OVm1hvPyEO4fhQYFYypGiBY+PAcosSkDTThGYBEuWEhhDsoQhCXMPU6e90jCExFg0MD/EF9xLeV4cVDFOHWpTg/YGtmufUjyjDDiiTMTpZzrvNh/ujzVP4lg7rjM/wAhKAo9ooXeyb/AHQ3h3nhuoqBLMsHQO+8+6wt5wuhzSRMf60tqkBPkfmYq6+blWlPBI/T5RLm1QVLWAp1KOmhYsN/APFZiq3qOiR8TBTRmmOhUZP7aaVptPMH2krQfykKH+oxqaVQDe12jCqJC2/w5qT4LSpPxaHEMbz3js0OAJ4QoZeEOYewzE1ylgoURo4B15RrNDiAnSkzJCzMBDqSfeQfuk7zGQCWl3a/WHqasXLUDLWpBfcTCVCopPJUm1YRtaaaZ3gcp95BseRD74IcQ2nWadJEsJMwuAdydxI4/wBIx7DvafOlhp0qXO4EjKX4uBBbsTtnNxCqEvsZaJaElSlAqUQNEpD6OT6Qihyh6tU9wLNncC7SaJs0ZspzOq9/sjhY3blFjtjPEiQpaR9bMeVK/EuylDol/wBmLynldnLsNz+MDWH0n9oVP0lbmnluiQN0wg9+b+EqFuIA5wXqnELLTrX6QrZfAckpLiwHir9BziyxunzfR5R0mTkukaZJQVOI53lpHjF4lAEVNWvNXSgP8uVNWeRmLloT5hM3yMbj41K6BfI6ess0pCREXEFnL0v5AxJAhmpDpKRqQR0cRVIlpik+YKyrJWbOW6B2A5mDfZ7D+x7yTl/hHulmsRv8OMZlLmTKSs7yCVS1ZVJa7AkOBvBF36RpmDbRfSCnspExKdVKWnKNGYDU9YHGkVthLUL7QJcEMcx66BuQDwlI8t0LTLtCiIqlhEaVEKcly8TJhiNNVBMMFUeRHmT7mPIxiuQYdSYi9qBrFhR4WuZdToR07x6Dd1McZYjTqtKLxCpMWUqckp0BiTM2fJU61PyGkSqbDwnQRjFumuJF4ckqJiPIpnuYkTpuRLgPw3epsILYB36YEqYnc8WMhDJ63igwumMyZ3i5PeU2jDc/DQQSkQEzMYqJ4ShSuAPp/WESB2Um+oS56m59TCamZ30IDXJJt9lIc+rDxhWIKfKn76gDfcO8fQQTCDO7KXLBNyb68CpXrAriWILn1GVB7qO8tW4cB1O4couseqCSUIbNlHG2Yl1HgkBL+DQKV1TkkzEySAEhRJfvLW2p8d/gIjfbw6eJKV5FvJnJ1Kn8Icq6xJSQGJ5bjAzjODKIlJQCGzFTEtlSlnP5inziPQ4YhMtOaaQoElwskG5YEK5Qnjn2UTT+ggk16wHPqx/SImPITV0y5K1ZQtu8BdJCgoEAnlDE6oSE2UpW4aAeZuesR5UyxzGEV19BfHL9oEq/2WqCc0moQvktOQnkCCR5tAnX4FUSf8SUtI4s6f5kuI0M7TpUSmWym1ZQAB+Jh+nxZXTpFly2vZJ8Mv0ZLmhWaNTrMMp5/wDiSkE/eAyq80sT4xVTPZ/TqPdmTUcu6r5CKrnn7JPgr6AEmNE9h9UpNZNSlIKVS3Won3cqrNxcloj/APlnL/8AcL/kT+sHXsy2bk0k1aQtSlTGLkAe45y23XJ8Ib5ZfSF+Kl2H+MUKp1PMlJX2ZmJKM7OU5rEgOLs++JdNLTLQlCAEpQkJA3AJDAeQiJV1pSQhCQqYoEgEskJBAK1liQHIDAEndvIgzsEVP/8AUTTMTvlJHZyuigCVTByUojlFcI6JnbSqnLMuiSJygWVOL/R5Z394XmqH3UeJETcNw4SQpSlmZMWQVzFMCogMAALJSBYJGnMkkypEhKEhKAEpAYABgANwA0hWXeYID3WG5imsI6bUgRC+k95+EFIxVbSYFT1C0JXKQtYvmIukeGvQxPoaFEsBKQLWYRBwqf2sycrU58nQIA18SYuSQkMkXh8zoGnLLRGmTIdIIuYizZkBGGpkyIc+bD05cQZyoYwypd46EGOgBL3DMBlSe8rvr+8oWH4Ru63MP1NajiCeURlVsjiD1Ob4mI83FEbvQRy6kUOmTH4+X6x4lTXbziHMxE/ZS3WI6ypR7xeEdDYTKjFTojXpEVCSS6iVHmX8oXLlRLpKfMoJG8/8wvbCXWBUuVGber4D9mLAq6+Vo9QlgANBYRHr6kIlqUdweKehBqklkzpizYBpaenvKI8SnyhSTmn8kI4faWf0HrCqFBTKQFk5mdXU3I8HbwhqhmdxcwuyiovpZPdHhaMEam06ZkucpeZiojXK4QMoD8HzRUf2bKl0kuUMuZXZZ7OWzJVMc7zrChiMrLlJdnYEE6kn4xGWsKOdTgbiyhEXf6OmePrtj2PSFTJieyVlQZawpQH2ipBSGPQwDzcDnpKiUTCASXy211gylVdw0y3n6w7WVIysX/fSEd6OoaWJmfrUrTMekIMtStTBhMoELF0hXPf5xFRg6Qpw5HCDLknatGM4pTTZNVMKCzLJHRXeYjxi6wvaQKZM1ORXH7J/SJ+3GDk1SiCEuhCgCPeN0EBvwiKeZsjMADqQ5s1+DxZ+NLslLqfQTong6GJUmaeMCtNgdRL91aSOBJb4Wi0p01CfeQPBQPxaINL6Z0qv2gjRUlok0WJqlrStJukuPDceUDMyumI95JA46j0hqZizBy48DAS+xnSZsdHiPaVSFDSbTuG/+Obcf/r6RfvGP7BbS5qyRLJ0M4J6TJYUR/NJB8TGs9rHoS9R51LGKmzjuiHNqVw+qbDSpkUSFIkyoVvEMqqeNusSlzIYXKznKN/7eHQo3gc1kqQmWUDMSpTe+slyr+LdfdpFwiVlDkw1IqAJYAYEWbpb5RAqZylG7/KFfbCSZ04q6RHmKMNEq4w2pSuMEwmcqIU5UPTlGIUxcYx7njojdpHRgli/IeQj0Jcx0dHCVEqlR6mXHR0KEWExc4FT6r/KPn8o6Ohp9gZbExWYp31ypW5SsyvwodRHizeMdHQzAP4pUZJS1XFm87fOGK5ARJRLAd1S5d9C6gC97x0dGYSvrKmbKW2TMGJJCgGA5HnA/iG0qDNSk5gRfj8I6OjnpdnVD60UmsCy6WPNmMPTahxeOjojRdHSjYb4kSjHkdAMyPV0SJllpChu4jmDqDzEUmJ7LHumWsnKXZW8cMw3+EdHQUxWkUz3IZj8xC08X5x0dE9Cxoy+1WEbgyldNyYsZkkENu4R0dFOT3hKPWnU57NSMiUg9ojKQGyqzBjbW9jyJjRKLERMQlQs404HQjwII8I6Oju/ituezm51jHjOhKp1o6OjsOcaVPMS8ODoKt7+g/Zjo6M/QCR3VajW/wDWGVUfA+cdHQoRldM2sV9XOAj2OhkYrpk54q6qpypJ4B46OjMIHztv5aVEMtTbwAB63jyOjonoT//Z"/>
          <p:cNvSpPr>
            <a:spLocks noChangeAspect="1" noChangeArrowheads="1"/>
          </p:cNvSpPr>
          <p:nvPr/>
        </p:nvSpPr>
        <p:spPr bwMode="auto">
          <a:xfrm>
            <a:off x="730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65542" name="Picture 4" descr="C:\Users\hp\Desktop\Forum ECM\Cartella temporanea di lavoro\SanitàFutura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700213"/>
            <a:ext cx="3965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5" descr="C:\Users\hp\Desktop\Forum ECM\Cartella temporanea di lavoro\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806575"/>
            <a:ext cx="3190875"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2979738" y="355600"/>
            <a:ext cx="3167062" cy="585788"/>
          </a:xfrm>
          <a:prstGeom prst="rect">
            <a:avLst/>
          </a:prstGeom>
          <a:noFill/>
          <a:ln w="9525">
            <a:noFill/>
            <a:miter lim="800000"/>
            <a:headEnd/>
            <a:tailEnd/>
          </a:ln>
          <a:effectLst/>
        </p:spPr>
        <p:txBody>
          <a:bodyPr wrap="none">
            <a:spAutoFit/>
          </a:bodyPr>
          <a:lstStyle/>
          <a:p>
            <a:pPr>
              <a:defRPr/>
            </a:pPr>
            <a:r>
              <a:rPr lang="it-IT" sz="3200" b="1" dirty="0" err="1">
                <a:solidFill>
                  <a:srgbClr val="002060"/>
                </a:solidFill>
                <a:effectLst>
                  <a:outerShdw blurRad="38100" dist="38100" dir="2700000" algn="tl">
                    <a:srgbClr val="000000"/>
                  </a:outerShdw>
                </a:effectLst>
                <a:latin typeface="Verdana" pitchFamily="34" charset="0"/>
              </a:rPr>
              <a:t>Co.Ge.A.P.S</a:t>
            </a:r>
            <a:r>
              <a:rPr lang="it-IT" sz="3200" b="1" dirty="0">
                <a:solidFill>
                  <a:srgbClr val="002060"/>
                </a:solidFill>
                <a:effectLst>
                  <a:outerShdw blurRad="38100" dist="38100" dir="2700000" algn="tl">
                    <a:srgbClr val="000000"/>
                  </a:outerShdw>
                </a:effectLst>
                <a:latin typeface="Verdana" pitchFamily="34" charset="0"/>
              </a:rPr>
              <a:t>. </a:t>
            </a:r>
          </a:p>
        </p:txBody>
      </p:sp>
      <p:sp>
        <p:nvSpPr>
          <p:cNvPr id="82949" name="Text Box 8"/>
          <p:cNvSpPr txBox="1">
            <a:spLocks noChangeArrowheads="1"/>
          </p:cNvSpPr>
          <p:nvPr/>
        </p:nvSpPr>
        <p:spPr bwMode="auto">
          <a:xfrm>
            <a:off x="395288" y="1149350"/>
            <a:ext cx="8353425" cy="40306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it-IT" sz="3200" dirty="0" smtClean="0">
                <a:solidFill>
                  <a:srgbClr val="002060"/>
                </a:solidFill>
                <a:latin typeface="Verdana" pitchFamily="34" charset="0"/>
              </a:rPr>
              <a:t>Supporta e collabora con la Commissione Nazionale </a:t>
            </a:r>
          </a:p>
          <a:p>
            <a:pPr algn="ctr" eaLnBrk="1" hangingPunct="1">
              <a:defRPr/>
            </a:pPr>
            <a:r>
              <a:rPr lang="it-IT" sz="3200" dirty="0" smtClean="0">
                <a:solidFill>
                  <a:srgbClr val="002060"/>
                </a:solidFill>
                <a:latin typeface="Verdana" pitchFamily="34" charset="0"/>
              </a:rPr>
              <a:t>Formazione Continua</a:t>
            </a:r>
          </a:p>
          <a:p>
            <a:pPr algn="ctr" eaLnBrk="1" hangingPunct="1">
              <a:defRPr/>
            </a:pPr>
            <a:endParaRPr lang="it-IT" sz="3200" dirty="0" smtClean="0">
              <a:solidFill>
                <a:srgbClr val="002060"/>
              </a:solidFill>
              <a:latin typeface="Verdana" pitchFamily="34" charset="0"/>
            </a:endParaRPr>
          </a:p>
          <a:p>
            <a:pPr algn="ctr" eaLnBrk="1" hangingPunct="1">
              <a:defRPr/>
            </a:pPr>
            <a:r>
              <a:rPr lang="it-IT" sz="1600" dirty="0" smtClean="0">
                <a:solidFill>
                  <a:srgbClr val="002060"/>
                </a:solidFill>
                <a:latin typeface="Verdana" pitchFamily="34" charset="0"/>
              </a:rPr>
              <a:t>in particolare</a:t>
            </a:r>
          </a:p>
          <a:p>
            <a:pPr algn="ctr" eaLnBrk="1" hangingPunct="1">
              <a:defRPr/>
            </a:pPr>
            <a:endParaRPr lang="it-IT" sz="1600" dirty="0" smtClean="0">
              <a:solidFill>
                <a:srgbClr val="002060"/>
              </a:solidFill>
              <a:latin typeface="Verdana" pitchFamily="34" charset="0"/>
            </a:endParaRPr>
          </a:p>
          <a:p>
            <a:pPr marL="457200" indent="-457200" algn="ctr" eaLnBrk="1" hangingPunct="1">
              <a:defRPr/>
            </a:pPr>
            <a:r>
              <a:rPr lang="it-IT" sz="3200" u="sng" dirty="0" smtClean="0">
                <a:solidFill>
                  <a:srgbClr val="002060"/>
                </a:solidFill>
                <a:latin typeface="Verdana" pitchFamily="34" charset="0"/>
              </a:rPr>
              <a:t>Sezione III</a:t>
            </a:r>
            <a:r>
              <a:rPr lang="it-IT" sz="3200" dirty="0" smtClean="0">
                <a:solidFill>
                  <a:srgbClr val="002060"/>
                </a:solidFill>
                <a:latin typeface="Verdana" pitchFamily="34" charset="0"/>
              </a:rPr>
              <a:t> “Valutazione e reporting della qualità e dell’accessibilità delle attività formative”.</a:t>
            </a:r>
          </a:p>
        </p:txBody>
      </p:sp>
      <p:pic>
        <p:nvPicPr>
          <p:cNvPr id="1536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797425"/>
            <a:ext cx="226853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7392165-certificato-di-completamento-mod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60350"/>
            <a:ext cx="18351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69" name="Titolo 1"/>
          <p:cNvSpPr>
            <a:spLocks noGrp="1"/>
          </p:cNvSpPr>
          <p:nvPr>
            <p:ph type="title" idx="4294967295"/>
          </p:nvPr>
        </p:nvSpPr>
        <p:spPr>
          <a:xfrm>
            <a:off x="179388" y="476250"/>
            <a:ext cx="6480175" cy="782638"/>
          </a:xfrm>
        </p:spPr>
        <p:txBody>
          <a:bodyPr/>
          <a:lstStyle/>
          <a:p>
            <a:pPr>
              <a:defRPr/>
            </a:pPr>
            <a:r>
              <a:rPr lang="it-IT" sz="3200" dirty="0" smtClean="0">
                <a:solidFill>
                  <a:srgbClr val="1E53EA"/>
                </a:solidFill>
                <a:effectLst>
                  <a:outerShdw blurRad="38100" dist="38100" dir="2700000" algn="tl">
                    <a:srgbClr val="000000"/>
                  </a:outerShdw>
                </a:effectLst>
                <a:ea typeface="Lucida Sans Unicode" pitchFamily="34" charset="0"/>
              </a:rPr>
              <a:t>La certificazione</a:t>
            </a:r>
            <a:r>
              <a:rPr lang="it-IT" dirty="0" smtClean="0">
                <a:ea typeface="Lucida Sans Unicode" pitchFamily="34" charset="0"/>
              </a:rPr>
              <a:t> </a:t>
            </a:r>
            <a:r>
              <a:rPr lang="it-IT" sz="3200" dirty="0" smtClean="0">
                <a:solidFill>
                  <a:srgbClr val="1E53EA"/>
                </a:solidFill>
                <a:effectLst>
                  <a:outerShdw blurRad="38100" dist="38100" dir="2700000" algn="tl">
                    <a:srgbClr val="000000"/>
                  </a:outerShdw>
                </a:effectLst>
                <a:ea typeface="Lucida Sans Unicode" pitchFamily="34" charset="0"/>
              </a:rPr>
              <a:t>dei crediti</a:t>
            </a:r>
            <a:r>
              <a:rPr lang="it-IT" dirty="0" smtClean="0">
                <a:ea typeface="Lucida Sans Unicode" pitchFamily="34" charset="0"/>
              </a:rPr>
              <a:t> </a:t>
            </a:r>
          </a:p>
        </p:txBody>
      </p:sp>
      <p:sp>
        <p:nvSpPr>
          <p:cNvPr id="16388" name="Segnaposto contenuto 2"/>
          <p:cNvSpPr>
            <a:spLocks noGrp="1"/>
          </p:cNvSpPr>
          <p:nvPr>
            <p:ph idx="4294967295"/>
          </p:nvPr>
        </p:nvSpPr>
        <p:spPr>
          <a:xfrm>
            <a:off x="100013" y="1773238"/>
            <a:ext cx="8856662" cy="2376487"/>
          </a:xfrm>
        </p:spPr>
        <p:txBody>
          <a:bodyPr/>
          <a:lstStyle/>
          <a:p>
            <a:pPr marL="0" indent="0" algn="just">
              <a:lnSpc>
                <a:spcPct val="80000"/>
              </a:lnSpc>
            </a:pPr>
            <a:r>
              <a:rPr lang="it-IT" sz="2000" b="1" i="1" smtClean="0">
                <a:solidFill>
                  <a:srgbClr val="002060"/>
                </a:solidFill>
                <a:latin typeface="Century" pitchFamily="18" charset="0"/>
                <a:cs typeface="Arial" charset="0"/>
              </a:rPr>
              <a:t>“Gli Ordini professionali rivestono il ruolo di garante della</a:t>
            </a:r>
            <a:r>
              <a:rPr lang="it-IT" sz="2000" b="1" i="1" smtClean="0">
                <a:solidFill>
                  <a:srgbClr val="002060"/>
                </a:solidFill>
                <a:cs typeface="Arial" charset="0"/>
              </a:rPr>
              <a:t> </a:t>
            </a:r>
          </a:p>
          <a:p>
            <a:pPr marL="0" indent="0" algn="just">
              <a:lnSpc>
                <a:spcPct val="80000"/>
              </a:lnSpc>
              <a:buFont typeface="Wingdings 3" pitchFamily="18" charset="2"/>
              <a:buNone/>
            </a:pPr>
            <a:r>
              <a:rPr lang="it-IT" sz="2000" b="1" i="1" smtClean="0">
                <a:solidFill>
                  <a:srgbClr val="002060"/>
                </a:solidFill>
                <a:latin typeface="Century" pitchFamily="18" charset="0"/>
                <a:cs typeface="Arial" charset="0"/>
              </a:rPr>
              <a:t>   professione e di certificatore della formazione continua….</a:t>
            </a:r>
          </a:p>
          <a:p>
            <a:pPr marL="0" indent="0" algn="just">
              <a:lnSpc>
                <a:spcPct val="80000"/>
              </a:lnSpc>
              <a:buFont typeface="Wingdings 3" pitchFamily="18" charset="2"/>
              <a:buNone/>
            </a:pPr>
            <a:endParaRPr lang="it-IT" sz="2000" b="1" i="1" smtClean="0">
              <a:solidFill>
                <a:srgbClr val="002060"/>
              </a:solidFill>
              <a:latin typeface="Century" pitchFamily="18" charset="0"/>
              <a:cs typeface="Arial" charset="0"/>
            </a:endParaRPr>
          </a:p>
          <a:p>
            <a:pPr marL="0" indent="0" algn="just">
              <a:lnSpc>
                <a:spcPct val="80000"/>
              </a:lnSpc>
            </a:pPr>
            <a:r>
              <a:rPr lang="it-IT" sz="2000" i="1" smtClean="0">
                <a:solidFill>
                  <a:srgbClr val="002060"/>
                </a:solidFill>
                <a:latin typeface="Century" pitchFamily="18" charset="0"/>
                <a:cs typeface="Arial" charset="0"/>
              </a:rPr>
              <a:t> </a:t>
            </a:r>
            <a:r>
              <a:rPr lang="it-IT" sz="2000" i="1" u="sng" smtClean="0">
                <a:solidFill>
                  <a:srgbClr val="002060"/>
                </a:solidFill>
                <a:latin typeface="Century" pitchFamily="18" charset="0"/>
                <a:cs typeface="Arial" charset="0"/>
              </a:rPr>
              <a:t>Gli Ordini,</a:t>
            </a:r>
            <a:r>
              <a:rPr lang="it-IT" sz="2000" i="1" smtClean="0">
                <a:solidFill>
                  <a:srgbClr val="002060"/>
                </a:solidFill>
                <a:latin typeface="Century" pitchFamily="18" charset="0"/>
                <a:cs typeface="Arial" charset="0"/>
              </a:rPr>
              <a:t> […] </a:t>
            </a:r>
            <a:r>
              <a:rPr lang="it-IT" sz="2000" i="1" u="sng" smtClean="0">
                <a:solidFill>
                  <a:srgbClr val="002060"/>
                </a:solidFill>
                <a:latin typeface="Century" pitchFamily="18" charset="0"/>
                <a:cs typeface="Arial" charset="0"/>
              </a:rPr>
              <a:t>potranno altresì garantire l’appropriatezza della formazione continua rispetto agli obiettivi formativi e alla professione svolta</a:t>
            </a:r>
            <a:r>
              <a:rPr lang="it-IT" sz="2000" i="1" smtClean="0">
                <a:solidFill>
                  <a:srgbClr val="002060"/>
                </a:solidFill>
                <a:latin typeface="Century" pitchFamily="18" charset="0"/>
                <a:cs typeface="Arial" charset="0"/>
              </a:rPr>
              <a:t>,….”</a:t>
            </a:r>
          </a:p>
          <a:p>
            <a:pPr marL="0" indent="0">
              <a:lnSpc>
                <a:spcPct val="80000"/>
              </a:lnSpc>
            </a:pPr>
            <a:endParaRPr lang="it-IT" sz="1600" i="1" smtClean="0">
              <a:solidFill>
                <a:srgbClr val="041D9A"/>
              </a:solidFill>
              <a:latin typeface="Century" pitchFamily="18" charset="0"/>
              <a:cs typeface="Arial" charset="0"/>
            </a:endParaRPr>
          </a:p>
        </p:txBody>
      </p:sp>
      <p:sp>
        <p:nvSpPr>
          <p:cNvPr id="16389" name="Text Box 4"/>
          <p:cNvSpPr txBox="1">
            <a:spLocks noChangeArrowheads="1"/>
          </p:cNvSpPr>
          <p:nvPr/>
        </p:nvSpPr>
        <p:spPr bwMode="auto">
          <a:xfrm>
            <a:off x="250825" y="1341438"/>
            <a:ext cx="5065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b="1">
                <a:solidFill>
                  <a:srgbClr val="002060"/>
                </a:solidFill>
                <a:latin typeface="Verdana" pitchFamily="34" charset="0"/>
              </a:rPr>
              <a:t>Dall’Accordo Stato-Regioni del 2007…</a:t>
            </a:r>
          </a:p>
        </p:txBody>
      </p:sp>
      <p:sp>
        <p:nvSpPr>
          <p:cNvPr id="16390" name="AutoShape 10"/>
          <p:cNvSpPr>
            <a:spLocks noChangeArrowheads="1"/>
          </p:cNvSpPr>
          <p:nvPr/>
        </p:nvSpPr>
        <p:spPr bwMode="auto">
          <a:xfrm rot="-5400000">
            <a:off x="801688" y="4679950"/>
            <a:ext cx="865188" cy="1100137"/>
          </a:xfrm>
          <a:prstGeom prst="downArrow">
            <a:avLst>
              <a:gd name="adj1" fmla="val 50000"/>
              <a:gd name="adj2" fmla="val 60399"/>
            </a:avLst>
          </a:prstGeom>
          <a:solidFill>
            <a:srgbClr val="3399FF"/>
          </a:solidFill>
          <a:ln w="9398">
            <a:solidFill>
              <a:srgbClr val="FFFFFF"/>
            </a:solidFill>
            <a:miter lim="800000"/>
            <a:headEnd/>
            <a:tailEnd/>
          </a:ln>
        </p:spPr>
        <p:txBody>
          <a:bodyPr vert="eaVert" wrap="none" anchor="ctr"/>
          <a:lstStyle/>
          <a:p>
            <a:endParaRPr lang="it-IT" sz="2400">
              <a:latin typeface="Times New Roman" pitchFamily="18" charset="0"/>
            </a:endParaRPr>
          </a:p>
        </p:txBody>
      </p:sp>
      <p:sp>
        <p:nvSpPr>
          <p:cNvPr id="16391" name="Text Box 6"/>
          <p:cNvSpPr txBox="1">
            <a:spLocks noChangeArrowheads="1"/>
          </p:cNvSpPr>
          <p:nvPr/>
        </p:nvSpPr>
        <p:spPr bwMode="auto">
          <a:xfrm>
            <a:off x="1979613" y="4292600"/>
            <a:ext cx="6769100" cy="1816100"/>
          </a:xfrm>
          <a:prstGeom prst="rect">
            <a:avLst/>
          </a:prstGeom>
          <a:noFill/>
          <a:ln w="19050">
            <a:solidFill>
              <a:srgbClr val="1E53E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algn="ctr" eaLnBrk="1" hangingPunct="1"/>
            <a:r>
              <a:rPr lang="it-IT" sz="2800" b="1">
                <a:solidFill>
                  <a:srgbClr val="041D9A"/>
                </a:solidFill>
                <a:latin typeface="Berlin Sans FB Demi" pitchFamily="34" charset="0"/>
              </a:rPr>
              <a:t>ORDINI, COLLEGI E ASSOCIAZIONI, CON LA CERTIFICAZIONE, POSSONO SODDISFARE IL RUOLO DI </a:t>
            </a:r>
            <a:r>
              <a:rPr lang="it-IT" sz="2800" b="1" u="sng">
                <a:solidFill>
                  <a:srgbClr val="041D9A"/>
                </a:solidFill>
                <a:latin typeface="Berlin Sans FB Demi" pitchFamily="34" charset="0"/>
              </a:rPr>
              <a:t>GARANTI DELLA PROFESSIONE</a:t>
            </a:r>
            <a:endParaRPr lang="it-IT" sz="2800" b="1" u="sng">
              <a:latin typeface="Berlin Sans FB Demi" pitchFamily="34" charset="0"/>
            </a:endParaRPr>
          </a:p>
        </p:txBody>
      </p:sp>
      <p:pic>
        <p:nvPicPr>
          <p:cNvPr id="16392"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2786063" y="1149350"/>
            <a:ext cx="2714625" cy="857250"/>
          </a:xfrm>
          <a:prstGeom prst="flowChartMagneticDisk">
            <a:avLst/>
          </a:prstGeom>
          <a:solidFill>
            <a:srgbClr val="FFFF00"/>
          </a:solidFill>
          <a:ln w="25560">
            <a:solidFill>
              <a:srgbClr val="00956F"/>
            </a:solidFill>
            <a:miter lim="800000"/>
            <a:headEnd/>
            <a:tailEnd/>
          </a:ln>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2060"/>
                </a:solidFill>
              </a:rPr>
              <a:t>COGEAPS</a:t>
            </a:r>
          </a:p>
        </p:txBody>
      </p:sp>
      <p:sp>
        <p:nvSpPr>
          <p:cNvPr id="17411" name="AutoShape 2"/>
          <p:cNvSpPr>
            <a:spLocks noChangeArrowheads="1"/>
          </p:cNvSpPr>
          <p:nvPr/>
        </p:nvSpPr>
        <p:spPr bwMode="auto">
          <a:xfrm>
            <a:off x="142875" y="850900"/>
            <a:ext cx="2643188" cy="1298575"/>
          </a:xfrm>
          <a:prstGeom prst="rightArrowCallout">
            <a:avLst>
              <a:gd name="adj1" fmla="val 25000"/>
              <a:gd name="adj2" fmla="val 25000"/>
              <a:gd name="adj3" fmla="val 24972"/>
              <a:gd name="adj4" fmla="val 66380"/>
            </a:avLst>
          </a:prstGeom>
          <a:solidFill>
            <a:srgbClr val="00CC99"/>
          </a:solidFill>
          <a:ln w="25560">
            <a:solidFill>
              <a:srgbClr val="00956F"/>
            </a:solidFill>
            <a:miter lim="800000"/>
            <a:headEnd/>
            <a:tailEnd/>
          </a:ln>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2060"/>
                </a:solidFill>
              </a:rPr>
              <a:t>INPUT DATI</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2060"/>
                </a:solidFill>
              </a:rPr>
              <a:t>(Ministero, Provider, Ordini, Collegi, Associazioni)</a:t>
            </a:r>
          </a:p>
        </p:txBody>
      </p:sp>
      <p:sp>
        <p:nvSpPr>
          <p:cNvPr id="17412" name="AutoShape 3"/>
          <p:cNvSpPr>
            <a:spLocks noChangeArrowheads="1"/>
          </p:cNvSpPr>
          <p:nvPr/>
        </p:nvSpPr>
        <p:spPr bwMode="auto">
          <a:xfrm>
            <a:off x="3286125" y="2863850"/>
            <a:ext cx="785813" cy="785813"/>
          </a:xfrm>
          <a:prstGeom prst="flowChartMagneticDisk">
            <a:avLst/>
          </a:prstGeom>
          <a:solidFill>
            <a:srgbClr val="00CC99"/>
          </a:solidFill>
          <a:ln w="25560">
            <a:solidFill>
              <a:srgbClr val="00956F"/>
            </a:solidFill>
            <a:miter lim="800000"/>
            <a:headEnd/>
            <a:tailEnd/>
          </a:ln>
        </p:spPr>
        <p:txBody>
          <a:bodyPr wrap="none" anchor="ctr"/>
          <a:lstStyle/>
          <a:p>
            <a:endParaRPr lang="it-IT"/>
          </a:p>
        </p:txBody>
      </p:sp>
      <p:sp>
        <p:nvSpPr>
          <p:cNvPr id="17413" name="AutoShape 4"/>
          <p:cNvSpPr>
            <a:spLocks noChangeArrowheads="1"/>
          </p:cNvSpPr>
          <p:nvPr/>
        </p:nvSpPr>
        <p:spPr bwMode="auto">
          <a:xfrm>
            <a:off x="3571875" y="3792538"/>
            <a:ext cx="214313" cy="571500"/>
          </a:xfrm>
          <a:prstGeom prst="upDownArrow">
            <a:avLst>
              <a:gd name="adj1" fmla="val 50000"/>
              <a:gd name="adj2" fmla="val 50000"/>
            </a:avLst>
          </a:prstGeom>
          <a:solidFill>
            <a:srgbClr val="00B0F0"/>
          </a:solidFill>
          <a:ln w="25560">
            <a:solidFill>
              <a:srgbClr val="00956F"/>
            </a:solidFill>
            <a:miter lim="800000"/>
            <a:headEnd/>
            <a:tailEnd/>
          </a:ln>
        </p:spPr>
        <p:txBody>
          <a:bodyPr wrap="none" anchor="ctr"/>
          <a:lstStyle/>
          <a:p>
            <a:endParaRPr lang="it-IT"/>
          </a:p>
        </p:txBody>
      </p:sp>
      <p:sp>
        <p:nvSpPr>
          <p:cNvPr id="17414" name="AutoShape 5"/>
          <p:cNvSpPr>
            <a:spLocks noChangeArrowheads="1"/>
          </p:cNvSpPr>
          <p:nvPr/>
        </p:nvSpPr>
        <p:spPr bwMode="auto">
          <a:xfrm>
            <a:off x="3571875" y="2149475"/>
            <a:ext cx="214313" cy="571500"/>
          </a:xfrm>
          <a:prstGeom prst="upDownArrow">
            <a:avLst>
              <a:gd name="adj1" fmla="val 50000"/>
              <a:gd name="adj2" fmla="val 50000"/>
            </a:avLst>
          </a:prstGeom>
          <a:solidFill>
            <a:srgbClr val="00B0F0"/>
          </a:solidFill>
          <a:ln w="25560">
            <a:solidFill>
              <a:srgbClr val="00956F"/>
            </a:solidFill>
            <a:miter lim="800000"/>
            <a:headEnd/>
            <a:tailEnd/>
          </a:ln>
        </p:spPr>
        <p:txBody>
          <a:bodyPr wrap="none" anchor="ctr"/>
          <a:lstStyle/>
          <a:p>
            <a:endParaRPr lang="it-IT"/>
          </a:p>
        </p:txBody>
      </p:sp>
      <p:sp>
        <p:nvSpPr>
          <p:cNvPr id="17415" name="AutoShape 6"/>
          <p:cNvSpPr>
            <a:spLocks noChangeArrowheads="1"/>
          </p:cNvSpPr>
          <p:nvPr/>
        </p:nvSpPr>
        <p:spPr bwMode="auto">
          <a:xfrm>
            <a:off x="3143250" y="4506913"/>
            <a:ext cx="1143000" cy="714375"/>
          </a:xfrm>
          <a:prstGeom prst="flowChartMagneticDrum">
            <a:avLst/>
          </a:prstGeom>
          <a:solidFill>
            <a:srgbClr val="00CC99"/>
          </a:solidFill>
          <a:ln w="25560">
            <a:solidFill>
              <a:srgbClr val="00956F"/>
            </a:solidFill>
            <a:miter lim="800000"/>
            <a:headEnd/>
            <a:tailEnd/>
          </a:ln>
        </p:spPr>
        <p:txBody>
          <a:bodyPr wrap="none" anchor="ctr"/>
          <a:lstStyle/>
          <a:p>
            <a:endParaRPr lang="it-IT"/>
          </a:p>
        </p:txBody>
      </p:sp>
      <p:sp>
        <p:nvSpPr>
          <p:cNvPr id="17416" name="Freeform 12"/>
          <p:cNvSpPr>
            <a:spLocks noChangeArrowheads="1"/>
          </p:cNvSpPr>
          <p:nvPr/>
        </p:nvSpPr>
        <p:spPr bwMode="auto">
          <a:xfrm>
            <a:off x="5357813" y="1720850"/>
            <a:ext cx="1357312" cy="3214688"/>
          </a:xfrm>
          <a:custGeom>
            <a:avLst/>
            <a:gdLst>
              <a:gd name="T0" fmla="*/ 666249 w 1357312"/>
              <a:gd name="T1" fmla="*/ 269 h 3214688"/>
              <a:gd name="T2" fmla="*/ 678656 w 1357312"/>
              <a:gd name="T3" fmla="*/ 1607344 h 3214688"/>
              <a:gd name="T4" fmla="*/ 716628 w 1357312"/>
              <a:gd name="T5" fmla="*/ 3212170 h 3214688"/>
              <a:gd name="T6" fmla="*/ 0 60000 65536"/>
              <a:gd name="T7" fmla="*/ 0 60000 65536"/>
              <a:gd name="T8" fmla="*/ 0 60000 65536"/>
              <a:gd name="T9" fmla="*/ 666249 w 1357312"/>
              <a:gd name="T10" fmla="*/ 0 h 3214688"/>
              <a:gd name="T11" fmla="*/ 1357312 w 1357312"/>
              <a:gd name="T12" fmla="*/ 3212170 h 3214688"/>
            </a:gdLst>
            <a:ahLst/>
            <a:cxnLst>
              <a:cxn ang="T6">
                <a:pos x="T0" y="T1"/>
              </a:cxn>
              <a:cxn ang="T7">
                <a:pos x="T2" y="T3"/>
              </a:cxn>
              <a:cxn ang="T8">
                <a:pos x="T4" y="T5"/>
              </a:cxn>
            </a:cxnLst>
            <a:rect l="T9" t="T10" r="T11" b="T12"/>
            <a:pathLst>
              <a:path w="1357312" h="3214688" stroke="0">
                <a:moveTo>
                  <a:pt x="666249" y="269"/>
                </a:moveTo>
                <a:lnTo>
                  <a:pt x="666248" y="268"/>
                </a:lnTo>
                <a:cubicBezTo>
                  <a:pt x="670384" y="89"/>
                  <a:pt x="674520" y="-1"/>
                  <a:pt x="678656" y="0"/>
                </a:cubicBezTo>
                <a:cubicBezTo>
                  <a:pt x="1053467" y="0"/>
                  <a:pt x="1357312" y="719632"/>
                  <a:pt x="1357312" y="1607344"/>
                </a:cubicBezTo>
                <a:cubicBezTo>
                  <a:pt x="1357312" y="2460118"/>
                  <a:pt x="1076121" y="3164459"/>
                  <a:pt x="716624" y="3212170"/>
                </a:cubicBezTo>
                <a:lnTo>
                  <a:pt x="678656" y="1607344"/>
                </a:lnTo>
                <a:close/>
              </a:path>
              <a:path w="1357312" h="3214688" fill="none">
                <a:moveTo>
                  <a:pt x="666249" y="269"/>
                </a:moveTo>
                <a:lnTo>
                  <a:pt x="666248" y="268"/>
                </a:lnTo>
                <a:cubicBezTo>
                  <a:pt x="670384" y="89"/>
                  <a:pt x="674520" y="-1"/>
                  <a:pt x="678656" y="0"/>
                </a:cubicBezTo>
                <a:cubicBezTo>
                  <a:pt x="1053467" y="0"/>
                  <a:pt x="1357312" y="719632"/>
                  <a:pt x="1357312" y="1607344"/>
                </a:cubicBezTo>
                <a:cubicBezTo>
                  <a:pt x="1357312" y="2460118"/>
                  <a:pt x="1076121" y="3164459"/>
                  <a:pt x="716624" y="3212170"/>
                </a:cubicBezTo>
              </a:path>
            </a:pathLst>
          </a:custGeom>
          <a:noFill/>
          <a:ln w="9360">
            <a:solidFill>
              <a:srgbClr val="00CC9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7417" name="Freeform 13"/>
          <p:cNvSpPr>
            <a:spLocks noChangeArrowheads="1"/>
          </p:cNvSpPr>
          <p:nvPr/>
        </p:nvSpPr>
        <p:spPr bwMode="auto">
          <a:xfrm>
            <a:off x="4660900" y="3273425"/>
            <a:ext cx="1428750" cy="3357563"/>
          </a:xfrm>
          <a:custGeom>
            <a:avLst/>
            <a:gdLst>
              <a:gd name="T0" fmla="*/ 714377 w 1428750"/>
              <a:gd name="T1" fmla="*/ 0 h 3357562"/>
              <a:gd name="T2" fmla="*/ 714375 w 1428750"/>
              <a:gd name="T3" fmla="*/ 1678783 h 3357562"/>
              <a:gd name="T4" fmla="*/ 1428750 w 1428750"/>
              <a:gd name="T5" fmla="*/ 1678783 h 3357562"/>
              <a:gd name="T6" fmla="*/ 0 60000 65536"/>
              <a:gd name="T7" fmla="*/ 0 60000 65536"/>
              <a:gd name="T8" fmla="*/ 0 60000 65536"/>
              <a:gd name="T9" fmla="*/ 714377 w 1428750"/>
              <a:gd name="T10" fmla="*/ 0 h 3357562"/>
              <a:gd name="T11" fmla="*/ 1428750 w 1428750"/>
              <a:gd name="T12" fmla="*/ 1678781 h 3357562"/>
            </a:gdLst>
            <a:ahLst/>
            <a:cxnLst>
              <a:cxn ang="T6">
                <a:pos x="T0" y="T1"/>
              </a:cxn>
              <a:cxn ang="T7">
                <a:pos x="T2" y="T3"/>
              </a:cxn>
              <a:cxn ang="T8">
                <a:pos x="T4" y="T5"/>
              </a:cxn>
            </a:cxnLst>
            <a:rect l="T9" t="T10" r="T11" b="T12"/>
            <a:pathLst>
              <a:path w="1428750" h="3357562" stroke="0">
                <a:moveTo>
                  <a:pt x="714377" y="0"/>
                </a:moveTo>
                <a:lnTo>
                  <a:pt x="714376" y="0"/>
                </a:lnTo>
                <a:cubicBezTo>
                  <a:pt x="1108914" y="2"/>
                  <a:pt x="1428750" y="751617"/>
                  <a:pt x="1428750" y="1678781"/>
                </a:cubicBezTo>
                <a:cubicBezTo>
                  <a:pt x="1428750" y="1678781"/>
                  <a:pt x="1428749" y="1678782"/>
                  <a:pt x="1428749" y="1678782"/>
                </a:cubicBezTo>
                <a:lnTo>
                  <a:pt x="714375" y="1678781"/>
                </a:lnTo>
                <a:close/>
              </a:path>
              <a:path w="1428750" h="3357562" fill="none">
                <a:moveTo>
                  <a:pt x="714377" y="0"/>
                </a:moveTo>
                <a:lnTo>
                  <a:pt x="714376" y="0"/>
                </a:lnTo>
                <a:cubicBezTo>
                  <a:pt x="1108914" y="2"/>
                  <a:pt x="1428750" y="751617"/>
                  <a:pt x="1428750" y="1678781"/>
                </a:cubicBezTo>
                <a:cubicBezTo>
                  <a:pt x="1428750" y="1678781"/>
                  <a:pt x="1428749" y="1678782"/>
                  <a:pt x="1428749" y="1678782"/>
                </a:cubicBezTo>
              </a:path>
            </a:pathLst>
          </a:custGeom>
          <a:noFill/>
          <a:ln w="9360">
            <a:solidFill>
              <a:srgbClr val="00CC9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7418" name="AutoShape 14"/>
          <p:cNvSpPr>
            <a:spLocks noChangeArrowheads="1"/>
          </p:cNvSpPr>
          <p:nvPr/>
        </p:nvSpPr>
        <p:spPr bwMode="auto">
          <a:xfrm rot="10800000">
            <a:off x="4859338" y="3152775"/>
            <a:ext cx="500062" cy="214313"/>
          </a:xfrm>
          <a:prstGeom prst="chevron">
            <a:avLst>
              <a:gd name="adj" fmla="val 50004"/>
            </a:avLst>
          </a:prstGeom>
          <a:solidFill>
            <a:srgbClr val="FF0000"/>
          </a:solidFill>
          <a:ln w="25560">
            <a:solidFill>
              <a:srgbClr val="00956F"/>
            </a:solidFill>
            <a:miter lim="800000"/>
            <a:headEnd/>
            <a:tailEnd/>
          </a:ln>
        </p:spPr>
        <p:txBody>
          <a:bodyPr wrap="none" anchor="ctr"/>
          <a:lstStyle/>
          <a:p>
            <a:endParaRPr lang="it-IT"/>
          </a:p>
        </p:txBody>
      </p:sp>
      <p:sp>
        <p:nvSpPr>
          <p:cNvPr id="17419" name="AutoShape 15"/>
          <p:cNvSpPr>
            <a:spLocks noChangeArrowheads="1"/>
          </p:cNvSpPr>
          <p:nvPr/>
        </p:nvSpPr>
        <p:spPr bwMode="auto">
          <a:xfrm rot="10800000">
            <a:off x="5502275" y="1581150"/>
            <a:ext cx="500063" cy="214313"/>
          </a:xfrm>
          <a:prstGeom prst="chevron">
            <a:avLst>
              <a:gd name="adj" fmla="val 50005"/>
            </a:avLst>
          </a:prstGeom>
          <a:solidFill>
            <a:srgbClr val="FF0000"/>
          </a:solidFill>
          <a:ln w="25560">
            <a:solidFill>
              <a:srgbClr val="00956F"/>
            </a:solidFill>
            <a:miter lim="800000"/>
            <a:headEnd/>
            <a:tailEnd/>
          </a:ln>
        </p:spPr>
        <p:txBody>
          <a:bodyPr wrap="none" anchor="ctr"/>
          <a:lstStyle/>
          <a:p>
            <a:endParaRPr lang="it-IT"/>
          </a:p>
        </p:txBody>
      </p:sp>
      <p:sp>
        <p:nvSpPr>
          <p:cNvPr id="17420" name="AutoShape 16"/>
          <p:cNvSpPr>
            <a:spLocks noChangeArrowheads="1"/>
          </p:cNvSpPr>
          <p:nvPr/>
        </p:nvSpPr>
        <p:spPr bwMode="auto">
          <a:xfrm rot="10800000">
            <a:off x="4929188" y="4795838"/>
            <a:ext cx="930275" cy="354012"/>
          </a:xfrm>
          <a:prstGeom prst="chevron">
            <a:avLst>
              <a:gd name="adj" fmla="val 50013"/>
            </a:avLst>
          </a:prstGeom>
          <a:solidFill>
            <a:srgbClr val="FF0000"/>
          </a:solidFill>
          <a:ln w="25560">
            <a:solidFill>
              <a:srgbClr val="00956F"/>
            </a:solidFill>
            <a:miter lim="800000"/>
            <a:headEnd/>
            <a:tailEnd/>
          </a:ln>
        </p:spPr>
        <p:txBody>
          <a:bodyPr wrap="none" anchor="ctr"/>
          <a:lstStyle/>
          <a:p>
            <a:endParaRPr lang="it-IT"/>
          </a:p>
        </p:txBody>
      </p:sp>
      <p:sp>
        <p:nvSpPr>
          <p:cNvPr id="18" name="AutoShape 2"/>
          <p:cNvSpPr>
            <a:spLocks noChangeArrowheads="1"/>
          </p:cNvSpPr>
          <p:nvPr/>
        </p:nvSpPr>
        <p:spPr bwMode="auto">
          <a:xfrm>
            <a:off x="142875" y="2578100"/>
            <a:ext cx="2643188" cy="1143000"/>
          </a:xfrm>
          <a:prstGeom prst="rightArrowCallout">
            <a:avLst>
              <a:gd name="adj1" fmla="val 25000"/>
              <a:gd name="adj2" fmla="val 25000"/>
              <a:gd name="adj3" fmla="val 24997"/>
              <a:gd name="adj4" fmla="val 66379"/>
            </a:avLst>
          </a:prstGeom>
          <a:solidFill>
            <a:schemeClr val="accent6">
              <a:lumMod val="40000"/>
              <a:lumOff val="60000"/>
            </a:schemeClr>
          </a:solidFill>
          <a:ln w="25560">
            <a:solidFill>
              <a:srgbClr val="00956F"/>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400" b="1" dirty="0">
                <a:solidFill>
                  <a:srgbClr val="002060"/>
                </a:solidFill>
                <a:latin typeface="Times New Roman" pitchFamily="16" charset="0"/>
                <a:cs typeface="Arial Unicode MS" charset="0"/>
              </a:rPr>
              <a:t>FEDERAZIONI NAZIONALI</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400" dirty="0">
                <a:solidFill>
                  <a:srgbClr val="002060"/>
                </a:solidFill>
                <a:latin typeface="Times New Roman" pitchFamily="16" charset="0"/>
                <a:cs typeface="Arial Unicode MS" charset="0"/>
              </a:rPr>
              <a:t>DELLE PROFESSIONI SANITARIE</a:t>
            </a:r>
          </a:p>
        </p:txBody>
      </p:sp>
      <p:sp>
        <p:nvSpPr>
          <p:cNvPr id="19" name="AutoShape 2"/>
          <p:cNvSpPr>
            <a:spLocks noChangeArrowheads="1"/>
          </p:cNvSpPr>
          <p:nvPr/>
        </p:nvSpPr>
        <p:spPr bwMode="auto">
          <a:xfrm>
            <a:off x="214313" y="4149725"/>
            <a:ext cx="2643187" cy="1143000"/>
          </a:xfrm>
          <a:prstGeom prst="rightArrowCallout">
            <a:avLst>
              <a:gd name="adj1" fmla="val 25000"/>
              <a:gd name="adj2" fmla="val 25000"/>
              <a:gd name="adj3" fmla="val 24997"/>
              <a:gd name="adj4" fmla="val 66379"/>
            </a:avLst>
          </a:prstGeom>
          <a:solidFill>
            <a:schemeClr val="accent1">
              <a:lumMod val="20000"/>
              <a:lumOff val="80000"/>
            </a:schemeClr>
          </a:solidFill>
          <a:ln w="25560">
            <a:solidFill>
              <a:srgbClr val="00956F"/>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400" b="1" dirty="0">
                <a:solidFill>
                  <a:srgbClr val="002060"/>
                </a:solidFill>
                <a:latin typeface="Times New Roman" pitchFamily="16" charset="0"/>
                <a:cs typeface="Arial Unicode MS" charset="0"/>
              </a:rPr>
              <a:t>ORDINI, COLLEGI, ASSOCIAZIONI</a:t>
            </a:r>
          </a:p>
        </p:txBody>
      </p:sp>
      <p:sp>
        <p:nvSpPr>
          <p:cNvPr id="17423" name="Rettangolo arrotondato 19"/>
          <p:cNvSpPr>
            <a:spLocks noChangeArrowheads="1"/>
          </p:cNvSpPr>
          <p:nvPr/>
        </p:nvSpPr>
        <p:spPr bwMode="auto">
          <a:xfrm>
            <a:off x="6429375" y="4578350"/>
            <a:ext cx="2571750" cy="785813"/>
          </a:xfrm>
          <a:prstGeom prst="roundRect">
            <a:avLst>
              <a:gd name="adj" fmla="val 21269"/>
            </a:avLst>
          </a:prstGeom>
          <a:solidFill>
            <a:srgbClr val="FFC000"/>
          </a:solidFill>
          <a:ln w="9525" algn="ctr">
            <a:solidFill>
              <a:schemeClr val="tx1"/>
            </a:solidFill>
            <a:round/>
            <a:headEnd/>
            <a:tailEnd/>
          </a:ln>
        </p:spPr>
        <p:txBody>
          <a:bodyPr/>
          <a:lstStyle/>
          <a:p>
            <a:endParaRPr lang="it-IT" sz="2000" b="1">
              <a:solidFill>
                <a:srgbClr val="002060"/>
              </a:solidFill>
            </a:endParaRPr>
          </a:p>
          <a:p>
            <a:r>
              <a:rPr lang="it-IT" sz="2000" b="1">
                <a:solidFill>
                  <a:srgbClr val="002060"/>
                </a:solidFill>
              </a:rPr>
              <a:t>CERTIFICAZIONE</a:t>
            </a:r>
          </a:p>
        </p:txBody>
      </p:sp>
      <p:sp>
        <p:nvSpPr>
          <p:cNvPr id="17424" name="Text Box 18"/>
          <p:cNvSpPr txBox="1">
            <a:spLocks noChangeArrowheads="1"/>
          </p:cNvSpPr>
          <p:nvPr/>
        </p:nvSpPr>
        <p:spPr bwMode="auto">
          <a:xfrm>
            <a:off x="6607175" y="333375"/>
            <a:ext cx="242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it-IT" sz="1200">
                <a:solidFill>
                  <a:srgbClr val="000099"/>
                </a:solidFill>
              </a:rPr>
              <a:t>Ordini/Collegi/Associazioni </a:t>
            </a:r>
          </a:p>
          <a:p>
            <a:pPr eaLnBrk="1" hangingPunct="1"/>
            <a:r>
              <a:rPr lang="it-IT" sz="1200">
                <a:solidFill>
                  <a:srgbClr val="000099"/>
                </a:solidFill>
              </a:rPr>
              <a:t>territorialmente competenti </a:t>
            </a:r>
          </a:p>
          <a:p>
            <a:pPr eaLnBrk="1" hangingPunct="1"/>
            <a:r>
              <a:rPr lang="it-IT" sz="1200">
                <a:solidFill>
                  <a:srgbClr val="000099"/>
                </a:solidFill>
              </a:rPr>
              <a:t>sono la sede ‘naturale’ per la</a:t>
            </a:r>
          </a:p>
          <a:p>
            <a:pPr eaLnBrk="1" hangingPunct="1"/>
            <a:r>
              <a:rPr lang="it-IT" sz="1200">
                <a:solidFill>
                  <a:srgbClr val="000099"/>
                </a:solidFill>
              </a:rPr>
              <a:t>certificazione.</a:t>
            </a:r>
          </a:p>
          <a:p>
            <a:pPr eaLnBrk="1" hangingPunct="1"/>
            <a:endParaRPr lang="it-IT" sz="1200">
              <a:solidFill>
                <a:srgbClr val="000099"/>
              </a:solidFill>
            </a:endParaRPr>
          </a:p>
          <a:p>
            <a:pPr eaLnBrk="1" hangingPunct="1"/>
            <a:r>
              <a:rPr lang="it-IT" sz="1200">
                <a:solidFill>
                  <a:srgbClr val="000099"/>
                </a:solidFill>
              </a:rPr>
              <a:t>Qualora alcuni di essi non siano strutturati per farlo</a:t>
            </a:r>
          </a:p>
          <a:p>
            <a:pPr eaLnBrk="1" hangingPunct="1"/>
            <a:r>
              <a:rPr lang="it-IT" sz="1200">
                <a:solidFill>
                  <a:srgbClr val="000099"/>
                </a:solidFill>
              </a:rPr>
              <a:t>possono certificare attraverso</a:t>
            </a:r>
          </a:p>
          <a:p>
            <a:pPr eaLnBrk="1" hangingPunct="1"/>
            <a:r>
              <a:rPr lang="it-IT" sz="1200">
                <a:solidFill>
                  <a:srgbClr val="000099"/>
                </a:solidFill>
              </a:rPr>
              <a:t>le proprie Federazioni </a:t>
            </a:r>
          </a:p>
          <a:p>
            <a:pPr eaLnBrk="1" hangingPunct="1"/>
            <a:r>
              <a:rPr lang="it-IT" sz="1200">
                <a:solidFill>
                  <a:srgbClr val="000099"/>
                </a:solidFill>
              </a:rPr>
              <a:t>Nazionali o, per i professionisti non iscritti, tramite Agenas </a:t>
            </a:r>
          </a:p>
        </p:txBody>
      </p:sp>
      <p:pic>
        <p:nvPicPr>
          <p:cNvPr id="17425"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idx="1"/>
          </p:nvPr>
        </p:nvSpPr>
        <p:spPr>
          <a:xfrm>
            <a:off x="452438" y="2112963"/>
            <a:ext cx="8713787" cy="1511300"/>
          </a:xfrm>
        </p:spPr>
        <p:txBody>
          <a:bodyPr/>
          <a:lstStyle/>
          <a:p>
            <a:pPr marL="0" indent="0">
              <a:buFont typeface="Wingdings 2" pitchFamily="18" charset="2"/>
              <a:buNone/>
            </a:pPr>
            <a:r>
              <a:rPr lang="it-IT" sz="2600" smtClean="0">
                <a:solidFill>
                  <a:srgbClr val="002060"/>
                </a:solidFill>
              </a:rPr>
              <a:t>La certificazione </a:t>
            </a:r>
            <a:r>
              <a:rPr lang="it-IT" sz="2600" b="1" u="sng" smtClean="0">
                <a:solidFill>
                  <a:srgbClr val="002060"/>
                </a:solidFill>
              </a:rPr>
              <a:t>qualifica</a:t>
            </a:r>
            <a:r>
              <a:rPr lang="it-IT" sz="2600" smtClean="0">
                <a:solidFill>
                  <a:srgbClr val="002060"/>
                </a:solidFill>
              </a:rPr>
              <a:t> il Professionista</a:t>
            </a:r>
          </a:p>
          <a:p>
            <a:pPr marL="0" indent="0">
              <a:buFont typeface="Wingdings 2" pitchFamily="18" charset="2"/>
              <a:buNone/>
            </a:pPr>
            <a:r>
              <a:rPr lang="it-IT" sz="2600" smtClean="0">
                <a:solidFill>
                  <a:srgbClr val="002060"/>
                </a:solidFill>
              </a:rPr>
              <a:t>che si è formato secondo le indicazioni della Commissione Nazionale ECM</a:t>
            </a:r>
          </a:p>
          <a:p>
            <a:pPr marL="0" indent="0">
              <a:buFont typeface="Wingdings 2" pitchFamily="18" charset="2"/>
              <a:buNone/>
            </a:pPr>
            <a:endParaRPr lang="it-IT" sz="2600" smtClean="0">
              <a:solidFill>
                <a:srgbClr val="002060"/>
              </a:solidFill>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724400"/>
            <a:ext cx="256381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p:cNvSpPr>
            <a:spLocks noChangeArrowheads="1"/>
          </p:cNvSpPr>
          <p:nvPr/>
        </p:nvSpPr>
        <p:spPr bwMode="auto">
          <a:xfrm>
            <a:off x="461963" y="3644900"/>
            <a:ext cx="8172450" cy="1282700"/>
          </a:xfrm>
          <a:prstGeom prst="rect">
            <a:avLst/>
          </a:prstGeom>
          <a:noFill/>
          <a:ln w="9525">
            <a:noFill/>
            <a:miter lim="800000"/>
            <a:headEnd/>
            <a:tailEnd/>
          </a:ln>
        </p:spPr>
        <p:txBody>
          <a:bodyPr anchor="ctr">
            <a:spAutoFit/>
          </a:bodyPr>
          <a:lstStyle/>
          <a:p>
            <a:pPr eaLnBrk="0" hangingPunct="0">
              <a:spcBef>
                <a:spcPts val="400"/>
              </a:spcBef>
              <a:buClr>
                <a:schemeClr val="accent1"/>
              </a:buClr>
              <a:buSzPct val="68000"/>
              <a:defRPr/>
            </a:pPr>
            <a:r>
              <a:rPr lang="it-IT" sz="2600" dirty="0">
                <a:solidFill>
                  <a:srgbClr val="002060"/>
                </a:solidFill>
                <a:latin typeface="+mn-lt"/>
                <a:cs typeface="+mn-cs"/>
              </a:rPr>
              <a:t>Il professionista è qualificato come soggetto che ha svolto in maniera </a:t>
            </a:r>
            <a:r>
              <a:rPr lang="it-IT" sz="2600" b="1" u="sng" dirty="0">
                <a:solidFill>
                  <a:srgbClr val="002060"/>
                </a:solidFill>
                <a:latin typeface="+mn-lt"/>
                <a:cs typeface="+mn-cs"/>
              </a:rPr>
              <a:t>conforme</a:t>
            </a:r>
            <a:r>
              <a:rPr lang="it-IT" sz="2600" dirty="0">
                <a:solidFill>
                  <a:srgbClr val="002060"/>
                </a:solidFill>
                <a:latin typeface="+mn-lt"/>
                <a:cs typeface="+mn-cs"/>
              </a:rPr>
              <a:t> il suo percorso formativo di ECM</a:t>
            </a:r>
          </a:p>
        </p:txBody>
      </p:sp>
      <p:pic>
        <p:nvPicPr>
          <p:cNvPr id="18437"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476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C:\Users\hp\Desktop\Forum ECM\Cartella temporanea di lavoro\SanitàFu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292850"/>
            <a:ext cx="9715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323850" y="620713"/>
            <a:ext cx="8183563" cy="3192462"/>
          </a:xfrm>
          <a:prstGeom prst="rect">
            <a:avLst/>
          </a:prstGeom>
          <a:noFill/>
          <a:ln w="9525">
            <a:noFill/>
            <a:round/>
            <a:headEnd/>
            <a:tailEnd/>
          </a:ln>
        </p:spPr>
        <p:txBody>
          <a:bodyPr lIns="182880" tIns="91440"/>
          <a:lstStyle/>
          <a:p>
            <a:pPr eaLnBrk="0" hangingPunct="0">
              <a:spcBef>
                <a:spcPts val="400"/>
              </a:spcBef>
              <a:buClr>
                <a:schemeClr val="accent1"/>
              </a:buClr>
              <a:buSzPct val="6800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it-IT" sz="2600" dirty="0">
                <a:solidFill>
                  <a:srgbClr val="002060"/>
                </a:solidFill>
                <a:latin typeface="+mn-lt"/>
                <a:cs typeface="+mn-cs"/>
              </a:rPr>
              <a:t>La certificazione (</a:t>
            </a:r>
            <a:r>
              <a:rPr lang="it-IT" sz="2600" b="1" u="sng" dirty="0" err="1">
                <a:solidFill>
                  <a:srgbClr val="002060"/>
                </a:solidFill>
                <a:latin typeface="+mn-lt"/>
                <a:cs typeface="+mn-cs"/>
              </a:rPr>
              <a:t>certum</a:t>
            </a:r>
            <a:r>
              <a:rPr lang="it-IT" sz="2600" b="1" u="sng" dirty="0">
                <a:solidFill>
                  <a:srgbClr val="002060"/>
                </a:solidFill>
                <a:latin typeface="+mn-lt"/>
                <a:cs typeface="+mn-cs"/>
              </a:rPr>
              <a:t> </a:t>
            </a:r>
            <a:r>
              <a:rPr lang="it-IT" sz="2600" b="1" u="sng" dirty="0" err="1">
                <a:solidFill>
                  <a:srgbClr val="002060"/>
                </a:solidFill>
                <a:latin typeface="+mn-lt"/>
                <a:cs typeface="+mn-cs"/>
              </a:rPr>
              <a:t>facere</a:t>
            </a:r>
            <a:r>
              <a:rPr lang="it-IT" sz="2600" dirty="0">
                <a:solidFill>
                  <a:srgbClr val="002060"/>
                </a:solidFill>
                <a:latin typeface="+mn-lt"/>
                <a:cs typeface="+mn-cs"/>
              </a:rPr>
              <a:t>) è un atto giuridico rilasciato in forma scritta da un soggetto investito di determinate attribuzioni</a:t>
            </a:r>
          </a:p>
          <a:p>
            <a:pPr marL="258763" indent="-258763">
              <a:spcBef>
                <a:spcPts val="250"/>
              </a:spcBef>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it-IT" sz="2800" dirty="0">
              <a:solidFill>
                <a:srgbClr val="002060"/>
              </a:solidFill>
              <a:latin typeface="Verdan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3527</TotalTime>
  <Words>3163</Words>
  <Application>Microsoft Office PowerPoint</Application>
  <PresentationFormat>Presentazione su schermo (4:3)</PresentationFormat>
  <Paragraphs>523</Paragraphs>
  <Slides>55</Slides>
  <Notes>35</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55</vt:i4>
      </vt:variant>
    </vt:vector>
  </HeadingPairs>
  <TitlesOfParts>
    <vt:vector size="69" baseType="lpstr">
      <vt:lpstr>Lucida Sans Unicode</vt:lpstr>
      <vt:lpstr>Arial</vt:lpstr>
      <vt:lpstr>Wingdings 3</vt:lpstr>
      <vt:lpstr>Verdana</vt:lpstr>
      <vt:lpstr>Wingdings 2</vt:lpstr>
      <vt:lpstr>Calibri</vt:lpstr>
      <vt:lpstr>Wingdings</vt:lpstr>
      <vt:lpstr>Century</vt:lpstr>
      <vt:lpstr>Times New Roman</vt:lpstr>
      <vt:lpstr>Berlin Sans FB Demi</vt:lpstr>
      <vt:lpstr>Arial Unicode MS</vt:lpstr>
      <vt:lpstr>Lucida Sans</vt:lpstr>
      <vt:lpstr>Comic Sans MS</vt:lpstr>
      <vt:lpstr>Viale</vt:lpstr>
      <vt:lpstr>Verso la Certificazione e Valutazione dell’Aggiornamento Professionale</vt:lpstr>
      <vt:lpstr>Presentazione standard di PowerPoint</vt:lpstr>
      <vt:lpstr>Presentazione standard di PowerPoint</vt:lpstr>
      <vt:lpstr>Presentazione standard di PowerPoint</vt:lpstr>
      <vt:lpstr>Presentazione standard di PowerPoint</vt:lpstr>
      <vt:lpstr>Presentazione standard di PowerPoint</vt:lpstr>
      <vt:lpstr>La certificazione dei crediti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Ordini, i Collegi e le Associazioni </vt:lpstr>
      <vt:lpstr>Presentazione standard di PowerPoint</vt:lpstr>
      <vt:lpstr>Presentazione standard di PowerPoint</vt:lpstr>
      <vt:lpstr>Esoneri/Esenzioni</vt:lpstr>
      <vt:lpstr>Esoneri/Esenzioni</vt:lpstr>
      <vt:lpstr>Esoneri/Esenzioni</vt:lpstr>
      <vt:lpstr>Gli Ordini, i Collegi e le Associazioni </vt:lpstr>
      <vt:lpstr>I professionisti sanitari  </vt:lpstr>
      <vt:lpstr>Obbligo formativo standard</vt:lpstr>
      <vt:lpstr>Riduzione obbligo formativo derivante dal  triennio 2008/2010</vt:lpstr>
      <vt:lpstr>Presentazione standard di PowerPoint</vt:lpstr>
      <vt:lpstr>Presentazione standard di PowerPoint</vt:lpstr>
      <vt:lpstr>Presentazione standard di PowerPoint</vt:lpstr>
      <vt:lpstr>Certificazione/Attestazione</vt:lpstr>
      <vt:lpstr>Certificazione/Attestazione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sperimentazione del  DOSSIER Formativo </vt:lpstr>
      <vt:lpstr>Presentazione standard di PowerPoint</vt:lpstr>
      <vt:lpstr>La sperimentazione del  DOSSIER Formativo</vt:lpstr>
      <vt:lpstr>Il Co.Ge.APS ha intrapreso una ulteriore sperimentazione in convenzione con Agenas e CNFC.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Karina</dc:creator>
  <cp:lastModifiedBy>tecno</cp:lastModifiedBy>
  <cp:revision>329</cp:revision>
  <dcterms:created xsi:type="dcterms:W3CDTF">2013-09-13T10:26:50Z</dcterms:created>
  <dcterms:modified xsi:type="dcterms:W3CDTF">2013-11-04T13:52:03Z</dcterms:modified>
</cp:coreProperties>
</file>