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79" r:id="rId4"/>
    <p:sldId id="257" r:id="rId5"/>
    <p:sldId id="258" r:id="rId6"/>
    <p:sldId id="281" r:id="rId7"/>
    <p:sldId id="282" r:id="rId8"/>
    <p:sldId id="259" r:id="rId9"/>
    <p:sldId id="268" r:id="rId10"/>
    <p:sldId id="270" r:id="rId11"/>
    <p:sldId id="284" r:id="rId12"/>
    <p:sldId id="285" r:id="rId13"/>
    <p:sldId id="286" r:id="rId14"/>
    <p:sldId id="287" r:id="rId15"/>
    <p:sldId id="288" r:id="rId16"/>
    <p:sldId id="292" r:id="rId17"/>
    <p:sldId id="291" r:id="rId18"/>
    <p:sldId id="289" r:id="rId19"/>
    <p:sldId id="290" r:id="rId20"/>
  </p:sldIdLst>
  <p:sldSz cx="9144000" cy="6858000" type="screen4x3"/>
  <p:notesSz cx="6794500" cy="99822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45" autoAdjust="0"/>
    <p:restoredTop sz="94614" autoAdjust="0"/>
  </p:normalViewPr>
  <p:slideViewPr>
    <p:cSldViewPr>
      <p:cViewPr varScale="1">
        <p:scale>
          <a:sx n="76" d="100"/>
          <a:sy n="76" d="100"/>
        </p:scale>
        <p:origin x="-18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FD028-5784-4D47-A9C2-F515026DF63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8589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941F3-8535-465D-B7C2-2C315C1172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104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67331-9DBA-4061-8330-365BF671522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68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75347-44DC-4A9D-AC39-CD9651E52D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507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8F2EA-EA39-44DD-A4CE-0D09F516CD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575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EDD75-87CD-41D6-9D57-73E2DD706C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08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0D298-ABC7-4DB7-B619-D3262B5186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66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CF659-DAEB-4DEC-A7F6-5805A60FF2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98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5E996-848B-4E28-B757-079C3D92B8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17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DAF3A-D91F-4C9A-ADFB-C1BAC3E9CA9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870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E55D5-4E09-42B8-8619-33CEBE83D5E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34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68A6BFC-E04C-4C6F-8095-B63792B9604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196975"/>
            <a:ext cx="8062913" cy="1470025"/>
          </a:xfrm>
        </p:spPr>
        <p:txBody>
          <a:bodyPr/>
          <a:lstStyle/>
          <a:p>
            <a:pPr algn="l" eaLnBrk="1" hangingPunct="1"/>
            <a:r>
              <a:rPr lang="it-IT" sz="1800" smtClean="0">
                <a:solidFill>
                  <a:schemeClr val="bg2"/>
                </a:solidFill>
                <a:latin typeface="Verdana" pitchFamily="34" charset="0"/>
              </a:rPr>
              <a:t/>
            </a:r>
            <a:br>
              <a:rPr lang="it-IT" sz="1800" smtClean="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1800" smtClean="0">
                <a:solidFill>
                  <a:schemeClr val="bg2"/>
                </a:solidFill>
                <a:latin typeface="Verdana" pitchFamily="34" charset="0"/>
              </a:rPr>
              <a:t/>
            </a:r>
            <a:br>
              <a:rPr lang="it-IT" sz="1800" smtClean="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1800" smtClean="0">
                <a:solidFill>
                  <a:schemeClr val="bg2"/>
                </a:solidFill>
                <a:latin typeface="Verdana" pitchFamily="34" charset="0"/>
              </a:rPr>
              <a:t>   5° CONFERENZA NAZIONALE    </a:t>
            </a:r>
            <a:br>
              <a:rPr lang="it-IT" sz="1800" smtClean="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1800" smtClean="0">
                <a:solidFill>
                  <a:schemeClr val="bg2"/>
                </a:solidFill>
                <a:latin typeface="Verdana" pitchFamily="34" charset="0"/>
              </a:rPr>
              <a:t>   sulla Formazione Continua in Medicina </a:t>
            </a:r>
            <a:br>
              <a:rPr lang="it-IT" sz="1800" smtClean="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1800" smtClean="0">
                <a:solidFill>
                  <a:schemeClr val="bg2"/>
                </a:solidFill>
                <a:latin typeface="Verdana" pitchFamily="34" charset="0"/>
              </a:rPr>
              <a:t>                                 Terza sessione   </a:t>
            </a:r>
            <a:br>
              <a:rPr lang="it-IT" sz="1800" smtClean="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1800" smtClean="0">
                <a:solidFill>
                  <a:schemeClr val="bg2"/>
                </a:solidFill>
                <a:latin typeface="Verdana" pitchFamily="34" charset="0"/>
              </a:rPr>
              <a:t/>
            </a:r>
            <a:br>
              <a:rPr lang="it-IT" sz="1800" smtClean="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1800" b="1" smtClean="0">
                <a:solidFill>
                  <a:srgbClr val="0000FF"/>
                </a:solidFill>
                <a:latin typeface="Verdana" pitchFamily="34" charset="0"/>
              </a:rPr>
              <a:t>“Il Dossier Formativo :</a:t>
            </a:r>
            <a:br>
              <a:rPr lang="it-IT" sz="1800" b="1" smtClean="0">
                <a:solidFill>
                  <a:srgbClr val="0000FF"/>
                </a:solidFill>
                <a:latin typeface="Verdana" pitchFamily="34" charset="0"/>
              </a:rPr>
            </a:br>
            <a:r>
              <a:rPr lang="it-IT" sz="1800" b="1" smtClean="0">
                <a:solidFill>
                  <a:srgbClr val="0000FF"/>
                </a:solidFill>
                <a:latin typeface="Verdana" pitchFamily="34" charset="0"/>
              </a:rPr>
              <a:t>strumento di programmazione e valutazione della      formazione”</a:t>
            </a:r>
            <a:r>
              <a:rPr lang="it-IT" sz="1800" b="1" smtClean="0">
                <a:solidFill>
                  <a:schemeClr val="bg2"/>
                </a:solidFill>
                <a:latin typeface="Verdana" pitchFamily="34" charset="0"/>
              </a:rPr>
              <a:t>   </a:t>
            </a:r>
            <a:br>
              <a:rPr lang="it-IT" sz="1800" b="1" smtClean="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1800" smtClean="0">
                <a:solidFill>
                  <a:schemeClr val="bg2"/>
                </a:solidFill>
                <a:latin typeface="Verdana" pitchFamily="34" charset="0"/>
              </a:rPr>
              <a:t>    </a:t>
            </a:r>
            <a:br>
              <a:rPr lang="it-IT" sz="1800" smtClean="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2400" smtClean="0">
                <a:solidFill>
                  <a:schemeClr val="bg2"/>
                </a:solidFill>
                <a:latin typeface="Verdana" pitchFamily="34" charset="0"/>
              </a:rPr>
              <a:t/>
            </a:r>
            <a:br>
              <a:rPr lang="it-IT" sz="2400" smtClean="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2000" b="1" smtClean="0">
                <a:solidFill>
                  <a:schemeClr val="bg2"/>
                </a:solidFill>
                <a:latin typeface="Verdana" pitchFamily="34" charset="0"/>
              </a:rPr>
              <a:t>Il Dossier Formativo Individuale dei Medici -Chirurghi ed Odontoiatri dell’Ordine di Reggio Emilia</a:t>
            </a:r>
            <a:r>
              <a:rPr lang="it-IT" sz="4000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4508500"/>
            <a:ext cx="76327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1800" b="1" smtClean="0">
                <a:solidFill>
                  <a:schemeClr val="bg2"/>
                </a:solidFill>
                <a:latin typeface="Verdana" pitchFamily="34" charset="0"/>
              </a:rPr>
              <a:t>Dott. Salvatore de Franco -- Dott.ssa Lina Bianconi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b="1" smtClean="0">
                <a:solidFill>
                  <a:schemeClr val="bg2"/>
                </a:solidFill>
                <a:latin typeface="Verdana" pitchFamily="34" charset="0"/>
              </a:rPr>
              <a:t>Ordine dei Medici-Chirurghi ed Odontoiatri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b="1" smtClean="0">
                <a:solidFill>
                  <a:schemeClr val="bg2"/>
                </a:solidFill>
                <a:latin typeface="Verdana" pitchFamily="34" charset="0"/>
              </a:rPr>
              <a:t>Società Medica Lazzaro Spallanzani- Provider ECM n°959</a:t>
            </a:r>
          </a:p>
          <a:p>
            <a:pPr eaLnBrk="1" hangingPunct="1">
              <a:lnSpc>
                <a:spcPct val="80000"/>
              </a:lnSpc>
            </a:pPr>
            <a:endParaRPr lang="it-IT" sz="1800" b="1" smtClean="0">
              <a:solidFill>
                <a:schemeClr val="bg2"/>
              </a:solidFill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 b="1" smtClean="0">
                <a:solidFill>
                  <a:schemeClr val="bg2"/>
                </a:solidFill>
                <a:latin typeface="Verdana" pitchFamily="34" charset="0"/>
              </a:rPr>
              <a:t>PALAZZO DEI CONGRESSI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b="1" smtClean="0">
                <a:solidFill>
                  <a:schemeClr val="bg2"/>
                </a:solidFill>
                <a:latin typeface="Verdana" pitchFamily="34" charset="0"/>
              </a:rPr>
              <a:t>ROMA 4-5 NOVEMBRE 2013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060575"/>
            <a:ext cx="8424862" cy="1470025"/>
          </a:xfrm>
        </p:spPr>
        <p:txBody>
          <a:bodyPr/>
          <a:lstStyle/>
          <a:p>
            <a:pPr eaLnBrk="1" hangingPunct="1"/>
            <a:r>
              <a:rPr lang="it-IT" sz="3200" i="1" smtClean="0">
                <a:solidFill>
                  <a:schemeClr val="bg2"/>
                </a:solidFill>
              </a:rPr>
              <a:t>Per armonizzare le attività, condividere la formazione: </a:t>
            </a:r>
            <a:br>
              <a:rPr lang="it-IT" sz="3200" i="1" smtClean="0">
                <a:solidFill>
                  <a:schemeClr val="bg2"/>
                </a:solidFill>
              </a:rPr>
            </a:br>
            <a:r>
              <a:rPr lang="it-IT" sz="4000" i="1" smtClean="0">
                <a:solidFill>
                  <a:srgbClr val="3333CC"/>
                </a:solidFill>
              </a:rPr>
              <a:t>il dossier formativo “spartito” della pratica professionale</a:t>
            </a:r>
          </a:p>
        </p:txBody>
      </p:sp>
      <p:pic>
        <p:nvPicPr>
          <p:cNvPr id="11267" name="Picture 6"/>
          <p:cNvPicPr>
            <a:picLocks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4221163"/>
            <a:ext cx="3562350" cy="2255837"/>
          </a:xfrm>
          <a:noFill/>
        </p:spPr>
      </p:pic>
      <p:sp>
        <p:nvSpPr>
          <p:cNvPr id="11268" name="Rectangle 7"/>
          <p:cNvSpPr>
            <a:spLocks noChangeArrowheads="1"/>
          </p:cNvSpPr>
          <p:nvPr/>
        </p:nvSpPr>
        <p:spPr bwMode="auto">
          <a:xfrm>
            <a:off x="900113" y="260350"/>
            <a:ext cx="71628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sz="1200">
                <a:solidFill>
                  <a:schemeClr val="bg2"/>
                </a:solidFill>
              </a:rPr>
              <a:t>5° CONFERENZA NAZIONALE 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sulla Formazione Continua in Medicina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“Il Dossier Formativo :</a:t>
            </a:r>
            <a:br>
              <a:rPr lang="it-IT" sz="1200" b="1">
                <a:solidFill>
                  <a:srgbClr val="0000FF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strumento di programmazione e valutazione della      formazione”</a:t>
            </a:r>
            <a:r>
              <a:rPr lang="it-IT" sz="1200" b="1">
                <a:solidFill>
                  <a:schemeClr val="bg2"/>
                </a:solidFill>
              </a:rPr>
              <a:t>   </a:t>
            </a:r>
            <a:br>
              <a:rPr lang="it-IT" sz="1200" b="1">
                <a:solidFill>
                  <a:schemeClr val="bg2"/>
                </a:solidFill>
              </a:rPr>
            </a:br>
            <a:r>
              <a:rPr lang="it-IT" sz="1200" b="1">
                <a:solidFill>
                  <a:schemeClr val="bg2"/>
                </a:solidFill>
              </a:rPr>
              <a:t>Il Dossier Formativo individuale dei Medici Chirurghi ed Odontoiatri dell’Ordine di Reggio Emilia</a:t>
            </a:r>
          </a:p>
          <a:p>
            <a:endParaRPr lang="it-IT" sz="1200" b="1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060575"/>
            <a:ext cx="8424862" cy="1470025"/>
          </a:xfrm>
        </p:spPr>
        <p:txBody>
          <a:bodyPr/>
          <a:lstStyle/>
          <a:p>
            <a:pPr eaLnBrk="1" hangingPunct="1"/>
            <a:r>
              <a:rPr lang="it-IT" sz="4000" i="1" smtClean="0">
                <a:solidFill>
                  <a:srgbClr val="3333CC"/>
                </a:solidFill>
              </a:rPr>
              <a:t>Un esempio per valutare le opportunità fornite dal Dossier Formativo</a:t>
            </a:r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900113" y="260350"/>
            <a:ext cx="723106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sz="1200">
                <a:solidFill>
                  <a:schemeClr val="bg2"/>
                </a:solidFill>
              </a:rPr>
              <a:t>5° CONFERENZA NAZIONALE 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sulla Formazione Continua in Medicina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“Il Dossier Formativo :</a:t>
            </a:r>
            <a:br>
              <a:rPr lang="it-IT" sz="1200" b="1">
                <a:solidFill>
                  <a:srgbClr val="0000FF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strumento di programmazione e valutazione della formazione”</a:t>
            </a:r>
            <a:r>
              <a:rPr lang="it-IT" sz="1200" b="1">
                <a:solidFill>
                  <a:schemeClr val="bg2"/>
                </a:solidFill>
              </a:rPr>
              <a:t>   </a:t>
            </a:r>
            <a:br>
              <a:rPr lang="it-IT" sz="1200" b="1">
                <a:solidFill>
                  <a:schemeClr val="bg2"/>
                </a:solidFill>
              </a:rPr>
            </a:br>
            <a:r>
              <a:rPr lang="it-IT" sz="1200" b="1">
                <a:solidFill>
                  <a:schemeClr val="bg2"/>
                </a:solidFill>
              </a:rPr>
              <a:t>Il Dossier Formativo individuale dei Medici Chirurghi ed Odontoiatri dell’Ordine di Reggio Emilia</a:t>
            </a:r>
          </a:p>
          <a:p>
            <a:endParaRPr lang="it-IT" sz="1200" b="1">
              <a:solidFill>
                <a:schemeClr val="bg2"/>
              </a:solidFill>
            </a:endParaRPr>
          </a:p>
        </p:txBody>
      </p:sp>
      <p:sp>
        <p:nvSpPr>
          <p:cNvPr id="12292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Dott.ssa Lina Bianconi</a:t>
            </a:r>
          </a:p>
          <a:p>
            <a:pPr eaLnBrk="1" hangingPunct="1"/>
            <a:r>
              <a:rPr lang="it-IT" smtClean="0"/>
              <a:t>Medico di Medicina Generale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060575"/>
            <a:ext cx="8424862" cy="1470025"/>
          </a:xfrm>
        </p:spPr>
        <p:txBody>
          <a:bodyPr/>
          <a:lstStyle/>
          <a:p>
            <a:pPr eaLnBrk="1" hangingPunct="1"/>
            <a:r>
              <a:rPr lang="it-IT" sz="3200" b="1" i="1" smtClean="0">
                <a:solidFill>
                  <a:srgbClr val="3333CC"/>
                </a:solidFill>
              </a:rPr>
              <a:t>LE FONTI di OFFERTA FORMATIVA</a:t>
            </a:r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900113" y="260350"/>
            <a:ext cx="723106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sz="1200">
                <a:solidFill>
                  <a:schemeClr val="bg2"/>
                </a:solidFill>
              </a:rPr>
              <a:t>5° CONFERENZA NAZIONALE 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sulla Formazione Continua in Medicina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“Il Dossier Formativo :</a:t>
            </a:r>
            <a:br>
              <a:rPr lang="it-IT" sz="1200" b="1">
                <a:solidFill>
                  <a:srgbClr val="0000FF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strumento di programmazione e valutazione della formazione”</a:t>
            </a:r>
            <a:r>
              <a:rPr lang="it-IT" sz="1200" b="1">
                <a:solidFill>
                  <a:schemeClr val="bg2"/>
                </a:solidFill>
              </a:rPr>
              <a:t>   </a:t>
            </a:r>
            <a:br>
              <a:rPr lang="it-IT" sz="1200" b="1">
                <a:solidFill>
                  <a:schemeClr val="bg2"/>
                </a:solidFill>
              </a:rPr>
            </a:br>
            <a:r>
              <a:rPr lang="it-IT" sz="1200" b="1">
                <a:solidFill>
                  <a:schemeClr val="bg2"/>
                </a:solidFill>
              </a:rPr>
              <a:t>Il Dossier Formativo individuale dei Medici Chirurghi ed Odontoiatri dell’Ordine di Reggio Emilia</a:t>
            </a:r>
          </a:p>
          <a:p>
            <a:endParaRPr lang="it-IT" sz="1200" b="1">
              <a:solidFill>
                <a:schemeClr val="bg2"/>
              </a:solidFill>
            </a:endParaRPr>
          </a:p>
        </p:txBody>
      </p:sp>
      <p:sp>
        <p:nvSpPr>
          <p:cNvPr id="13316" name="Sottotitolo 4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376488"/>
          </a:xfrm>
        </p:spPr>
        <p:txBody>
          <a:bodyPr/>
          <a:lstStyle/>
          <a:p>
            <a:pPr algn="l" eaLnBrk="1" hangingPunct="1"/>
            <a:r>
              <a:rPr lang="it-IT" smtClean="0"/>
              <a:t> </a:t>
            </a:r>
            <a:r>
              <a:rPr lang="it-IT" sz="2800" smtClean="0"/>
              <a:t>formazione contrattuale del PFA dell’ASL</a:t>
            </a:r>
          </a:p>
          <a:p>
            <a:pPr algn="l" eaLnBrk="1" hangingPunct="1"/>
            <a:r>
              <a:rPr lang="it-IT" sz="2800" smtClean="0"/>
              <a:t>Offerta di FAD</a:t>
            </a:r>
          </a:p>
          <a:p>
            <a:pPr algn="l" eaLnBrk="1" hangingPunct="1"/>
            <a:r>
              <a:rPr lang="it-IT" sz="2800" smtClean="0"/>
              <a:t>Altri Provider (in particolare il PF della Società Medica “Lazzaro Spallanzani”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5795963" y="1600200"/>
            <a:ext cx="3024187" cy="45259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L’idea da cui si è partiti  è quella di un tronco comune per garantire  un minimo denominatore comune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un sistema di obiettivi che permettano a ciascuno di sviluppare la propria professionalità</a:t>
            </a:r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313" y="2060575"/>
            <a:ext cx="5716587" cy="3097213"/>
          </a:xfrm>
          <a:noFill/>
        </p:spPr>
      </p:pic>
      <p:sp>
        <p:nvSpPr>
          <p:cNvPr id="1434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53988"/>
            <a:ext cx="7231063" cy="1384300"/>
          </a:xfrm>
          <a:noFill/>
        </p:spPr>
        <p:txBody>
          <a:bodyPr wrap="none">
            <a:spAutoFit/>
          </a:bodyPr>
          <a:lstStyle/>
          <a:p>
            <a:pPr algn="l" eaLnBrk="1" hangingPunct="1"/>
            <a:r>
              <a:rPr lang="it-IT" sz="1200" smtClean="0">
                <a:solidFill>
                  <a:schemeClr val="bg2"/>
                </a:solidFill>
              </a:rPr>
              <a:t>5° CONFERENZA NAZIONALE    </a:t>
            </a:r>
            <a:br>
              <a:rPr lang="it-IT" sz="1200" smtClean="0">
                <a:solidFill>
                  <a:schemeClr val="bg2"/>
                </a:solidFill>
              </a:rPr>
            </a:br>
            <a:r>
              <a:rPr lang="it-IT" sz="1200" smtClean="0">
                <a:solidFill>
                  <a:schemeClr val="bg2"/>
                </a:solidFill>
              </a:rPr>
              <a:t>   sulla Formazione Continua in Medicina </a:t>
            </a:r>
            <a:br>
              <a:rPr lang="it-IT" sz="1200" smtClean="0">
                <a:solidFill>
                  <a:schemeClr val="bg2"/>
                </a:solidFill>
              </a:rPr>
            </a:br>
            <a:r>
              <a:rPr lang="it-IT" sz="1200" smtClean="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 smtClean="0">
                <a:solidFill>
                  <a:schemeClr val="bg2"/>
                </a:solidFill>
              </a:rPr>
            </a:br>
            <a:r>
              <a:rPr lang="it-IT" sz="1200" b="1" smtClean="0">
                <a:solidFill>
                  <a:srgbClr val="0000FF"/>
                </a:solidFill>
              </a:rPr>
              <a:t>“Il Dossier Formativo :</a:t>
            </a:r>
            <a:br>
              <a:rPr lang="it-IT" sz="1200" b="1" smtClean="0">
                <a:solidFill>
                  <a:srgbClr val="0000FF"/>
                </a:solidFill>
              </a:rPr>
            </a:br>
            <a:r>
              <a:rPr lang="it-IT" sz="1200" b="1" smtClean="0">
                <a:solidFill>
                  <a:srgbClr val="0000FF"/>
                </a:solidFill>
              </a:rPr>
              <a:t>strumento di programmazione e valutazione della formazione”</a:t>
            </a:r>
            <a:r>
              <a:rPr lang="it-IT" sz="1200" b="1" smtClean="0">
                <a:solidFill>
                  <a:schemeClr val="bg2"/>
                </a:solidFill>
              </a:rPr>
              <a:t>   </a:t>
            </a:r>
            <a:br>
              <a:rPr lang="it-IT" sz="1200" b="1" smtClean="0">
                <a:solidFill>
                  <a:schemeClr val="bg2"/>
                </a:solidFill>
              </a:rPr>
            </a:br>
            <a:r>
              <a:rPr lang="it-IT" sz="1200" b="1" smtClean="0">
                <a:solidFill>
                  <a:schemeClr val="bg2"/>
                </a:solidFill>
              </a:rPr>
              <a:t>Il Dossier Formativo individuale dei Medici Chirurghi ed Odontoiatri dell’Ordine di Reggio Emilia</a:t>
            </a:r>
            <a:br>
              <a:rPr lang="it-IT" sz="1200" b="1" smtClean="0">
                <a:solidFill>
                  <a:schemeClr val="bg2"/>
                </a:solidFill>
              </a:rPr>
            </a:br>
            <a:endParaRPr lang="it-IT" sz="1200" b="1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773238"/>
            <a:ext cx="7277100" cy="4354512"/>
          </a:xfrm>
          <a:noFill/>
        </p:spPr>
      </p:pic>
      <p:sp>
        <p:nvSpPr>
          <p:cNvPr id="15363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53988"/>
            <a:ext cx="7231063" cy="1384300"/>
          </a:xfrm>
          <a:noFill/>
        </p:spPr>
        <p:txBody>
          <a:bodyPr wrap="none">
            <a:spAutoFit/>
          </a:bodyPr>
          <a:lstStyle/>
          <a:p>
            <a:pPr algn="l" eaLnBrk="1" hangingPunct="1"/>
            <a:r>
              <a:rPr lang="it-IT" sz="1200" smtClean="0">
                <a:solidFill>
                  <a:schemeClr val="bg2"/>
                </a:solidFill>
              </a:rPr>
              <a:t>5° CONFERENZA NAZIONALE    </a:t>
            </a:r>
            <a:br>
              <a:rPr lang="it-IT" sz="1200" smtClean="0">
                <a:solidFill>
                  <a:schemeClr val="bg2"/>
                </a:solidFill>
              </a:rPr>
            </a:br>
            <a:r>
              <a:rPr lang="it-IT" sz="1200" smtClean="0">
                <a:solidFill>
                  <a:schemeClr val="bg2"/>
                </a:solidFill>
              </a:rPr>
              <a:t>   sulla Formazione Continua in Medicina </a:t>
            </a:r>
            <a:br>
              <a:rPr lang="it-IT" sz="1200" smtClean="0">
                <a:solidFill>
                  <a:schemeClr val="bg2"/>
                </a:solidFill>
              </a:rPr>
            </a:br>
            <a:r>
              <a:rPr lang="it-IT" sz="1200" smtClean="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 smtClean="0">
                <a:solidFill>
                  <a:schemeClr val="bg2"/>
                </a:solidFill>
              </a:rPr>
            </a:br>
            <a:r>
              <a:rPr lang="it-IT" sz="1200" b="1" smtClean="0">
                <a:solidFill>
                  <a:srgbClr val="0000FF"/>
                </a:solidFill>
              </a:rPr>
              <a:t>“Il Dossier Formativo :</a:t>
            </a:r>
            <a:br>
              <a:rPr lang="it-IT" sz="1200" b="1" smtClean="0">
                <a:solidFill>
                  <a:srgbClr val="0000FF"/>
                </a:solidFill>
              </a:rPr>
            </a:br>
            <a:r>
              <a:rPr lang="it-IT" sz="1200" b="1" smtClean="0">
                <a:solidFill>
                  <a:srgbClr val="0000FF"/>
                </a:solidFill>
              </a:rPr>
              <a:t>strumento di programmazione e valutazione della formazione”</a:t>
            </a:r>
            <a:r>
              <a:rPr lang="it-IT" sz="1200" b="1" smtClean="0">
                <a:solidFill>
                  <a:schemeClr val="bg2"/>
                </a:solidFill>
              </a:rPr>
              <a:t>   </a:t>
            </a:r>
            <a:br>
              <a:rPr lang="it-IT" sz="1200" b="1" smtClean="0">
                <a:solidFill>
                  <a:schemeClr val="bg2"/>
                </a:solidFill>
              </a:rPr>
            </a:br>
            <a:r>
              <a:rPr lang="it-IT" sz="1200" b="1" smtClean="0">
                <a:solidFill>
                  <a:schemeClr val="bg2"/>
                </a:solidFill>
              </a:rPr>
              <a:t>Il Dossier Formativo individuale dei Medici Chirurghi ed Odontoiatri dell’Ordine di Reggio Emilia</a:t>
            </a:r>
            <a:br>
              <a:rPr lang="it-IT" sz="1200" b="1" smtClean="0">
                <a:solidFill>
                  <a:schemeClr val="bg2"/>
                </a:solidFill>
              </a:rPr>
            </a:br>
            <a:endParaRPr lang="it-IT" sz="1200" b="1" smtClean="0">
              <a:solidFill>
                <a:schemeClr val="bg2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971550" y="1844675"/>
            <a:ext cx="2087563" cy="6477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2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OBIETTIVI TECNICO-PROFESSIONALI</a:t>
            </a:r>
          </a:p>
          <a:p>
            <a:pPr algn="ctr">
              <a:defRPr/>
            </a:pPr>
            <a:r>
              <a:rPr lang="it-IT" sz="12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30%</a:t>
            </a:r>
          </a:p>
        </p:txBody>
      </p:sp>
      <p:sp>
        <p:nvSpPr>
          <p:cNvPr id="7" name="Rettangolo 6"/>
          <p:cNvSpPr/>
          <p:nvPr/>
        </p:nvSpPr>
        <p:spPr>
          <a:xfrm>
            <a:off x="3132138" y="1844675"/>
            <a:ext cx="1871662" cy="6477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2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OBIETTIVI  di PROCESSO </a:t>
            </a:r>
          </a:p>
          <a:p>
            <a:pPr algn="ctr">
              <a:defRPr/>
            </a:pPr>
            <a:r>
              <a:rPr lang="it-IT" sz="12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30%</a:t>
            </a:r>
          </a:p>
        </p:txBody>
      </p:sp>
      <p:sp>
        <p:nvSpPr>
          <p:cNvPr id="8" name="Rettangolo 7"/>
          <p:cNvSpPr/>
          <p:nvPr/>
        </p:nvSpPr>
        <p:spPr>
          <a:xfrm>
            <a:off x="5076825" y="1844675"/>
            <a:ext cx="1943100" cy="6477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2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OBIETTIVI di SISTEMA</a:t>
            </a:r>
          </a:p>
          <a:p>
            <a:pPr algn="ctr">
              <a:defRPr/>
            </a:pPr>
            <a:r>
              <a:rPr lang="it-IT" sz="12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40%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400" i="1" smtClean="0">
                <a:solidFill>
                  <a:srgbClr val="0000FF"/>
                </a:solidFill>
              </a:rPr>
              <a:t>Per favorire la scelta degli eventi secondo il filo conduttore che il professionista ha progettato con il suo Dossier Formativo, sia il SW che supporta il PFA dell’ASL e il catalogo degli eventi formativi dell’IRC-SMN indicano il n° dell’obiettivo nazionale diviso in obiettivi tecnico-professionali, di processo e di sistema</a:t>
            </a:r>
          </a:p>
          <a:p>
            <a:pPr eaLnBrk="1" hangingPunct="1"/>
            <a:r>
              <a:rPr lang="it-IT" sz="2400" i="1" smtClean="0">
                <a:solidFill>
                  <a:srgbClr val="0000FF"/>
                </a:solidFill>
              </a:rPr>
              <a:t>Il PF della Società Medica “Lazzaro Spallanzani” pubblicato sul sito web del Provider ha una premessa che presenta gli eventi con la stessa classificazione </a:t>
            </a:r>
            <a:r>
              <a:rPr lang="it-IT" sz="2400" smtClean="0"/>
              <a:t> 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wrap="none">
            <a:spAutoFit/>
          </a:bodyPr>
          <a:lstStyle/>
          <a:p>
            <a:pPr algn="l" eaLnBrk="1" hangingPunct="1"/>
            <a:r>
              <a:rPr lang="it-IT" sz="1200" smtClean="0">
                <a:solidFill>
                  <a:schemeClr val="bg2"/>
                </a:solidFill>
              </a:rPr>
              <a:t>5° CONFERENZA NAZIONALE    </a:t>
            </a:r>
            <a:br>
              <a:rPr lang="it-IT" sz="1200" smtClean="0">
                <a:solidFill>
                  <a:schemeClr val="bg2"/>
                </a:solidFill>
              </a:rPr>
            </a:br>
            <a:r>
              <a:rPr lang="it-IT" sz="1200" smtClean="0">
                <a:solidFill>
                  <a:schemeClr val="bg2"/>
                </a:solidFill>
              </a:rPr>
              <a:t>   sulla Formazione Continua in Medicina </a:t>
            </a:r>
            <a:br>
              <a:rPr lang="it-IT" sz="1200" smtClean="0">
                <a:solidFill>
                  <a:schemeClr val="bg2"/>
                </a:solidFill>
              </a:rPr>
            </a:br>
            <a:r>
              <a:rPr lang="it-IT" sz="1200" smtClean="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 smtClean="0">
                <a:solidFill>
                  <a:schemeClr val="bg2"/>
                </a:solidFill>
              </a:rPr>
            </a:br>
            <a:r>
              <a:rPr lang="it-IT" sz="1200" b="1" smtClean="0">
                <a:solidFill>
                  <a:srgbClr val="0000FF"/>
                </a:solidFill>
              </a:rPr>
              <a:t>“Il Dossier Formativo :</a:t>
            </a:r>
            <a:br>
              <a:rPr lang="it-IT" sz="1200" b="1" smtClean="0">
                <a:solidFill>
                  <a:srgbClr val="0000FF"/>
                </a:solidFill>
              </a:rPr>
            </a:br>
            <a:r>
              <a:rPr lang="it-IT" sz="1200" b="1" smtClean="0">
                <a:solidFill>
                  <a:srgbClr val="0000FF"/>
                </a:solidFill>
              </a:rPr>
              <a:t>strumento di programmazione e valutazione della formazione”</a:t>
            </a:r>
            <a:r>
              <a:rPr lang="it-IT" sz="1200" b="1" smtClean="0">
                <a:solidFill>
                  <a:schemeClr val="bg2"/>
                </a:solidFill>
              </a:rPr>
              <a:t>   </a:t>
            </a:r>
            <a:br>
              <a:rPr lang="it-IT" sz="1200" b="1" smtClean="0">
                <a:solidFill>
                  <a:schemeClr val="bg2"/>
                </a:solidFill>
              </a:rPr>
            </a:br>
            <a:r>
              <a:rPr lang="it-IT" sz="1200" b="1" smtClean="0">
                <a:solidFill>
                  <a:schemeClr val="bg2"/>
                </a:solidFill>
              </a:rPr>
              <a:t>Il Dossier Formativo individuale dei Medici Chirurghi ed Odontoiatri dell’Ordine di Reggio Emilia</a:t>
            </a:r>
            <a:br>
              <a:rPr lang="it-IT" sz="1200" b="1" smtClean="0">
                <a:solidFill>
                  <a:schemeClr val="bg2"/>
                </a:solidFill>
              </a:rPr>
            </a:br>
            <a:endParaRPr lang="it-IT" sz="1200" b="1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276475"/>
            <a:ext cx="6519862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457200" y="153988"/>
            <a:ext cx="72310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200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5° CONFERENZA NAZIONALE    </a:t>
            </a:r>
            <a:br>
              <a:rPr lang="it-IT" sz="1200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it-IT" sz="1200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  sulla Formazione Continua in Medicina </a:t>
            </a:r>
            <a:br>
              <a:rPr lang="it-IT" sz="1200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it-IT" sz="1200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                                Terza sessione   </a:t>
            </a:r>
            <a:br>
              <a:rPr lang="it-IT" sz="1200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it-IT" sz="1200" b="1" ker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“Il Dossier Formativo :</a:t>
            </a:r>
            <a:br>
              <a:rPr lang="it-IT" sz="1200" b="1" kern="0">
                <a:solidFill>
                  <a:srgbClr val="0000FF"/>
                </a:solidFill>
                <a:latin typeface="+mj-lt"/>
                <a:ea typeface="+mj-ea"/>
                <a:cs typeface="+mj-cs"/>
              </a:rPr>
            </a:br>
            <a:r>
              <a:rPr lang="it-IT" sz="1200" b="1" ker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strumento di programmazione e valutazione della formazione”</a:t>
            </a:r>
            <a:r>
              <a:rPr lang="it-IT" sz="1200" b="1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  </a:t>
            </a:r>
            <a:br>
              <a:rPr lang="it-IT" sz="1200" b="1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it-IT" sz="1200" b="1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Il Dossier Formativo individuale dei Medici Chirurghi ed Odontoiatri dell’Ordine di Reggio Emilia</a:t>
            </a:r>
          </a:p>
          <a:p>
            <a:pPr>
              <a:defRPr/>
            </a:pPr>
            <a:endParaRPr lang="it-IT" sz="1200" b="1" kern="0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00213"/>
            <a:ext cx="6426200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933825"/>
            <a:ext cx="6446837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7"/>
          <p:cNvSpPr txBox="1">
            <a:spLocks noChangeArrowheads="1"/>
          </p:cNvSpPr>
          <p:nvPr/>
        </p:nvSpPr>
        <p:spPr bwMode="auto">
          <a:xfrm>
            <a:off x="457200" y="153988"/>
            <a:ext cx="72310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200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5° CONFERENZA NAZIONALE    </a:t>
            </a:r>
            <a:br>
              <a:rPr lang="it-IT" sz="1200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it-IT" sz="1200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  sulla Formazione Continua in Medicina </a:t>
            </a:r>
            <a:br>
              <a:rPr lang="it-IT" sz="1200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it-IT" sz="1200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                                Terza sessione   </a:t>
            </a:r>
            <a:br>
              <a:rPr lang="it-IT" sz="1200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it-IT" sz="1200" b="1" ker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“Il Dossier Formativo :</a:t>
            </a:r>
            <a:br>
              <a:rPr lang="it-IT" sz="1200" b="1" kern="0">
                <a:solidFill>
                  <a:srgbClr val="0000FF"/>
                </a:solidFill>
                <a:latin typeface="+mj-lt"/>
                <a:ea typeface="+mj-ea"/>
                <a:cs typeface="+mj-cs"/>
              </a:rPr>
            </a:br>
            <a:r>
              <a:rPr lang="it-IT" sz="1200" b="1" ker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strumento di programmazione e valutazione della formazione”</a:t>
            </a:r>
            <a:r>
              <a:rPr lang="it-IT" sz="1200" b="1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  </a:t>
            </a:r>
            <a:br>
              <a:rPr lang="it-IT" sz="1200" b="1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it-IT" sz="1200" b="1" ker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Il Dossier Formativo individuale dei Medici Chirurghi ed Odontoiatri dell’Ordine di Reggio Emilia</a:t>
            </a:r>
          </a:p>
          <a:p>
            <a:pPr>
              <a:defRPr/>
            </a:pPr>
            <a:endParaRPr lang="it-IT" sz="1200" b="1" kern="0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60350"/>
            <a:ext cx="5518150" cy="607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60350"/>
            <a:ext cx="5778500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olo 4"/>
          <p:cNvSpPr>
            <a:spLocks noGrp="1"/>
          </p:cNvSpPr>
          <p:nvPr>
            <p:ph type="title"/>
          </p:nvPr>
        </p:nvSpPr>
        <p:spPr>
          <a:xfrm>
            <a:off x="611188" y="3789363"/>
            <a:ext cx="7921625" cy="2232025"/>
          </a:xfrm>
        </p:spPr>
        <p:txBody>
          <a:bodyPr/>
          <a:lstStyle/>
          <a:p>
            <a:pPr algn="l" eaLnBrk="1" hangingPunct="1"/>
            <a:r>
              <a:rPr lang="it-IT" sz="2400" i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Fare sistema tra i vari soggetti che producono offerta formativa a Reggio Emilia oltre a permettere ai singoli professionisti ci orientare il proprio percorso formativo,</a:t>
            </a:r>
            <a:br>
              <a:rPr lang="it-IT" sz="2400" i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sz="2400" i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permette anche di fare sinergia tra Dossier Formativi individuali e di gruppo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73238"/>
            <a:ext cx="8062912" cy="793750"/>
          </a:xfrm>
        </p:spPr>
        <p:txBody>
          <a:bodyPr/>
          <a:lstStyle/>
          <a:p>
            <a:pPr eaLnBrk="1" hangingPunct="1"/>
            <a:r>
              <a:rPr lang="it-IT" sz="3200" smtClean="0">
                <a:solidFill>
                  <a:schemeClr val="bg2"/>
                </a:solidFill>
                <a:latin typeface="Verdana" pitchFamily="34" charset="0"/>
              </a:rPr>
              <a:t>LE RAGIONI DELLA SCELTA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781300"/>
            <a:ext cx="7920037" cy="3240088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400" i="1" smtClean="0">
                <a:solidFill>
                  <a:schemeClr val="bg2"/>
                </a:solidFill>
                <a:latin typeface="Verdana" pitchFamily="34" charset="0"/>
              </a:rPr>
              <a:t>avere una formazione condivisa che possa contribuire allo sviluppo della </a:t>
            </a:r>
            <a:r>
              <a:rPr lang="it-IT" sz="2400" b="1" i="1" smtClean="0">
                <a:solidFill>
                  <a:schemeClr val="bg2"/>
                </a:solidFill>
                <a:latin typeface="Verdana" pitchFamily="34" charset="0"/>
              </a:rPr>
              <a:t>integrazione</a:t>
            </a:r>
            <a:r>
              <a:rPr lang="it-IT" sz="2400" i="1" smtClean="0">
                <a:solidFill>
                  <a:schemeClr val="bg2"/>
                </a:solidFill>
                <a:latin typeface="Verdana" pitchFamily="34" charset="0"/>
              </a:rPr>
              <a:t> ospedale/territorio e della </a:t>
            </a:r>
            <a:r>
              <a:rPr lang="it-IT" sz="2400" b="1" i="1" smtClean="0">
                <a:solidFill>
                  <a:schemeClr val="bg2"/>
                </a:solidFill>
                <a:latin typeface="Verdana" pitchFamily="34" charset="0"/>
              </a:rPr>
              <a:t>interazione</a:t>
            </a:r>
            <a:r>
              <a:rPr lang="it-IT" sz="2400" i="1" smtClean="0">
                <a:solidFill>
                  <a:schemeClr val="bg2"/>
                </a:solidFill>
                <a:latin typeface="Verdana" pitchFamily="34" charset="0"/>
              </a:rPr>
              <a:t> tra le diverse professioni sanitarie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i="1" smtClean="0">
                <a:solidFill>
                  <a:schemeClr val="bg2"/>
                </a:solidFill>
                <a:latin typeface="Verdana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i="1" smtClean="0">
                <a:solidFill>
                  <a:schemeClr val="bg2"/>
                </a:solidFill>
                <a:latin typeface="Verdana" pitchFamily="34" charset="0"/>
              </a:rPr>
              <a:t>capace di fare sistema con la formazione tecnico-professionale garantita ai professionisti dai PF aziendali o dalla formazione legata alle competenze specifiche proprie del ruolo professionale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684213" y="260350"/>
            <a:ext cx="737711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sz="1200">
                <a:solidFill>
                  <a:schemeClr val="bg2"/>
                </a:solidFill>
              </a:rPr>
              <a:t>5° CONFERENZA NAZIONALE 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sulla Formazione Continua in Medicina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“Il Dossier Formativo :</a:t>
            </a:r>
            <a:br>
              <a:rPr lang="it-IT" sz="1200" b="1">
                <a:solidFill>
                  <a:srgbClr val="0000FF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strumento di programmazione e valutazione della      formazione”</a:t>
            </a:r>
            <a:r>
              <a:rPr lang="it-IT" sz="1200" b="1">
                <a:solidFill>
                  <a:schemeClr val="bg2"/>
                </a:solidFill>
              </a:rPr>
              <a:t>   </a:t>
            </a:r>
            <a:br>
              <a:rPr lang="it-IT" sz="1200" b="1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 </a:t>
            </a:r>
            <a:r>
              <a:rPr lang="it-IT" sz="1200" b="1">
                <a:solidFill>
                  <a:schemeClr val="bg2"/>
                </a:solidFill>
              </a:rPr>
              <a:t>Il Dossier Formativo Individuale dei Medici Chirurghi ed Odontoiatri  dell’Ordine di Reggio Emilia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8062912" cy="1470025"/>
          </a:xfrm>
        </p:spPr>
        <p:txBody>
          <a:bodyPr/>
          <a:lstStyle/>
          <a:p>
            <a:pPr eaLnBrk="1" hangingPunct="1"/>
            <a:r>
              <a:rPr lang="it-IT" sz="2000" smtClean="0">
                <a:solidFill>
                  <a:schemeClr val="bg2"/>
                </a:solidFill>
                <a:latin typeface="Verdana" pitchFamily="34" charset="0"/>
              </a:rPr>
              <a:t>Timing della sperimentazione del Dossier Formativo Individuale presso l’ODMeO 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781300"/>
            <a:ext cx="7016750" cy="33845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it-IT" sz="1400" b="1" smtClean="0">
                <a:solidFill>
                  <a:srgbClr val="0000FF"/>
                </a:solidFill>
                <a:latin typeface="Verdana" pitchFamily="34" charset="0"/>
              </a:rPr>
              <a:t> 2011 :Adesione al Progetto Cernobbio 2011);</a:t>
            </a:r>
          </a:p>
          <a:p>
            <a:pPr algn="l" eaLnBrk="1" hangingPunct="1">
              <a:lnSpc>
                <a:spcPct val="80000"/>
              </a:lnSpc>
            </a:pPr>
            <a:endParaRPr lang="it-IT" sz="1400" b="1" smtClean="0">
              <a:solidFill>
                <a:srgbClr val="0000FF"/>
              </a:solidFill>
              <a:latin typeface="Verdana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it-IT" sz="1400" b="1" smtClean="0">
                <a:solidFill>
                  <a:srgbClr val="0000FF"/>
                </a:solidFill>
                <a:latin typeface="Verdana" pitchFamily="34" charset="0"/>
              </a:rPr>
              <a:t> 2012 :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1400" b="1" smtClean="0">
                <a:solidFill>
                  <a:srgbClr val="0000FF"/>
                </a:solidFill>
                <a:latin typeface="Verdana" pitchFamily="34" charset="0"/>
              </a:rPr>
              <a:t>-Identificazione dei criteri di formulazione di un Dossier Formativo individuale a valenza Ordinistico-Professionale (gennaio–febbraio );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it-IT" sz="1400" b="1" smtClean="0">
                <a:solidFill>
                  <a:srgbClr val="0000FF"/>
                </a:solidFill>
                <a:latin typeface="Verdana" pitchFamily="34" charset="0"/>
              </a:rPr>
              <a:t>Selezione di un gruppo di professionisti “motivati”;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it-IT" sz="1400" b="1" smtClean="0">
                <a:solidFill>
                  <a:srgbClr val="0000FF"/>
                </a:solidFill>
                <a:latin typeface="Verdana" pitchFamily="34" charset="0"/>
              </a:rPr>
              <a:t>Illustrazione delle Procedure Operative messe a disposizione da AGENAS /CO.GE.A.PS (aprile - maggio);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it-IT" sz="1400" b="1" smtClean="0">
                <a:solidFill>
                  <a:srgbClr val="0000FF"/>
                </a:solidFill>
                <a:latin typeface="Verdana" pitchFamily="34" charset="0"/>
              </a:rPr>
              <a:t>Attivazione e login dei singoli professionisti sul sito CO.GE.A.PS (giugno );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endParaRPr lang="it-IT" sz="1400" b="1" smtClean="0">
              <a:solidFill>
                <a:srgbClr val="0000FF"/>
              </a:solidFill>
              <a:latin typeface="Verdana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it-IT" sz="1400" b="1" smtClean="0">
                <a:solidFill>
                  <a:srgbClr val="0000FF"/>
                </a:solidFill>
                <a:latin typeface="Verdana" pitchFamily="34" charset="0"/>
              </a:rPr>
              <a:t> 2013 : Realizzazione eventi e monitoraggio partecipazione ;</a:t>
            </a:r>
          </a:p>
          <a:p>
            <a:pPr algn="l" eaLnBrk="1" hangingPunct="1">
              <a:lnSpc>
                <a:spcPct val="80000"/>
              </a:lnSpc>
            </a:pPr>
            <a:endParaRPr lang="it-IT" sz="1400" b="1" smtClean="0">
              <a:solidFill>
                <a:srgbClr val="0000FF"/>
              </a:solidFill>
              <a:latin typeface="Verdana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it-IT" sz="1400" b="1" smtClean="0">
                <a:solidFill>
                  <a:srgbClr val="0000FF"/>
                </a:solidFill>
                <a:latin typeface="Verdana" pitchFamily="34" charset="0"/>
              </a:rPr>
              <a:t> 2014 : Certificazione fine Dossier .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1400" b="1" smtClean="0">
                <a:solidFill>
                  <a:schemeClr val="bg2"/>
                </a:solidFill>
                <a:latin typeface="Verdana" pitchFamily="34" charset="0"/>
              </a:rPr>
              <a:t>                                                                 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1187450" y="260350"/>
            <a:ext cx="7162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sz="1200">
                <a:solidFill>
                  <a:schemeClr val="bg2"/>
                </a:solidFill>
              </a:rPr>
              <a:t>5° CONFERENZA NAZIONALE 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sulla Formazione Continua in Medicina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“Il Dossier Formativo :</a:t>
            </a:r>
            <a:br>
              <a:rPr lang="it-IT" sz="1200" b="1">
                <a:solidFill>
                  <a:srgbClr val="0000FF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strumento di programmazione e valutazione della      formazione”</a:t>
            </a:r>
            <a:r>
              <a:rPr lang="it-IT" sz="1200" b="1">
                <a:solidFill>
                  <a:schemeClr val="bg2"/>
                </a:solidFill>
              </a:rPr>
              <a:t>   </a:t>
            </a:r>
            <a:br>
              <a:rPr lang="it-IT" sz="1200" b="1">
                <a:solidFill>
                  <a:schemeClr val="bg2"/>
                </a:solidFill>
              </a:rPr>
            </a:br>
            <a:r>
              <a:rPr lang="it-IT" sz="1200" b="1">
                <a:solidFill>
                  <a:schemeClr val="bg2"/>
                </a:solidFill>
              </a:rPr>
              <a:t>Il Dossier Formativo individuale dei Medici Chirurghi ed Odontoiatri dell’Ordine di Reggio Emilia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989138"/>
            <a:ext cx="8062913" cy="1470025"/>
          </a:xfrm>
        </p:spPr>
        <p:txBody>
          <a:bodyPr/>
          <a:lstStyle/>
          <a:p>
            <a:pPr eaLnBrk="1" hangingPunct="1"/>
            <a:r>
              <a:rPr lang="it-IT" sz="2400" smtClean="0">
                <a:solidFill>
                  <a:schemeClr val="bg2"/>
                </a:solidFill>
                <a:latin typeface="Verdana" pitchFamily="34" charset="0"/>
              </a:rPr>
              <a:t>2013 Primo anno di esperienza del Dossier Formativo a  Reggio Emilia ? Le attività 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500438"/>
            <a:ext cx="7016750" cy="21859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it-IT" sz="1600" b="1" smtClean="0">
                <a:solidFill>
                  <a:srgbClr val="3333CC"/>
                </a:solidFill>
                <a:latin typeface="Verdana" pitchFamily="34" charset="0"/>
              </a:rPr>
              <a:t>Pianificazione della Formazione prevista in Dossier 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1600" b="1" smtClean="0">
                <a:solidFill>
                  <a:srgbClr val="3333CC"/>
                </a:solidFill>
                <a:latin typeface="Verdana" pitchFamily="34" charset="0"/>
              </a:rPr>
              <a:t>  (105 crediti) 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it-IT" sz="1600" b="1" smtClean="0">
                <a:solidFill>
                  <a:srgbClr val="3333CC"/>
                </a:solidFill>
                <a:latin typeface="Verdana" pitchFamily="34" charset="0"/>
              </a:rPr>
              <a:t> Realizzazione eventi con esplicitazione del N° dell’obiettivo formativo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it-IT" sz="1600" b="1" smtClean="0">
                <a:solidFill>
                  <a:srgbClr val="3333CC"/>
                </a:solidFill>
                <a:latin typeface="Verdana" pitchFamily="34" charset="0"/>
              </a:rPr>
              <a:t>Informazione e sollecitazione alla partecipazione eventi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1600" b="1" smtClean="0">
                <a:solidFill>
                  <a:srgbClr val="3333CC"/>
                </a:solidFill>
                <a:latin typeface="Verdana" pitchFamily="34" charset="0"/>
              </a:rPr>
              <a:t> (Provider Spallanzani, AUSL-RE, AO-RE, Partenariato FNOMCeO) 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it-IT" sz="1600" b="1" smtClean="0">
                <a:solidFill>
                  <a:srgbClr val="3333CC"/>
                </a:solidFill>
                <a:latin typeface="Verdana" pitchFamily="34" charset="0"/>
              </a:rPr>
              <a:t> Apertura Account dossier su portale CO.GE.A.P.S.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it-IT" sz="1600" b="1" smtClean="0">
                <a:solidFill>
                  <a:srgbClr val="3333CC"/>
                </a:solidFill>
                <a:latin typeface="Verdana" pitchFamily="34" charset="0"/>
              </a:rPr>
              <a:t> Invio dati al CO.GE.A.P.S.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146050" y="549275"/>
            <a:ext cx="71628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sz="1200">
                <a:solidFill>
                  <a:schemeClr val="bg2"/>
                </a:solidFill>
              </a:rPr>
              <a:t>5° CONFERENZA NAZIONALE 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sulla Formazione Continua in Medicina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“Il Dossier Formativo :</a:t>
            </a:r>
            <a:br>
              <a:rPr lang="it-IT" sz="1200" b="1">
                <a:solidFill>
                  <a:srgbClr val="0000FF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strumento di programmazione e valutazione della      formazione”</a:t>
            </a:r>
            <a:r>
              <a:rPr lang="it-IT" sz="1200" b="1">
                <a:solidFill>
                  <a:schemeClr val="bg2"/>
                </a:solidFill>
              </a:rPr>
              <a:t>   </a:t>
            </a:r>
            <a:br>
              <a:rPr lang="it-IT" sz="1200" b="1">
                <a:solidFill>
                  <a:schemeClr val="bg2"/>
                </a:solidFill>
              </a:rPr>
            </a:br>
            <a:r>
              <a:rPr lang="it-IT" sz="1200" b="1">
                <a:solidFill>
                  <a:schemeClr val="bg2"/>
                </a:solidFill>
              </a:rPr>
              <a:t>Il Dossier Formativo individuale dei Medici Chirurghi ed Odontoiatri dell’Ordine di Reggio Emilia</a:t>
            </a:r>
          </a:p>
          <a:p>
            <a:endParaRPr lang="it-IT" sz="1200" b="1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>
            <p:ph type="ctrTitle"/>
          </p:nvPr>
        </p:nvSpPr>
        <p:spPr>
          <a:xfrm>
            <a:off x="395288" y="2276475"/>
            <a:ext cx="8062912" cy="118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400" smtClean="0">
                <a:solidFill>
                  <a:schemeClr val="bg2"/>
                </a:solidFill>
                <a:latin typeface="Verdana" pitchFamily="34" charset="0"/>
              </a:rPr>
              <a:t>2013 Primo anno di esperienza del Dossier Formativo a  Reggio Emilia ? Le attività (2)</a:t>
            </a:r>
          </a:p>
        </p:txBody>
      </p:sp>
      <p:sp>
        <p:nvSpPr>
          <p:cNvPr id="6147" name="Rectangle 7"/>
          <p:cNvSpPr>
            <a:spLocks noChangeArrowheads="1"/>
          </p:cNvSpPr>
          <p:nvPr>
            <p:ph type="subTitle" idx="1"/>
          </p:nvPr>
        </p:nvSpPr>
        <p:spPr>
          <a:xfrm>
            <a:off x="395288" y="3644900"/>
            <a:ext cx="8064500" cy="25923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</a:rPr>
              <a:t>Produrre eventi da ricomprendere nel dossier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</a:rPr>
              <a:t>Ricercare eventi attinenti le professione/discipline e riconducibili nel dossier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</a:rPr>
              <a:t>Incentivare la partecipazione ad eventi ricompresi nel dossier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</a:rPr>
              <a:t>Inserire nella Comunicazione Professionale informazioni attinenti gli eventi formativi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</a:rPr>
              <a:t>Promuovere l’adesione ed effettuazione degli eventi FAD FNOMCeO-IPASVI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</a:rPr>
              <a:t> Fornire periodicamente l’avanzamento delle partecipazioni eventi.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endParaRPr lang="it-IT" sz="1800" b="1" smtClean="0">
              <a:solidFill>
                <a:srgbClr val="0000FF"/>
              </a:solidFill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endParaRPr lang="it-IT" sz="800" b="1" smtClean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endParaRPr lang="it-IT" sz="800" b="1" smtClean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it-IT" sz="1800" b="1" smtClean="0">
                <a:solidFill>
                  <a:schemeClr val="bg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it-IT" sz="1400" smtClean="0"/>
              <a:t>    </a:t>
            </a:r>
            <a:endParaRPr lang="it-IT" sz="1400" b="1" smtClean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6148" name="Rectangle 8"/>
          <p:cNvSpPr>
            <a:spLocks noChangeArrowheads="1"/>
          </p:cNvSpPr>
          <p:nvPr/>
        </p:nvSpPr>
        <p:spPr bwMode="auto">
          <a:xfrm>
            <a:off x="323850" y="333375"/>
            <a:ext cx="88201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200">
                <a:solidFill>
                  <a:schemeClr val="bg2"/>
                </a:solidFill>
              </a:rPr>
              <a:t>5° CONFERENZA NAZIONALE 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sulla Formazione Continua in Medicina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“Il Dossier Formativo :</a:t>
            </a:r>
            <a:br>
              <a:rPr lang="it-IT" sz="1200" b="1">
                <a:solidFill>
                  <a:srgbClr val="0000FF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strumento di programmazione e valutazione della      formazione”</a:t>
            </a:r>
            <a:r>
              <a:rPr lang="it-IT" sz="1200" b="1">
                <a:solidFill>
                  <a:schemeClr val="bg2"/>
                </a:solidFill>
              </a:rPr>
              <a:t>   </a:t>
            </a:r>
            <a:r>
              <a:rPr lang="it-IT" sz="1200">
                <a:solidFill>
                  <a:schemeClr val="bg2"/>
                </a:solidFill>
              </a:rPr>
              <a:t/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chemeClr val="bg2"/>
                </a:solidFill>
              </a:rPr>
              <a:t>Il Dossier Formativo dei Medici Chirurghi ed Odontoiatri  dell’Ordine di Reggio Emilia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>
            <p:ph type="ctrTitle"/>
          </p:nvPr>
        </p:nvSpPr>
        <p:spPr>
          <a:xfrm>
            <a:off x="323850" y="1844675"/>
            <a:ext cx="8062913" cy="118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400" smtClean="0">
                <a:solidFill>
                  <a:schemeClr val="bg2"/>
                </a:solidFill>
                <a:latin typeface="Verdana" pitchFamily="34" charset="0"/>
              </a:rPr>
              <a:t>2012-13 Primo anno di esperienza del Dossier Formativo a  Reggio Emilia: </a:t>
            </a:r>
            <a:br>
              <a:rPr lang="it-IT" sz="2400" smtClean="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2400" smtClean="0">
                <a:solidFill>
                  <a:schemeClr val="bg2"/>
                </a:solidFill>
                <a:latin typeface="Verdana" pitchFamily="34" charset="0"/>
              </a:rPr>
              <a:t>I Numeri da D.B. CO.GE.A.P.S.(31.10.1013)</a:t>
            </a:r>
          </a:p>
        </p:txBody>
      </p:sp>
      <p:sp>
        <p:nvSpPr>
          <p:cNvPr id="7171" name="Rectangle 3"/>
          <p:cNvSpPr>
            <a:spLocks noChangeArrowheads="1"/>
          </p:cNvSpPr>
          <p:nvPr>
            <p:ph type="subTitle" idx="1"/>
          </p:nvPr>
        </p:nvSpPr>
        <p:spPr>
          <a:xfrm>
            <a:off x="323850" y="3357563"/>
            <a:ext cx="8064500" cy="2303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  <a:latin typeface="Verdana" pitchFamily="34" charset="0"/>
              </a:rPr>
              <a:t>43 PARTECIPANTI 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1800" b="1" smtClean="0">
                <a:solidFill>
                  <a:srgbClr val="0000FF"/>
                </a:solidFill>
                <a:latin typeface="Verdana" pitchFamily="34" charset="0"/>
              </a:rPr>
              <a:t>  14 Liberi Professionisti Convenzionati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1800" b="1" smtClean="0">
                <a:solidFill>
                  <a:srgbClr val="0000FF"/>
                </a:solidFill>
                <a:latin typeface="Verdana" pitchFamily="34" charset="0"/>
              </a:rPr>
              <a:t>    8 Odontoiatri 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1800" b="1" smtClean="0">
                <a:solidFill>
                  <a:srgbClr val="0000FF"/>
                </a:solidFill>
                <a:latin typeface="Verdana" pitchFamily="34" charset="0"/>
              </a:rPr>
              <a:t>   22 Liberi professionisti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1800" b="1" smtClean="0">
                <a:solidFill>
                  <a:srgbClr val="0000FF"/>
                </a:solidFill>
                <a:latin typeface="Verdana" pitchFamily="34" charset="0"/>
              </a:rPr>
              <a:t>     1 Non tracciabile (non ancora inserito nel DB Nazionale)</a:t>
            </a:r>
          </a:p>
          <a:p>
            <a:pPr algn="l" eaLnBrk="1" hangingPunct="1">
              <a:lnSpc>
                <a:spcPct val="80000"/>
              </a:lnSpc>
            </a:pPr>
            <a:endParaRPr lang="it-IT" sz="1800" b="1" smtClean="0">
              <a:solidFill>
                <a:srgbClr val="0000FF"/>
              </a:solidFill>
              <a:latin typeface="Verdana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  <a:latin typeface="Verdana" pitchFamily="34" charset="0"/>
              </a:rPr>
              <a:t>42 con eventi documentati nel 2012-2013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  <a:latin typeface="Verdana" pitchFamily="34" charset="0"/>
              </a:rPr>
              <a:t>N° 11  eventi / professionista  (range 2-38)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endParaRPr lang="it-IT" sz="1800" b="1" smtClean="0">
              <a:solidFill>
                <a:schemeClr val="bg2"/>
              </a:solidFill>
              <a:latin typeface="Verdana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it-IT" sz="1800" b="1" smtClean="0">
                <a:solidFill>
                  <a:schemeClr val="bg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it-IT" sz="1400" smtClean="0"/>
              <a:t>    </a:t>
            </a:r>
            <a:endParaRPr lang="it-IT" sz="1400" b="1" smtClean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23850" y="333375"/>
            <a:ext cx="882015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200">
                <a:solidFill>
                  <a:schemeClr val="bg2"/>
                </a:solidFill>
              </a:rPr>
              <a:t>5° CONFERENZA NAZIONALE 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sulla Formazione Continua in Medicina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“Il Dossier Formativo :</a:t>
            </a:r>
            <a:br>
              <a:rPr lang="it-IT" sz="1200" b="1">
                <a:solidFill>
                  <a:srgbClr val="0000FF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strumento di programmazione e valutazione della      formazione”</a:t>
            </a:r>
            <a:r>
              <a:rPr lang="it-IT" sz="1200" b="1">
                <a:solidFill>
                  <a:schemeClr val="bg2"/>
                </a:solidFill>
              </a:rPr>
              <a:t>   </a:t>
            </a:r>
            <a:r>
              <a:rPr lang="it-IT" sz="1200">
                <a:solidFill>
                  <a:schemeClr val="bg2"/>
                </a:solidFill>
              </a:rPr>
              <a:t/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chemeClr val="bg2"/>
                </a:solidFill>
              </a:rPr>
              <a:t>Il Dossier Formativo individuale dei Medici Chirurghi ed Odontoiatri dell’Ordine di Reggio Emilia</a:t>
            </a:r>
          </a:p>
          <a:p>
            <a:endParaRPr lang="it-IT" sz="1200" b="1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>
            <p:ph type="ctrTitle"/>
          </p:nvPr>
        </p:nvSpPr>
        <p:spPr>
          <a:xfrm>
            <a:off x="395288" y="1916113"/>
            <a:ext cx="8062912" cy="118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400" smtClean="0">
                <a:solidFill>
                  <a:schemeClr val="bg2"/>
                </a:solidFill>
                <a:latin typeface="Verdana" pitchFamily="34" charset="0"/>
              </a:rPr>
              <a:t>2012-13 Primo anno di esperienza del Dossier Formativo a  Reggio Emilia : </a:t>
            </a:r>
            <a:br>
              <a:rPr lang="it-IT" sz="2400" smtClean="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2400" smtClean="0">
                <a:solidFill>
                  <a:schemeClr val="bg2"/>
                </a:solidFill>
                <a:latin typeface="Verdana" pitchFamily="34" charset="0"/>
              </a:rPr>
              <a:t>I numeri dei dati dei </a:t>
            </a:r>
            <a:r>
              <a:rPr lang="it-IT" sz="2400" b="1" smtClean="0">
                <a:solidFill>
                  <a:schemeClr val="bg2"/>
                </a:solidFill>
                <a:latin typeface="Verdana" pitchFamily="34" charset="0"/>
              </a:rPr>
              <a:t>42</a:t>
            </a:r>
            <a:r>
              <a:rPr lang="it-IT" sz="2400" smtClean="0">
                <a:solidFill>
                  <a:schemeClr val="bg2"/>
                </a:solidFill>
                <a:latin typeface="Verdana" pitchFamily="34" charset="0"/>
              </a:rPr>
              <a:t> partecipanti  da DB CO.GE.A.P.S. al 31.10.2013</a:t>
            </a:r>
          </a:p>
        </p:txBody>
      </p:sp>
      <p:sp>
        <p:nvSpPr>
          <p:cNvPr id="8195" name="Rectangle 3"/>
          <p:cNvSpPr>
            <a:spLocks noChangeArrowheads="1"/>
          </p:cNvSpPr>
          <p:nvPr>
            <p:ph type="subTitle" idx="1"/>
          </p:nvPr>
        </p:nvSpPr>
        <p:spPr>
          <a:xfrm>
            <a:off x="395288" y="3500438"/>
            <a:ext cx="8064500" cy="2303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</a:rPr>
              <a:t>N° Crediti Totale nel triennio 2011-2013                                          = 6576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</a:rPr>
              <a:t> 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</a:rPr>
              <a:t>N° Totale Crediti per il Dossier       2012-13                                    =  2978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</a:rPr>
              <a:t> 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</a:rPr>
              <a:t>N° Totale Crediti Acquisiti nel  2011-13, media a  partecipante    =    156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endParaRPr lang="it-IT" sz="1800" b="1" smtClean="0">
              <a:solidFill>
                <a:srgbClr val="0000FF"/>
              </a:solidFill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1800" b="1" smtClean="0">
                <a:solidFill>
                  <a:srgbClr val="0000FF"/>
                </a:solidFill>
              </a:rPr>
              <a:t>N° Totale Crediti Dossier nel 2012-13, media a partecipante         =   70.9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endParaRPr lang="it-IT" sz="1800" b="1" smtClean="0">
              <a:solidFill>
                <a:srgbClr val="0000FF"/>
              </a:solidFill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endParaRPr lang="it-IT" sz="800" b="1" smtClean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endParaRPr lang="it-IT" sz="800" b="1" smtClean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it-IT" sz="1800" b="1" smtClean="0">
                <a:solidFill>
                  <a:schemeClr val="bg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it-IT" sz="1400" smtClean="0"/>
              <a:t>    </a:t>
            </a:r>
            <a:endParaRPr lang="it-IT" sz="1400" b="1" smtClean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23850" y="333375"/>
            <a:ext cx="882015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200">
                <a:solidFill>
                  <a:schemeClr val="bg2"/>
                </a:solidFill>
              </a:rPr>
              <a:t>5° CONFERENZA NAZIONALE 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sulla Formazione Continua in Medicina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“Il Dossier Formativo :</a:t>
            </a:r>
            <a:br>
              <a:rPr lang="it-IT" sz="1200" b="1">
                <a:solidFill>
                  <a:srgbClr val="0000FF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strumento di programmazione e valutazione della      formazione”</a:t>
            </a:r>
            <a:r>
              <a:rPr lang="it-IT" sz="1200" b="1">
                <a:solidFill>
                  <a:schemeClr val="bg2"/>
                </a:solidFill>
              </a:rPr>
              <a:t>   </a:t>
            </a:r>
            <a:r>
              <a:rPr lang="it-IT" sz="1200">
                <a:solidFill>
                  <a:schemeClr val="bg2"/>
                </a:solidFill>
              </a:rPr>
              <a:t/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chemeClr val="bg2"/>
                </a:solidFill>
              </a:rPr>
              <a:t>Il Dossier Formativo individuale dei Medici Chirurghi ed Odontoiatri dell’Ordine di Reggio Emilia</a:t>
            </a:r>
          </a:p>
          <a:p>
            <a:endParaRPr lang="it-IT" sz="1200" b="1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484313"/>
            <a:ext cx="8062913" cy="1470025"/>
          </a:xfrm>
        </p:spPr>
        <p:txBody>
          <a:bodyPr/>
          <a:lstStyle/>
          <a:p>
            <a:pPr eaLnBrk="1" hangingPunct="1"/>
            <a:r>
              <a:rPr lang="it-IT" sz="2400" smtClean="0">
                <a:solidFill>
                  <a:schemeClr val="bg2"/>
                </a:solidFill>
                <a:latin typeface="Verdana" pitchFamily="34" charset="0"/>
              </a:rPr>
              <a:t>Criticità nella gestione di 1 anno di dossier formativo individuale?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2852738"/>
            <a:ext cx="8642350" cy="31686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it-IT" sz="2800" b="1" smtClean="0">
                <a:solidFill>
                  <a:srgbClr val="3333CC"/>
                </a:solidFill>
              </a:rPr>
              <a:t> </a:t>
            </a:r>
            <a:r>
              <a:rPr lang="it-IT" sz="2000" b="1" smtClean="0">
                <a:solidFill>
                  <a:srgbClr val="3333CC"/>
                </a:solidFill>
              </a:rPr>
              <a:t>-   </a:t>
            </a:r>
            <a:r>
              <a:rPr lang="it-IT" sz="1800" b="1" smtClean="0">
                <a:solidFill>
                  <a:srgbClr val="3333CC"/>
                </a:solidFill>
              </a:rPr>
              <a:t>Mancanza di dati identificativi degli eventi da  “ dossier” nel DB ;</a:t>
            </a:r>
          </a:p>
          <a:p>
            <a:pPr algn="l" eaLnBrk="1" hangingPunct="1">
              <a:lnSpc>
                <a:spcPct val="90000"/>
              </a:lnSpc>
            </a:pPr>
            <a:r>
              <a:rPr lang="it-IT" sz="1800" b="1" smtClean="0">
                <a:solidFill>
                  <a:srgbClr val="3333CC"/>
                </a:solidFill>
              </a:rPr>
              <a:t>   -  Mancanza di un programma automatico di alimentazione del dossier; </a:t>
            </a:r>
          </a:p>
          <a:p>
            <a:pPr algn="l" eaLnBrk="1" hangingPunct="1">
              <a:lnSpc>
                <a:spcPct val="90000"/>
              </a:lnSpc>
            </a:pPr>
            <a:r>
              <a:rPr lang="it-IT" sz="1800" b="1" smtClean="0">
                <a:solidFill>
                  <a:srgbClr val="3333CC"/>
                </a:solidFill>
              </a:rPr>
              <a:t>   -  Attrattività  da parte di eventi formativi con “obiettivi fuori dossier”;</a:t>
            </a:r>
          </a:p>
          <a:p>
            <a:pPr algn="l" eaLnBrk="1" hangingPunct="1">
              <a:lnSpc>
                <a:spcPct val="90000"/>
              </a:lnSpc>
            </a:pPr>
            <a:r>
              <a:rPr lang="it-IT" sz="1800" b="1" smtClean="0">
                <a:solidFill>
                  <a:srgbClr val="3333CC"/>
                </a:solidFill>
              </a:rPr>
              <a:t>   -  Difficile effettuare autovalutazione  delle partecipazioni ad eventi;</a:t>
            </a:r>
          </a:p>
          <a:p>
            <a:pPr algn="l" eaLnBrk="1" hangingPunct="1">
              <a:lnSpc>
                <a:spcPct val="90000"/>
              </a:lnSpc>
            </a:pPr>
            <a:r>
              <a:rPr lang="it-IT" sz="1800" b="1" smtClean="0">
                <a:solidFill>
                  <a:srgbClr val="3333CC"/>
                </a:solidFill>
              </a:rPr>
              <a:t>   -  Feed- back: Non ci sono eventi con valutazioni ex post;</a:t>
            </a:r>
          </a:p>
          <a:p>
            <a:pPr algn="l" eaLnBrk="1" hangingPunct="1">
              <a:lnSpc>
                <a:spcPct val="90000"/>
              </a:lnSpc>
            </a:pPr>
            <a:r>
              <a:rPr lang="it-IT" sz="1800" b="1" smtClean="0">
                <a:solidFill>
                  <a:srgbClr val="3333CC"/>
                </a:solidFill>
              </a:rPr>
              <a:t>   -  Necessità di un tempo superiore 2-3 anni per verificare le </a:t>
            </a:r>
          </a:p>
          <a:p>
            <a:pPr algn="l" eaLnBrk="1" hangingPunct="1">
              <a:lnSpc>
                <a:spcPct val="90000"/>
              </a:lnSpc>
            </a:pPr>
            <a:r>
              <a:rPr lang="it-IT" sz="1800" b="1" smtClean="0">
                <a:solidFill>
                  <a:srgbClr val="3333CC"/>
                </a:solidFill>
              </a:rPr>
              <a:t>      ricadute  professionali.</a:t>
            </a:r>
          </a:p>
          <a:p>
            <a:pPr algn="l" eaLnBrk="1" hangingPunct="1">
              <a:lnSpc>
                <a:spcPct val="90000"/>
              </a:lnSpc>
            </a:pPr>
            <a:endParaRPr lang="it-IT" sz="1800" b="1" smtClean="0">
              <a:solidFill>
                <a:srgbClr val="3333CC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it-IT" sz="1600" b="1" smtClean="0">
                <a:solidFill>
                  <a:srgbClr val="3333CC"/>
                </a:solidFill>
              </a:rPr>
              <a:t>                                         </a:t>
            </a:r>
            <a:endParaRPr lang="it-IT" sz="1600" b="1" smtClean="0">
              <a:solidFill>
                <a:schemeClr val="bg2"/>
              </a:solidFill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900113" y="260350"/>
            <a:ext cx="71628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sz="1200">
                <a:solidFill>
                  <a:schemeClr val="bg2"/>
                </a:solidFill>
              </a:rPr>
              <a:t>5° CONFERENZA NAZIONALE 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sulla Formazione Continua in Medicina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“Il Dossier Formativo :</a:t>
            </a:r>
            <a:br>
              <a:rPr lang="it-IT" sz="1200" b="1">
                <a:solidFill>
                  <a:srgbClr val="0000FF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strumento di programmazione e valutazione della      formazione”</a:t>
            </a:r>
            <a:r>
              <a:rPr lang="it-IT" sz="1200" b="1">
                <a:solidFill>
                  <a:schemeClr val="bg2"/>
                </a:solidFill>
              </a:rPr>
              <a:t>   </a:t>
            </a:r>
            <a:br>
              <a:rPr lang="it-IT" sz="1200" b="1">
                <a:solidFill>
                  <a:schemeClr val="bg2"/>
                </a:solidFill>
              </a:rPr>
            </a:br>
            <a:r>
              <a:rPr lang="it-IT" sz="1200" b="1">
                <a:solidFill>
                  <a:schemeClr val="bg2"/>
                </a:solidFill>
              </a:rPr>
              <a:t>Il Dossier Formativo individuale dei Medici Chirurghi ed Odontoiatri dell’Ordine di Reggio Emilia</a:t>
            </a:r>
          </a:p>
          <a:p>
            <a:endParaRPr lang="it-IT" sz="1200" b="1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title"/>
          </p:nvPr>
        </p:nvSpPr>
        <p:spPr>
          <a:xfrm>
            <a:off x="179388" y="1557338"/>
            <a:ext cx="8569325" cy="936625"/>
          </a:xfrm>
        </p:spPr>
        <p:txBody>
          <a:bodyPr/>
          <a:lstStyle/>
          <a:p>
            <a:pPr eaLnBrk="1" hangingPunct="1"/>
            <a:r>
              <a:rPr lang="it-IT" sz="1800" smtClean="0">
                <a:solidFill>
                  <a:schemeClr val="bg2"/>
                </a:solidFill>
                <a:latin typeface="Verdana" pitchFamily="34" charset="0"/>
              </a:rPr>
              <a:t>  Attività e Prospettive 2014 per il </a:t>
            </a:r>
            <a:br>
              <a:rPr lang="it-IT" sz="1800" smtClean="0">
                <a:solidFill>
                  <a:schemeClr val="bg2"/>
                </a:solidFill>
                <a:latin typeface="Verdana" pitchFamily="34" charset="0"/>
              </a:rPr>
            </a:br>
            <a:r>
              <a:rPr lang="it-IT" sz="1800" smtClean="0">
                <a:solidFill>
                  <a:schemeClr val="bg2"/>
                </a:solidFill>
                <a:latin typeface="Verdana" pitchFamily="34" charset="0"/>
              </a:rPr>
              <a:t>dossier formativo individuale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07950" y="3068638"/>
            <a:ext cx="8461375" cy="34575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1800" i="1" smtClean="0">
                <a:solidFill>
                  <a:srgbClr val="0000FF"/>
                </a:solidFill>
                <a:latin typeface="Verdana" pitchFamily="34" charset="0"/>
              </a:rPr>
              <a:t>Inviare a tutti i Colleghi la propria posizione dossier a fine 2013;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i="1" smtClean="0">
                <a:solidFill>
                  <a:srgbClr val="0000FF"/>
                </a:solidFill>
                <a:latin typeface="Verdana" pitchFamily="34" charset="0"/>
              </a:rPr>
              <a:t>Certificare nel 2014 l’avvenuta partecipazione alla sperimentazione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 i="1" smtClean="0">
                <a:solidFill>
                  <a:srgbClr val="0000FF"/>
                </a:solidFill>
                <a:latin typeface="Verdana" pitchFamily="34" charset="0"/>
              </a:rPr>
              <a:t>    “Dossier Individuale ECM 2012-2013”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i="1" smtClean="0">
                <a:solidFill>
                  <a:srgbClr val="0000FF"/>
                </a:solidFill>
                <a:latin typeface="Verdana" pitchFamily="34" charset="0"/>
              </a:rPr>
              <a:t>Verificare il rapporto tra eventi formativi frequentati per dossier e fuori dossier;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i="1" smtClean="0">
                <a:solidFill>
                  <a:srgbClr val="0000FF"/>
                </a:solidFill>
                <a:latin typeface="Verdana" pitchFamily="34" charset="0"/>
              </a:rPr>
              <a:t>Verificare la necessità di rimodulare le % nella scelta degli obiettivi di dossier, nel rispetto di eventuali bisogni formativi emergenti;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i="1" smtClean="0">
                <a:solidFill>
                  <a:srgbClr val="0000FF"/>
                </a:solidFill>
                <a:latin typeface="Verdana" pitchFamily="34" charset="0"/>
              </a:rPr>
              <a:t>Verificare il mantenimento dell’adesione al dossier individuale;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 i="1" smtClean="0">
                <a:solidFill>
                  <a:schemeClr val="bg2"/>
                </a:solidFill>
                <a:latin typeface="Verdana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it-IT" sz="1800" i="1" smtClean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244" name="Rectangle 8"/>
          <p:cNvSpPr>
            <a:spLocks noChangeArrowheads="1"/>
          </p:cNvSpPr>
          <p:nvPr/>
        </p:nvSpPr>
        <p:spPr bwMode="auto">
          <a:xfrm>
            <a:off x="900113" y="260350"/>
            <a:ext cx="71628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sz="1200">
                <a:solidFill>
                  <a:schemeClr val="bg2"/>
                </a:solidFill>
              </a:rPr>
              <a:t>5° CONFERENZA NAZIONALE 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sulla Formazione Continua in Medicina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>
                <a:solidFill>
                  <a:schemeClr val="bg2"/>
                </a:solidFill>
              </a:rPr>
              <a:t>                                 Terza sessione   </a:t>
            </a:r>
            <a:br>
              <a:rPr lang="it-IT" sz="1200">
                <a:solidFill>
                  <a:schemeClr val="bg2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“Il Dossier Formativo :</a:t>
            </a:r>
            <a:br>
              <a:rPr lang="it-IT" sz="1200" b="1">
                <a:solidFill>
                  <a:srgbClr val="0000FF"/>
                </a:solidFill>
              </a:rPr>
            </a:br>
            <a:r>
              <a:rPr lang="it-IT" sz="1200" b="1">
                <a:solidFill>
                  <a:srgbClr val="0000FF"/>
                </a:solidFill>
              </a:rPr>
              <a:t>strumento di programmazione e valutazione della      formazione”</a:t>
            </a:r>
            <a:r>
              <a:rPr lang="it-IT" sz="1200" b="1">
                <a:solidFill>
                  <a:schemeClr val="bg2"/>
                </a:solidFill>
              </a:rPr>
              <a:t>   </a:t>
            </a:r>
            <a:br>
              <a:rPr lang="it-IT" sz="1200" b="1">
                <a:solidFill>
                  <a:schemeClr val="bg2"/>
                </a:solidFill>
              </a:rPr>
            </a:br>
            <a:r>
              <a:rPr lang="it-IT" sz="1200" b="1">
                <a:solidFill>
                  <a:schemeClr val="bg2"/>
                </a:solidFill>
              </a:rPr>
              <a:t>Il Dossier Formativo individuale dei Medici Chirurghi ed Odontoiatri dell’Ordine di Reggio Emilia</a:t>
            </a:r>
          </a:p>
          <a:p>
            <a:endParaRPr lang="it-IT" sz="1200" b="1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864</Words>
  <Application>Microsoft Office PowerPoint</Application>
  <PresentationFormat>Presentazione su schermo (4:3)</PresentationFormat>
  <Paragraphs>122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Arial</vt:lpstr>
      <vt:lpstr>Calibri</vt:lpstr>
      <vt:lpstr>Verdana</vt:lpstr>
      <vt:lpstr>Struttura predefinita</vt:lpstr>
      <vt:lpstr>     5° CONFERENZA NAZIONALE        sulla Formazione Continua in Medicina                                   Terza sessione     “Il Dossier Formativo : strumento di programmazione e valutazione della      formazione”          Il Dossier Formativo Individuale dei Medici -Chirurghi ed Odontoiatri dell’Ordine di Reggio Emilia </vt:lpstr>
      <vt:lpstr>LE RAGIONI DELLA SCELTA</vt:lpstr>
      <vt:lpstr>Timing della sperimentazione del Dossier Formativo Individuale presso l’ODMeO RE</vt:lpstr>
      <vt:lpstr>2013 Primo anno di esperienza del Dossier Formativo a  Reggio Emilia ? Le attività (1)</vt:lpstr>
      <vt:lpstr>2013 Primo anno di esperienza del Dossier Formativo a  Reggio Emilia ? Le attività (2)</vt:lpstr>
      <vt:lpstr>2012-13 Primo anno di esperienza del Dossier Formativo a  Reggio Emilia:  I Numeri da D.B. CO.GE.A.P.S.(31.10.1013)</vt:lpstr>
      <vt:lpstr>2012-13 Primo anno di esperienza del Dossier Formativo a  Reggio Emilia :  I numeri dei dati dei 42 partecipanti  da DB CO.GE.A.P.S. al 31.10.2013</vt:lpstr>
      <vt:lpstr>Criticità nella gestione di 1 anno di dossier formativo individuale?</vt:lpstr>
      <vt:lpstr>  Attività e Prospettive 2014 per il  dossier formativo individuale</vt:lpstr>
      <vt:lpstr>Per armonizzare le attività, condividere la formazione:  il dossier formativo “spartito” della pratica professionale</vt:lpstr>
      <vt:lpstr>Un esempio per valutare le opportunità fornite dal Dossier Formativo</vt:lpstr>
      <vt:lpstr>LE FONTI di OFFERTA FORMATIVA</vt:lpstr>
      <vt:lpstr>5° CONFERENZA NAZIONALE        sulla Formazione Continua in Medicina                                   Terza sessione    “Il Dossier Formativo : strumento di programmazione e valutazione della formazione”    Il Dossier Formativo individuale dei Medici Chirurghi ed Odontoiatri dell’Ordine di Reggio Emilia </vt:lpstr>
      <vt:lpstr>5° CONFERENZA NAZIONALE        sulla Formazione Continua in Medicina                                   Terza sessione    “Il Dossier Formativo : strumento di programmazione e valutazione della formazione”    Il Dossier Formativo individuale dei Medici Chirurghi ed Odontoiatri dell’Ordine di Reggio Emilia </vt:lpstr>
      <vt:lpstr>5° CONFERENZA NAZIONALE        sulla Formazione Continua in Medicina                                   Terza sessione    “Il Dossier Formativo : strumento di programmazione e valutazione della formazione”    Il Dossier Formativo individuale dei Medici Chirurghi ed Odontoiatri dell’Ordine di Reggio Emilia </vt:lpstr>
      <vt:lpstr>Presentazione standard di PowerPoint</vt:lpstr>
      <vt:lpstr>Presentazione standard di PowerPoint</vt:lpstr>
      <vt:lpstr>Presentazione standard di PowerPoint</vt:lpstr>
      <vt:lpstr>Fare sistema tra i vari soggetti che producono offerta formativa a Reggio Emilia oltre a permettere ai singoli professionisti ci orientare il proprio percorso formativo, permette anche di fare sinergia tra Dossier Formativi individuali e di gruppo</vt:lpstr>
    </vt:vector>
  </TitlesOfParts>
  <Company>Azienda Ospedaliera S.Maria Nuova di Reggio Emilia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defrancos</dc:creator>
  <cp:lastModifiedBy>tecno</cp:lastModifiedBy>
  <cp:revision>79</cp:revision>
  <dcterms:created xsi:type="dcterms:W3CDTF">2012-09-30T13:54:51Z</dcterms:created>
  <dcterms:modified xsi:type="dcterms:W3CDTF">2013-11-04T11:58:18Z</dcterms:modified>
</cp:coreProperties>
</file>