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83" r:id="rId12"/>
    <p:sldId id="261" r:id="rId13"/>
    <p:sldId id="262" r:id="rId14"/>
    <p:sldId id="263" r:id="rId15"/>
    <p:sldId id="284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936610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19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This template can be used as a starter file for presenting training materials in a group setting.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Sections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Sections can help to organize your slides or facilitate collaboration between multiple authors. On the Home tab under Slides, click Section, and then click Add Section.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Notes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Keep in mind the font size (important for accessibility, visibility, videotaping, and online production)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Coordinated colors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Pay particular attention to the graphs, charts, and text boxes.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Consider that attendees will print in black and white or grayscale. Run a test print to make sure your colors work when printed in pure black and white and grayscale.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Graphics, tables, and graphs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Keep it simple: If possible, use consistent, non-distracting styles and colors.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Label all graphs and tables.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 eaLnBrk="1">
              <a:lnSpc>
                <a:spcPts val="3488"/>
              </a:lnSpc>
              <a:spcBef>
                <a:spcPct val="0"/>
              </a:spcBef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Il background da cui partiamo sono: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</a:t>
            </a:r>
            <a:r>
              <a:rPr lang="it-IT" altLang="en-US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’</a:t>
            </a: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Errore in Medicina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La Sicurezza del paziente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La riconosciuta Importanza delle TS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Il recente riconoscimento dell</a:t>
            </a:r>
            <a:r>
              <a:rPr lang="it-IT" altLang="en-US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’</a:t>
            </a: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 Importanza delle NTS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Tx/>
              <a:buSzTx/>
              <a:buFontTx/>
              <a:buNone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Tx/>
              <a:buSzTx/>
              <a:buFontTx/>
              <a:buNone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Gli obiettivi che vogliamo porre sono: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Migliorare outcome pazienti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Migliorare formazione sanitari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Attraverso il Miglioramento delle TS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Attraverso il Miglioramento delle NTS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None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Tx/>
              <a:buSzTx/>
              <a:buFontTx/>
              <a:buNone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Gli strumenti didattici saranno: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La simulazione ad alta fedeltà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 principi CRM</a:t>
            </a:r>
          </a:p>
          <a:p>
            <a:pPr marL="169863" indent="-169863" eaLnBrk="1">
              <a:lnSpc>
                <a:spcPts val="3488"/>
              </a:lnSpc>
              <a:spcBef>
                <a:spcPct val="0"/>
              </a:spcBef>
              <a:buClr>
                <a:srgbClr val="572E2D"/>
              </a:buClr>
              <a:buSzPct val="80000"/>
              <a:buFont typeface="Noteworthy Bold" pitchFamily="-84" charset="0"/>
              <a:buChar char="•"/>
              <a:tabLst>
                <a:tab pos="171450" algn="l"/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O meglio ancora la simulazione ad alta fedeltà svolta utilizzando i principi CRM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1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24969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E Corsi HF SIM &amp; CRM, svolti in collaborazione con SIMEU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La capacità di trasferire le conoscenze,  di ciò che deve essere fatto, nell</a:t>
            </a:r>
            <a:r>
              <a:rPr lang="it-IT" altLang="en-US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’</a:t>
            </a: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attività pratica ed effettiva di una squadra, nel complesso e mal strutturato mondo reale della pratica clinica quotidiana.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Il presupposto è che la padronanza delle basi teoriche, la conoscenza della teoria, il pur continuo aggiornamento culturale non sono sufficienti per la completa ed efficace gestione clinica dei diversi e complessi casi della nostra pratica clinica, se non supportati da altre competenze.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La Simulazione ad alta fedeltà svolta utilizzando i principi CRM ci permette di acquisire ed esercitare le altre competenze: le abilità, ovvero la capacità di eseguire procedure più o meno complesse; e le NT skill, ovvero le capacità organizzative, comportamentali e relazionali che permettono di utilizzare al meglio le competenze di tutti e di ciascuno nel contesto in cui il team si trova ad operare.   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39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Partecipanti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7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La formazione vicina e valutata non solo in aula ma per l</a:t>
            </a:r>
            <a:r>
              <a:rPr lang="it-IT" altLang="en-US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’</a:t>
            </a: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impatto il Ritorno dell</a:t>
            </a:r>
            <a:r>
              <a:rPr lang="it-IT" altLang="en-US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’</a:t>
            </a: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investimento formativo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7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Give a brief overview of the presentation. Describe the major focus of the presentation and why it is important.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Introduce each of the major topics.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227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What will the audience be able to do after this training is complete? Briefly describe each objective and how the audience will benefit from this presentation.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3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1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1"/>
            <a:fld id="{A8C78A91-03FF-4C42-844A-92EEC7E9667C}" type="slidenum">
              <a:rPr lang="it-IT">
                <a:solidFill>
                  <a:schemeClr val="tx1"/>
                </a:solidFill>
                <a:cs typeface="Arial" pitchFamily="34" charset="0"/>
              </a:rPr>
              <a:pPr hangingPunct="1"/>
              <a:t>6</a:t>
            </a:fld>
            <a:endParaRPr lang="it-IT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2150" y="4284663"/>
            <a:ext cx="5486400" cy="420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 2004  THE  AHA  ESTABLISHED  THE  ECC  EDUCATION </a:t>
            </a:r>
          </a:p>
          <a:p>
            <a:r>
              <a:rPr lang="en-US" sz="1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SUBCOMMITTEE  WITH  MEMBERS  INCLUDING  EXPERTS</a:t>
            </a:r>
          </a:p>
          <a:p>
            <a:r>
              <a:rPr lang="en-US" sz="1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IN CURRICULUM  AND  INSTRUCTIONAL  DESIGN.</a:t>
            </a:r>
          </a:p>
          <a:p>
            <a:endParaRPr lang="en-US" sz="14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1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OVER TIME, THE EDUCATION SUBCOMMITTEE</a:t>
            </a:r>
          </a:p>
          <a:p>
            <a:r>
              <a:rPr lang="en-US" sz="1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ENDORSED  SEVERAL  EDUCATIONAL  PRINCIPLES</a:t>
            </a:r>
          </a:p>
          <a:p>
            <a:r>
              <a:rPr lang="en-US" sz="1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AS  CORE  CONCEPTS</a:t>
            </a:r>
          </a:p>
          <a:p>
            <a:endParaRPr lang="en-US" sz="14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1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YOU CAN SEE THEM IN THE TABLE</a:t>
            </a:r>
            <a:endParaRPr lang="it-IT" sz="14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59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986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THEY  ARE   SO PERFECT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HERE    STUDENTS    CAN SEE    HEAD   BOBBING  IN    AN INFANT    WITH    RESPIRATÓRY    DISTRESS   OR   SEIZURE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THESE    ARE   THINKS    DIFFICULT  TO    EXPLAIN 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AND    IN  THEIR   PRACTICE   STUDENTS   MAY  NEVER   SEE IT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IN   PALS   AHA    COURSES   THERE   ARE   MANY   VIDEO LIKE   THESE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55" name="Text Box 2"/>
          <p:cNvSpPr>
            <a:spLocks noChangeArrowheads="1"/>
          </p:cNvSpPr>
          <p:nvPr>
            <p:ph type="body"/>
          </p:nvPr>
        </p:nvSpPr>
        <p:spPr>
          <a:xfrm>
            <a:off x="0" y="0"/>
            <a:ext cx="1588" cy="36091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WITH     SCENARIOS  WE   CAN   APPLY   ONE  OF   THE   MOST   IMPORTANT    PRINCIPLE   OF   ANDRAGOGY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AN    ADULT    IS     INTERESTED    TO LEARN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WHAT  HE/SHE   DOES    EVERY DAY,  </a:t>
            </a: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smtClean="0">
              <a:solidFill>
                <a:srgbClr val="572E2D"/>
              </a:solidFill>
              <a:latin typeface="Noteworthy Bold" pitchFamily="-84" charset="0"/>
              <a:ea typeface="ＭＳ Ｐゴシック" pitchFamily="34" charset="-128"/>
            </a:endParaRPr>
          </a:p>
          <a:p>
            <a:pPr eaLnBrk="1">
              <a:lnSpc>
                <a:spcPts val="3488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smtClean="0">
                <a:solidFill>
                  <a:srgbClr val="572E2D"/>
                </a:solidFill>
                <a:latin typeface="Noteworthy Bold" pitchFamily="-84" charset="0"/>
                <a:ea typeface="ＭＳ Ｐゴシック" pitchFamily="34" charset="-128"/>
              </a:rPr>
              <a:t>AND  WHAT    HE/SHE   MOST  FEARS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85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06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3700" y="80963"/>
            <a:ext cx="2093913" cy="6048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134100" cy="6048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10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61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7272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960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93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8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133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775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50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46369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94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3700" y="92075"/>
            <a:ext cx="2093913" cy="60372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134100" cy="60372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7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336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227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84144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62400" y="4038600"/>
            <a:ext cx="2308225" cy="656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23025" y="4038600"/>
            <a:ext cx="2309813" cy="656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06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47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155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5674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07318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82857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381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24713" y="2286000"/>
            <a:ext cx="1544637" cy="83216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90800" y="2286000"/>
            <a:ext cx="4481513" cy="83216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490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623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213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05246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550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352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3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990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891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5208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6415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526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187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184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057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3408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2613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3886200"/>
            <a:ext cx="3124200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857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8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440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04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21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85293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96452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45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1513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19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359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889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59710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12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576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022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243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80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56933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2830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062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3700" y="92075"/>
            <a:ext cx="2093913" cy="60372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134100" cy="60372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00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39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186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0813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spect="1" noChangeArrowheads="1"/>
          </p:cNvSpPr>
          <p:nvPr/>
        </p:nvSpPr>
        <p:spPr bwMode="auto">
          <a:xfrm>
            <a:off x="42863" y="0"/>
            <a:ext cx="91011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7950"/>
            <a:ext cx="817563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0963"/>
            <a:ext cx="80756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spect="1" noChangeArrowheads="1"/>
          </p:cNvSpPr>
          <p:nvPr/>
        </p:nvSpPr>
        <p:spPr bwMode="auto">
          <a:xfrm>
            <a:off x="42863" y="0"/>
            <a:ext cx="91011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7950"/>
            <a:ext cx="817563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2075"/>
            <a:ext cx="80756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spect="1" noChangeArrowheads="1"/>
          </p:cNvSpPr>
          <p:nvPr/>
        </p:nvSpPr>
        <p:spPr bwMode="auto">
          <a:xfrm>
            <a:off x="42863" y="0"/>
            <a:ext cx="91011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286000"/>
            <a:ext cx="61785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4038600"/>
            <a:ext cx="4770438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spect="1" noChangeArrowheads="1"/>
          </p:cNvSpPr>
          <p:nvPr/>
        </p:nvSpPr>
        <p:spPr bwMode="auto">
          <a:xfrm>
            <a:off x="42863" y="0"/>
            <a:ext cx="91011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7950"/>
            <a:ext cx="817563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spect="1" noChangeArrowheads="1"/>
          </p:cNvSpPr>
          <p:nvPr/>
        </p:nvSpPr>
        <p:spPr bwMode="auto">
          <a:xfrm>
            <a:off x="42863" y="0"/>
            <a:ext cx="91011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7950"/>
            <a:ext cx="817563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081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39921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spect="1" noChangeArrowheads="1"/>
          </p:cNvSpPr>
          <p:nvPr/>
        </p:nvSpPr>
        <p:spPr bwMode="auto">
          <a:xfrm>
            <a:off x="42863" y="0"/>
            <a:ext cx="91011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7950"/>
            <a:ext cx="817563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2075"/>
            <a:ext cx="80756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4" Type="http://schemas.openxmlformats.org/officeDocument/2006/relationships/hyperlink" Target="mailto:segreteria@simeu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0"/>
            <a:ext cx="6180138" cy="1471613"/>
          </a:xfrm>
        </p:spPr>
        <p:txBody>
          <a:bodyPr/>
          <a:lstStyle/>
          <a:p>
            <a:pPr algn="r"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000" b="1" smtClean="0">
                <a:solidFill>
                  <a:srgbClr val="3366FF"/>
                </a:solidFill>
                <a:ea typeface="ＭＳ Ｐゴシック" pitchFamily="34" charset="-128"/>
              </a:rPr>
              <a:t>Formazione in emergenza e urgenza: simulazione ad alta fedelta' e principi CRM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5181600"/>
            <a:ext cx="5305425" cy="1524000"/>
          </a:xfrm>
        </p:spPr>
        <p:txBody>
          <a:bodyPr/>
          <a:lstStyle/>
          <a:p>
            <a:pPr algn="r" eaLnBrk="1">
              <a:lnSpc>
                <a:spcPct val="100000"/>
              </a:lnSpc>
              <a:spcBef>
                <a:spcPts val="4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smtClean="0">
                <a:solidFill>
                  <a:srgbClr val="3366FF"/>
                </a:solidFill>
                <a:ea typeface="ＭＳ Ｐゴシック" pitchFamily="34" charset="-128"/>
              </a:rPr>
              <a:t>Sabrina Egman</a:t>
            </a:r>
          </a:p>
          <a:p>
            <a:pPr algn="r" eaLnBrk="1">
              <a:lnSpc>
                <a:spcPct val="100000"/>
              </a:lnSpc>
              <a:spcBef>
                <a:spcPts val="4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smtClean="0">
                <a:solidFill>
                  <a:srgbClr val="3366FF"/>
                </a:solidFill>
                <a:ea typeface="ＭＳ Ｐゴシック" pitchFamily="34" charset="-128"/>
              </a:rPr>
              <a:t>National Faculty ITC AHA SIMEU</a:t>
            </a:r>
          </a:p>
        </p:txBody>
      </p:sp>
      <p:sp>
        <p:nvSpPr>
          <p:cNvPr id="8195" name="AutoShape 8" descr="data:image/jpeg;base64,/9j/4AAQSkZJRgABAQAAAQABAAD/2wCEAAkGBhQSEBAUExQVERQVFBkUFRMWGBIWFxcUFhUVGBQUFxQYGyYeGhojGhUVIi8gIycpLCwsFh4xNTAqNSYrLSoBCQoKDgwOGQ8PGiwlHyQsLC8pLCoyLDA0LCwsLCovLiosKiw1LSo0LCw0KSwvLCwsLSwsLCwsLCwsLCwsLywsLP/AABEIAHEBvQMBIgACEQEDEQH/xAAcAAEAAQUBAQAAAAAAAAAAAAAABgEDBAUHCAL/xABJEAACAQMCBAEIBAkKBQUAAAABAgMABBEFEgYTITFBBxQiUWFxgZEyUpKhFSM0QnSxsrPRFhdDU1Ric5PB0nKCoqPDM2PC4fD/xAAaAQEAAwEBAQAAAAAAAAAAAAAAAQIEAwUG/8QAMxEAAgECAgYJAwQDAAAAAAAAAAECAxEEIRIiMUFRgQUTMnGRobHB8BRSYRUj0fEkU+H/2gAMAwEAAhEDEQA/AO40pSgFKV8SzKoyxCj1kgD5mgPulYX4bg/r4v8AMj/jT8Nwf18X+ZH/ABq2hLgU6yHFGbSsL8Nwf18X+ZH/ABp+G4P6+L/Mj/jTQlwHWQ4ozaVj2+oRSHCSI5HgrKx+41kVDVtpZNPNClKVBIpSlAKVp+IOKIrMJzAzF87QoBztxnJJAHcVj8L8VeeGbEfLEe3GW3E7t3foMfR9veuvVT0NO2RweJpKp1V9bh5kgpSlcjuKUpQClKUApSlAKUpQClKUApSlAKUpQClKUApSlAKUpQClKUApSlAKUpQClKUApSlAKUpQClKUApSlAKUpQClKUBquJdaFrbvJjLdFQHxc9s+wdT8K49f6lJO5eVy7e3sPYB2A9gqfeVJzybceBkJ+IXp+s1GOEeFTduSxKxJ9Jh3J+qvtx4+Hxr2cGoUqPWyPmOk3Vr4lUIeHuR+smPTZW+jFIfcjn9Qrs+m6FBAAIo1T+9jLH3seprPqsukvtiXh0Hlrz8EcL/BE/wDUy/5b/wAKfgif+pl/y3/hXdKVT9Sl9p0/Q4fe/A4zoujXPPiKRyowcHeVZQoz1JYjGMZ99dmpSsmIxDrNNq1j0sHg1hYtJt3MbULh0TMcZmb6gZV+9ulQTWuPLyMlTALf1FwzH4McKfka6JXxJEGBDAMD3BAIPvBqtKpCD1o3+eB0xFGpUWpNx8P78zmuneU2dekqLKPWPQb7sj7hUp07j+1lwCxhb1SDA+0Mr8yKt61wbZFSzAW399WCD5N6P3VznWLGGJsQzicexWXHxPQ/CvQhTw+I7KafzkeLUrYzBduSkvzt9n6kp8p8yubRlIYFZMEEEHrH4ivryYTKgu2YhQOXkkgD+k8TUDzTNa/pv2eqvz53PN+u/wAr6nR5crHWtS8oFrFkKxmb1RjI+0cD5ZqL6h5TZ26RIkQ9Z9NvvwPuqP6NYQytiacQD2qzZ/5uw+NdG0Xg2yVQygXH99mDj5D0furJOnh8P2k2/nI9OnWxmN7ElFfjb7v0NLovHt3Icebi49ZjDKfieqj7qnNlO7oC8Zib6hKsR8V6VdjiCgBQAB2AAAHwFfdedVqQm9WNj2cPRqU1rzcvD+/MUpSuJqFKUoBSlKAUpSgFKUoBSlKAUpSgFKUoBSlKAUpSgFKUoBSlKAUpSgFKUoBSlKAUpSgFKUoBSlKAUpSgIz5QNLMtmxXq0TczH90Ah/uOf+WvryewgWEZHdmcn37yv6lFSNlBBB6jxFQThbX47ae4tJDsRZn5THsPSI2E+HYYPvrXBynRcFudzzaqhSxUasn2k488rfwTylUBqtZD0hSlKAUpSgMXUbh0TMcRmb6oZU+OWqA67xVqAyDE1svrCFv+4cj5YrpFUxXelVjTecU/ngZMRh51VaM3Hu+X8zi0Gl3V224LLMT+e2cfbY4++pHpvkwkODNIEH1UG4/aOAPvrowFVrRPH1HlHIxUuiKMXeo3J/n57nKeOOHYrTzdYt3pByzMck4KY9g7nsK+uB+HIrtbgS7srs2spwRnfn2HsO4qRcfaDNcvb8lN20PuOVAGSmM5PsNZPBHDEloJTIUJk29FJONu7uSB9b7q7vE/43a1vPaZFgr456mp3Zdn+TQaj5MJBkwyK4+q42n7QyD91R2fTbq0bcVlhP11yB9teh+ddqqhFcYY+ospJM11eiKMnem3F/Pm053oXE2onA5LXK+tlKf9zovzzU8sJ3dAZI+U3iu5X/6l6VkVWs1WrGo8opd3y3kbsPQnSVpTcu/5fzFKUrgahSlKAUpSgFKxIdWiaZ4VkUyxgM8YI3KrdiR8vmPXWXQClKxdT1OO3ieWUlY0GWYKzYGcZIUE4+HSgMqlWrW5WREdCGR1DKw7FWGQR8DVLu7SJHkkYIiAszMcAAdyTQF6lWbS7SVEkjYOjgMrKcgqexBq9QClK1VjxLDLcXUC7g9tt5pYYUbwSCGz16A1NgbWlYum6pFcRiSF1ljOcOpyDg4PX31lVAFKUoBSlKAUpSgFKUoBSrN5dCKOSRs7UVnbHU4UEnA9wrV2fF9tJb285kEUc7bIuZhCzbioXBPfKmpsyLm6pSsXUtTit4zJNIsUYwC7EAAk4HX31BJlUqisCAR1B6gj1VWgFKUoBSlKAUpSgLdxOEVmY4VQWJ9QAyT8q4ZqF3zZZZO292fHq3MTj766Z5R9QMdoEH9K4Q/8IBY/PAHxNcysrF5nCRqXc9gP1n1D2mvZ6PgowdR/LHzHTNVzqRox3erMzTuJbiAARysqj804ZfgrZA+FbePyk3QHXlN7Sh/0YVsNP8lzEAzShf7qDd/1HA+41tF8mFv4yTH4xj/4VapXwreavyKUcL0go6raX5fsR7+cy6+rD9l/99P5zLr6sP2X/wB9SP8AmxtvrzfaT/ZT+bG2+vN9pP8AZXPrcJ9vkd/p+kvv8zTad5TZeYoljRkJAOwMGGfEZYg+6uiXE4RGdugVSx9wGT+qo3ZeTu1jdX/GSbTkK7KVyO2QFGa2nFLYsb0+q2m/dNWLESpSkuqVuJ6eChiIRfXu/A4hd+WfUGlZkaONCcrHy0YBfAFj6ROO5yPhWfZ+XG+JC8mCVicAKkoYk9gAHOT7AK5qK7t5HeDEhtku5FBmmGUJH0IT9EL6iw6k+ogevPapGEI3sKUqk5Wuau61fiKdcpbi3B+qsKt8pnLD5CoHruqapDIBdS3kTHtuklUH17dp2n4V6YxWv1zQ4ruB4ZlDIw+KnwdT4MPA1njWSfZRonRbXaZwHQPKpfWpGZTcp4pNl/lJnePmR7K6Fp/l2tWUc6KaJvEKEkX4NuB+Yrjmu6Q1rczQP1aJyufWO6sPYVIPxrM4N4bN9ewwdQpJaRh3WNerke3sB7WFaZU6bWkzLCrUT0Tr0vlVkuVK6bZTXL9jJIoWND7cN1PsJWoFxNJrmGkufOkTueUdsaj2iE4A9rfOu86dp0cESRRIscaDCqowAP8AU+3uayMVkjUUXkjZKm5LNnla14pu4zlLqdT7JZMfInBrrfkv8pz3Unmt1gykExygBeZtGWRlHTdjJBGMgHpkddB5ZeCEgZLuBQiSNslRRhRIclXA8N2CD7QPXUF4UujHf2bjoVuIvkZFDD4gkfGtTUasLmROdKdmz1RWPqF4IopZSCRGjOQO5CKWIHt6VkVjajcFIZXVDKVRmEY7uVUkIOh6nGO3jXno9EhnCvGl9dmGXzSLzWVyu+OXdJEASMuvj1A6YHfPSvqbji7uJ549OtUnjgYxyTyvsRpB3RB0zj15+QIzFdJu0/Cdq2lxXVvzJB55bPGywrHkbmIOQpA3Yx0HTGOx2XD2tfgVrm1u4ZuWZ3lgnjQusivj0SR2b0R8z2wCdLgty5HBSe98yRaJ5Q0eK8N1GbWazGZ4id3TBIZD+cDjAHtHUgg1g6Zxjqc4jnTT081dhtzL+O5RIHM2+Ix17dR26da0sfDs+pfhi65TW4uYUhto5PRZhGUYM4/NDGNRn+8fAZOx0HylrDBBbT2t0tzGiQmJYiQSoCBgc9jgH+PeocVuX/CVJ72bS11yJNV1NWhij5FukklyM8x02KxDdOwH7IrW/wA4N+0BvUsVNkMt1kxOYgcGUL2x44x8cdatS6M1xq2uxYKiaySNXIO3cY0A6+OD3xUX0nzGCIW99p9352mUZUNwwl6nDLiUL1GOwx6qlRj6EOT9SWcXca3Yn01bOMNFckSIzOq8/wBFW5ffMagOuSepPTsOu21HXL8W0K+YpJczGRXi5gMMca/nPJ2O4EdMjufdUf4piMCaDci2ljgtmJkhUNI8KuqbVbPU4wRk+Ix41f4p43klgtZIBc21rJcGO4nEZEoiUIQ0YwSqtuYbsZ9Dp6jGje1kTe17s2fk71pszWEtuLWW0C+grtInLcll2sxJwMjAyehHqwN/xdciOwu3aNZlWF2Mb/RcBT6Lew1AeBrmKPWrsRpcCOeKPlNKlwWbaoLyu0npBSQSGbGcgeypxx2hOmXwAJJt5AAASSdp6ACqyWuuRaL1SG8RcW3EOmaa1pAkKziFcqyhULdVgjXuMhSC5HQe05El/D19HZySS2Sm45ojigjkDhg20B2f80Als+xfCorxBYynQdKZY3c27W00iKp3hERg3o9+hI91bTXuPpJ9OuprCKcNGUXmPFg7XJ3vGpzuKgDJ7DdnwqzV0rLeVTs3d7jL0LjK689SzvrZIJJY2kieN96kLncp6nrgHrnw7dQaxeF2xq3EBwDjkHB7H8U/Q+yozZ30Katp08XnkyGKRGnmS4d5ZWVlAXcOw3AHaAoz7zUn4chYanxASrAMIdpIIDYifOD4/CjSSfd7kJt27/Y+OHOJZBpFtLZ2Kb5ZXjS3jO2NPSkJkZj2X0DnOOpAzWx4Y4wuJLySzvbdbecRc5DG29GjyAfXg5Pr8D2x1h+mX91a8O2phEkZNwyzOqEyRQtLJudUI6HsMkePxq5w/dQx65C8S3TxS2vLWWVLlnllaQbpC0gztAHVuijafjLgtbmFJ5cjd2XHOoXPnQtbOJvN55Iy7yFVYIcKijuZD3PUAZHrrPtOO5bjTorm2tjLPJJyeRuwEkG7czPjogC5ycdx2qx5LYGVdT3KVzqExGQRkHbgjPce2ono99dWugu0KyIxvWEjBCXjhYjdIqMO/QDPhn4iNFN2S4E3aV3+SZ8N8Y3L3rWd7bpbzcrnRtG+9GTOCPHr38fA9umZVf3HLilcDJRGYD17VJx91co0a7hTW7aSIXckUlsYxNMly7yys+C+ZBnaBjJwFG011PWRm2uMdfxT/sGqTik0Wg7pkAh8o1+9kt6ljHyFBaUmUhmCsQzRrjIUAdSfEHpgVf1DyjXccKXgsh5gSvpNIOeUYgCTYOigk9B1z07ZzVnQ7Zhws6FWD+bXA2bTuyZJcDbjNfWv27HhZECsX82txtAO7IeLI24zV7Rva2+xS8rbd1zecR8ZyRzW9tZwi5uZ05oDNsjSL+sc+3B6dO3uBcPcYyNNcW17EtrPDHziVbdG8PjIp79PH/6IqH8WaKI7ixvJ7eS5tTaRwzLGZA8TKMq+EZTjr4nHQ564rP4ZtLG6e4Wzs7iEPayxNdymbaOZhRGod23Hru8MbfbTRjok6UtIXfGt9e211JbWaeZ8uVRJLJtkdArB3Vc+HXp16jGc1iaXqCRaPoW+CO433SxrzP6NjLLiRf7wqumcTmz017C5trlJ0ilhBSJnjfdv2urr4el/+8MU2j/gjh5dj5W+jLDa2VHNl6kY6D2mr2Wzdf2ZS72/j+CYcQ8aTrdiysbcXNwE5kpdtkcanGNx8SQR4j6Q756a/iXiCddJuZL+xiLxyonJZt8UilkKyBhnHVj09a1j6pePper3N1JDJLa3caAyRLvMbxqFww9XQ/MYzgirfHPEI1DRrtoIZwFliUb4ypf00YsqjJKjPf2GqKOccsssy7bs8888jda9xnPBeWtrb2yztNAXUb9m1huAycYCALknvgdK+tC4znNzc2t5AsU8UPPXlMXSSMYztz1zkj39e2OuFfwN+H9Lba20WcgLYOAdsnQnsDS8SReIJJEQsRph29DtMgkJVN3bJOPGosrW/BN3fmWZvKBfwGGW7sVhtZZFjyJN0se/6JdfXjPTA7Y6GuiVwPWdRNzYpJMbua8W4VpgyTiG3QOw2qgAjXI2+ts57V3SwvRLGkihgrjcA6sjYPbKt1HuNRUjawhK7ZkUpSuJ1FKUoCH+U223WqN9SUZ9zKw/XivrycaUqWvNx6cpPXxCKSoHzBPx9lbjiy25llcr/wC2WHvT0x+zWv8AJ7fK9kig+lGzIw97FlPyb7jW3Tbw2iuJ5bpRWPUnvjl33t6EmpSlYj1BSlKAVquK/wAgvf0ab909bWtVxX+QXv6NN+6epjtRD2HlhI9xAHcnA956CvW1lbCOOONeiooQD2KAB+qvKGmD8fB/ip+2tetBWvFbjJhVkytKUrGbDgXlvswmpqw/pIEY+9WdP1KtbjyBWIMl7Me6rHED/wARZm/ZSsLy8/l1t+j/APket75Avye9/wAZP3dbZP8AZMUV++zqtKUrEbSNeUiw5ulXq99sRkHviIkH7NedNC/K7X/Hi/eLXpviv8gvf0ab909eZNB/KrX/AB4v3i1tw/ZZixHbiesKUpWI2lMUxVjUbwRQyyEEiNGcgdyEUsQPlUVufKVGlrY3JhlMd0+zptPKG4rlz28Og8cH1VZRb2ENpbSY4piq0qpIxVMVWlAUxTFVpQFMVWlKAYqmKrSgKYpiq0oCmKYqtKAYqmKrSgKYqtKUBTFVxSlAUxTFVpQFMUxVaUAxVMVWlAUxTFVpQFMVWlKAUpSgFKUoDU8Vz7LK5P8A7bL8W9Efrrk2i65Jayb4z36Mp+iw9RH+tdb4l01ri1miUgMwGM9sqwYA+/GK5VNwndqcG3kP/CNw+a5FetgXT6uUZNZvefOdLRrddCdNPJbVxuTrTvKVbuBzQ0LePQuvwK9furax8ZWh/p0+O4frFcs/k1df2eb7D/wp/Jq6/s832H/hV5YOg9krc0codJ4yKtKF+TOrfyutP7RH86fyutP7RH865T/Ju6/s832H/hVf5M3X9nm+w38Kr9FR+/0On6rif9fkzrlnr9vK22OaN2+qGGT7h41a4r/IL39Gm/dPXN9J4PuzNGeU8YDqS7YXaAQc98591dQ1qyM1tcRAgGSJ4wT2BdCoJ+dYq9KFKS0ZXPVweIq14N1IaPv4nljS/wD14P8AFT9ta9ZivOmheTa+N7DHJbyRKsis8rD8WFVgWIcdGOB0A75FeixTEyTasdcNFpO5WlKVlNRw3y8/ltt+j/8Aket75Avye8/xk/d1a8tfCtxPLbzwxvMqxmN1RSzKdxZTtHUg7j1HbHtre+R7hmW0s5DOpjeaTfy26MqBQq7h4E9Tj1YrXKS6lIyxi+ubJ7SlKyGo1XFf5Be/o037p68yaD+VWv8AjxfvFr1JrNmZra4iBwZInjBPYF0Kg/fXA+FvJxem/gWSCSFI5VeSRhhAqMGO1+zE4wMZ7+qtdCSUXcyV4tyjY9EVZvLpY45JHOFRS7H1KoJJ+Qq9WNqdkJoJoicCSNoyfUHUqT99ZDWc3k13VL+zubmIW1vaNHLtjkEjSvEFYM24dAehx2GR6up3PAejR3GkaaJMlU/G7M+izJI5Tf4kBsHHbIGc1pbK9vbOwksJbCeYrHJDHPAA8bK4fax8R9Lt36dhUu8nVk8Wl2kcqNG6oQyMCGB3seoPboRXeeUcuORxhtz4Go4g4vuHvnsrNreExIHmuLg+iCwBWNFz1OCPX3PbHXHtePZ/NNTEgh87slDbo8tDIrDKOBnPgcjPq7dQMHirh1oNTlu2sRqdvcKoeMIskkUigLuVSCcEL7uvUjAz9+ZNNYanydL8wDwBI1CKs0zZYkGNQCAOmPeam0bLkReV2LzjDVIbODUJEtjbkRl4F38wpJtHM3nopJIwBnbkZzg1k6jxXqNq9rcXKW/ms8qxmGPeZIhJkoTIejNgEnHTpjpkGvviXSJn4bjgWJ2mEFspiCkvuVotw298jBz7qyPKPpcs1hZpFG8jLcwMyqpJCqrBiQOwGRRaL3LayXpcSnEHF1y989nZtbwmJFeae4PogsAVjRc9Tgjr17ntjrasuPJ/NNUEoh87sk3boyWhkUqSjgZzjp1GfV27DW8VcOtBqct2bAanb3CqHjCLJJFIoC7lUg9CF93U5xgZvx2TS2OqcnS/MA9uUjUIqzTN6WQY1AIA6Y95paNlyF3dmXpXEGqTpaXQjt1tWVTKp3iUptzLOozgDIbaoJOMZ79NXeceambI6hHHaxWpborcx5RGZNgdsMAfS8B19lTfhocjTLUT/iuXapzd/o7NsY37s9sYOc1yDQ5rI7/PGu47XzhnjhjExsCA3onJBc9c+A7/AAqYpNvLYRJtJZk5v+MLwzxWcL2qzrCJbi5k3LCu7BVY0Jzkgqeue/sJr6sOOrgQapHNyTdWcJlWSIloZVKFkYDPgQMjI7+Fa7ijRNt+t+lmmq2txCgeNVWRlIChJY1wcgqF6gesHHQ1etrQy2upcnSvMFa0eNDsVZpXYH0OWoBA7evJqLRsshd3Z8z8W6qthHqBW1EIRHaDEm90YgGTfnC5JyFGcA9cnpW61vVNR2ecWz2cdpyVmzcc7eoKbmJ2dMYrFv8ASpjw0IBE5m81jXlbTv3ApldvfIwa0vGRuntdPs0tbp4RFC12Y0bLbVX8QrEYBBBJ9R2+oiiSb3bfINtI2/DXEup3GnyXPKheR2VLaMKyDbu2vNIS59AdcDp9A+sVc0fiW+h1GGzvvN5efGzxvBuBQoCxVgcdMKfDxHU9axdT169m0+4itLG5snjjQR7lAJjDBWSLH5wQeHXHbritNa2Rj1DTbiDTbxI0WRZC6AyySuhXdIzNnALD03IHfA6VOine6Qu1bM6x+EYs45iZzjG5c57Yxnvmo/w3xHLPf6pA+zZbPGseAQ2HVidxz17DwFW18l2nifn8k83m87dzJf8A1N+/dt3Y+l1xWmD3Gn6pqEnmk91Fecto3gUNtdFIKPkgL1Y9T4Ad+uOaUXexdtq1zKt+NZzb63IRHuspZUh9E4IQHbvG7qenhirOlcQ6pNHa3Qjt1tSqmZW3iUoFzLOozgDo21QScYz36a3SNIujYcQCW3eOW4kldIsFtxdT0Q/njJxkd6mvDQEGl2vP/FCO2Tm7/R2bUG/dntjBzmrSsti+WIjd7SE3nHmpmy/CCR2sVqW6K3MklWMvsDthgD18B19lbHUOL7wzxWcL2qTrCstzcyblhXdgqsaMckkFT1z39hNQbQZrI7vPGu47XzhnihjExsCN3onJBc+PgP8ASpVxRom2/W/SzXVbW4hUPGqrIysAuyWMYOQVC9R7c46VdxinaxzTbV7mz03jmfk6nHNyTdWcJlWSIloZV2FkYDOe4GRkd/Cte/FuqiwTUMWohVFdocSb3QkAybs4TOchR2HfJ6Vds7Uy2upcnSvMA1pJGh2Ks0rsrehy1AIHb15NZc2kzfyaEHKfneaqvK2nfuyPR2981XVW7eWz47jO1jU9QZEuLR7OO1aBZibjm71ypdiSnTaFI+RrWcMcT6nc2M1zy4XZmWO2QK6BvTCyTOS30F69OhO0+ytbxi121jp9lHbXLxmGA3TRo2dqqoMCnGN2VJPqwvrIrN1DXbySwngs7C6sXjiXllgB6CuiskXjv2EkePQ464po5bEL57zM0jiS/h1GCzvvN5POEd0eDcChRSxVgcdMKfDxHXvU9rj9raGO/wBMuINNvERFkWVnQGWSV4yu6RmbOAW+m5A+lgdMV18VSokrWLwbzK0pSuR0FKUoBSlKAUpSgFKUoBSlKAUpSgFKUoBSlKAUpSgFKUoBSlKAUpSgFKUoBSlKAUpSgFKUoBSlKAwNc0hbq2mgclVlQoSO4z2I9xxUObhPVTbeZm5tPN+XyeZypObysbcbM7M7enf45610ClWUmirimYOiaSttbQwISViQICe5wO59p71nUpVSwpSlAKUpQClKUArA17SFuraaByVWVChI7jPYj3HFZ9KbAc/fhTVWtvMzc2nm/L5PM5UnN5QG3G3OzO3p3+OetTPRdKW2t4YEJKxIqAnudoxk+096zaVZybKqKQpSlVLClKUApSlAKUpQClKUApSlAKU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6" name="AutoShape 10" descr="data:image/jpeg;base64,/9j/4AAQSkZJRgABAQAAAQABAAD/2wCEAAkGBhQSEBAUExQVERQVFBkUFRMWGBIWFxcUFhUVGBQUFxQYGyYeGhojGhUVIi8gIycpLCwsFh4xNTAqNSYrLSoBCQoKDgwOGQ8PGiwlHyQsLC8pLCoyLDA0LCwsLCovLiosKiw1LSo0LCw0KSwvLCwsLSwsLCwsLCwsLCwsLywsLP/AABEIAHEBvQMBIgACEQEDEQH/xAAcAAEAAQUBAQAAAAAAAAAAAAAABgEDBAUHCAL/xABJEAACAQMCBAEIBAkKBQUAAAABAgMABBEFEgYTITFBBxQiUWFxgZEyUpKhFSM0QnSxsrPRFhdDU1Ric5PB0nKCoqPDM2PC4fD/xAAaAQEAAwEBAQAAAAAAAAAAAAAAAQIEAwUG/8QAMxEAAgECAgYJAwQDAAAAAAAAAAECAxEEIRIiMUFRgQUTMnGRobHB8BRSYRUj0fEkU+H/2gAMAwEAAhEDEQA/AO40pSgFKV8SzKoyxCj1kgD5mgPulYX4bg/r4v8AMj/jT8Nwf18X+ZH/ABq2hLgU6yHFGbSsL8Nwf18X+ZH/ABp+G4P6+L/Mj/jTQlwHWQ4ozaVj2+oRSHCSI5HgrKx+41kVDVtpZNPNClKVBIpSlAKVp+IOKIrMJzAzF87QoBztxnJJAHcVj8L8VeeGbEfLEe3GW3E7t3foMfR9veuvVT0NO2RweJpKp1V9bh5kgpSlcjuKUpQClKUApSlAKUpQClKUApSlAKUpQClKUApSlAKUpQClKUApSlAKUpQClKUApSlAKUpQClKUApSlAKUpQClKUBquJdaFrbvJjLdFQHxc9s+wdT8K49f6lJO5eVy7e3sPYB2A9gqfeVJzybceBkJ+IXp+s1GOEeFTduSxKxJ9Jh3J+qvtx4+Hxr2cGoUqPWyPmOk3Vr4lUIeHuR+smPTZW+jFIfcjn9Qrs+m6FBAAIo1T+9jLH3seprPqsukvtiXh0Hlrz8EcL/BE/wDUy/5b/wAKfgif+pl/y3/hXdKVT9Sl9p0/Q4fe/A4zoujXPPiKRyowcHeVZQoz1JYjGMZ99dmpSsmIxDrNNq1j0sHg1hYtJt3MbULh0TMcZmb6gZV+9ulQTWuPLyMlTALf1FwzH4McKfka6JXxJEGBDAMD3BAIPvBqtKpCD1o3+eB0xFGpUWpNx8P78zmuneU2dekqLKPWPQb7sj7hUp07j+1lwCxhb1SDA+0Mr8yKt61wbZFSzAW399WCD5N6P3VznWLGGJsQzicexWXHxPQ/CvQhTw+I7KafzkeLUrYzBduSkvzt9n6kp8p8yubRlIYFZMEEEHrH4ivryYTKgu2YhQOXkkgD+k8TUDzTNa/pv2eqvz53PN+u/wAr6nR5crHWtS8oFrFkKxmb1RjI+0cD5ZqL6h5TZ26RIkQ9Z9NvvwPuqP6NYQytiacQD2qzZ/5uw+NdG0Xg2yVQygXH99mDj5D0furJOnh8P2k2/nI9OnWxmN7ElFfjb7v0NLovHt3Icebi49ZjDKfieqj7qnNlO7oC8Zib6hKsR8V6VdjiCgBQAB2AAAHwFfdedVqQm9WNj2cPRqU1rzcvD+/MUpSuJqFKUoBSlKAUpSgFKUoBSlKAUpSgFKUoBSlKAUpSgFKUoBSlKAUpSgFKUoBSlKAUpSgFKUoBSlKAUpSgIz5QNLMtmxXq0TczH90Ah/uOf+WvryewgWEZHdmcn37yv6lFSNlBBB6jxFQThbX47ae4tJDsRZn5THsPSI2E+HYYPvrXBynRcFudzzaqhSxUasn2k488rfwTylUBqtZD0hSlKAUpSgMXUbh0TMcRmb6oZU+OWqA67xVqAyDE1svrCFv+4cj5YrpFUxXelVjTecU/ngZMRh51VaM3Hu+X8zi0Gl3V224LLMT+e2cfbY4++pHpvkwkODNIEH1UG4/aOAPvrowFVrRPH1HlHIxUuiKMXeo3J/n57nKeOOHYrTzdYt3pByzMck4KY9g7nsK+uB+HIrtbgS7srs2spwRnfn2HsO4qRcfaDNcvb8lN20PuOVAGSmM5PsNZPBHDEloJTIUJk29FJONu7uSB9b7q7vE/43a1vPaZFgr456mp3Zdn+TQaj5MJBkwyK4+q42n7QyD91R2fTbq0bcVlhP11yB9teh+ddqqhFcYY+ospJM11eiKMnem3F/Pm053oXE2onA5LXK+tlKf9zovzzU8sJ3dAZI+U3iu5X/6l6VkVWs1WrGo8opd3y3kbsPQnSVpTcu/5fzFKUrgahSlKAUpSgFKxIdWiaZ4VkUyxgM8YI3KrdiR8vmPXWXQClKxdT1OO3ieWUlY0GWYKzYGcZIUE4+HSgMqlWrW5WREdCGR1DKw7FWGQR8DVLu7SJHkkYIiAszMcAAdyTQF6lWbS7SVEkjYOjgMrKcgqexBq9QClK1VjxLDLcXUC7g9tt5pYYUbwSCGz16A1NgbWlYum6pFcRiSF1ljOcOpyDg4PX31lVAFKUoBSlKAUpSgFKUoBSrN5dCKOSRs7UVnbHU4UEnA9wrV2fF9tJb285kEUc7bIuZhCzbioXBPfKmpsyLm6pSsXUtTit4zJNIsUYwC7EAAk4HX31BJlUqisCAR1B6gj1VWgFKUoBSlKAUpSgLdxOEVmY4VQWJ9QAyT8q4ZqF3zZZZO292fHq3MTj766Z5R9QMdoEH9K4Q/8IBY/PAHxNcysrF5nCRqXc9gP1n1D2mvZ6PgowdR/LHzHTNVzqRox3erMzTuJbiAARysqj804ZfgrZA+FbePyk3QHXlN7Sh/0YVsNP8lzEAzShf7qDd/1HA+41tF8mFv4yTH4xj/4VapXwreavyKUcL0go6raX5fsR7+cy6+rD9l/99P5zLr6sP2X/wB9SP8AmxtvrzfaT/ZT+bG2+vN9pP8AZXPrcJ9vkd/p+kvv8zTad5TZeYoljRkJAOwMGGfEZYg+6uiXE4RGdugVSx9wGT+qo3ZeTu1jdX/GSbTkK7KVyO2QFGa2nFLYsb0+q2m/dNWLESpSkuqVuJ6eChiIRfXu/A4hd+WfUGlZkaONCcrHy0YBfAFj6ROO5yPhWfZ+XG+JC8mCVicAKkoYk9gAHOT7AK5qK7t5HeDEhtku5FBmmGUJH0IT9EL6iw6k+ogevPapGEI3sKUqk5Wuau61fiKdcpbi3B+qsKt8pnLD5CoHruqapDIBdS3kTHtuklUH17dp2n4V6YxWv1zQ4ruB4ZlDIw+KnwdT4MPA1njWSfZRonRbXaZwHQPKpfWpGZTcp4pNl/lJnePmR7K6Fp/l2tWUc6KaJvEKEkX4NuB+Yrjmu6Q1rczQP1aJyufWO6sPYVIPxrM4N4bN9ewwdQpJaRh3WNerke3sB7WFaZU6bWkzLCrUT0Tr0vlVkuVK6bZTXL9jJIoWND7cN1PsJWoFxNJrmGkufOkTueUdsaj2iE4A9rfOu86dp0cESRRIscaDCqowAP8AU+3uayMVkjUUXkjZKm5LNnla14pu4zlLqdT7JZMfInBrrfkv8pz3Unmt1gykExygBeZtGWRlHTdjJBGMgHpkddB5ZeCEgZLuBQiSNslRRhRIclXA8N2CD7QPXUF4UujHf2bjoVuIvkZFDD4gkfGtTUasLmROdKdmz1RWPqF4IopZSCRGjOQO5CKWIHt6VkVjajcFIZXVDKVRmEY7uVUkIOh6nGO3jXno9EhnCvGl9dmGXzSLzWVyu+OXdJEASMuvj1A6YHfPSvqbji7uJ549OtUnjgYxyTyvsRpB3RB0zj15+QIzFdJu0/Cdq2lxXVvzJB55bPGywrHkbmIOQpA3Yx0HTGOx2XD2tfgVrm1u4ZuWZ3lgnjQusivj0SR2b0R8z2wCdLgty5HBSe98yRaJ5Q0eK8N1GbWazGZ4id3TBIZD+cDjAHtHUgg1g6Zxjqc4jnTT081dhtzL+O5RIHM2+Ix17dR26da0sfDs+pfhi65TW4uYUhto5PRZhGUYM4/NDGNRn+8fAZOx0HylrDBBbT2t0tzGiQmJYiQSoCBgc9jgH+PeocVuX/CVJ72bS11yJNV1NWhij5FukklyM8x02KxDdOwH7IrW/wA4N+0BvUsVNkMt1kxOYgcGUL2x44x8cdatS6M1xq2uxYKiaySNXIO3cY0A6+OD3xUX0nzGCIW99p9352mUZUNwwl6nDLiUL1GOwx6qlRj6EOT9SWcXca3Yn01bOMNFckSIzOq8/wBFW5ffMagOuSepPTsOu21HXL8W0K+YpJczGRXi5gMMca/nPJ2O4EdMjufdUf4piMCaDci2ljgtmJkhUNI8KuqbVbPU4wRk+Ix41f4p43klgtZIBc21rJcGO4nEZEoiUIQ0YwSqtuYbsZ9Dp6jGje1kTe17s2fk71pszWEtuLWW0C+grtInLcll2sxJwMjAyehHqwN/xdciOwu3aNZlWF2Mb/RcBT6Lew1AeBrmKPWrsRpcCOeKPlNKlwWbaoLyu0npBSQSGbGcgeypxx2hOmXwAJJt5AAASSdp6ACqyWuuRaL1SG8RcW3EOmaa1pAkKziFcqyhULdVgjXuMhSC5HQe05El/D19HZySS2Sm45ojigjkDhg20B2f80Als+xfCorxBYynQdKZY3c27W00iKp3hERg3o9+hI91bTXuPpJ9OuprCKcNGUXmPFg7XJ3vGpzuKgDJ7DdnwqzV0rLeVTs3d7jL0LjK689SzvrZIJJY2kieN96kLncp6nrgHrnw7dQaxeF2xq3EBwDjkHB7H8U/Q+yozZ30Katp08XnkyGKRGnmS4d5ZWVlAXcOw3AHaAoz7zUn4chYanxASrAMIdpIIDYifOD4/CjSSfd7kJt27/Y+OHOJZBpFtLZ2Kb5ZXjS3jO2NPSkJkZj2X0DnOOpAzWx4Y4wuJLySzvbdbecRc5DG29GjyAfXg5Pr8D2x1h+mX91a8O2phEkZNwyzOqEyRQtLJudUI6HsMkePxq5w/dQx65C8S3TxS2vLWWVLlnllaQbpC0gztAHVuijafjLgtbmFJ5cjd2XHOoXPnQtbOJvN55Iy7yFVYIcKijuZD3PUAZHrrPtOO5bjTorm2tjLPJJyeRuwEkG7czPjogC5ycdx2qx5LYGVdT3KVzqExGQRkHbgjPce2ono99dWugu0KyIxvWEjBCXjhYjdIqMO/QDPhn4iNFN2S4E3aV3+SZ8N8Y3L3rWd7bpbzcrnRtG+9GTOCPHr38fA9umZVf3HLilcDJRGYD17VJx91co0a7hTW7aSIXckUlsYxNMly7yys+C+ZBnaBjJwFG011PWRm2uMdfxT/sGqTik0Wg7pkAh8o1+9kt6ljHyFBaUmUhmCsQzRrjIUAdSfEHpgVf1DyjXccKXgsh5gSvpNIOeUYgCTYOigk9B1z07ZzVnQ7Zhws6FWD+bXA2bTuyZJcDbjNfWv27HhZECsX82txtAO7IeLI24zV7Rva2+xS8rbd1zecR8ZyRzW9tZwi5uZ05oDNsjSL+sc+3B6dO3uBcPcYyNNcW17EtrPDHziVbdG8PjIp79PH/6IqH8WaKI7ixvJ7eS5tTaRwzLGZA8TKMq+EZTjr4nHQ564rP4ZtLG6e4Wzs7iEPayxNdymbaOZhRGod23Hru8MbfbTRjok6UtIXfGt9e211JbWaeZ8uVRJLJtkdArB3Vc+HXp16jGc1iaXqCRaPoW+CO433SxrzP6NjLLiRf7wqumcTmz017C5trlJ0ilhBSJnjfdv2urr4el/+8MU2j/gjh5dj5W+jLDa2VHNl6kY6D2mr2Wzdf2ZS72/j+CYcQ8aTrdiysbcXNwE5kpdtkcanGNx8SQR4j6Q756a/iXiCddJuZL+xiLxyonJZt8UilkKyBhnHVj09a1j6pePper3N1JDJLa3caAyRLvMbxqFww9XQ/MYzgirfHPEI1DRrtoIZwFliUb4ypf00YsqjJKjPf2GqKOccsssy7bs8888jda9xnPBeWtrb2yztNAXUb9m1huAycYCALknvgdK+tC4znNzc2t5AsU8UPPXlMXSSMYztz1zkj39e2OuFfwN+H9Lba20WcgLYOAdsnQnsDS8SReIJJEQsRph29DtMgkJVN3bJOPGosrW/BN3fmWZvKBfwGGW7sVhtZZFjyJN0se/6JdfXjPTA7Y6GuiVwPWdRNzYpJMbua8W4VpgyTiG3QOw2qgAjXI2+ts57V3SwvRLGkihgrjcA6sjYPbKt1HuNRUjawhK7ZkUpSuJ1FKUoCH+U223WqN9SUZ9zKw/XivrycaUqWvNx6cpPXxCKSoHzBPx9lbjiy25llcr/wC2WHvT0x+zWv8AJ7fK9kig+lGzIw97FlPyb7jW3Tbw2iuJ5bpRWPUnvjl33t6EmpSlYj1BSlKAVquK/wAgvf0ab909bWtVxX+QXv6NN+6epjtRD2HlhI9xAHcnA956CvW1lbCOOONeiooQD2KAB+qvKGmD8fB/ip+2tetBWvFbjJhVkytKUrGbDgXlvswmpqw/pIEY+9WdP1KtbjyBWIMl7Me6rHED/wARZm/ZSsLy8/l1t+j/APket75Avye9/wAZP3dbZP8AZMUV++zqtKUrEbSNeUiw5ulXq99sRkHviIkH7NedNC/K7X/Hi/eLXpviv8gvf0ab909eZNB/KrX/AB4v3i1tw/ZZixHbiesKUpWI2lMUxVjUbwRQyyEEiNGcgdyEUsQPlUVufKVGlrY3JhlMd0+zptPKG4rlz28Og8cH1VZRb2ENpbSY4piq0qpIxVMVWlAUxTFVpQFMVWlKAYqmKrSgKYpiq0oCmKYqtKAYqmKrSgKYqtKUBTFVxSlAUxTFVpQFMUxVaUAxVMVWlAUxTFVpQFMVWlKAUpSgFKUoDU8Vz7LK5P8A7bL8W9Efrrk2i65Jayb4z36Mp+iw9RH+tdb4l01ri1miUgMwGM9sqwYA+/GK5VNwndqcG3kP/CNw+a5FetgXT6uUZNZvefOdLRrddCdNPJbVxuTrTvKVbuBzQ0LePQuvwK9furax8ZWh/p0+O4frFcs/k1df2eb7D/wp/Jq6/s832H/hV5YOg9krc0codJ4yKtKF+TOrfyutP7RH86fyutP7RH865T/Ju6/s832H/hVf5M3X9nm+w38Kr9FR+/0On6rif9fkzrlnr9vK22OaN2+qGGT7h41a4r/IL39Gm/dPXN9J4PuzNGeU8YDqS7YXaAQc98591dQ1qyM1tcRAgGSJ4wT2BdCoJ+dYq9KFKS0ZXPVweIq14N1IaPv4nljS/wD14P8AFT9ta9ZivOmheTa+N7DHJbyRKsis8rD8WFVgWIcdGOB0A75FeixTEyTasdcNFpO5WlKVlNRw3y8/ltt+j/8Aket75Avye8/xk/d1a8tfCtxPLbzwxvMqxmN1RSzKdxZTtHUg7j1HbHtre+R7hmW0s5DOpjeaTfy26MqBQq7h4E9Tj1YrXKS6lIyxi+ubJ7SlKyGo1XFf5Be/o037p68yaD+VWv8AjxfvFr1JrNmZra4iBwZInjBPYF0Kg/fXA+FvJxem/gWSCSFI5VeSRhhAqMGO1+zE4wMZ7+qtdCSUXcyV4tyjY9EVZvLpY45JHOFRS7H1KoJJ+Qq9WNqdkJoJoicCSNoyfUHUqT99ZDWc3k13VL+zubmIW1vaNHLtjkEjSvEFYM24dAehx2GR6up3PAejR3GkaaJMlU/G7M+izJI5Tf4kBsHHbIGc1pbK9vbOwksJbCeYrHJDHPAA8bK4fax8R9Lt36dhUu8nVk8Wl2kcqNG6oQyMCGB3seoPboRXeeUcuORxhtz4Go4g4vuHvnsrNreExIHmuLg+iCwBWNFz1OCPX3PbHXHtePZ/NNTEgh87slDbo8tDIrDKOBnPgcjPq7dQMHirh1oNTlu2sRqdvcKoeMIskkUigLuVSCcEL7uvUjAz9+ZNNYanydL8wDwBI1CKs0zZYkGNQCAOmPeam0bLkReV2LzjDVIbODUJEtjbkRl4F38wpJtHM3nopJIwBnbkZzg1k6jxXqNq9rcXKW/ms8qxmGPeZIhJkoTIejNgEnHTpjpkGvviXSJn4bjgWJ2mEFspiCkvuVotw298jBz7qyPKPpcs1hZpFG8jLcwMyqpJCqrBiQOwGRRaL3LayXpcSnEHF1y989nZtbwmJFeae4PogsAVjRc9Tgjr17ntjrasuPJ/NNUEoh87sk3boyWhkUqSjgZzjp1GfV27DW8VcOtBqct2bAanb3CqHjCLJJFIoC7lUg9CF93U5xgZvx2TS2OqcnS/MA9uUjUIqzTN6WQY1AIA6Y95paNlyF3dmXpXEGqTpaXQjt1tWVTKp3iUptzLOozgDIbaoJOMZ79NXeceambI6hHHaxWpborcx5RGZNgdsMAfS8B19lTfhocjTLUT/iuXapzd/o7NsY37s9sYOc1yDQ5rI7/PGu47XzhnjhjExsCA3onJBc9c+A7/AAqYpNvLYRJtJZk5v+MLwzxWcL2qzrCJbi5k3LCu7BVY0Jzkgqeue/sJr6sOOrgQapHNyTdWcJlWSIloZVKFkYDPgQMjI7+Fa7ijRNt+t+lmmq2txCgeNVWRlIChJY1wcgqF6gesHHQ1etrQy2upcnSvMFa0eNDsVZpXYH0OWoBA7evJqLRsshd3Z8z8W6qthHqBW1EIRHaDEm90YgGTfnC5JyFGcA9cnpW61vVNR2ecWz2cdpyVmzcc7eoKbmJ2dMYrFv8ASpjw0IBE5m81jXlbTv3ApldvfIwa0vGRuntdPs0tbp4RFC12Y0bLbVX8QrEYBBBJ9R2+oiiSb3bfINtI2/DXEup3GnyXPKheR2VLaMKyDbu2vNIS59AdcDp9A+sVc0fiW+h1GGzvvN5efGzxvBuBQoCxVgcdMKfDxHU9axdT169m0+4itLG5snjjQR7lAJjDBWSLH5wQeHXHbritNa2Rj1DTbiDTbxI0WRZC6AyySuhXdIzNnALD03IHfA6VOine6Qu1bM6x+EYs45iZzjG5c57Yxnvmo/w3xHLPf6pA+zZbPGseAQ2HVidxz17DwFW18l2nifn8k83m87dzJf8A1N+/dt3Y+l1xWmD3Gn6pqEnmk91Fecto3gUNtdFIKPkgL1Y9T4Ad+uOaUXexdtq1zKt+NZzb63IRHuspZUh9E4IQHbvG7qenhirOlcQ6pNHa3Qjt1tSqmZW3iUoFzLOozgDo21QScYz36a3SNIujYcQCW3eOW4kldIsFtxdT0Q/njJxkd6mvDQEGl2vP/FCO2Tm7/R2bUG/dntjBzmrSsti+WIjd7SE3nHmpmy/CCR2sVqW6K3MklWMvsDthgD18B19lbHUOL7wzxWcL2qTrCstzcyblhXdgqsaMckkFT1z39hNQbQZrI7vPGu47XzhnihjExsCN3onJBc+PgP8ASpVxRom2/W/SzXVbW4hUPGqrIysAuyWMYOQVC9R7c46VdxinaxzTbV7mz03jmfk6nHNyTdWcJlWSIloZV2FkYDOe4GRkd/Cte/FuqiwTUMWohVFdocSb3QkAybs4TOchR2HfJ6Vds7Uy2upcnSvMA1pJGh2Ks0rsrehy1AIHb15NZc2kzfyaEHKfneaqvK2nfuyPR2981XVW7eWz47jO1jU9QZEuLR7OO1aBZibjm71ypdiSnTaFI+RrWcMcT6nc2M1zy4XZmWO2QK6BvTCyTOS30F69OhO0+ytbxi121jp9lHbXLxmGA3TRo2dqqoMCnGN2VJPqwvrIrN1DXbySwngs7C6sXjiXllgB6CuiskXjv2EkePQ464po5bEL57zM0jiS/h1GCzvvN5POEd0eDcChRSxVgcdMKfDxHXvU9rj9raGO/wBMuINNvERFkWVnQGWSV4yu6RmbOAW+m5A+lgdMV18VSokrWLwbzK0pSuR0FKUoBSlKAUpSgFKUoBSlKAUpSgFKUoBSlKAUpSgFKUoBSlKAUpSgFKUoBSlKAUpSgFKUoBSlKAwNc0hbq2mgclVlQoSO4z2I9xxUObhPVTbeZm5tPN+XyeZypObysbcbM7M7enf45610ClWUmirimYOiaSttbQwISViQICe5wO59p71nUpVSwpSlAKUpQClKUArA17SFuraaByVWVChI7jPYj3HFZ9KbAc/fhTVWtvMzc2nm/L5PM5UnN5QG3G3OzO3p3+OetTPRdKW2t4YEJKxIqAnudoxk+096zaVZybKqKQpSlVLClKUApSlAKUpQClKUApSlAKU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197" name="Picture 12" descr="http://www.formed.marche.it/files/common/users/170_31_1203331162_logocol%20altadef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857875"/>
            <a:ext cx="31432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http://www.forumecm.it/assets/icona_conferenza_e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28625"/>
            <a:ext cx="3762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143250" y="1285875"/>
            <a:ext cx="3786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4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n-ea"/>
              </a:rPr>
              <a:t>Roma, 5 novembre 2013</a:t>
            </a:r>
          </a:p>
          <a:p>
            <a:pPr>
              <a:buFont typeface="Times New Roman" pitchFamily="16" charset="0"/>
              <a:buNone/>
              <a:defRPr/>
            </a:pPr>
            <a:endParaRPr lang="it-IT" sz="2000" dirty="0">
              <a:solidFill>
                <a:schemeClr val="accent6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7"/>
          <p:cNvSpPr>
            <a:spLocks noChangeShapeType="1"/>
          </p:cNvSpPr>
          <p:nvPr/>
        </p:nvSpPr>
        <p:spPr bwMode="auto">
          <a:xfrm>
            <a:off x="971550" y="765175"/>
            <a:ext cx="7812088" cy="2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solidFill>
                <a:srgbClr val="000000"/>
              </a:solidFill>
              <a:ea typeface="+mn-ea"/>
            </a:endParaRPr>
          </a:p>
        </p:txBody>
      </p:sp>
      <p:sp>
        <p:nvSpPr>
          <p:cNvPr id="542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23850" y="115888"/>
            <a:ext cx="7613650" cy="1219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t-IT" sz="2400" b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HF Simulation </a:t>
            </a:r>
            <a:r>
              <a:rPr lang="it-IT" sz="2400" b="1" u="sng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strategica</a:t>
            </a:r>
            <a:r>
              <a:rPr lang="it-IT" sz="2400" b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 Formazione in Sanità</a:t>
            </a:r>
          </a:p>
        </p:txBody>
      </p:sp>
      <p:sp>
        <p:nvSpPr>
          <p:cNvPr id="54275" name="Rectangle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ja-JP" altLang="it-IT" sz="2000" b="1">
                <a:solidFill>
                  <a:srgbClr val="0000FF"/>
                </a:solidFill>
              </a:rPr>
              <a:t>“</a:t>
            </a:r>
            <a:r>
              <a:rPr lang="fr-FR" altLang="ja-JP" sz="2000" b="1">
                <a:solidFill>
                  <a:srgbClr val="0000FF"/>
                </a:solidFill>
              </a:rPr>
              <a:t> Education, implementation, and teams: 2010 AHA guidelines for CPR and Emergency Cardiovascular Care</a:t>
            </a:r>
            <a:r>
              <a:rPr lang="ja-JP" altLang="it-IT" sz="2000" b="1">
                <a:solidFill>
                  <a:srgbClr val="0000FF"/>
                </a:solidFill>
              </a:rPr>
              <a:t>”</a:t>
            </a:r>
            <a:r>
              <a:rPr lang="fr-FR" altLang="ja-JP" sz="2000" b="1">
                <a:solidFill>
                  <a:srgbClr val="0000FF"/>
                </a:solidFill>
              </a:rPr>
              <a:t>. Circulation 2010. </a:t>
            </a:r>
          </a:p>
          <a:p>
            <a:pPr eaLnBrk="1" hangingPunct="1">
              <a:buFont typeface="Wingdings" pitchFamily="2" charset="2"/>
              <a:buChar char="ü"/>
            </a:pPr>
            <a:endParaRPr lang="fr-FR" sz="1000" b="1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ja-JP" altLang="it-IT" sz="2000" b="1">
                <a:solidFill>
                  <a:srgbClr val="0000FF"/>
                </a:solidFill>
              </a:rPr>
              <a:t>“</a:t>
            </a:r>
            <a:r>
              <a:rPr lang="fr-FR" altLang="ja-JP" sz="2000" b="1">
                <a:solidFill>
                  <a:srgbClr val="0000FF"/>
                </a:solidFill>
              </a:rPr>
              <a:t>The role of simulated learning environments in postgraduate medical education and training</a:t>
            </a:r>
            <a:r>
              <a:rPr lang="ja-JP" altLang="it-IT" sz="2000" b="1">
                <a:solidFill>
                  <a:srgbClr val="0000FF"/>
                </a:solidFill>
              </a:rPr>
              <a:t>”</a:t>
            </a:r>
            <a:r>
              <a:rPr lang="fr-FR" altLang="ja-JP" sz="2000" b="1">
                <a:solidFill>
                  <a:srgbClr val="0000FF"/>
                </a:solidFill>
              </a:rPr>
              <a:t>. Australian Medical Association Position Statement. 2011</a:t>
            </a:r>
          </a:p>
          <a:p>
            <a:pPr eaLnBrk="1" hangingPunct="1">
              <a:buFont typeface="Wingdings" pitchFamily="2" charset="2"/>
              <a:buChar char="ü"/>
            </a:pPr>
            <a:endParaRPr lang="fr-FR" sz="1000" b="1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sz="2000" b="1">
                <a:solidFill>
                  <a:srgbClr val="0000FF"/>
                </a:solidFill>
              </a:rPr>
              <a:t>Documento sulla Simulazione della British Medical Association. 2012</a:t>
            </a:r>
          </a:p>
          <a:p>
            <a:pPr eaLnBrk="1" hangingPunct="1">
              <a:buFont typeface="Wingdings" pitchFamily="2" charset="2"/>
              <a:buChar char="ü"/>
            </a:pPr>
            <a:endParaRPr lang="fr-FR" sz="1000" b="1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ja-JP" altLang="it-IT" sz="2000" b="1">
                <a:solidFill>
                  <a:srgbClr val="0000FF"/>
                </a:solidFill>
              </a:rPr>
              <a:t>“</a:t>
            </a:r>
            <a:r>
              <a:rPr lang="fr-FR" altLang="ja-JP" sz="2000" b="1">
                <a:solidFill>
                  <a:srgbClr val="0000FF"/>
                </a:solidFill>
              </a:rPr>
              <a:t>État de l</a:t>
            </a:r>
            <a:r>
              <a:rPr lang="fr-FR" altLang="en-US" sz="2000" b="1">
                <a:solidFill>
                  <a:srgbClr val="0000FF"/>
                </a:solidFill>
              </a:rPr>
              <a:t>’</a:t>
            </a:r>
            <a:r>
              <a:rPr lang="fr-FR" altLang="ja-JP" sz="2000" b="1">
                <a:solidFill>
                  <a:srgbClr val="0000FF"/>
                </a:solidFill>
              </a:rPr>
              <a:t>art (national et international) enmatière de pratiques de simulation dans le domaine de la santé</a:t>
            </a:r>
            <a:r>
              <a:rPr lang="ja-JP" altLang="it-IT" sz="2000" b="1">
                <a:solidFill>
                  <a:srgbClr val="0000FF"/>
                </a:solidFill>
              </a:rPr>
              <a:t>”</a:t>
            </a:r>
            <a:r>
              <a:rPr lang="fr-FR" altLang="ja-JP" sz="2000" b="1">
                <a:solidFill>
                  <a:srgbClr val="0000FF"/>
                </a:solidFill>
              </a:rPr>
              <a:t>. Haute Autorité De Santé – France. 2012</a:t>
            </a:r>
          </a:p>
          <a:p>
            <a:pPr eaLnBrk="1" hangingPunct="1">
              <a:buFont typeface="Wingdings" pitchFamily="2" charset="2"/>
              <a:buChar char="ü"/>
            </a:pPr>
            <a:endParaRPr lang="fr-FR" sz="1000" b="1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ja-JP" altLang="it-IT" sz="2000" b="1">
                <a:solidFill>
                  <a:srgbClr val="0000FF"/>
                </a:solidFill>
              </a:rPr>
              <a:t>“</a:t>
            </a:r>
            <a:r>
              <a:rPr lang="it-IT" altLang="ja-JP" sz="2000" b="1">
                <a:solidFill>
                  <a:srgbClr val="0000FF"/>
                </a:solidFill>
              </a:rPr>
              <a:t>Linee di indirizzo per la formazione in simulazione</a:t>
            </a:r>
            <a:r>
              <a:rPr lang="ja-JP" altLang="it-IT" sz="2000" b="1">
                <a:solidFill>
                  <a:srgbClr val="0000FF"/>
                </a:solidFill>
              </a:rPr>
              <a:t>”</a:t>
            </a:r>
            <a:r>
              <a:rPr lang="it-IT" altLang="ja-JP" sz="2000" b="1">
                <a:solidFill>
                  <a:srgbClr val="0000FF"/>
                </a:solidFill>
              </a:rPr>
              <a:t>.             Delibera Regione Toscana n. 274 del 15 Aprile 2013  </a:t>
            </a:r>
            <a:endParaRPr lang="it-IT" sz="2000" b="1">
              <a:solidFill>
                <a:srgbClr val="0000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8600" y="5257800"/>
            <a:ext cx="8686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514475"/>
            <a:ext cx="2763838" cy="431800"/>
          </a:xfrm>
          <a:ln w="38160">
            <a:solidFill>
              <a:srgbClr val="F2202B"/>
            </a:solidFill>
            <a:round/>
            <a:headEnd/>
            <a:tailEnd/>
          </a:ln>
        </p:spPr>
        <p:txBody>
          <a:bodyPr lIns="50760" tIns="50760" rIns="50760" bIns="5076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800" b="1" smtClean="0">
                <a:solidFill>
                  <a:srgbClr val="FF0000"/>
                </a:solidFill>
                <a:ea typeface="ＭＳ Ｐゴシック" pitchFamily="34" charset="-128"/>
              </a:rPr>
              <a:t>Background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950" y="3209925"/>
            <a:ext cx="2982913" cy="862013"/>
            <a:chOff x="68" y="2022"/>
            <a:chExt cx="1879" cy="543"/>
          </a:xfrm>
        </p:grpSpPr>
        <p:sp>
          <p:nvSpPr>
            <p:cNvPr id="24592" name="AutoShape 4"/>
            <p:cNvSpPr>
              <a:spLocks noChangeArrowheads="1"/>
            </p:cNvSpPr>
            <p:nvPr/>
          </p:nvSpPr>
          <p:spPr bwMode="auto">
            <a:xfrm>
              <a:off x="68" y="2022"/>
              <a:ext cx="1880" cy="544"/>
            </a:xfrm>
            <a:prstGeom prst="rightArrow">
              <a:avLst>
                <a:gd name="adj1" fmla="val 50000"/>
                <a:gd name="adj2" fmla="val 50046"/>
              </a:avLst>
            </a:prstGeom>
            <a:noFill/>
            <a:ln w="38160">
              <a:solidFill>
                <a:srgbClr val="F22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3" name="AutoShape 5"/>
            <p:cNvSpPr>
              <a:spLocks noChangeArrowheads="1"/>
            </p:cNvSpPr>
            <p:nvPr/>
          </p:nvSpPr>
          <p:spPr bwMode="auto">
            <a:xfrm>
              <a:off x="68" y="2109"/>
              <a:ext cx="1745" cy="370"/>
            </a:xfrm>
            <a:custGeom>
              <a:avLst/>
              <a:gdLst>
                <a:gd name="T0" fmla="*/ 6 w 21600"/>
                <a:gd name="T1" fmla="*/ 0 h 21600"/>
                <a:gd name="T2" fmla="*/ 6 w 21600"/>
                <a:gd name="T3" fmla="*/ 0 h 21600"/>
                <a:gd name="T4" fmla="*/ 6 w 21600"/>
                <a:gd name="T5" fmla="*/ 0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60" tIns="50760" rIns="50760" bIns="50760" anchor="ctr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3200" b="1">
                  <a:solidFill>
                    <a:srgbClr val="FF0000"/>
                  </a:solidFill>
                </a:rPr>
                <a:t>Obiettivi</a:t>
              </a:r>
            </a:p>
          </p:txBody>
        </p:sp>
      </p:grp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165475" y="762000"/>
            <a:ext cx="5151438" cy="190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Errori in Medicina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Sicurezza del paziente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Importanza 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Importanza NTS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167063" y="2674938"/>
            <a:ext cx="5942012" cy="1968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</a:t>
            </a:r>
            <a:r>
              <a:rPr lang="it-IT" sz="3200" b="1">
                <a:solidFill>
                  <a:srgbClr val="0000FF"/>
                </a:solidFill>
              </a:rPr>
              <a:t> </a:t>
            </a:r>
            <a:r>
              <a:rPr lang="it-IT" sz="2800" b="1">
                <a:solidFill>
                  <a:srgbClr val="0000FF"/>
                </a:solidFill>
              </a:rPr>
              <a:t>outcome pazienti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</a:t>
            </a:r>
            <a:r>
              <a:rPr lang="it-IT" sz="3200" b="1">
                <a:solidFill>
                  <a:srgbClr val="0000FF"/>
                </a:solidFill>
              </a:rPr>
              <a:t></a:t>
            </a:r>
            <a:r>
              <a:rPr lang="it-IT" sz="2800" b="1">
                <a:solidFill>
                  <a:srgbClr val="0000FF"/>
                </a:solidFill>
              </a:rPr>
              <a:t> formazione sanitari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</a:t>
            </a:r>
            <a:r>
              <a:rPr lang="it-IT" sz="3200" b="1">
                <a:solidFill>
                  <a:srgbClr val="0000FF"/>
                </a:solidFill>
              </a:rPr>
              <a:t></a:t>
            </a:r>
            <a:r>
              <a:rPr lang="it-IT" sz="2800" b="1">
                <a:solidFill>
                  <a:srgbClr val="0000FF"/>
                </a:solidFill>
              </a:rPr>
              <a:t> 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- </a:t>
            </a:r>
            <a:r>
              <a:rPr lang="it-IT" sz="3200" b="1">
                <a:solidFill>
                  <a:srgbClr val="0000FF"/>
                </a:solidFill>
              </a:rPr>
              <a:t></a:t>
            </a:r>
            <a:r>
              <a:rPr lang="it-IT" sz="2800" b="1">
                <a:solidFill>
                  <a:srgbClr val="0000FF"/>
                </a:solidFill>
              </a:rPr>
              <a:t> NTS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276600" y="5043488"/>
            <a:ext cx="2590800" cy="685800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0000FF"/>
                </a:solidFill>
              </a:rPr>
              <a:t>HF SIM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6302375" y="5043488"/>
            <a:ext cx="2590800" cy="685800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0000FF"/>
            </a:solidFill>
            <a:round/>
            <a:headEnd/>
            <a:tailEnd/>
          </a:ln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0000FF"/>
                </a:solidFill>
              </a:rPr>
              <a:t>CRM 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3200400" y="5043488"/>
            <a:ext cx="5715000" cy="685800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0000FF"/>
            </a:solidFill>
            <a:round/>
            <a:headEnd/>
            <a:tailEnd/>
          </a:ln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0000FF"/>
                </a:solidFill>
              </a:rPr>
              <a:t>HF SIM  &amp;  Principi CRM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7950" y="4972050"/>
            <a:ext cx="2946400" cy="858838"/>
            <a:chOff x="68" y="3132"/>
            <a:chExt cx="1856" cy="541"/>
          </a:xfrm>
        </p:grpSpPr>
        <p:sp>
          <p:nvSpPr>
            <p:cNvPr id="24590" name="AutoShape 12"/>
            <p:cNvSpPr>
              <a:spLocks noChangeArrowheads="1"/>
            </p:cNvSpPr>
            <p:nvPr/>
          </p:nvSpPr>
          <p:spPr bwMode="auto">
            <a:xfrm>
              <a:off x="68" y="3132"/>
              <a:ext cx="1857" cy="542"/>
            </a:xfrm>
            <a:prstGeom prst="rightArrow">
              <a:avLst>
                <a:gd name="adj1" fmla="val 50000"/>
                <a:gd name="adj2" fmla="val 50124"/>
              </a:avLst>
            </a:prstGeom>
            <a:noFill/>
            <a:ln w="38160">
              <a:solidFill>
                <a:srgbClr val="F22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1" name="AutoShape 13"/>
            <p:cNvSpPr>
              <a:spLocks noChangeArrowheads="1"/>
            </p:cNvSpPr>
            <p:nvPr/>
          </p:nvSpPr>
          <p:spPr bwMode="auto">
            <a:xfrm>
              <a:off x="68" y="3220"/>
              <a:ext cx="1723" cy="365"/>
            </a:xfrm>
            <a:custGeom>
              <a:avLst/>
              <a:gdLst>
                <a:gd name="T0" fmla="*/ 6 w 21600"/>
                <a:gd name="T1" fmla="*/ 0 h 21600"/>
                <a:gd name="T2" fmla="*/ 6 w 21600"/>
                <a:gd name="T3" fmla="*/ 0 h 21600"/>
                <a:gd name="T4" fmla="*/ 6 w 21600"/>
                <a:gd name="T5" fmla="*/ 0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60" tIns="50760" rIns="50760" bIns="50760" anchor="ctr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3200" b="1">
                  <a:solidFill>
                    <a:srgbClr val="FF0000"/>
                  </a:solidFill>
                </a:rPr>
                <a:t>Strumenti</a:t>
              </a:r>
            </a:p>
          </p:txBody>
        </p:sp>
      </p:grpSp>
      <p:sp>
        <p:nvSpPr>
          <p:cNvPr id="24586" name="AutoShape 1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FF0000"/>
                </a:solidFill>
              </a:rPr>
              <a:t>NTS:  Formazione</a:t>
            </a:r>
          </a:p>
        </p:txBody>
      </p:sp>
      <p:sp>
        <p:nvSpPr>
          <p:cNvPr id="24587" name="Line 15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AutoShape 16"/>
          <p:cNvSpPr>
            <a:spLocks noChangeArrowheads="1"/>
          </p:cNvSpPr>
          <p:nvPr/>
        </p:nvSpPr>
        <p:spPr bwMode="auto">
          <a:xfrm>
            <a:off x="3187700" y="914400"/>
            <a:ext cx="44958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9" name="AutoShape 17"/>
          <p:cNvSpPr>
            <a:spLocks noChangeArrowheads="1"/>
          </p:cNvSpPr>
          <p:nvPr/>
        </p:nvSpPr>
        <p:spPr bwMode="auto">
          <a:xfrm>
            <a:off x="3187700" y="2743200"/>
            <a:ext cx="4495800" cy="190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800"/>
            <a:ext cx="9144000" cy="1016000"/>
          </a:xfrm>
        </p:spPr>
        <p:txBody>
          <a:bodyPr lIns="50760" tIns="50760" rIns="50760" bIns="50760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smtClean="0">
                <a:solidFill>
                  <a:srgbClr val="FF0000"/>
                </a:solidFill>
                <a:ea typeface="ＭＳ Ｐゴシック" pitchFamily="34" charset="-128"/>
              </a:rPr>
              <a:t>CORSO ACC HF SIM &amp; CRM</a:t>
            </a:r>
            <a:r>
              <a:rPr lang="it-IT" sz="2800" b="1" baseline="30000" smtClean="0">
                <a:solidFill>
                  <a:srgbClr val="FF0000"/>
                </a:solidFill>
                <a:ea typeface="ＭＳ Ｐゴシック" pitchFamily="34" charset="-128"/>
              </a:rPr>
              <a:t> ®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smtClean="0">
                <a:solidFill>
                  <a:srgbClr val="FF0000"/>
                </a:solidFill>
                <a:ea typeface="ＭＳ Ｐゴシック" pitchFamily="34" charset="-128"/>
              </a:rPr>
              <a:t>ANMCO - SIMEU</a:t>
            </a: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8001000" y="0"/>
            <a:ext cx="998538" cy="1062038"/>
            <a:chOff x="5040" y="0"/>
            <a:chExt cx="629" cy="669"/>
          </a:xfrm>
        </p:grpSpPr>
        <p:sp>
          <p:nvSpPr>
            <p:cNvPr id="26634" name="AutoShape 3"/>
            <p:cNvSpPr>
              <a:spLocks noChangeArrowheads="1"/>
            </p:cNvSpPr>
            <p:nvPr/>
          </p:nvSpPr>
          <p:spPr bwMode="auto">
            <a:xfrm>
              <a:off x="5040" y="0"/>
              <a:ext cx="630" cy="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663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0"/>
              <a:ext cx="630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0" y="31750"/>
            <a:ext cx="1111250" cy="1106488"/>
            <a:chOff x="0" y="20"/>
            <a:chExt cx="700" cy="697"/>
          </a:xfrm>
        </p:grpSpPr>
        <p:sp>
          <p:nvSpPr>
            <p:cNvPr id="26632" name="AutoShape 6"/>
            <p:cNvSpPr>
              <a:spLocks noChangeArrowheads="1"/>
            </p:cNvSpPr>
            <p:nvPr/>
          </p:nvSpPr>
          <p:spPr bwMode="auto">
            <a:xfrm>
              <a:off x="0" y="20"/>
              <a:ext cx="701" cy="6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663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"/>
              <a:ext cx="70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6628" name="Line 8"/>
          <p:cNvSpPr>
            <a:spLocks noChangeShapeType="1"/>
          </p:cNvSpPr>
          <p:nvPr/>
        </p:nvSpPr>
        <p:spPr bwMode="auto">
          <a:xfrm>
            <a:off x="26988" y="1066800"/>
            <a:ext cx="9117012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9" name="AutoShape 9"/>
          <p:cNvSpPr>
            <a:spLocks noChangeArrowheads="1"/>
          </p:cNvSpPr>
          <p:nvPr/>
        </p:nvSpPr>
        <p:spPr bwMode="auto">
          <a:xfrm>
            <a:off x="381000" y="4038600"/>
            <a:ext cx="8382000" cy="1066800"/>
          </a:xfrm>
          <a:custGeom>
            <a:avLst/>
            <a:gdLst>
              <a:gd name="T0" fmla="*/ 2147483647 w 21600"/>
              <a:gd name="T1" fmla="*/ 1301102519 h 21600"/>
              <a:gd name="T2" fmla="*/ 2147483647 w 21600"/>
              <a:gd name="T3" fmla="*/ 1301102519 h 21600"/>
              <a:gd name="T4" fmla="*/ 2147483647 w 21600"/>
              <a:gd name="T5" fmla="*/ 1301102519 h 21600"/>
              <a:gd name="T6" fmla="*/ 2147483647 w 21600"/>
              <a:gd name="T7" fmla="*/ 1301102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000" b="1">
                <a:solidFill>
                  <a:srgbClr val="0000FF"/>
                </a:solidFill>
              </a:rPr>
              <a:t>Progetto formativo ideato e realizzato </a:t>
            </a:r>
          </a:p>
          <a:p>
            <a:pPr algn="ctr"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000" b="1">
                <a:solidFill>
                  <a:srgbClr val="0000FF"/>
                </a:solidFill>
              </a:rPr>
              <a:t>da ITC-AHA di ANMCO* e SIMEU° </a:t>
            </a:r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685800" y="4967288"/>
            <a:ext cx="7848600" cy="170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800" b="1">
                <a:solidFill>
                  <a:srgbClr val="0000FF"/>
                </a:solidFill>
              </a:rPr>
              <a:t>Danilo Neglia* (Coordinatore ITC ANMCO-AHA)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800" b="1">
                <a:solidFill>
                  <a:srgbClr val="0000FF"/>
                </a:solidFill>
              </a:rPr>
              <a:t>Patrizia Vitolo° (Coordinatore ITC SIMEU-AHA)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800">
                <a:solidFill>
                  <a:srgbClr val="000000"/>
                </a:solidFill>
              </a:rPr>
              <a:t/>
            </a:r>
            <a:br>
              <a:rPr lang="it-IT" sz="1800">
                <a:solidFill>
                  <a:srgbClr val="000000"/>
                </a:solidFill>
              </a:rPr>
            </a:br>
            <a:r>
              <a:rPr lang="it-IT" sz="1800" b="1">
                <a:solidFill>
                  <a:srgbClr val="0000FF"/>
                </a:solidFill>
              </a:rPr>
              <a:t>Riccardo Baroni*, Alessandro Capecchi*, Sabrina Egman°,     Giuseppe Fradella*, Gianluca Gonzi*, Francesca Innocenti°,     Marcello Montomoli°, Paola Noto°, Riccardo Pini°, Davide Sighinolfi°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228600" y="1765300"/>
            <a:ext cx="8686800" cy="1816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0000"/>
                </a:solidFill>
              </a:rPr>
              <a:t>Acute Critical Care High Fidelity Simulation                and Crisis Resource Management</a:t>
            </a:r>
            <a:r>
              <a:rPr lang="it-IT" sz="2400" b="1" baseline="30000">
                <a:solidFill>
                  <a:srgbClr val="FF0000"/>
                </a:solidFill>
              </a:rPr>
              <a:t>®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1600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0000"/>
                </a:solidFill>
              </a:rPr>
              <a:t>Corso di Simulazione ad Alta Fedeltà con Principi CRM in Emergenze e Urgenze Cardiovascolari</a:t>
            </a:r>
            <a:r>
              <a:rPr lang="it-IT" sz="2400" b="1" baseline="30000">
                <a:solidFill>
                  <a:srgbClr val="FF0000"/>
                </a:solidFill>
              </a:rPr>
              <a:t>®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229600" cy="5257800"/>
          </a:xfrm>
        </p:spPr>
        <p:txBody>
          <a:bodyPr lIns="50760" tIns="50760" rIns="50760" bIns="50760"/>
          <a:lstStyle/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Basato su HF Simulation e CRM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Focus su NTS (ma anche TS)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Corsi della durata di 1 g (ma anche 1,5 o 2 gg)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Numero limitato di discenti (medici &amp; infermieri)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Obiettivi specifici 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Discenti già formati in ECC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Numero adeguato di istruttori competenti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Atmosfera amichevole e clima sereno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Discussione, Partecipazione, Coinvolgimento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Strumenti didattici nuovi </a:t>
            </a: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Casi selezionati </a:t>
            </a:r>
            <a:r>
              <a:rPr lang="it-IT" altLang="en-US" sz="2300" b="1" smtClean="0">
                <a:solidFill>
                  <a:srgbClr val="0000FF"/>
                </a:solidFill>
                <a:ea typeface="ＭＳ Ｐゴシック" pitchFamily="34" charset="-128"/>
              </a:rPr>
              <a:t>“</a:t>
            </a: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utili</a:t>
            </a:r>
            <a:r>
              <a:rPr lang="it-IT" altLang="en-US" sz="2300" b="1" smtClean="0">
                <a:solidFill>
                  <a:srgbClr val="0000FF"/>
                </a:solidFill>
                <a:ea typeface="ＭＳ Ｐゴシック" pitchFamily="34" charset="-128"/>
              </a:rPr>
              <a:t>”</a:t>
            </a:r>
            <a:endParaRPr lang="it-IT" sz="2300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252413" indent="-252413" eaLnBrk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Font typeface="Arial" pitchFamily="34" charset="0"/>
              <a:buChar char="•"/>
              <a:tabLst>
                <a:tab pos="252413" algn="l"/>
                <a:tab pos="1166813" algn="l"/>
                <a:tab pos="2081213" algn="l"/>
                <a:tab pos="2995613" algn="l"/>
                <a:tab pos="3910013" algn="l"/>
                <a:tab pos="4824413" algn="l"/>
                <a:tab pos="5738813" algn="l"/>
                <a:tab pos="6653213" algn="l"/>
                <a:tab pos="7567613" algn="l"/>
                <a:tab pos="8482013" algn="l"/>
                <a:tab pos="9396413" algn="l"/>
                <a:tab pos="10310813" algn="l"/>
              </a:tabLst>
            </a:pPr>
            <a:r>
              <a:rPr lang="it-IT" sz="2300" b="1" smtClean="0">
                <a:solidFill>
                  <a:srgbClr val="0000FF"/>
                </a:solidFill>
                <a:ea typeface="ＭＳ Ｐゴシック" pitchFamily="34" charset="-128"/>
              </a:rPr>
              <a:t>Focus su debriefing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137150" y="2936875"/>
            <a:ext cx="33528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0" y="50800"/>
            <a:ext cx="9144000" cy="1092200"/>
          </a:xfrm>
          <a:custGeom>
            <a:avLst/>
            <a:gdLst>
              <a:gd name="T0" fmla="*/ 2147483647 w 21600"/>
              <a:gd name="T1" fmla="*/ 1396268733 h 21600"/>
              <a:gd name="T2" fmla="*/ 2147483647 w 21600"/>
              <a:gd name="T3" fmla="*/ 1396268733 h 21600"/>
              <a:gd name="T4" fmla="*/ 2147483647 w 21600"/>
              <a:gd name="T5" fmla="*/ 1396268733 h 21600"/>
              <a:gd name="T6" fmla="*/ 2147483647 w 21600"/>
              <a:gd name="T7" fmla="*/ 13962687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FF0000"/>
                </a:solidFill>
              </a:rPr>
              <a:t>COMPONENTI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800" b="1">
              <a:solidFill>
                <a:srgbClr val="0000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8113713" y="193675"/>
            <a:ext cx="847725" cy="792163"/>
            <a:chOff x="5111" y="122"/>
            <a:chExt cx="534" cy="499"/>
          </a:xfrm>
        </p:grpSpPr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5111" y="122"/>
              <a:ext cx="535" cy="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" y="122"/>
              <a:ext cx="53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9144000" cy="68580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 smtClean="0">
                <a:solidFill>
                  <a:srgbClr val="FF0000"/>
                </a:solidFill>
                <a:ea typeface="ＭＳ Ｐゴシック" pitchFamily="34" charset="-128"/>
              </a:rPr>
              <a:t>Simulazione ad Alta Fedeltà</a:t>
            </a:r>
          </a:p>
        </p:txBody>
      </p:sp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1371600" y="609600"/>
            <a:ext cx="63246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352800" y="2209800"/>
            <a:ext cx="2362200" cy="1600200"/>
          </a:xfrm>
          <a:prstGeom prst="triangle">
            <a:avLst>
              <a:gd name="adj" fmla="val 50000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630613" y="3124200"/>
            <a:ext cx="1828800" cy="533400"/>
          </a:xfrm>
          <a:custGeom>
            <a:avLst/>
            <a:gdLst>
              <a:gd name="T0" fmla="*/ 2147483647 w 21600"/>
              <a:gd name="T1" fmla="*/ 162637809 h 21600"/>
              <a:gd name="T2" fmla="*/ 2147483647 w 21600"/>
              <a:gd name="T3" fmla="*/ 162637809 h 21600"/>
              <a:gd name="T4" fmla="*/ 2147483647 w 21600"/>
              <a:gd name="T5" fmla="*/ 162637809 h 21600"/>
              <a:gd name="T6" fmla="*/ 2147483647 w 21600"/>
              <a:gd name="T7" fmla="*/ 1626378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>
                <a:solidFill>
                  <a:srgbClr val="FF0000"/>
                </a:solidFill>
              </a:rPr>
              <a:t>SIM HF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371600" y="3429000"/>
            <a:ext cx="1981200" cy="469900"/>
          </a:xfrm>
          <a:custGeom>
            <a:avLst/>
            <a:gdLst>
              <a:gd name="T0" fmla="*/ 2147483647 w 21600"/>
              <a:gd name="T1" fmla="*/ 111193351 h 21600"/>
              <a:gd name="T2" fmla="*/ 2147483647 w 21600"/>
              <a:gd name="T3" fmla="*/ 111193351 h 21600"/>
              <a:gd name="T4" fmla="*/ 2147483647 w 21600"/>
              <a:gd name="T5" fmla="*/ 111193351 h 21600"/>
              <a:gd name="T6" fmla="*/ 2147483647 w 21600"/>
              <a:gd name="T7" fmla="*/ 11119335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0000FF"/>
                </a:solidFill>
              </a:rPr>
              <a:t>operatore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320925" y="1676400"/>
            <a:ext cx="4495800" cy="469900"/>
          </a:xfrm>
          <a:custGeom>
            <a:avLst/>
            <a:gdLst>
              <a:gd name="T0" fmla="*/ 2147483647 w 21600"/>
              <a:gd name="T1" fmla="*/ 111193351 h 21600"/>
              <a:gd name="T2" fmla="*/ 2147483647 w 21600"/>
              <a:gd name="T3" fmla="*/ 111193351 h 21600"/>
              <a:gd name="T4" fmla="*/ 2147483647 w 21600"/>
              <a:gd name="T5" fmla="*/ 111193351 h 21600"/>
              <a:gd name="T6" fmla="*/ 2147483647 w 21600"/>
              <a:gd name="T7" fmla="*/ 11119335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0000FF"/>
                </a:solidFill>
              </a:rPr>
              <a:t>struttura/organizzazione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715000" y="3429000"/>
            <a:ext cx="1981200" cy="469900"/>
          </a:xfrm>
          <a:custGeom>
            <a:avLst/>
            <a:gdLst>
              <a:gd name="T0" fmla="*/ 2147483647 w 21600"/>
              <a:gd name="T1" fmla="*/ 111193351 h 21600"/>
              <a:gd name="T2" fmla="*/ 2147483647 w 21600"/>
              <a:gd name="T3" fmla="*/ 111193351 h 21600"/>
              <a:gd name="T4" fmla="*/ 2147483647 w 21600"/>
              <a:gd name="T5" fmla="*/ 111193351 h 21600"/>
              <a:gd name="T6" fmla="*/ 2147483647 w 21600"/>
              <a:gd name="T7" fmla="*/ 11119335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0000FF"/>
                </a:solidFill>
              </a:rPr>
              <a:t>tecnologia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914400" y="660400"/>
            <a:ext cx="7234238" cy="1141413"/>
            <a:chOff x="576" y="416"/>
            <a:chExt cx="4557" cy="719"/>
          </a:xfrm>
        </p:grpSpPr>
        <p:sp>
          <p:nvSpPr>
            <p:cNvPr id="30741" name="AutoShape 9"/>
            <p:cNvSpPr>
              <a:spLocks noChangeArrowheads="1"/>
            </p:cNvSpPr>
            <p:nvPr/>
          </p:nvSpPr>
          <p:spPr bwMode="auto">
            <a:xfrm>
              <a:off x="576" y="416"/>
              <a:ext cx="4558" cy="720"/>
            </a:xfrm>
            <a:custGeom>
              <a:avLst/>
              <a:gdLst>
                <a:gd name="T0" fmla="*/ 101 w 21600"/>
                <a:gd name="T1" fmla="*/ 0 h 21600"/>
                <a:gd name="T2" fmla="*/ 101 w 21600"/>
                <a:gd name="T3" fmla="*/ 0 h 21600"/>
                <a:gd name="T4" fmla="*/ 101 w 21600"/>
                <a:gd name="T5" fmla="*/ 0 h 21600"/>
                <a:gd name="T6" fmla="*/ 1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173" y="21600"/>
                  </a:moveTo>
                  <a:lnTo>
                    <a:pt x="21258" y="19440"/>
                  </a:lnTo>
                  <a:lnTo>
                    <a:pt x="21600" y="18900"/>
                  </a:lnTo>
                  <a:lnTo>
                    <a:pt x="2117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900"/>
                  </a:lnTo>
                </a:path>
              </a:pathLst>
            </a:cu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2" name="AutoShape 10"/>
            <p:cNvSpPr>
              <a:spLocks noChangeArrowheads="1"/>
            </p:cNvSpPr>
            <p:nvPr/>
          </p:nvSpPr>
          <p:spPr bwMode="auto">
            <a:xfrm>
              <a:off x="576" y="423"/>
              <a:ext cx="4558" cy="611"/>
            </a:xfrm>
            <a:custGeom>
              <a:avLst/>
              <a:gdLst>
                <a:gd name="T0" fmla="*/ 101 w 21600"/>
                <a:gd name="T1" fmla="*/ 0 h 21600"/>
                <a:gd name="T2" fmla="*/ 101 w 21600"/>
                <a:gd name="T3" fmla="*/ 0 h 21600"/>
                <a:gd name="T4" fmla="*/ 101 w 21600"/>
                <a:gd name="T5" fmla="*/ 0 h 21600"/>
                <a:gd name="T6" fmla="*/ 1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60" tIns="50760" rIns="50760" bIns="5076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2800" b="1">
                  <a:solidFill>
                    <a:srgbClr val="0000FF"/>
                  </a:solidFill>
                </a:rPr>
                <a:t>SIM HF ottimizza interazione                   uomo-tecnologia-struttura</a:t>
              </a:r>
            </a:p>
          </p:txBody>
        </p:sp>
      </p:grp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914400" y="1649413"/>
            <a:ext cx="7239000" cy="1587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0663"/>
            <a:ext cx="3124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3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44950"/>
            <a:ext cx="3048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0732" name="Group 14"/>
          <p:cNvGrpSpPr>
            <a:grpSpLocks/>
          </p:cNvGrpSpPr>
          <p:nvPr/>
        </p:nvGrpSpPr>
        <p:grpSpPr bwMode="auto">
          <a:xfrm>
            <a:off x="5943600" y="6351588"/>
            <a:ext cx="3043238" cy="528637"/>
            <a:chOff x="3744" y="4001"/>
            <a:chExt cx="1917" cy="333"/>
          </a:xfrm>
        </p:grpSpPr>
        <p:sp>
          <p:nvSpPr>
            <p:cNvPr id="30739" name="AutoShape 15"/>
            <p:cNvSpPr>
              <a:spLocks noChangeArrowheads="1"/>
            </p:cNvSpPr>
            <p:nvPr/>
          </p:nvSpPr>
          <p:spPr bwMode="auto">
            <a:xfrm>
              <a:off x="3744" y="4001"/>
              <a:ext cx="1918" cy="334"/>
            </a:xfrm>
            <a:custGeom>
              <a:avLst/>
              <a:gdLst>
                <a:gd name="T0" fmla="*/ 8 w 21600"/>
                <a:gd name="T1" fmla="*/ 0 h 21600"/>
                <a:gd name="T2" fmla="*/ 8 w 21600"/>
                <a:gd name="T3" fmla="*/ 0 h 21600"/>
                <a:gd name="T4" fmla="*/ 8 w 21600"/>
                <a:gd name="T5" fmla="*/ 0 h 21600"/>
                <a:gd name="T6" fmla="*/ 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40" name="AutoShape 16"/>
            <p:cNvSpPr>
              <a:spLocks noChangeArrowheads="1"/>
            </p:cNvSpPr>
            <p:nvPr/>
          </p:nvSpPr>
          <p:spPr bwMode="auto">
            <a:xfrm>
              <a:off x="3744" y="4001"/>
              <a:ext cx="1918" cy="295"/>
            </a:xfrm>
            <a:custGeom>
              <a:avLst/>
              <a:gdLst>
                <a:gd name="T0" fmla="*/ 8 w 21600"/>
                <a:gd name="T1" fmla="*/ 0 h 21600"/>
                <a:gd name="T2" fmla="*/ 8 w 21600"/>
                <a:gd name="T3" fmla="*/ 0 h 21600"/>
                <a:gd name="T4" fmla="*/ 8 w 21600"/>
                <a:gd name="T5" fmla="*/ 0 h 21600"/>
                <a:gd name="T6" fmla="*/ 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60" tIns="50760" rIns="50760" bIns="50760"/>
            <a:lstStyle/>
            <a:p>
              <a:pPr algn="ctr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2400" b="1" i="1">
                  <a:solidFill>
                    <a:srgbClr val="000000"/>
                  </a:solidFill>
                </a:rPr>
                <a:t>Training in situ</a:t>
              </a:r>
            </a:p>
          </p:txBody>
        </p:sp>
      </p:grpSp>
      <p:grpSp>
        <p:nvGrpSpPr>
          <p:cNvPr id="30733" name="Group 17"/>
          <p:cNvGrpSpPr>
            <a:grpSpLocks/>
          </p:cNvGrpSpPr>
          <p:nvPr/>
        </p:nvGrpSpPr>
        <p:grpSpPr bwMode="auto">
          <a:xfrm>
            <a:off x="201613" y="6324600"/>
            <a:ext cx="3729037" cy="528638"/>
            <a:chOff x="127" y="3984"/>
            <a:chExt cx="2349" cy="333"/>
          </a:xfrm>
        </p:grpSpPr>
        <p:sp>
          <p:nvSpPr>
            <p:cNvPr id="30737" name="AutoShape 18"/>
            <p:cNvSpPr>
              <a:spLocks noChangeArrowheads="1"/>
            </p:cNvSpPr>
            <p:nvPr/>
          </p:nvSpPr>
          <p:spPr bwMode="auto">
            <a:xfrm>
              <a:off x="127" y="3984"/>
              <a:ext cx="2350" cy="334"/>
            </a:xfrm>
            <a:custGeom>
              <a:avLst/>
              <a:gdLst>
                <a:gd name="T0" fmla="*/ 14 w 21600"/>
                <a:gd name="T1" fmla="*/ 0 h 21600"/>
                <a:gd name="T2" fmla="*/ 14 w 21600"/>
                <a:gd name="T3" fmla="*/ 0 h 21600"/>
                <a:gd name="T4" fmla="*/ 14 w 21600"/>
                <a:gd name="T5" fmla="*/ 0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38" name="AutoShape 19"/>
            <p:cNvSpPr>
              <a:spLocks noChangeArrowheads="1"/>
            </p:cNvSpPr>
            <p:nvPr/>
          </p:nvSpPr>
          <p:spPr bwMode="auto">
            <a:xfrm>
              <a:off x="127" y="3984"/>
              <a:ext cx="2350" cy="295"/>
            </a:xfrm>
            <a:custGeom>
              <a:avLst/>
              <a:gdLst>
                <a:gd name="T0" fmla="*/ 14 w 21600"/>
                <a:gd name="T1" fmla="*/ 0 h 21600"/>
                <a:gd name="T2" fmla="*/ 14 w 21600"/>
                <a:gd name="T3" fmla="*/ 0 h 21600"/>
                <a:gd name="T4" fmla="*/ 14 w 21600"/>
                <a:gd name="T5" fmla="*/ 0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60" tIns="50760" rIns="50760" bIns="50760"/>
            <a:lstStyle/>
            <a:p>
              <a:pPr algn="ctr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2400" b="1" i="1">
                  <a:solidFill>
                    <a:srgbClr val="000000"/>
                  </a:solidFill>
                </a:rPr>
                <a:t>Training in laboratorio</a:t>
              </a:r>
            </a:p>
          </p:txBody>
        </p:sp>
      </p:grpSp>
      <p:grpSp>
        <p:nvGrpSpPr>
          <p:cNvPr id="30734" name="Group 20"/>
          <p:cNvGrpSpPr>
            <a:grpSpLocks/>
          </p:cNvGrpSpPr>
          <p:nvPr/>
        </p:nvGrpSpPr>
        <p:grpSpPr bwMode="auto">
          <a:xfrm>
            <a:off x="7772400" y="152400"/>
            <a:ext cx="1200150" cy="1119188"/>
            <a:chOff x="4896" y="96"/>
            <a:chExt cx="756" cy="705"/>
          </a:xfrm>
        </p:grpSpPr>
        <p:sp>
          <p:nvSpPr>
            <p:cNvPr id="30735" name="AutoShape 21"/>
            <p:cNvSpPr>
              <a:spLocks noChangeArrowheads="1"/>
            </p:cNvSpPr>
            <p:nvPr/>
          </p:nvSpPr>
          <p:spPr bwMode="auto">
            <a:xfrm>
              <a:off x="4896" y="96"/>
              <a:ext cx="757" cy="7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0736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96"/>
              <a:ext cx="757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/>
          <p:cNvSpPr>
            <a:spLocks noChangeArrowheads="1"/>
          </p:cNvSpPr>
          <p:nvPr/>
        </p:nvSpPr>
        <p:spPr bwMode="auto">
          <a:xfrm>
            <a:off x="457200" y="2216150"/>
            <a:ext cx="8280400" cy="3200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altLang="en-US" sz="3200" b="1">
                <a:solidFill>
                  <a:srgbClr val="0000FF"/>
                </a:solidFill>
              </a:rPr>
              <a:t>“</a:t>
            </a:r>
            <a:r>
              <a:rPr lang="it-IT" sz="3200" b="1">
                <a:solidFill>
                  <a:srgbClr val="0000FF"/>
                </a:solidFill>
              </a:rPr>
              <a:t>The ability to translate the knowledge</a:t>
            </a: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of what needs to be done into</a:t>
            </a: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effective team activity in the complex and ill-structured real world of medical treatment</a:t>
            </a:r>
            <a:r>
              <a:rPr lang="it-IT" altLang="en-US" sz="3200" b="1">
                <a:solidFill>
                  <a:srgbClr val="0000FF"/>
                </a:solidFill>
              </a:rPr>
              <a:t>”</a:t>
            </a:r>
            <a:endParaRPr lang="it-IT" sz="3200" b="1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   					    				                                                  </a:t>
            </a:r>
            <a:r>
              <a:rPr lang="it-IT" sz="3200" b="1" i="1">
                <a:solidFill>
                  <a:srgbClr val="0000FF"/>
                </a:solidFill>
              </a:rPr>
              <a:t>Gaba</a:t>
            </a: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457200" y="95250"/>
            <a:ext cx="8229600" cy="647700"/>
          </a:xfrm>
          <a:custGeom>
            <a:avLst/>
            <a:gdLst>
              <a:gd name="T0" fmla="*/ 2147483647 w 21600"/>
              <a:gd name="T1" fmla="*/ 291195185 h 21600"/>
              <a:gd name="T2" fmla="*/ 2147483647 w 21600"/>
              <a:gd name="T3" fmla="*/ 291195185 h 21600"/>
              <a:gd name="T4" fmla="*/ 2147483647 w 21600"/>
              <a:gd name="T5" fmla="*/ 291195185 h 21600"/>
              <a:gd name="T6" fmla="*/ 2147483647 w 21600"/>
              <a:gd name="T7" fmla="*/ 2911951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FF0000"/>
                </a:solidFill>
              </a:rPr>
              <a:t>CRM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7620000" y="152400"/>
            <a:ext cx="1352550" cy="1260475"/>
            <a:chOff x="4800" y="96"/>
            <a:chExt cx="852" cy="794"/>
          </a:xfrm>
        </p:grpSpPr>
        <p:sp>
          <p:nvSpPr>
            <p:cNvPr id="32773" name="AutoShape 4"/>
            <p:cNvSpPr>
              <a:spLocks noChangeArrowheads="1"/>
            </p:cNvSpPr>
            <p:nvPr/>
          </p:nvSpPr>
          <p:spPr bwMode="auto">
            <a:xfrm>
              <a:off x="4800" y="96"/>
              <a:ext cx="853" cy="795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277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96"/>
              <a:ext cx="853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4343400" y="762000"/>
            <a:ext cx="13716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"/>
          <p:cNvSpPr>
            <a:spLocks noChangeArrowheads="1"/>
          </p:cNvSpPr>
          <p:nvPr/>
        </p:nvSpPr>
        <p:spPr bwMode="auto">
          <a:xfrm>
            <a:off x="0" y="7938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115888"/>
            <a:ext cx="8229600" cy="715962"/>
          </a:xfrm>
        </p:spPr>
        <p:txBody>
          <a:bodyPr lIns="50760" tIns="50760" rIns="50760" bIns="50760"/>
          <a:lstStyle/>
          <a:p>
            <a:pPr algn="ctr"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 smtClean="0">
                <a:solidFill>
                  <a:srgbClr val="FF0000"/>
                </a:solidFill>
                <a:ea typeface="ＭＳ Ｐゴシック" pitchFamily="34" charset="-128"/>
              </a:rPr>
              <a:t>Formazione &amp; Competenze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79388" y="1916113"/>
            <a:ext cx="7696200" cy="294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marL="392113" indent="-392113">
              <a:spcBef>
                <a:spcPts val="1600"/>
              </a:spcBef>
              <a:buClr>
                <a:srgbClr val="0000FF"/>
              </a:buClr>
              <a:buFont typeface="Wingdings" pitchFamily="2" charset="2"/>
              <a:buChar char=""/>
              <a:tabLst>
                <a:tab pos="392113" algn="l"/>
                <a:tab pos="849313" algn="l"/>
                <a:tab pos="1306513" algn="l"/>
                <a:tab pos="1763713" algn="l"/>
                <a:tab pos="2220913" algn="l"/>
                <a:tab pos="2678113" algn="l"/>
                <a:tab pos="3135313" algn="l"/>
                <a:tab pos="3592513" algn="l"/>
                <a:tab pos="4049713" algn="l"/>
                <a:tab pos="4506913" algn="l"/>
                <a:tab pos="4964113" algn="l"/>
                <a:tab pos="5421313" algn="l"/>
                <a:tab pos="5878513" algn="l"/>
                <a:tab pos="6335713" algn="l"/>
                <a:tab pos="6792913" algn="l"/>
                <a:tab pos="7250113" algn="l"/>
                <a:tab pos="7707313" algn="l"/>
                <a:tab pos="8164513" algn="l"/>
                <a:tab pos="8621713" algn="l"/>
                <a:tab pos="9078913" algn="l"/>
                <a:tab pos="9536113" algn="l"/>
              </a:tabLst>
            </a:pPr>
            <a:r>
              <a:rPr lang="it-IT" sz="2800" b="1">
                <a:solidFill>
                  <a:srgbClr val="0000FF"/>
                </a:solidFill>
              </a:rPr>
              <a:t>Conoscenze </a:t>
            </a:r>
          </a:p>
          <a:p>
            <a:pPr marL="392113" indent="-392113">
              <a:spcBef>
                <a:spcPts val="1000"/>
              </a:spcBef>
              <a:buClr>
                <a:srgbClr val="0000FF"/>
              </a:buClr>
              <a:buFont typeface="Wingdings" pitchFamily="2" charset="2"/>
              <a:buNone/>
              <a:tabLst>
                <a:tab pos="392113" algn="l"/>
                <a:tab pos="849313" algn="l"/>
                <a:tab pos="1306513" algn="l"/>
                <a:tab pos="1763713" algn="l"/>
                <a:tab pos="2220913" algn="l"/>
                <a:tab pos="2678113" algn="l"/>
                <a:tab pos="3135313" algn="l"/>
                <a:tab pos="3592513" algn="l"/>
                <a:tab pos="4049713" algn="l"/>
                <a:tab pos="4506913" algn="l"/>
                <a:tab pos="4964113" algn="l"/>
                <a:tab pos="5421313" algn="l"/>
                <a:tab pos="5878513" algn="l"/>
                <a:tab pos="6335713" algn="l"/>
                <a:tab pos="6792913" algn="l"/>
                <a:tab pos="7250113" algn="l"/>
                <a:tab pos="7707313" algn="l"/>
                <a:tab pos="8164513" algn="l"/>
                <a:tab pos="8621713" algn="l"/>
                <a:tab pos="9078913" algn="l"/>
                <a:tab pos="9536113" algn="l"/>
              </a:tabLst>
            </a:pPr>
            <a:endParaRPr lang="it-IT" sz="700" b="1">
              <a:solidFill>
                <a:srgbClr val="0000FF"/>
              </a:solidFill>
            </a:endParaRPr>
          </a:p>
          <a:p>
            <a:pPr marL="392113" indent="-392113">
              <a:spcBef>
                <a:spcPts val="1600"/>
              </a:spcBef>
              <a:buClr>
                <a:srgbClr val="0000FF"/>
              </a:buClr>
              <a:buFont typeface="Wingdings" pitchFamily="2" charset="2"/>
              <a:buChar char=""/>
              <a:tabLst>
                <a:tab pos="392113" algn="l"/>
                <a:tab pos="849313" algn="l"/>
                <a:tab pos="1306513" algn="l"/>
                <a:tab pos="1763713" algn="l"/>
                <a:tab pos="2220913" algn="l"/>
                <a:tab pos="2678113" algn="l"/>
                <a:tab pos="3135313" algn="l"/>
                <a:tab pos="3592513" algn="l"/>
                <a:tab pos="4049713" algn="l"/>
                <a:tab pos="4506913" algn="l"/>
                <a:tab pos="4964113" algn="l"/>
                <a:tab pos="5421313" algn="l"/>
                <a:tab pos="5878513" algn="l"/>
                <a:tab pos="6335713" algn="l"/>
                <a:tab pos="6792913" algn="l"/>
                <a:tab pos="7250113" algn="l"/>
                <a:tab pos="7707313" algn="l"/>
                <a:tab pos="8164513" algn="l"/>
                <a:tab pos="8621713" algn="l"/>
                <a:tab pos="9078913" algn="l"/>
                <a:tab pos="9536113" algn="l"/>
              </a:tabLst>
            </a:pPr>
            <a:r>
              <a:rPr lang="it-IT" sz="2800" b="1">
                <a:solidFill>
                  <a:srgbClr val="0000FF"/>
                </a:solidFill>
              </a:rPr>
              <a:t>Abilità</a:t>
            </a:r>
            <a:r>
              <a:rPr lang="it-IT" sz="2800">
                <a:solidFill>
                  <a:srgbClr val="000000"/>
                </a:solidFill>
              </a:rPr>
              <a:t> </a:t>
            </a:r>
          </a:p>
          <a:p>
            <a:pPr marL="392113" indent="-392113">
              <a:spcBef>
                <a:spcPts val="1000"/>
              </a:spcBef>
              <a:buFont typeface="Wingdings" pitchFamily="2" charset="2"/>
              <a:buNone/>
              <a:tabLst>
                <a:tab pos="392113" algn="l"/>
                <a:tab pos="849313" algn="l"/>
                <a:tab pos="1306513" algn="l"/>
                <a:tab pos="1763713" algn="l"/>
                <a:tab pos="2220913" algn="l"/>
                <a:tab pos="2678113" algn="l"/>
                <a:tab pos="3135313" algn="l"/>
                <a:tab pos="3592513" algn="l"/>
                <a:tab pos="4049713" algn="l"/>
                <a:tab pos="4506913" algn="l"/>
                <a:tab pos="4964113" algn="l"/>
                <a:tab pos="5421313" algn="l"/>
                <a:tab pos="5878513" algn="l"/>
                <a:tab pos="6335713" algn="l"/>
                <a:tab pos="6792913" algn="l"/>
                <a:tab pos="7250113" algn="l"/>
                <a:tab pos="7707313" algn="l"/>
                <a:tab pos="8164513" algn="l"/>
                <a:tab pos="8621713" algn="l"/>
                <a:tab pos="9078913" algn="l"/>
                <a:tab pos="9536113" algn="l"/>
              </a:tabLst>
            </a:pPr>
            <a:endParaRPr lang="it-IT" sz="700">
              <a:solidFill>
                <a:srgbClr val="000000"/>
              </a:solidFill>
            </a:endParaRPr>
          </a:p>
          <a:p>
            <a:pPr marL="392113" indent="-392113">
              <a:spcBef>
                <a:spcPts val="1600"/>
              </a:spcBef>
              <a:buClr>
                <a:srgbClr val="0000FF"/>
              </a:buClr>
              <a:buFont typeface="Wingdings" pitchFamily="2" charset="2"/>
              <a:buChar char=""/>
              <a:tabLst>
                <a:tab pos="392113" algn="l"/>
                <a:tab pos="849313" algn="l"/>
                <a:tab pos="1306513" algn="l"/>
                <a:tab pos="1763713" algn="l"/>
                <a:tab pos="2220913" algn="l"/>
                <a:tab pos="2678113" algn="l"/>
                <a:tab pos="3135313" algn="l"/>
                <a:tab pos="3592513" algn="l"/>
                <a:tab pos="4049713" algn="l"/>
                <a:tab pos="4506913" algn="l"/>
                <a:tab pos="4964113" algn="l"/>
                <a:tab pos="5421313" algn="l"/>
                <a:tab pos="5878513" algn="l"/>
                <a:tab pos="6335713" algn="l"/>
                <a:tab pos="6792913" algn="l"/>
                <a:tab pos="7250113" algn="l"/>
                <a:tab pos="7707313" algn="l"/>
                <a:tab pos="8164513" algn="l"/>
                <a:tab pos="8621713" algn="l"/>
                <a:tab pos="9078913" algn="l"/>
                <a:tab pos="9536113" algn="l"/>
              </a:tabLst>
            </a:pPr>
            <a:r>
              <a:rPr lang="it-IT" sz="2800" b="1">
                <a:solidFill>
                  <a:srgbClr val="0000FF"/>
                </a:solidFill>
              </a:rPr>
              <a:t>Non technical skill  </a:t>
            </a:r>
          </a:p>
          <a:p>
            <a:pPr marL="392113" indent="-392113">
              <a:spcBef>
                <a:spcPts val="1600"/>
              </a:spcBef>
              <a:buClrTx/>
              <a:buSzTx/>
              <a:buFontTx/>
              <a:buNone/>
              <a:tabLst>
                <a:tab pos="392113" algn="l"/>
                <a:tab pos="849313" algn="l"/>
                <a:tab pos="1306513" algn="l"/>
                <a:tab pos="1763713" algn="l"/>
                <a:tab pos="2220913" algn="l"/>
                <a:tab pos="2678113" algn="l"/>
                <a:tab pos="3135313" algn="l"/>
                <a:tab pos="3592513" algn="l"/>
                <a:tab pos="4049713" algn="l"/>
                <a:tab pos="4506913" algn="l"/>
                <a:tab pos="4964113" algn="l"/>
                <a:tab pos="5421313" algn="l"/>
                <a:tab pos="5878513" algn="l"/>
                <a:tab pos="6335713" algn="l"/>
                <a:tab pos="6792913" algn="l"/>
                <a:tab pos="7250113" algn="l"/>
                <a:tab pos="7707313" algn="l"/>
                <a:tab pos="8164513" algn="l"/>
                <a:tab pos="8621713" algn="l"/>
                <a:tab pos="9078913" algn="l"/>
                <a:tab pos="9536113" algn="l"/>
              </a:tabLst>
            </a:pPr>
            <a:r>
              <a:rPr lang="it-IT" sz="2800" b="1" i="1">
                <a:solidFill>
                  <a:srgbClr val="0000FF"/>
                </a:solidFill>
              </a:rPr>
              <a:t>	</a:t>
            </a:r>
            <a:r>
              <a:rPr lang="it-IT" sz="2000" b="1" i="1">
                <a:solidFill>
                  <a:srgbClr val="0000FF"/>
                </a:solidFill>
              </a:rPr>
              <a:t>(aspetti relazionali, gestionali, organizzativi)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476375" y="836613"/>
            <a:ext cx="5903913" cy="0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995738" y="2060575"/>
            <a:ext cx="1066800" cy="304800"/>
          </a:xfrm>
          <a:prstGeom prst="rightArrow">
            <a:avLst>
              <a:gd name="adj1" fmla="val 33333"/>
              <a:gd name="adj2" fmla="val 50005"/>
            </a:avLst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067175" y="2852738"/>
            <a:ext cx="1066800" cy="304800"/>
          </a:xfrm>
          <a:prstGeom prst="rightArrow">
            <a:avLst>
              <a:gd name="adj1" fmla="val 33333"/>
              <a:gd name="adj2" fmla="val 50005"/>
            </a:avLst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067175" y="3644900"/>
            <a:ext cx="1066800" cy="304800"/>
          </a:xfrm>
          <a:prstGeom prst="rightArrow">
            <a:avLst>
              <a:gd name="adj1" fmla="val 33333"/>
              <a:gd name="adj2" fmla="val 50005"/>
            </a:avLst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5435600" y="1844675"/>
            <a:ext cx="3352800" cy="2354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38160">
            <a:solidFill>
              <a:srgbClr val="FF0000"/>
            </a:solidFill>
            <a:round/>
            <a:headEnd/>
            <a:tailEnd/>
          </a:ln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1800" b="1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1500" b="1" i="1">
                <a:solidFill>
                  <a:srgbClr val="FFFFFF"/>
                </a:solidFill>
              </a:rPr>
              <a:t>F</a:t>
            </a:r>
          </a:p>
        </p:txBody>
      </p:sp>
      <p:grpSp>
        <p:nvGrpSpPr>
          <p:cNvPr id="34825" name="Group 3"/>
          <p:cNvGrpSpPr>
            <a:grpSpLocks/>
          </p:cNvGrpSpPr>
          <p:nvPr/>
        </p:nvGrpSpPr>
        <p:grpSpPr bwMode="auto">
          <a:xfrm>
            <a:off x="7620000" y="152400"/>
            <a:ext cx="1352550" cy="1260475"/>
            <a:chOff x="4800" y="96"/>
            <a:chExt cx="852" cy="794"/>
          </a:xfrm>
        </p:grpSpPr>
        <p:sp>
          <p:nvSpPr>
            <p:cNvPr id="34826" name="AutoShape 4"/>
            <p:cNvSpPr>
              <a:spLocks noChangeArrowheads="1"/>
            </p:cNvSpPr>
            <p:nvPr/>
          </p:nvSpPr>
          <p:spPr bwMode="auto">
            <a:xfrm>
              <a:off x="4800" y="96"/>
              <a:ext cx="853" cy="795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48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96"/>
              <a:ext cx="853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"/>
          <p:cNvSpPr>
            <a:spLocks noChangeArrowheads="1"/>
          </p:cNvSpPr>
          <p:nvPr/>
        </p:nvSpPr>
        <p:spPr bwMode="auto">
          <a:xfrm>
            <a:off x="23813" y="-2540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12775" y="6350"/>
            <a:ext cx="8636000" cy="800100"/>
          </a:xfrm>
        </p:spPr>
        <p:txBody>
          <a:bodyPr lIns="50760" tIns="50760" rIns="50760" bIns="50760"/>
          <a:lstStyle/>
          <a:p>
            <a:pPr algn="ctr"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000" b="1" smtClean="0">
                <a:solidFill>
                  <a:srgbClr val="FF0000"/>
                </a:solidFill>
                <a:ea typeface="ＭＳ Ｐゴシック" pitchFamily="34" charset="-128"/>
              </a:rPr>
              <a:t>Professionalita'...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339975" y="765175"/>
            <a:ext cx="4032250" cy="0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>
            <a:outerShdw blurRad="63500"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85800" y="1752600"/>
            <a:ext cx="7924800" cy="3200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marL="531813" indent="-531813">
              <a:spcBef>
                <a:spcPts val="1200"/>
              </a:spcBef>
              <a:buClr>
                <a:srgbClr val="0000FF"/>
              </a:buClr>
              <a:buFont typeface="ArialMT" pitchFamily="32" charset="0"/>
              <a:buChar char="•"/>
              <a:tabLst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  <a:tab pos="9675813" algn="l"/>
              </a:tabLst>
            </a:pPr>
            <a:r>
              <a:rPr lang="it-IT" sz="2800" b="1">
                <a:solidFill>
                  <a:srgbClr val="0000FF"/>
                </a:solidFill>
              </a:rPr>
              <a:t>Multiprofessionale e multidisciplinare (118, PS-DEA, Cardiologia, Emodinamica, Anestesia-Rianimazione, Cardiochirurgia, CardioRianimazione, Etc. Etc. )</a:t>
            </a:r>
          </a:p>
          <a:p>
            <a:pPr marL="531813" indent="-531813">
              <a:spcBef>
                <a:spcPts val="1200"/>
              </a:spcBef>
              <a:buClr>
                <a:srgbClr val="0000FF"/>
              </a:buClr>
              <a:buFont typeface="ArialMT" pitchFamily="32" charset="0"/>
              <a:buChar char="•"/>
              <a:tabLst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  <a:tab pos="9675813" algn="l"/>
              </a:tabLst>
            </a:pPr>
            <a:r>
              <a:rPr lang="it-IT" sz="2800" b="1">
                <a:solidFill>
                  <a:srgbClr val="0000FF"/>
                </a:solidFill>
              </a:rPr>
              <a:t>Personale in formazione e formato</a:t>
            </a:r>
          </a:p>
          <a:p>
            <a:pPr marL="531813" indent="-531813">
              <a:spcBef>
                <a:spcPts val="1200"/>
              </a:spcBef>
              <a:buClr>
                <a:srgbClr val="0000FF"/>
              </a:buClr>
              <a:buFont typeface="ArialMT" pitchFamily="32" charset="0"/>
              <a:buChar char="•"/>
              <a:tabLst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  <a:tab pos="9675813" algn="l"/>
              </a:tabLst>
            </a:pPr>
            <a:r>
              <a:rPr lang="it-IT" sz="2800" b="1">
                <a:solidFill>
                  <a:srgbClr val="0000FF"/>
                </a:solidFill>
              </a:rPr>
              <a:t>Adeguata formazione preliminare  </a:t>
            </a:r>
          </a:p>
        </p:txBody>
      </p:sp>
      <p:grpSp>
        <p:nvGrpSpPr>
          <p:cNvPr id="36869" name="Group 3"/>
          <p:cNvGrpSpPr>
            <a:grpSpLocks/>
          </p:cNvGrpSpPr>
          <p:nvPr/>
        </p:nvGrpSpPr>
        <p:grpSpPr bwMode="auto">
          <a:xfrm>
            <a:off x="7620000" y="152400"/>
            <a:ext cx="1352550" cy="1260475"/>
            <a:chOff x="4800" y="96"/>
            <a:chExt cx="852" cy="794"/>
          </a:xfrm>
        </p:grpSpPr>
        <p:sp>
          <p:nvSpPr>
            <p:cNvPr id="36870" name="AutoShape 4"/>
            <p:cNvSpPr>
              <a:spLocks noChangeArrowheads="1"/>
            </p:cNvSpPr>
            <p:nvPr/>
          </p:nvSpPr>
          <p:spPr bwMode="auto">
            <a:xfrm>
              <a:off x="4800" y="96"/>
              <a:ext cx="853" cy="795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687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96"/>
              <a:ext cx="853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4925"/>
            <a:ext cx="7467600" cy="604838"/>
          </a:xfrm>
        </p:spPr>
        <p:txBody>
          <a:bodyPr lIns="50760" tIns="50760" rIns="50760" bIns="50760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smtClean="0">
                <a:solidFill>
                  <a:srgbClr val="FF0000"/>
                </a:solidFill>
                <a:ea typeface="ＭＳ Ｐゴシック" pitchFamily="34" charset="-128"/>
              </a:rPr>
              <a:t>La nostra esperienza: Partecipanti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3200" b="1" smtClean="0">
              <a:ea typeface="ＭＳ Ｐゴシック" pitchFamily="34" charset="-128"/>
            </a:endParaRPr>
          </a:p>
          <a:p>
            <a:pPr algn="ctr" eaLnBrk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smtClean="0">
                <a:ea typeface="ＭＳ Ｐゴシック" pitchFamily="34" charset="-128"/>
              </a:rPr>
              <a:t> </a:t>
            </a:r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7924800" y="152400"/>
            <a:ext cx="1138238" cy="1063625"/>
            <a:chOff x="4992" y="96"/>
            <a:chExt cx="717" cy="670"/>
          </a:xfrm>
        </p:grpSpPr>
        <p:sp>
          <p:nvSpPr>
            <p:cNvPr id="38918" name="AutoShape 3"/>
            <p:cNvSpPr>
              <a:spLocks noChangeArrowheads="1"/>
            </p:cNvSpPr>
            <p:nvPr/>
          </p:nvSpPr>
          <p:spPr bwMode="auto">
            <a:xfrm>
              <a:off x="4992" y="96"/>
              <a:ext cx="71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89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96"/>
              <a:ext cx="718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752600" y="609600"/>
            <a:ext cx="57150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609600" y="933450"/>
            <a:ext cx="8001000" cy="5067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/>
          <a:lstStyle/>
          <a:p>
            <a:pPr marL="515938" indent="-515938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"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discenti (45% F e 55% M) </a:t>
            </a:r>
          </a:p>
          <a:p>
            <a:pPr marL="515938" indent="-515938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"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58% medici</a:t>
            </a:r>
          </a:p>
          <a:p>
            <a:pPr marL="1677988" lvl="1" indent="-685800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"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48% medici Medicina d</a:t>
            </a:r>
            <a:r>
              <a:rPr lang="it-IT" altLang="en-US" sz="2800">
                <a:solidFill>
                  <a:srgbClr val="3366FF"/>
                </a:solidFill>
              </a:rPr>
              <a:t>’</a:t>
            </a:r>
            <a:r>
              <a:rPr lang="it-IT" sz="2800">
                <a:solidFill>
                  <a:srgbClr val="3366FF"/>
                </a:solidFill>
              </a:rPr>
              <a:t>Urgenza</a:t>
            </a:r>
          </a:p>
          <a:p>
            <a:pPr marL="1677988" lvl="1" indent="-685800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"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22% cardiologi</a:t>
            </a:r>
          </a:p>
          <a:p>
            <a:pPr marL="1677988" lvl="1" indent="-685800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"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18% anestesisti-rianimatori</a:t>
            </a:r>
          </a:p>
          <a:p>
            <a:pPr marL="1677988" lvl="1" indent="-685800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"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12% altro</a:t>
            </a:r>
          </a:p>
          <a:p>
            <a:pPr marL="515938" indent="-515938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"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42% infermieri</a:t>
            </a:r>
          </a:p>
          <a:p>
            <a:pPr marL="515938" indent="-515938">
              <a:lnSpc>
                <a:spcPct val="150000"/>
              </a:lnSpc>
              <a:buClrTx/>
              <a:buSzTx/>
              <a:buFontTx/>
              <a:buNone/>
              <a:tabLst>
                <a:tab pos="515938" algn="l"/>
                <a:tab pos="973138" algn="l"/>
                <a:tab pos="1430338" algn="l"/>
                <a:tab pos="1887538" algn="l"/>
                <a:tab pos="2344738" algn="l"/>
                <a:tab pos="2801938" algn="l"/>
                <a:tab pos="3259138" algn="l"/>
                <a:tab pos="3716338" algn="l"/>
                <a:tab pos="4173538" algn="l"/>
                <a:tab pos="4630738" algn="l"/>
                <a:tab pos="5087938" algn="l"/>
                <a:tab pos="5545138" algn="l"/>
                <a:tab pos="6002338" algn="l"/>
                <a:tab pos="6459538" algn="l"/>
                <a:tab pos="6916738" algn="l"/>
                <a:tab pos="7373938" algn="l"/>
                <a:tab pos="7831138" algn="l"/>
                <a:tab pos="8288338" algn="l"/>
                <a:tab pos="8745538" algn="l"/>
                <a:tab pos="9202738" algn="l"/>
                <a:tab pos="9659938" algn="l"/>
              </a:tabLst>
            </a:pPr>
            <a:r>
              <a:rPr lang="it-IT" sz="2800">
                <a:solidFill>
                  <a:srgbClr val="3366FF"/>
                </a:solidFill>
              </a:rPr>
              <a:t>	</a:t>
            </a: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2" b="9804"/>
          <a:stretch>
            <a:fillRect/>
          </a:stretch>
        </p:blipFill>
        <p:spPr bwMode="auto">
          <a:xfrm>
            <a:off x="4648200" y="4572000"/>
            <a:ext cx="3987800" cy="19812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20750" y="-304800"/>
            <a:ext cx="8229600" cy="137160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 smtClean="0">
                <a:solidFill>
                  <a:srgbClr val="FF0000"/>
                </a:solidFill>
                <a:ea typeface="ＭＳ Ｐゴシック" pitchFamily="34" charset="-128"/>
              </a:rPr>
              <a:t>Kirckpatrick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1300"/>
            <a:ext cx="81534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7620000" y="152400"/>
            <a:ext cx="1352550" cy="1262063"/>
            <a:chOff x="4800" y="96"/>
            <a:chExt cx="852" cy="795"/>
          </a:xfrm>
        </p:grpSpPr>
        <p:sp>
          <p:nvSpPr>
            <p:cNvPr id="40965" name="AutoShape 4"/>
            <p:cNvSpPr>
              <a:spLocks noChangeArrowheads="1"/>
            </p:cNvSpPr>
            <p:nvPr/>
          </p:nvSpPr>
          <p:spPr bwMode="auto">
            <a:xfrm>
              <a:off x="4800" y="96"/>
              <a:ext cx="853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096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96"/>
              <a:ext cx="853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1828800" y="838200"/>
            <a:ext cx="51816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875"/>
            <a:ext cx="8077200" cy="114300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b="1" smtClean="0">
                <a:solidFill>
                  <a:srgbClr val="FF0000"/>
                </a:solidFill>
                <a:ea typeface="ＭＳ Ｐゴシック" pitchFamily="34" charset="-128"/>
              </a:rPr>
              <a:t> Statuto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229600" cy="5029200"/>
          </a:xfrm>
        </p:spPr>
        <p:txBody>
          <a:bodyPr lIns="50760" tIns="50760" rIns="50760" bIns="50760"/>
          <a:lstStyle/>
          <a:p>
            <a:pPr marL="304800" indent="-304800" algn="just" eaLnBrk="1">
              <a:lnSpc>
                <a:spcPct val="100000"/>
              </a:lnSpc>
              <a:spcBef>
                <a:spcPts val="600"/>
              </a:spcBef>
              <a:buClr>
                <a:srgbClr val="3366FF"/>
              </a:buClr>
              <a:buFont typeface="ArialMT" pitchFamily="32" charset="0"/>
              <a:buChar char="•"/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</a:pPr>
            <a:r>
              <a:rPr lang="it-IT" sz="2700" smtClean="0">
                <a:solidFill>
                  <a:srgbClr val="3366FF"/>
                </a:solidFill>
                <a:ea typeface="ＭＳ Ｐゴシック" pitchFamily="34" charset="-128"/>
              </a:rPr>
              <a:t>Promuovere e realizzare, per medici e infermieri nell</a:t>
            </a:r>
            <a:r>
              <a:rPr lang="it-IT" altLang="en-US" sz="2700" smtClean="0">
                <a:solidFill>
                  <a:srgbClr val="3366FF"/>
                </a:solidFill>
                <a:ea typeface="ＭＳ Ｐゴシック" pitchFamily="34" charset="-128"/>
              </a:rPr>
              <a:t>’</a:t>
            </a:r>
            <a:r>
              <a:rPr lang="it-IT" sz="2700" smtClean="0">
                <a:solidFill>
                  <a:srgbClr val="3366FF"/>
                </a:solidFill>
                <a:ea typeface="ＭＳ Ｐゴシック" pitchFamily="34" charset="-128"/>
              </a:rPr>
              <a:t>ambito delle emergenze-urgenze sanitarie, attività di formazione e addestramento nelle conoscenze e nelle tecniche delle emergenze-urgenze…attraverso corsi di formazione e aggiornamento</a:t>
            </a:r>
          </a:p>
          <a:p>
            <a:pPr marL="304800" indent="-304800" algn="just" eaLnBrk="1">
              <a:lnSpc>
                <a:spcPct val="100000"/>
              </a:lnSpc>
              <a:buClr>
                <a:srgbClr val="3366FF"/>
              </a:buClr>
              <a:buFont typeface="ArialMT" pitchFamily="32" charset="0"/>
              <a:buNone/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</a:pPr>
            <a:endParaRPr lang="it-IT" sz="3100" smtClean="0">
              <a:solidFill>
                <a:srgbClr val="3366FF"/>
              </a:solidFill>
              <a:ea typeface="ＭＳ Ｐゴシック" pitchFamily="34" charset="-128"/>
            </a:endParaRPr>
          </a:p>
          <a:p>
            <a:pPr marL="304800" indent="-304800" algn="just" eaLnBrk="1">
              <a:lnSpc>
                <a:spcPct val="100000"/>
              </a:lnSpc>
              <a:spcBef>
                <a:spcPts val="600"/>
              </a:spcBef>
              <a:buClr>
                <a:srgbClr val="3366FF"/>
              </a:buClr>
              <a:buFont typeface="ArialMT" pitchFamily="32" charset="0"/>
              <a:buChar char="•"/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</a:pPr>
            <a:r>
              <a:rPr lang="it-IT" sz="2700" smtClean="0">
                <a:solidFill>
                  <a:srgbClr val="3366FF"/>
                </a:solidFill>
                <a:ea typeface="ＭＳ Ｐゴシック" pitchFamily="34" charset="-128"/>
              </a:rPr>
              <a:t>Promuovere attività istituzionali di formazione ed addestramento in équipe con il personale infermieristico, anche istituendo appositi organismi societari funzionali individuati nel regolamento.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6637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219200" y="990600"/>
            <a:ext cx="25146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400"/>
            <a:ext cx="4724400" cy="53340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000" b="1" smtClean="0">
                <a:ea typeface="ＭＳ Ｐゴシック" pitchFamily="34" charset="-128"/>
              </a:rPr>
              <a:t>Kirckpatrick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692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-228600" y="152400"/>
            <a:ext cx="8458200" cy="1739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FF0000"/>
                </a:solidFill>
              </a:rPr>
              <a:t>La nostra esperienza: Valutazione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3600" b="1">
              <a:solidFill>
                <a:srgbClr val="0000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295400" y="838200"/>
            <a:ext cx="64008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219200" y="4648200"/>
            <a:ext cx="2514600" cy="838200"/>
          </a:xfrm>
          <a:custGeom>
            <a:avLst/>
            <a:gdLst>
              <a:gd name="T0" fmla="*/ 2147483647 w 21600"/>
              <a:gd name="T1" fmla="*/ 631110583 h 21600"/>
              <a:gd name="T2" fmla="*/ 2147483647 w 21600"/>
              <a:gd name="T3" fmla="*/ 631110583 h 21600"/>
              <a:gd name="T4" fmla="*/ 2147483647 w 21600"/>
              <a:gd name="T5" fmla="*/ 631110583 h 21600"/>
              <a:gd name="T6" fmla="*/ 2147483647 w 21600"/>
              <a:gd name="T7" fmla="*/ 63111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419600" y="1066800"/>
            <a:ext cx="4495800" cy="1333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u="sng">
                <a:solidFill>
                  <a:srgbClr val="3366FF"/>
                </a:solidFill>
              </a:rPr>
              <a:t>Gradimento dei discenti: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800" b="1" u="sng">
              <a:solidFill>
                <a:srgbClr val="3366FF"/>
              </a:solidFill>
            </a:endParaRP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3366FF"/>
                </a:solidFill>
              </a:rPr>
              <a:t> 90% ottimo (4/4)</a:t>
            </a: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3366FF"/>
                </a:solidFill>
              </a:rPr>
              <a:t> 10% buono (3/4)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4419600" y="2571750"/>
            <a:ext cx="4495800" cy="2070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u="sng">
                <a:solidFill>
                  <a:srgbClr val="3366FF"/>
                </a:solidFill>
              </a:rPr>
              <a:t>Apprezzamento: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800" b="1" u="sng">
              <a:solidFill>
                <a:srgbClr val="3366FF"/>
              </a:solidFill>
            </a:endParaRP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3366FF"/>
                </a:solidFill>
              </a:rPr>
              <a:t> basi teoriche</a:t>
            </a: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3366FF"/>
                </a:solidFill>
              </a:rPr>
              <a:t> scopi</a:t>
            </a: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3366FF"/>
                </a:solidFill>
              </a:rPr>
              <a:t> metodologia didattica</a:t>
            </a: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3366FF"/>
                </a:solidFill>
              </a:rPr>
              <a:t> coinvolgimento e clima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1295400" y="6096000"/>
            <a:ext cx="6553200" cy="609600"/>
          </a:xfrm>
          <a:custGeom>
            <a:avLst/>
            <a:gdLst>
              <a:gd name="T0" fmla="*/ 2147483647 w 21600"/>
              <a:gd name="T1" fmla="*/ 242771309 h 21600"/>
              <a:gd name="T2" fmla="*/ 2147483647 w 21600"/>
              <a:gd name="T3" fmla="*/ 242771309 h 21600"/>
              <a:gd name="T4" fmla="*/ 2147483647 w 21600"/>
              <a:gd name="T5" fmla="*/ 242771309 h 21600"/>
              <a:gd name="T6" fmla="*/ 2147483647 w 21600"/>
              <a:gd name="T7" fmla="*/ 2427713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  <a:ln w="25560">
            <a:solidFill>
              <a:srgbClr val="377E90"/>
            </a:solidFill>
            <a:round/>
            <a:headEnd/>
            <a:tailEnd/>
          </a:ln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 u="sng">
                <a:solidFill>
                  <a:srgbClr val="FFFFFF"/>
                </a:solidFill>
              </a:rPr>
              <a:t>Questionario di Gradimento</a:t>
            </a:r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7785100" y="31750"/>
            <a:ext cx="1354138" cy="1262063"/>
            <a:chOff x="4904" y="20"/>
            <a:chExt cx="853" cy="795"/>
          </a:xfrm>
        </p:grpSpPr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>
              <a:off x="4904" y="20"/>
              <a:ext cx="854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301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" y="20"/>
              <a:ext cx="854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400"/>
            <a:ext cx="4724400" cy="53340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000" b="1" smtClean="0">
                <a:ea typeface="ＭＳ Ｐゴシック" pitchFamily="34" charset="-128"/>
              </a:rPr>
              <a:t>Kirckpatrick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692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0" y="152400"/>
            <a:ext cx="8001000" cy="1739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FF0000"/>
                </a:solidFill>
              </a:rPr>
              <a:t>La nostra esperienza: Valutazione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3600" b="1">
              <a:solidFill>
                <a:srgbClr val="0000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371600" y="838200"/>
            <a:ext cx="63246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158875" y="3948113"/>
            <a:ext cx="2514600" cy="838200"/>
          </a:xfrm>
          <a:custGeom>
            <a:avLst/>
            <a:gdLst>
              <a:gd name="T0" fmla="*/ 2147483647 w 21600"/>
              <a:gd name="T1" fmla="*/ 631110583 h 21600"/>
              <a:gd name="T2" fmla="*/ 2147483647 w 21600"/>
              <a:gd name="T3" fmla="*/ 631110583 h 21600"/>
              <a:gd name="T4" fmla="*/ 2147483647 w 21600"/>
              <a:gd name="T5" fmla="*/ 631110583 h 21600"/>
              <a:gd name="T6" fmla="*/ 2147483647 w 21600"/>
              <a:gd name="T7" fmla="*/ 63111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419600" y="1066800"/>
            <a:ext cx="4495800" cy="1333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marL="155575" indent="-155575">
              <a:tabLst>
                <a:tab pos="157163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it-IT" sz="2400" u="sng">
                <a:solidFill>
                  <a:srgbClr val="3366FF"/>
                </a:solidFill>
              </a:rPr>
              <a:t>Valutazione finale:</a:t>
            </a:r>
          </a:p>
          <a:p>
            <a:pPr marL="155575" indent="-155575">
              <a:tabLst>
                <a:tab pos="157163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it-IT" sz="800" u="sng">
              <a:solidFill>
                <a:srgbClr val="3366FF"/>
              </a:solidFill>
            </a:endParaRPr>
          </a:p>
          <a:p>
            <a:pPr marL="155575" indent="-155575">
              <a:buClr>
                <a:srgbClr val="3366FF"/>
              </a:buClr>
              <a:buFont typeface="Arial" pitchFamily="34" charset="0"/>
              <a:buChar char="-"/>
              <a:tabLst>
                <a:tab pos="157163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it-IT" sz="2400">
                <a:solidFill>
                  <a:srgbClr val="3366FF"/>
                </a:solidFill>
              </a:rPr>
              <a:t> tutti i discenti hanno superato il Corso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495800" y="2895600"/>
            <a:ext cx="4495800" cy="2070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u="sng">
                <a:solidFill>
                  <a:srgbClr val="3366FF"/>
                </a:solidFill>
              </a:rPr>
              <a:t>Miglioramento circa NTS: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800" u="sng">
              <a:solidFill>
                <a:srgbClr val="3366FF"/>
              </a:solidFill>
            </a:endParaRP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3366FF"/>
                </a:solidFill>
              </a:rPr>
              <a:t> conoscenza</a:t>
            </a: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3366FF"/>
                </a:solidFill>
              </a:rPr>
              <a:t> valutazione importanza</a:t>
            </a: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3366FF"/>
                </a:solidFill>
              </a:rPr>
              <a:t> rilevanza </a:t>
            </a:r>
          </a:p>
          <a:p>
            <a:pPr>
              <a:buClr>
                <a:srgbClr val="3366FF"/>
              </a:buClr>
              <a:buFont typeface="Arial" pitchFamily="34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3366FF"/>
                </a:solidFill>
              </a:rPr>
              <a:t> utilizzazione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1295400" y="6096000"/>
            <a:ext cx="6553200" cy="609600"/>
          </a:xfrm>
          <a:custGeom>
            <a:avLst/>
            <a:gdLst>
              <a:gd name="T0" fmla="*/ 2147483647 w 21600"/>
              <a:gd name="T1" fmla="*/ 242771309 h 21600"/>
              <a:gd name="T2" fmla="*/ 2147483647 w 21600"/>
              <a:gd name="T3" fmla="*/ 242771309 h 21600"/>
              <a:gd name="T4" fmla="*/ 2147483647 w 21600"/>
              <a:gd name="T5" fmla="*/ 242771309 h 21600"/>
              <a:gd name="T6" fmla="*/ 2147483647 w 21600"/>
              <a:gd name="T7" fmla="*/ 2427713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  <a:ln w="25560">
            <a:solidFill>
              <a:srgbClr val="377E90"/>
            </a:solidFill>
            <a:round/>
            <a:headEnd/>
            <a:tailEnd/>
          </a:ln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 u="sng">
                <a:solidFill>
                  <a:srgbClr val="FFFFFF"/>
                </a:solidFill>
              </a:rPr>
              <a:t>Questionario Finale</a:t>
            </a:r>
          </a:p>
        </p:txBody>
      </p: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7775575" y="0"/>
            <a:ext cx="1352550" cy="1262063"/>
            <a:chOff x="4898" y="0"/>
            <a:chExt cx="852" cy="795"/>
          </a:xfrm>
        </p:grpSpPr>
        <p:sp>
          <p:nvSpPr>
            <p:cNvPr id="45066" name="AutoShape 10"/>
            <p:cNvSpPr>
              <a:spLocks noChangeArrowheads="1"/>
            </p:cNvSpPr>
            <p:nvPr/>
          </p:nvSpPr>
          <p:spPr bwMode="auto">
            <a:xfrm>
              <a:off x="4898" y="0"/>
              <a:ext cx="853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506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0"/>
              <a:ext cx="853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400"/>
            <a:ext cx="4724400" cy="53340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000" b="1" smtClean="0">
                <a:ea typeface="ＭＳ Ｐゴシック" pitchFamily="34" charset="-128"/>
              </a:rPr>
              <a:t>Kirckpatrick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692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28600" y="152400"/>
            <a:ext cx="7467600" cy="1739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FF0000"/>
                </a:solidFill>
              </a:rPr>
              <a:t>La nostra esperienza: Valutazione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3600" b="1">
              <a:solidFill>
                <a:srgbClr val="0000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371600" y="838200"/>
            <a:ext cx="65532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219200" y="3124200"/>
            <a:ext cx="2514600" cy="838200"/>
          </a:xfrm>
          <a:custGeom>
            <a:avLst/>
            <a:gdLst>
              <a:gd name="T0" fmla="*/ 2147483647 w 21600"/>
              <a:gd name="T1" fmla="*/ 631110583 h 21600"/>
              <a:gd name="T2" fmla="*/ 2147483647 w 21600"/>
              <a:gd name="T3" fmla="*/ 631110583 h 21600"/>
              <a:gd name="T4" fmla="*/ 2147483647 w 21600"/>
              <a:gd name="T5" fmla="*/ 631110583 h 21600"/>
              <a:gd name="T6" fmla="*/ 2147483647 w 21600"/>
              <a:gd name="T7" fmla="*/ 63111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5257800" y="1828800"/>
            <a:ext cx="4114800" cy="170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marL="280988" indent="-280988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</a:pPr>
            <a:r>
              <a:rPr lang="it-IT" sz="2400" u="sng">
                <a:solidFill>
                  <a:srgbClr val="3366FF"/>
                </a:solidFill>
              </a:rPr>
              <a:t>Valutazione a distanza:</a:t>
            </a:r>
          </a:p>
          <a:p>
            <a:pPr marL="280988" indent="-280988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</a:pPr>
            <a:endParaRPr lang="it-IT" sz="800" u="sng">
              <a:solidFill>
                <a:srgbClr val="3366FF"/>
              </a:solidFill>
            </a:endParaRPr>
          </a:p>
          <a:p>
            <a:pPr marL="280988" indent="-280988">
              <a:buClr>
                <a:srgbClr val="3366FF"/>
              </a:buClr>
              <a:buFont typeface="Arial" pitchFamily="34" charset="0"/>
              <a:buChar char="-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</a:pPr>
            <a:r>
              <a:rPr lang="it-IT" sz="2400">
                <a:solidFill>
                  <a:srgbClr val="3366FF"/>
                </a:solidFill>
              </a:rPr>
              <a:t>Impatto del training</a:t>
            </a:r>
          </a:p>
          <a:p>
            <a:pPr marL="280988" indent="-280988">
              <a:buClr>
                <a:srgbClr val="3366FF"/>
              </a:buClr>
              <a:buFont typeface="Arial" pitchFamily="34" charset="0"/>
              <a:buChar char="-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</a:pPr>
            <a:r>
              <a:rPr lang="it-IT" sz="2400">
                <a:solidFill>
                  <a:srgbClr val="3366FF"/>
                </a:solidFill>
              </a:rPr>
              <a:t>Pratica clinica</a:t>
            </a:r>
          </a:p>
          <a:p>
            <a:pPr marL="280988" indent="-280988">
              <a:buClr>
                <a:srgbClr val="3366FF"/>
              </a:buClr>
              <a:buFont typeface="Arial" pitchFamily="34" charset="0"/>
              <a:buChar char="-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</a:pPr>
            <a:r>
              <a:rPr lang="it-IT" sz="2400">
                <a:solidFill>
                  <a:srgbClr val="3366FF"/>
                </a:solidFill>
              </a:rPr>
              <a:t>Aspetti organizzativi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1295400" y="6096000"/>
            <a:ext cx="6553200" cy="609600"/>
          </a:xfrm>
          <a:custGeom>
            <a:avLst/>
            <a:gdLst>
              <a:gd name="T0" fmla="*/ 2147483647 w 21600"/>
              <a:gd name="T1" fmla="*/ 242771309 h 21600"/>
              <a:gd name="T2" fmla="*/ 2147483647 w 21600"/>
              <a:gd name="T3" fmla="*/ 242771309 h 21600"/>
              <a:gd name="T4" fmla="*/ 2147483647 w 21600"/>
              <a:gd name="T5" fmla="*/ 242771309 h 21600"/>
              <a:gd name="T6" fmla="*/ 2147483647 w 21600"/>
              <a:gd name="T7" fmla="*/ 2427713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  <a:ln w="25560">
            <a:solidFill>
              <a:srgbClr val="377E90"/>
            </a:solidFill>
            <a:round/>
            <a:headEnd/>
            <a:tailEnd/>
          </a:ln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 u="sng">
                <a:solidFill>
                  <a:srgbClr val="FFFFFF"/>
                </a:solidFill>
              </a:rPr>
              <a:t>Questionario a 6 mesi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219200" y="2147888"/>
            <a:ext cx="2514600" cy="914400"/>
          </a:xfrm>
          <a:custGeom>
            <a:avLst/>
            <a:gdLst>
              <a:gd name="T0" fmla="*/ 2147483647 w 21600"/>
              <a:gd name="T1" fmla="*/ 819353200 h 21600"/>
              <a:gd name="T2" fmla="*/ 2147483647 w 21600"/>
              <a:gd name="T3" fmla="*/ 819353200 h 21600"/>
              <a:gd name="T4" fmla="*/ 2147483647 w 21600"/>
              <a:gd name="T5" fmla="*/ 819353200 h 21600"/>
              <a:gd name="T6" fmla="*/ 2147483647 w 21600"/>
              <a:gd name="T7" fmla="*/ 81935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5257800" y="4191000"/>
            <a:ext cx="3352800" cy="647700"/>
          </a:xfrm>
          <a:custGeom>
            <a:avLst/>
            <a:gdLst>
              <a:gd name="T0" fmla="*/ 2147483647 w 21600"/>
              <a:gd name="T1" fmla="*/ 291195185 h 21600"/>
              <a:gd name="T2" fmla="*/ 2147483647 w 21600"/>
              <a:gd name="T3" fmla="*/ 291195185 h 21600"/>
              <a:gd name="T4" fmla="*/ 2147483647 w 21600"/>
              <a:gd name="T5" fmla="*/ 291195185 h 21600"/>
              <a:gd name="T6" fmla="*/ 2147483647 w 21600"/>
              <a:gd name="T7" fmla="*/ 2911951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1">
                <a:solidFill>
                  <a:srgbClr val="FF0000"/>
                </a:solidFill>
              </a:rPr>
              <a:t>in progress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5181600" y="3962400"/>
            <a:ext cx="34290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7620000" y="152400"/>
            <a:ext cx="1352550" cy="1262063"/>
            <a:chOff x="4800" y="96"/>
            <a:chExt cx="852" cy="795"/>
          </a:xfrm>
        </p:grpSpPr>
        <p:sp>
          <p:nvSpPr>
            <p:cNvPr id="47116" name="AutoShape 12"/>
            <p:cNvSpPr>
              <a:spLocks noChangeArrowheads="1"/>
            </p:cNvSpPr>
            <p:nvPr/>
          </p:nvSpPr>
          <p:spPr bwMode="auto">
            <a:xfrm>
              <a:off x="4800" y="96"/>
              <a:ext cx="853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711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96"/>
              <a:ext cx="853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9850" y="25400"/>
            <a:ext cx="6400800" cy="609600"/>
          </a:xfrm>
        </p:spPr>
        <p:txBody>
          <a:bodyPr lIns="50760" tIns="50760" rIns="50760" bIns="50760"/>
          <a:lstStyle/>
          <a:p>
            <a:pPr algn="ctr" eaLnBrk="1">
              <a:lnSpc>
                <a:spcPct val="10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smtClean="0">
                <a:solidFill>
                  <a:srgbClr val="FF0000"/>
                </a:solidFill>
                <a:ea typeface="ＭＳ Ｐゴシック" pitchFamily="34" charset="-128"/>
              </a:rPr>
              <a:t>Conclusioni</a:t>
            </a:r>
            <a:r>
              <a:rPr lang="it-IT" sz="3200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62000" y="831850"/>
            <a:ext cx="7924800" cy="1911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/>
          <a:lstStyle/>
          <a:p>
            <a:pPr marL="685800" indent="-685800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"/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it-IT" sz="2800" b="1">
                <a:solidFill>
                  <a:srgbClr val="0000CC"/>
                </a:solidFill>
              </a:rPr>
              <a:t>Fare quello che serve ai discenti</a:t>
            </a:r>
          </a:p>
          <a:p>
            <a:pPr marL="685800" indent="-685800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"/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it-IT" sz="2800" b="1">
                <a:solidFill>
                  <a:srgbClr val="0000CC"/>
                </a:solidFill>
              </a:rPr>
              <a:t>Non fare quello che piace ai docenti</a:t>
            </a:r>
          </a:p>
          <a:p>
            <a:pPr marL="685800" indent="-685800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"/>
              <a:tabLst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it-IT" sz="2800" b="1">
                <a:solidFill>
                  <a:srgbClr val="0000CC"/>
                </a:solidFill>
              </a:rPr>
              <a:t>Seguire le indicazioni della Andragogia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90800" y="2895600"/>
            <a:ext cx="3957638" cy="1671638"/>
            <a:chOff x="1632" y="1824"/>
            <a:chExt cx="2493" cy="1053"/>
          </a:xfrm>
        </p:grpSpPr>
        <p:sp>
          <p:nvSpPr>
            <p:cNvPr id="49160" name="AutoShape 6"/>
            <p:cNvSpPr>
              <a:spLocks noChangeArrowheads="1"/>
            </p:cNvSpPr>
            <p:nvPr/>
          </p:nvSpPr>
          <p:spPr bwMode="auto">
            <a:xfrm>
              <a:off x="1632" y="1824"/>
              <a:ext cx="2494" cy="1054"/>
            </a:xfrm>
            <a:custGeom>
              <a:avLst/>
              <a:gdLst>
                <a:gd name="T0" fmla="*/ 17 w 21600"/>
                <a:gd name="T1" fmla="*/ 1 h 21600"/>
                <a:gd name="T2" fmla="*/ 17 w 21600"/>
                <a:gd name="T3" fmla="*/ 1 h 21600"/>
                <a:gd name="T4" fmla="*/ 17 w 21600"/>
                <a:gd name="T5" fmla="*/ 1 h 21600"/>
                <a:gd name="T6" fmla="*/ 17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61" name="AutoShape 7"/>
            <p:cNvSpPr>
              <a:spLocks noChangeArrowheads="1"/>
            </p:cNvSpPr>
            <p:nvPr/>
          </p:nvSpPr>
          <p:spPr bwMode="auto">
            <a:xfrm>
              <a:off x="1632" y="1824"/>
              <a:ext cx="2494" cy="998"/>
            </a:xfrm>
            <a:custGeom>
              <a:avLst/>
              <a:gdLst>
                <a:gd name="T0" fmla="*/ 17 w 21600"/>
                <a:gd name="T1" fmla="*/ 1 h 21600"/>
                <a:gd name="T2" fmla="*/ 17 w 21600"/>
                <a:gd name="T3" fmla="*/ 1 h 21600"/>
                <a:gd name="T4" fmla="*/ 17 w 21600"/>
                <a:gd name="T5" fmla="*/ 1 h 21600"/>
                <a:gd name="T6" fmla="*/ 17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60" tIns="50760" rIns="50760" bIns="50760"/>
            <a:lstStyle/>
            <a:p>
              <a:pPr algn="ctr">
                <a:spcBef>
                  <a:spcPts val="10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4400" b="1" i="1">
                  <a:solidFill>
                    <a:srgbClr val="FFFFFF"/>
                  </a:solidFill>
                </a:rPr>
                <a:t>+</a:t>
              </a:r>
              <a:r>
                <a:rPr lang="it-IT" sz="2800" b="1" i="1">
                  <a:solidFill>
                    <a:srgbClr val="FFFFFF"/>
                  </a:solidFill>
                </a:rPr>
                <a:t> </a:t>
              </a:r>
              <a:r>
                <a:rPr lang="it-IT" sz="3200" b="1" i="1">
                  <a:solidFill>
                    <a:srgbClr val="FFFFFF"/>
                  </a:solidFill>
                </a:rPr>
                <a:t>learning</a:t>
              </a:r>
              <a:r>
                <a:rPr lang="it-IT" sz="2800" b="1" i="1">
                  <a:solidFill>
                    <a:srgbClr val="FFFFFF"/>
                  </a:solidFill>
                </a:rPr>
                <a:t> </a:t>
              </a:r>
            </a:p>
            <a:p>
              <a:pPr algn="ctr">
                <a:spcBef>
                  <a:spcPts val="10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4400" b="1" i="1">
                  <a:solidFill>
                    <a:srgbClr val="FFFFFF"/>
                  </a:solidFill>
                </a:rPr>
                <a:t>-</a:t>
              </a:r>
              <a:r>
                <a:rPr lang="it-IT" sz="2800" b="1" i="1">
                  <a:solidFill>
                    <a:srgbClr val="FFFFFF"/>
                  </a:solidFill>
                </a:rPr>
                <a:t> </a:t>
              </a:r>
              <a:r>
                <a:rPr lang="it-IT" sz="3200" b="1" i="1">
                  <a:solidFill>
                    <a:srgbClr val="FFFFFF"/>
                  </a:solidFill>
                </a:rPr>
                <a:t>teaching</a:t>
              </a:r>
            </a:p>
          </p:txBody>
        </p:sp>
      </p:grp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0" y="4876800"/>
            <a:ext cx="9144000" cy="1689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FF0000"/>
                </a:solidFill>
              </a:rPr>
              <a:t>CORSI ACC HF SIM &amp; CRM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FF0000"/>
                </a:solidFill>
              </a:rPr>
              <a:t>vanno in questa direzione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900" b="1">
              <a:solidFill>
                <a:srgbClr val="0000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4606925" y="6267450"/>
            <a:ext cx="4419600" cy="533400"/>
          </a:xfrm>
          <a:custGeom>
            <a:avLst/>
            <a:gdLst>
              <a:gd name="T0" fmla="*/ 2147483647 w 21600"/>
              <a:gd name="T1" fmla="*/ 162637809 h 21600"/>
              <a:gd name="T2" fmla="*/ 2147483647 w 21600"/>
              <a:gd name="T3" fmla="*/ 162637809 h 21600"/>
              <a:gd name="T4" fmla="*/ 2147483647 w 21600"/>
              <a:gd name="T5" fmla="*/ 162637809 h 21600"/>
              <a:gd name="T6" fmla="*/ 2147483647 w 21600"/>
              <a:gd name="T7" fmla="*/ 1626378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 i="1">
                <a:solidFill>
                  <a:srgbClr val="FFFFFF"/>
                </a:solidFill>
              </a:rPr>
              <a:t>Grazie per l</a:t>
            </a:r>
            <a:r>
              <a:rPr lang="it-IT" altLang="en-US" sz="2800" b="1" i="1">
                <a:solidFill>
                  <a:srgbClr val="FFFFFF"/>
                </a:solidFill>
              </a:rPr>
              <a:t>’</a:t>
            </a:r>
            <a:r>
              <a:rPr lang="it-IT" sz="2800" b="1" i="1">
                <a:solidFill>
                  <a:srgbClr val="FFFFFF"/>
                </a:solidFill>
              </a:rPr>
              <a:t>attenzione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276600"/>
            <a:ext cx="7681913" cy="114300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300" b="1" smtClean="0">
                <a:solidFill>
                  <a:srgbClr val="FF0000"/>
                </a:solidFill>
                <a:ea typeface="ＭＳ Ｐゴシック" pitchFamily="34" charset="-128"/>
              </a:rPr>
              <a:t>Grazie e buona simulazione !</a:t>
            </a:r>
          </a:p>
        </p:txBody>
      </p:sp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7315200" y="152400"/>
            <a:ext cx="1671638" cy="1560513"/>
            <a:chOff x="4608" y="96"/>
            <a:chExt cx="1053" cy="983"/>
          </a:xfrm>
        </p:grpSpPr>
        <p:sp>
          <p:nvSpPr>
            <p:cNvPr id="51206" name="AutoShape 3"/>
            <p:cNvSpPr>
              <a:spLocks noChangeArrowheads="1"/>
            </p:cNvSpPr>
            <p:nvPr/>
          </p:nvSpPr>
          <p:spPr bwMode="auto">
            <a:xfrm>
              <a:off x="4608" y="96"/>
              <a:ext cx="1054" cy="984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5120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5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1203" name="AutoShape 5"/>
          <p:cNvSpPr>
            <a:spLocks noChangeArrowheads="1"/>
          </p:cNvSpPr>
          <p:nvPr/>
        </p:nvSpPr>
        <p:spPr bwMode="auto">
          <a:xfrm>
            <a:off x="4495800" y="6172200"/>
            <a:ext cx="5024438" cy="381000"/>
          </a:xfrm>
          <a:custGeom>
            <a:avLst/>
            <a:gdLst>
              <a:gd name="T0" fmla="*/ 2147483647 w 21600"/>
              <a:gd name="T1" fmla="*/ 59270336 h 21600"/>
              <a:gd name="T2" fmla="*/ 2147483647 w 21600"/>
              <a:gd name="T3" fmla="*/ 59270336 h 21600"/>
              <a:gd name="T4" fmla="*/ 2147483647 w 21600"/>
              <a:gd name="T5" fmla="*/ 59270336 h 21600"/>
              <a:gd name="T6" fmla="*/ 2147483647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800" b="1">
                <a:solidFill>
                  <a:srgbClr val="0000FF"/>
                </a:solidFill>
              </a:rPr>
              <a:t>Sabrina Egman: sabrina_egman@icloud.com</a:t>
            </a:r>
          </a:p>
        </p:txBody>
      </p:sp>
      <p:sp>
        <p:nvSpPr>
          <p:cNvPr id="51204" name="AutoShape 6"/>
          <p:cNvSpPr>
            <a:spLocks noChangeArrowheads="1"/>
          </p:cNvSpPr>
          <p:nvPr/>
        </p:nvSpPr>
        <p:spPr bwMode="auto">
          <a:xfrm>
            <a:off x="762000" y="4495800"/>
            <a:ext cx="8229600" cy="1079500"/>
          </a:xfrm>
          <a:custGeom>
            <a:avLst/>
            <a:gdLst>
              <a:gd name="T0" fmla="*/ 2147483647 w 21600"/>
              <a:gd name="T1" fmla="*/ 1348125879 h 21600"/>
              <a:gd name="T2" fmla="*/ 2147483647 w 21600"/>
              <a:gd name="T3" fmla="*/ 1348125879 h 21600"/>
              <a:gd name="T4" fmla="*/ 2147483647 w 21600"/>
              <a:gd name="T5" fmla="*/ 1348125879 h 21600"/>
              <a:gd name="T6" fmla="*/ 2147483647 w 21600"/>
              <a:gd name="T7" fmla="*/ 13481258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www.SIMEU.it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segreteria@simeu.it</a:t>
            </a:r>
            <a:endParaRPr lang="it-IT" sz="3200" b="1">
              <a:solidFill>
                <a:srgbClr val="0000FF"/>
              </a:solidFill>
              <a:hlinkClick r:id="rId4"/>
            </a:endParaRP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762000" y="152400"/>
            <a:ext cx="7924800" cy="292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"La mia specialità sarebbe stata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il Pronto Soccorso: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tutti i mali degli uomini,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i mali di tutti gli uomini,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0000FF"/>
                </a:solidFill>
              </a:rPr>
              <a:t>come dire, tutte le specialità"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i="1">
                <a:solidFill>
                  <a:srgbClr val="0000FF"/>
                </a:solidFill>
              </a:rPr>
              <a:t>Daniel Pennac - La lunga notte del dottor Galvan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2798763" y="2019300"/>
            <a:ext cx="4062412" cy="533400"/>
          </a:xfrm>
          <a:custGeom>
            <a:avLst/>
            <a:gdLst>
              <a:gd name="T0" fmla="*/ 2147483647 w 21600"/>
              <a:gd name="T1" fmla="*/ 162637809 h 21600"/>
              <a:gd name="T2" fmla="*/ 2147483647 w 21600"/>
              <a:gd name="T3" fmla="*/ 162637809 h 21600"/>
              <a:gd name="T4" fmla="*/ 2147483647 w 21600"/>
              <a:gd name="T5" fmla="*/ 162637809 h 21600"/>
              <a:gd name="T6" fmla="*/ 2147483647 w 21600"/>
              <a:gd name="T7" fmla="*/ 1626378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>
                <a:solidFill>
                  <a:srgbClr val="FFFF00"/>
                </a:solidFill>
              </a:rPr>
              <a:t>   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305800" cy="3657600"/>
          </a:xfrm>
          <a:prstGeom prst="rect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>
            <a:outerShdw blurRad="63500" dist="107933" dir="189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2819400" y="4225925"/>
            <a:ext cx="1588" cy="1222375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133600" y="2438400"/>
            <a:ext cx="1588" cy="144780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438400" y="5218113"/>
            <a:ext cx="457200" cy="279400"/>
          </a:xfrm>
          <a:custGeom>
            <a:avLst/>
            <a:gdLst>
              <a:gd name="T0" fmla="*/ 102419150 w 21600"/>
              <a:gd name="T1" fmla="*/ 23374462 h 21600"/>
              <a:gd name="T2" fmla="*/ 102419150 w 21600"/>
              <a:gd name="T3" fmla="*/ 23374462 h 21600"/>
              <a:gd name="T4" fmla="*/ 102419150 w 21600"/>
              <a:gd name="T5" fmla="*/ 23374462 h 21600"/>
              <a:gd name="T6" fmla="*/ 102419150 w 21600"/>
              <a:gd name="T7" fmla="*/ 233744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altLang="en-US" b="1">
                <a:solidFill>
                  <a:srgbClr val="FFFFFF"/>
                </a:solidFill>
              </a:rPr>
              <a:t>‘</a:t>
            </a:r>
            <a:r>
              <a:rPr lang="it-IT" b="1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029200" y="5218113"/>
            <a:ext cx="457200" cy="279400"/>
          </a:xfrm>
          <a:custGeom>
            <a:avLst/>
            <a:gdLst>
              <a:gd name="T0" fmla="*/ 102419150 w 21600"/>
              <a:gd name="T1" fmla="*/ 23374462 h 21600"/>
              <a:gd name="T2" fmla="*/ 102419150 w 21600"/>
              <a:gd name="T3" fmla="*/ 23374462 h 21600"/>
              <a:gd name="T4" fmla="*/ 102419150 w 21600"/>
              <a:gd name="T5" fmla="*/ 23374462 h 21600"/>
              <a:gd name="T6" fmla="*/ 102419150 w 21600"/>
              <a:gd name="T7" fmla="*/ 233744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altLang="en-US" b="1">
                <a:solidFill>
                  <a:srgbClr val="FFFFFF"/>
                </a:solidFill>
              </a:rPr>
              <a:t>‘</a:t>
            </a:r>
            <a:r>
              <a:rPr lang="it-IT" b="1">
                <a:solidFill>
                  <a:srgbClr val="FFFFFF"/>
                </a:solidFill>
              </a:rPr>
              <a:t>90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8001000" y="5218113"/>
            <a:ext cx="457200" cy="279400"/>
          </a:xfrm>
          <a:custGeom>
            <a:avLst/>
            <a:gdLst>
              <a:gd name="T0" fmla="*/ 102419150 w 21600"/>
              <a:gd name="T1" fmla="*/ 23374462 h 21600"/>
              <a:gd name="T2" fmla="*/ 102419150 w 21600"/>
              <a:gd name="T3" fmla="*/ 23374462 h 21600"/>
              <a:gd name="T4" fmla="*/ 102419150 w 21600"/>
              <a:gd name="T5" fmla="*/ 23374462 h 21600"/>
              <a:gd name="T6" fmla="*/ 102419150 w 21600"/>
              <a:gd name="T7" fmla="*/ 233744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altLang="en-US" b="1">
                <a:solidFill>
                  <a:srgbClr val="FFFFFF"/>
                </a:solidFill>
              </a:rPr>
              <a:t>‘</a:t>
            </a:r>
            <a:r>
              <a:rPr lang="it-IT" b="1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33400" y="47625"/>
            <a:ext cx="7315200" cy="665163"/>
          </a:xfrm>
          <a:custGeom>
            <a:avLst/>
            <a:gdLst>
              <a:gd name="T0" fmla="*/ 2147483647 w 21600"/>
              <a:gd name="T1" fmla="*/ 315389623 h 21600"/>
              <a:gd name="T2" fmla="*/ 2147483647 w 21600"/>
              <a:gd name="T3" fmla="*/ 315389623 h 21600"/>
              <a:gd name="T4" fmla="*/ 2147483647 w 21600"/>
              <a:gd name="T5" fmla="*/ 315389623 h 21600"/>
              <a:gd name="T6" fmla="*/ 2147483647 w 21600"/>
              <a:gd name="T7" fmla="*/ 3153896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700">
                <a:solidFill>
                  <a:srgbClr val="3366FF"/>
                </a:solidFill>
              </a:rPr>
              <a:t>Time line della formazione SIMEU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348038" y="4941888"/>
            <a:ext cx="2209800" cy="1079500"/>
          </a:xfrm>
          <a:custGeom>
            <a:avLst/>
            <a:gdLst>
              <a:gd name="T0" fmla="*/ 2147483647 w 21600"/>
              <a:gd name="T1" fmla="*/ 1348125879 h 21600"/>
              <a:gd name="T2" fmla="*/ 2147483647 w 21600"/>
              <a:gd name="T3" fmla="*/ 1348125879 h 21600"/>
              <a:gd name="T4" fmla="*/ 2147483647 w 21600"/>
              <a:gd name="T5" fmla="*/ 1348125879 h 21600"/>
              <a:gd name="T6" fmla="*/ 2147483647 w 21600"/>
              <a:gd name="T7" fmla="*/ 13481258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2007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PALS &amp;EP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7391400" y="2513013"/>
            <a:ext cx="1588" cy="13747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7086600" y="3810000"/>
            <a:ext cx="2209800" cy="1079500"/>
          </a:xfrm>
          <a:custGeom>
            <a:avLst/>
            <a:gdLst>
              <a:gd name="T0" fmla="*/ 2147483647 w 21600"/>
              <a:gd name="T1" fmla="*/ 1348125879 h 21600"/>
              <a:gd name="T2" fmla="*/ 2147483647 w 21600"/>
              <a:gd name="T3" fmla="*/ 1348125879 h 21600"/>
              <a:gd name="T4" fmla="*/ 2147483647 w 21600"/>
              <a:gd name="T5" fmla="*/ 1348125879 h 21600"/>
              <a:gd name="T6" fmla="*/ 2147483647 w 21600"/>
              <a:gd name="T7" fmla="*/ 13481258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2010 Update LG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4356100" y="3068638"/>
            <a:ext cx="1588" cy="194468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6553200" y="2589213"/>
            <a:ext cx="1588" cy="33559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998538" y="1733550"/>
            <a:ext cx="3810000" cy="584200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1999 ITC AHA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6553200" y="5780088"/>
            <a:ext cx="2209800" cy="584200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2008 Laici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3201988" y="3579813"/>
            <a:ext cx="1587" cy="2297112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762000" y="4875213"/>
            <a:ext cx="1588" cy="10699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2057400" y="5791200"/>
            <a:ext cx="2438400" cy="157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2000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Management 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09600" y="4876800"/>
            <a:ext cx="2209800" cy="157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1997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 EGA &amp; ECG</a:t>
            </a: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8001000" y="85725"/>
            <a:ext cx="998538" cy="933450"/>
            <a:chOff x="5040" y="54"/>
            <a:chExt cx="629" cy="588"/>
          </a:xfrm>
        </p:grpSpPr>
        <p:sp>
          <p:nvSpPr>
            <p:cNvPr id="12313" name="AutoShape 21"/>
            <p:cNvSpPr>
              <a:spLocks noChangeArrowheads="1"/>
            </p:cNvSpPr>
            <p:nvPr/>
          </p:nvSpPr>
          <p:spPr bwMode="auto">
            <a:xfrm>
              <a:off x="5040" y="54"/>
              <a:ext cx="630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231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4"/>
              <a:ext cx="630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2309" name="Line 23"/>
          <p:cNvSpPr>
            <a:spLocks noChangeShapeType="1"/>
          </p:cNvSpPr>
          <p:nvPr/>
        </p:nvSpPr>
        <p:spPr bwMode="auto">
          <a:xfrm>
            <a:off x="1447800" y="685800"/>
            <a:ext cx="64770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981075"/>
            <a:ext cx="273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2013: 3700 </a:t>
            </a:r>
          </a:p>
        </p:txBody>
      </p:sp>
      <p:sp>
        <p:nvSpPr>
          <p:cNvPr id="12311" name="Line 12"/>
          <p:cNvSpPr>
            <a:spLocks noChangeShapeType="1"/>
          </p:cNvSpPr>
          <p:nvPr/>
        </p:nvSpPr>
        <p:spPr bwMode="auto">
          <a:xfrm flipV="1">
            <a:off x="5724525" y="2708275"/>
            <a:ext cx="1588" cy="12969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2" name="AutoShape 15"/>
          <p:cNvSpPr>
            <a:spLocks noChangeArrowheads="1"/>
          </p:cNvSpPr>
          <p:nvPr/>
        </p:nvSpPr>
        <p:spPr bwMode="auto">
          <a:xfrm>
            <a:off x="4716463" y="3860800"/>
            <a:ext cx="1704975" cy="657225"/>
          </a:xfrm>
          <a:custGeom>
            <a:avLst/>
            <a:gdLst>
              <a:gd name="T0" fmla="*/ 2147483647 w 21600"/>
              <a:gd name="T1" fmla="*/ 240008775 h 21600"/>
              <a:gd name="T2" fmla="*/ 2147483647 w 21600"/>
              <a:gd name="T3" fmla="*/ 240008775 h 21600"/>
              <a:gd name="T4" fmla="*/ 2147483647 w 21600"/>
              <a:gd name="T5" fmla="*/ 240008775 h 21600"/>
              <a:gd name="T6" fmla="*/ 2147483647 w 21600"/>
              <a:gd name="T7" fmla="*/ 2400087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FF0000"/>
                </a:solidFill>
              </a:rPr>
              <a:t>2008 Summer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Line 1"/>
          <p:cNvSpPr>
            <a:spLocks noChangeShapeType="1"/>
          </p:cNvSpPr>
          <p:nvPr/>
        </p:nvSpPr>
        <p:spPr bwMode="auto">
          <a:xfrm>
            <a:off x="2895600" y="685800"/>
            <a:ext cx="51816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762000"/>
            <a:ext cx="7162800" cy="4495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Elevata incidenza</a:t>
            </a:r>
          </a:p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Elevata mortalità potenziale</a:t>
            </a:r>
          </a:p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Elevata disabilità potenziale</a:t>
            </a:r>
          </a:p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Elevata efficacia opzioni terapeutiche</a:t>
            </a:r>
          </a:p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Efficacia tempo-dipendente</a:t>
            </a:r>
          </a:p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Coinvolgimento multiprofessionalità</a:t>
            </a:r>
          </a:p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Percorsi predeterminati e condivisi </a:t>
            </a:r>
          </a:p>
          <a:p>
            <a:pPr marL="471488" indent="-471488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"/>
              <a:tabLst>
                <a:tab pos="471488" algn="l"/>
                <a:tab pos="928688" algn="l"/>
                <a:tab pos="1385888" algn="l"/>
                <a:tab pos="1843088" algn="l"/>
                <a:tab pos="2300288" algn="l"/>
                <a:tab pos="2757488" algn="l"/>
                <a:tab pos="3214688" algn="l"/>
                <a:tab pos="3671888" algn="l"/>
                <a:tab pos="4129088" algn="l"/>
                <a:tab pos="4586288" algn="l"/>
                <a:tab pos="5043488" algn="l"/>
                <a:tab pos="5500688" algn="l"/>
                <a:tab pos="5957888" algn="l"/>
                <a:tab pos="6415088" algn="l"/>
                <a:tab pos="6872288" algn="l"/>
                <a:tab pos="7329488" algn="l"/>
                <a:tab pos="7786688" algn="l"/>
                <a:tab pos="8243888" algn="l"/>
                <a:tab pos="8701088" algn="l"/>
                <a:tab pos="9158288" algn="l"/>
                <a:tab pos="9615488" algn="l"/>
              </a:tabLst>
            </a:pPr>
            <a:r>
              <a:rPr lang="it-IT" sz="2400" b="1">
                <a:solidFill>
                  <a:srgbClr val="0000FF"/>
                </a:solidFill>
              </a:rPr>
              <a:t>Gestione multidisciplinare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28600" y="38100"/>
            <a:ext cx="8686800" cy="584200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9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FF0000"/>
                </a:solidFill>
              </a:rPr>
              <a:t>Emergenza &amp; Urgenza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714875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7847013" y="28575"/>
            <a:ext cx="1273175" cy="1187450"/>
            <a:chOff x="4943" y="18"/>
            <a:chExt cx="802" cy="748"/>
          </a:xfrm>
        </p:grpSpPr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4943" y="18"/>
              <a:ext cx="803" cy="749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18"/>
              <a:ext cx="803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0813"/>
            <a:ext cx="8229600" cy="641350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500" b="1" smtClean="0">
                <a:solidFill>
                  <a:srgbClr val="FF0000"/>
                </a:solidFill>
                <a:ea typeface="ＭＳ Ｐゴシック" pitchFamily="34" charset="-128"/>
              </a:rPr>
              <a:t>Nomi e binomi</a:t>
            </a:r>
            <a:r>
              <a:rPr lang="it-IT" sz="25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7086600" cy="1066800"/>
          </a:xfrm>
        </p:spPr>
        <p:txBody>
          <a:bodyPr lIns="50760" tIns="50760" rIns="50760" bIns="50760"/>
          <a:lstStyle/>
          <a:p>
            <a:pPr algn="ctr" eaLnBrk="1">
              <a:lnSpc>
                <a:spcPct val="100000"/>
              </a:lnSpc>
              <a:spcBef>
                <a:spcPts val="11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b="1" smtClean="0">
                <a:solidFill>
                  <a:srgbClr val="0000FF"/>
                </a:solidFill>
                <a:ea typeface="ＭＳ Ｐゴシック" pitchFamily="34" charset="-128"/>
              </a:rPr>
              <a:t>lavoro  &amp;  formazione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28800" y="838200"/>
            <a:ext cx="51816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228600" y="3657600"/>
            <a:ext cx="10206038" cy="2052638"/>
            <a:chOff x="-144" y="2304"/>
            <a:chExt cx="6429" cy="1293"/>
          </a:xfrm>
        </p:grpSpPr>
        <p:sp>
          <p:nvSpPr>
            <p:cNvPr id="16392" name="AutoShape 5"/>
            <p:cNvSpPr>
              <a:spLocks noChangeArrowheads="1"/>
            </p:cNvSpPr>
            <p:nvPr/>
          </p:nvSpPr>
          <p:spPr bwMode="auto">
            <a:xfrm>
              <a:off x="-144" y="2304"/>
              <a:ext cx="6430" cy="1294"/>
            </a:xfrm>
            <a:custGeom>
              <a:avLst/>
              <a:gdLst>
                <a:gd name="T0" fmla="*/ 285 w 21600"/>
                <a:gd name="T1" fmla="*/ 2 h 21600"/>
                <a:gd name="T2" fmla="*/ 285 w 21600"/>
                <a:gd name="T3" fmla="*/ 2 h 21600"/>
                <a:gd name="T4" fmla="*/ 285 w 21600"/>
                <a:gd name="T5" fmla="*/ 2 h 21600"/>
                <a:gd name="T6" fmla="*/ 28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560">
              <a:solidFill>
                <a:srgbClr val="3A5E8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3" name="AutoShape 6"/>
            <p:cNvSpPr>
              <a:spLocks noChangeArrowheads="1"/>
            </p:cNvSpPr>
            <p:nvPr/>
          </p:nvSpPr>
          <p:spPr bwMode="auto">
            <a:xfrm>
              <a:off x="527" y="2447"/>
              <a:ext cx="337" cy="865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7400"/>
                  </a:moveTo>
                  <a:lnTo>
                    <a:pt x="5400" y="17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400"/>
                  </a:lnTo>
                  <a:lnTo>
                    <a:pt x="21600" y="17400"/>
                  </a:lnTo>
                  <a:lnTo>
                    <a:pt x="10800" y="21600"/>
                  </a:lnTo>
                  <a:lnTo>
                    <a:pt x="0" y="17400"/>
                  </a:lnTo>
                  <a:close/>
                </a:path>
              </a:pathLst>
            </a:custGeom>
            <a:solidFill>
              <a:srgbClr val="FF0000"/>
            </a:solidFill>
            <a:ln w="255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4" name="AutoShape 7"/>
            <p:cNvSpPr>
              <a:spLocks noChangeArrowheads="1"/>
            </p:cNvSpPr>
            <p:nvPr/>
          </p:nvSpPr>
          <p:spPr bwMode="auto">
            <a:xfrm>
              <a:off x="4944" y="2447"/>
              <a:ext cx="335" cy="865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7400"/>
                  </a:moveTo>
                  <a:lnTo>
                    <a:pt x="5400" y="17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400"/>
                  </a:lnTo>
                  <a:lnTo>
                    <a:pt x="21600" y="17400"/>
                  </a:lnTo>
                  <a:lnTo>
                    <a:pt x="10800" y="21600"/>
                  </a:lnTo>
                  <a:lnTo>
                    <a:pt x="0" y="17400"/>
                  </a:lnTo>
                  <a:close/>
                </a:path>
              </a:pathLst>
            </a:custGeom>
            <a:solidFill>
              <a:srgbClr val="FF0000"/>
            </a:solidFill>
            <a:ln w="255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6395" name="Group 8"/>
            <p:cNvGrpSpPr>
              <a:grpSpLocks/>
            </p:cNvGrpSpPr>
            <p:nvPr/>
          </p:nvGrpSpPr>
          <p:grpSpPr bwMode="auto">
            <a:xfrm>
              <a:off x="-104" y="2400"/>
              <a:ext cx="6291" cy="1131"/>
              <a:chOff x="-104" y="2400"/>
              <a:chExt cx="6291" cy="1131"/>
            </a:xfrm>
          </p:grpSpPr>
          <p:grpSp>
            <p:nvGrpSpPr>
              <p:cNvPr id="16396" name="Group 9"/>
              <p:cNvGrpSpPr>
                <a:grpSpLocks/>
              </p:cNvGrpSpPr>
              <p:nvPr/>
            </p:nvGrpSpPr>
            <p:grpSpPr bwMode="auto">
              <a:xfrm>
                <a:off x="4581" y="2622"/>
                <a:ext cx="878" cy="908"/>
                <a:chOff x="4581" y="2622"/>
                <a:chExt cx="878" cy="908"/>
              </a:xfrm>
            </p:grpSpPr>
            <p:sp>
              <p:nvSpPr>
                <p:cNvPr id="16418" name="AutoShape 10"/>
                <p:cNvSpPr>
                  <a:spLocks noChangeArrowheads="1"/>
                </p:cNvSpPr>
                <p:nvPr/>
              </p:nvSpPr>
              <p:spPr bwMode="auto">
                <a:xfrm>
                  <a:off x="4581" y="2622"/>
                  <a:ext cx="879" cy="909"/>
                </a:xfrm>
                <a:custGeom>
                  <a:avLst/>
                  <a:gdLst>
                    <a:gd name="T0" fmla="*/ 1 w 21600"/>
                    <a:gd name="T1" fmla="*/ 1 h 21600"/>
                    <a:gd name="T2" fmla="*/ 1 w 21600"/>
                    <a:gd name="T3" fmla="*/ 1 h 21600"/>
                    <a:gd name="T4" fmla="*/ 1 w 21600"/>
                    <a:gd name="T5" fmla="*/ 1 h 21600"/>
                    <a:gd name="T6" fmla="*/ 1 w 21600"/>
                    <a:gd name="T7" fmla="*/ 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19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1" y="2622"/>
                  <a:ext cx="879" cy="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397" name="Group 12"/>
              <p:cNvGrpSpPr>
                <a:grpSpLocks/>
              </p:cNvGrpSpPr>
              <p:nvPr/>
            </p:nvGrpSpPr>
            <p:grpSpPr bwMode="auto">
              <a:xfrm>
                <a:off x="3844" y="2894"/>
                <a:ext cx="686" cy="405"/>
                <a:chOff x="3844" y="2894"/>
                <a:chExt cx="686" cy="405"/>
              </a:xfrm>
            </p:grpSpPr>
            <p:sp>
              <p:nvSpPr>
                <p:cNvPr id="16416" name="AutoShape 13"/>
                <p:cNvSpPr>
                  <a:spLocks noChangeArrowheads="1"/>
                </p:cNvSpPr>
                <p:nvPr/>
              </p:nvSpPr>
              <p:spPr bwMode="auto">
                <a:xfrm>
                  <a:off x="3844" y="2894"/>
                  <a:ext cx="687" cy="40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17" name="Picture 1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4" y="2894"/>
                  <a:ext cx="687" cy="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398" name="Group 15"/>
              <p:cNvGrpSpPr>
                <a:grpSpLocks/>
              </p:cNvGrpSpPr>
              <p:nvPr/>
            </p:nvGrpSpPr>
            <p:grpSpPr bwMode="auto">
              <a:xfrm>
                <a:off x="1530" y="2622"/>
                <a:ext cx="390" cy="868"/>
                <a:chOff x="1530" y="2622"/>
                <a:chExt cx="390" cy="868"/>
              </a:xfrm>
            </p:grpSpPr>
            <p:sp>
              <p:nvSpPr>
                <p:cNvPr id="16414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0" y="2622"/>
                  <a:ext cx="391" cy="869"/>
                </a:xfrm>
                <a:custGeom>
                  <a:avLst/>
                  <a:gdLst>
                    <a:gd name="T0" fmla="*/ 0 w 21600"/>
                    <a:gd name="T1" fmla="*/ 1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w 21600"/>
                    <a:gd name="T7" fmla="*/ 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15" name="Picture 1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0" y="2622"/>
                  <a:ext cx="391" cy="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399" name="Group 18"/>
              <p:cNvGrpSpPr>
                <a:grpSpLocks/>
              </p:cNvGrpSpPr>
              <p:nvPr/>
            </p:nvGrpSpPr>
            <p:grpSpPr bwMode="auto">
              <a:xfrm>
                <a:off x="1979" y="2807"/>
                <a:ext cx="918" cy="564"/>
                <a:chOff x="1979" y="2807"/>
                <a:chExt cx="918" cy="564"/>
              </a:xfrm>
            </p:grpSpPr>
            <p:sp>
              <p:nvSpPr>
                <p:cNvPr id="16412" name="AutoShape 19"/>
                <p:cNvSpPr>
                  <a:spLocks noChangeArrowheads="1"/>
                </p:cNvSpPr>
                <p:nvPr/>
              </p:nvSpPr>
              <p:spPr bwMode="auto">
                <a:xfrm>
                  <a:off x="1979" y="2807"/>
                  <a:ext cx="919" cy="565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13" name="Picture 2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" y="2807"/>
                  <a:ext cx="919" cy="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400" name="Group 21"/>
              <p:cNvGrpSpPr>
                <a:grpSpLocks/>
              </p:cNvGrpSpPr>
              <p:nvPr/>
            </p:nvGrpSpPr>
            <p:grpSpPr bwMode="auto">
              <a:xfrm>
                <a:off x="481" y="2711"/>
                <a:ext cx="934" cy="660"/>
                <a:chOff x="481" y="2711"/>
                <a:chExt cx="934" cy="660"/>
              </a:xfrm>
            </p:grpSpPr>
            <p:sp>
              <p:nvSpPr>
                <p:cNvPr id="16410" name="AutoShape 22"/>
                <p:cNvSpPr>
                  <a:spLocks noChangeArrowheads="1"/>
                </p:cNvSpPr>
                <p:nvPr/>
              </p:nvSpPr>
              <p:spPr bwMode="auto">
                <a:xfrm>
                  <a:off x="481" y="2711"/>
                  <a:ext cx="935" cy="661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11" name="Picture 2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" y="2711"/>
                  <a:ext cx="935" cy="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401" name="Group 24"/>
              <p:cNvGrpSpPr>
                <a:grpSpLocks/>
              </p:cNvGrpSpPr>
              <p:nvPr/>
            </p:nvGrpSpPr>
            <p:grpSpPr bwMode="auto">
              <a:xfrm>
                <a:off x="5615" y="2622"/>
                <a:ext cx="573" cy="868"/>
                <a:chOff x="5615" y="2622"/>
                <a:chExt cx="573" cy="868"/>
              </a:xfrm>
            </p:grpSpPr>
            <p:sp>
              <p:nvSpPr>
                <p:cNvPr id="16408" name="AutoShape 25"/>
                <p:cNvSpPr>
                  <a:spLocks noChangeArrowheads="1"/>
                </p:cNvSpPr>
                <p:nvPr/>
              </p:nvSpPr>
              <p:spPr bwMode="auto">
                <a:xfrm>
                  <a:off x="5615" y="2622"/>
                  <a:ext cx="574" cy="869"/>
                </a:xfrm>
                <a:custGeom>
                  <a:avLst/>
                  <a:gdLst>
                    <a:gd name="T0" fmla="*/ 0 w 21600"/>
                    <a:gd name="T1" fmla="*/ 1 h 21600"/>
                    <a:gd name="T2" fmla="*/ 0 w 21600"/>
                    <a:gd name="T3" fmla="*/ 1 h 21600"/>
                    <a:gd name="T4" fmla="*/ 0 w 21600"/>
                    <a:gd name="T5" fmla="*/ 1 h 21600"/>
                    <a:gd name="T6" fmla="*/ 0 w 21600"/>
                    <a:gd name="T7" fmla="*/ 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09" name="Picture 26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5" y="2622"/>
                  <a:ext cx="574" cy="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402" name="Group 27"/>
              <p:cNvGrpSpPr>
                <a:grpSpLocks/>
              </p:cNvGrpSpPr>
              <p:nvPr/>
            </p:nvGrpSpPr>
            <p:grpSpPr bwMode="auto">
              <a:xfrm>
                <a:off x="-104" y="2400"/>
                <a:ext cx="509" cy="1131"/>
                <a:chOff x="-104" y="2400"/>
                <a:chExt cx="509" cy="1131"/>
              </a:xfrm>
            </p:grpSpPr>
            <p:sp>
              <p:nvSpPr>
                <p:cNvPr id="16406" name="AutoShape 28"/>
                <p:cNvSpPr>
                  <a:spLocks noChangeArrowheads="1"/>
                </p:cNvSpPr>
                <p:nvPr/>
              </p:nvSpPr>
              <p:spPr bwMode="auto">
                <a:xfrm>
                  <a:off x="-104" y="2400"/>
                  <a:ext cx="510" cy="1132"/>
                </a:xfrm>
                <a:custGeom>
                  <a:avLst/>
                  <a:gdLst>
                    <a:gd name="T0" fmla="*/ 0 w 21600"/>
                    <a:gd name="T1" fmla="*/ 2 h 21600"/>
                    <a:gd name="T2" fmla="*/ 0 w 21600"/>
                    <a:gd name="T3" fmla="*/ 2 h 21600"/>
                    <a:gd name="T4" fmla="*/ 0 w 21600"/>
                    <a:gd name="T5" fmla="*/ 2 h 21600"/>
                    <a:gd name="T6" fmla="*/ 0 w 21600"/>
                    <a:gd name="T7" fmla="*/ 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07" name="Picture 29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4" y="2400"/>
                  <a:ext cx="510" cy="1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403" name="Group 30"/>
              <p:cNvGrpSpPr>
                <a:grpSpLocks/>
              </p:cNvGrpSpPr>
              <p:nvPr/>
            </p:nvGrpSpPr>
            <p:grpSpPr bwMode="auto">
              <a:xfrm>
                <a:off x="2980" y="2671"/>
                <a:ext cx="798" cy="779"/>
                <a:chOff x="2980" y="2671"/>
                <a:chExt cx="798" cy="779"/>
              </a:xfrm>
            </p:grpSpPr>
            <p:sp>
              <p:nvSpPr>
                <p:cNvPr id="16404" name="AutoShape 31"/>
                <p:cNvSpPr>
                  <a:spLocks noChangeArrowheads="1"/>
                </p:cNvSpPr>
                <p:nvPr/>
              </p:nvSpPr>
              <p:spPr bwMode="auto">
                <a:xfrm>
                  <a:off x="2980" y="2671"/>
                  <a:ext cx="799" cy="780"/>
                </a:xfrm>
                <a:custGeom>
                  <a:avLst/>
                  <a:gdLst>
                    <a:gd name="T0" fmla="*/ 1 w 21600"/>
                    <a:gd name="T1" fmla="*/ 1 h 21600"/>
                    <a:gd name="T2" fmla="*/ 1 w 21600"/>
                    <a:gd name="T3" fmla="*/ 1 h 21600"/>
                    <a:gd name="T4" fmla="*/ 1 w 21600"/>
                    <a:gd name="T5" fmla="*/ 1 h 21600"/>
                    <a:gd name="T6" fmla="*/ 1 w 21600"/>
                    <a:gd name="T7" fmla="*/ 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pic>
              <p:nvPicPr>
                <p:cNvPr id="16405" name="Picture 3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0" y="2671"/>
                  <a:ext cx="799" cy="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6389" name="Group 33"/>
          <p:cNvGrpSpPr>
            <a:grpSpLocks/>
          </p:cNvGrpSpPr>
          <p:nvPr/>
        </p:nvGrpSpPr>
        <p:grpSpPr bwMode="auto">
          <a:xfrm>
            <a:off x="7620000" y="152400"/>
            <a:ext cx="1352550" cy="1262063"/>
            <a:chOff x="4800" y="96"/>
            <a:chExt cx="852" cy="795"/>
          </a:xfrm>
        </p:grpSpPr>
        <p:sp>
          <p:nvSpPr>
            <p:cNvPr id="16390" name="AutoShape 34"/>
            <p:cNvSpPr>
              <a:spLocks noChangeArrowheads="1"/>
            </p:cNvSpPr>
            <p:nvPr/>
          </p:nvSpPr>
          <p:spPr bwMode="auto">
            <a:xfrm>
              <a:off x="4800" y="96"/>
              <a:ext cx="853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6391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96"/>
              <a:ext cx="853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00113" y="2420938"/>
            <a:ext cx="7862887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" y="0"/>
            <a:ext cx="82645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800" b="1">
                <a:solidFill>
                  <a:srgbClr val="FF0000"/>
                </a:solidFill>
              </a:rPr>
              <a:t>Core AHA ECC Educational Concepts 2004 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019925" y="6550025"/>
            <a:ext cx="2146300" cy="30638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GB" sz="1400" b="1">
                <a:solidFill>
                  <a:srgbClr val="FFFFFF"/>
                </a:solidFill>
                <a:latin typeface="Garamond" pitchFamily="18" charset="0"/>
              </a:rPr>
              <a:t>Patrizia Vitolo  MD- Italy</a:t>
            </a:r>
          </a:p>
        </p:txBody>
      </p:sp>
      <p:sp>
        <p:nvSpPr>
          <p:cNvPr id="53252" name="Line 22"/>
          <p:cNvSpPr>
            <a:spLocks noChangeShapeType="1"/>
          </p:cNvSpPr>
          <p:nvPr/>
        </p:nvSpPr>
        <p:spPr bwMode="auto">
          <a:xfrm>
            <a:off x="1219200" y="609600"/>
            <a:ext cx="655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2225"/>
            <a:ext cx="1357312" cy="1266825"/>
          </a:xfrm>
          <a:prstGeom prst="rect">
            <a:avLst/>
          </a:prstGeom>
          <a:solidFill>
            <a:srgbClr val="00602B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4" name="TextBox 2"/>
          <p:cNvSpPr txBox="1">
            <a:spLocks noChangeArrowheads="1"/>
          </p:cNvSpPr>
          <p:nvPr/>
        </p:nvSpPr>
        <p:spPr bwMode="auto">
          <a:xfrm>
            <a:off x="539750" y="1052513"/>
            <a:ext cx="8839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r>
              <a:rPr lang="en-US" sz="2000" b="1">
                <a:solidFill>
                  <a:srgbClr val="3366FF"/>
                </a:solidFill>
              </a:rPr>
              <a:t>1. Semplification</a:t>
            </a:r>
          </a:p>
          <a:p>
            <a:pPr eaLnBrk="1"/>
            <a:endParaRPr lang="en-US" sz="2000">
              <a:solidFill>
                <a:srgbClr val="3366FF"/>
              </a:solidFill>
            </a:endParaRPr>
          </a:p>
          <a:p>
            <a:pPr eaLnBrk="1"/>
            <a:r>
              <a:rPr lang="en-US" sz="2000">
                <a:solidFill>
                  <a:srgbClr val="3366FF"/>
                </a:solidFill>
              </a:rPr>
              <a:t>2- </a:t>
            </a:r>
            <a:r>
              <a:rPr lang="en-US" sz="2000" b="1">
                <a:solidFill>
                  <a:srgbClr val="3366FF"/>
                </a:solidFill>
              </a:rPr>
              <a:t>Consistenc :  </a:t>
            </a:r>
            <a:r>
              <a:rPr lang="en-US" sz="2000" u="sng">
                <a:solidFill>
                  <a:srgbClr val="3366FF"/>
                </a:solidFill>
              </a:rPr>
              <a:t>Video-mediated, practice-while-watching  </a:t>
            </a:r>
            <a:r>
              <a:rPr lang="en-US" sz="2000">
                <a:solidFill>
                  <a:srgbClr val="3366FF"/>
                </a:solidFill>
              </a:rPr>
              <a:t>to reduce instructor variability and potential distractions </a:t>
            </a:r>
          </a:p>
          <a:p>
            <a:pPr eaLnBrk="1"/>
            <a:endParaRPr lang="en-US" sz="2000">
              <a:solidFill>
                <a:srgbClr val="3366FF"/>
              </a:solidFill>
            </a:endParaRPr>
          </a:p>
          <a:p>
            <a:pPr eaLnBrk="1"/>
            <a:r>
              <a:rPr lang="en-US" sz="2000" b="1">
                <a:solidFill>
                  <a:srgbClr val="3366FF"/>
                </a:solidFill>
              </a:rPr>
              <a:t>3-Objectives-Based: </a:t>
            </a:r>
            <a:r>
              <a:rPr lang="en-US" sz="2000" u="sng">
                <a:solidFill>
                  <a:srgbClr val="3366FF"/>
                </a:solidFill>
              </a:rPr>
              <a:t>Cognitive,psychomotor, &amp; affective objectives </a:t>
            </a:r>
            <a:r>
              <a:rPr lang="en-US" sz="2000">
                <a:solidFill>
                  <a:srgbClr val="3366FF"/>
                </a:solidFill>
              </a:rPr>
              <a:t>should be included in all courses</a:t>
            </a:r>
          </a:p>
          <a:p>
            <a:pPr eaLnBrk="1"/>
            <a:endParaRPr lang="en-US" sz="2000">
              <a:solidFill>
                <a:srgbClr val="3366FF"/>
              </a:solidFill>
            </a:endParaRPr>
          </a:p>
          <a:p>
            <a:pPr eaLnBrk="1"/>
            <a:r>
              <a:rPr lang="en-US" sz="2000">
                <a:solidFill>
                  <a:srgbClr val="3366FF"/>
                </a:solidFill>
              </a:rPr>
              <a:t>4- </a:t>
            </a:r>
            <a:r>
              <a:rPr lang="en-US" sz="2000" b="1">
                <a:solidFill>
                  <a:srgbClr val="3366FF"/>
                </a:solidFill>
              </a:rPr>
              <a:t>Hands-on Practice:  </a:t>
            </a:r>
            <a:r>
              <a:rPr lang="en-US" sz="2000">
                <a:solidFill>
                  <a:srgbClr val="3366FF"/>
                </a:solidFill>
              </a:rPr>
              <a:t>to meet </a:t>
            </a:r>
            <a:r>
              <a:rPr lang="it-IT" sz="2000" u="sng">
                <a:solidFill>
                  <a:srgbClr val="3366FF"/>
                </a:solidFill>
              </a:rPr>
              <a:t>psychomotor skill performance </a:t>
            </a:r>
            <a:endParaRPr lang="it-IT" sz="2000">
              <a:solidFill>
                <a:srgbClr val="3366FF"/>
              </a:solidFill>
            </a:endParaRPr>
          </a:p>
          <a:p>
            <a:pPr eaLnBrk="1"/>
            <a:endParaRPr lang="it-IT" sz="2000">
              <a:solidFill>
                <a:srgbClr val="3366FF"/>
              </a:solidFill>
            </a:endParaRPr>
          </a:p>
          <a:p>
            <a:pPr eaLnBrk="1"/>
            <a:r>
              <a:rPr lang="en-US" sz="2000">
                <a:solidFill>
                  <a:srgbClr val="3366FF"/>
                </a:solidFill>
              </a:rPr>
              <a:t>5-</a:t>
            </a:r>
            <a:r>
              <a:rPr lang="en-US" sz="2000" b="1">
                <a:solidFill>
                  <a:srgbClr val="3366FF"/>
                </a:solidFill>
              </a:rPr>
              <a:t>Contextual:  </a:t>
            </a:r>
            <a:r>
              <a:rPr lang="en-US" sz="2000" u="sng">
                <a:solidFill>
                  <a:srgbClr val="3366FF"/>
                </a:solidFill>
              </a:rPr>
              <a:t>Adult learning principles should be applied</a:t>
            </a:r>
            <a:r>
              <a:rPr lang="en-US" sz="2000">
                <a:solidFill>
                  <a:srgbClr val="3366FF"/>
                </a:solidFill>
              </a:rPr>
              <a:t> to all ECC courses with emphasis on creating relevant training scenarios that can be applied practically to the learners</a:t>
            </a:r>
            <a:r>
              <a:rPr lang="en-US" altLang="en-US" sz="2000">
                <a:solidFill>
                  <a:srgbClr val="3366FF"/>
                </a:solidFill>
              </a:rPr>
              <a:t>’</a:t>
            </a:r>
            <a:r>
              <a:rPr lang="en-US" sz="2000">
                <a:solidFill>
                  <a:srgbClr val="3366FF"/>
                </a:solidFill>
              </a:rPr>
              <a:t> real-world setting</a:t>
            </a:r>
          </a:p>
          <a:p>
            <a:pPr eaLnBrk="1"/>
            <a:endParaRPr lang="en-US" sz="2000">
              <a:solidFill>
                <a:srgbClr val="3366FF"/>
              </a:solidFill>
            </a:endParaRPr>
          </a:p>
          <a:p>
            <a:pPr eaLnBrk="1"/>
            <a:r>
              <a:rPr lang="en-US" sz="2000" b="1">
                <a:solidFill>
                  <a:srgbClr val="3366FF"/>
                </a:solidFill>
              </a:rPr>
              <a:t>6-Competency-based </a:t>
            </a:r>
          </a:p>
          <a:p>
            <a:pPr eaLnBrk="1"/>
            <a:r>
              <a:rPr lang="en-US" sz="2000" b="1">
                <a:solidFill>
                  <a:srgbClr val="3366FF"/>
                </a:solidFill>
              </a:rPr>
              <a:t>7-Practice to Mastery </a:t>
            </a:r>
          </a:p>
          <a:p>
            <a:pPr eaLnBrk="1"/>
            <a:r>
              <a:rPr lang="en-US" sz="2000" b="1">
                <a:solidFill>
                  <a:srgbClr val="3366FF"/>
                </a:solidFill>
              </a:rPr>
              <a:t>8-Assessment </a:t>
            </a:r>
          </a:p>
          <a:p>
            <a:pPr eaLnBrk="1"/>
            <a:endParaRPr lang="en-US" sz="200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584200" y="152400"/>
            <a:ext cx="8569325" cy="460375"/>
          </a:xfrm>
          <a:custGeom>
            <a:avLst/>
            <a:gdLst>
              <a:gd name="T0" fmla="*/ 2147483647 w 21600"/>
              <a:gd name="T1" fmla="*/ 104567958 h 21600"/>
              <a:gd name="T2" fmla="*/ 2147483647 w 21600"/>
              <a:gd name="T3" fmla="*/ 104567958 h 21600"/>
              <a:gd name="T4" fmla="*/ 2147483647 w 21600"/>
              <a:gd name="T5" fmla="*/ 104567958 h 21600"/>
              <a:gd name="T6" fmla="*/ 2147483647 w 21600"/>
              <a:gd name="T7" fmla="*/ 1045679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0000"/>
                </a:solidFill>
              </a:rPr>
              <a:t>Core AHA ECC Educational Concepts 2004 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019925" y="6550025"/>
            <a:ext cx="2146300" cy="325438"/>
          </a:xfrm>
          <a:custGeom>
            <a:avLst/>
            <a:gdLst>
              <a:gd name="T0" fmla="*/ 2147483647 w 21600"/>
              <a:gd name="T1" fmla="*/ 36937484 h 21600"/>
              <a:gd name="T2" fmla="*/ 2147483647 w 21600"/>
              <a:gd name="T3" fmla="*/ 36937484 h 21600"/>
              <a:gd name="T4" fmla="*/ 2147483647 w 21600"/>
              <a:gd name="T5" fmla="*/ 36937484 h 21600"/>
              <a:gd name="T6" fmla="*/ 2147483647 w 21600"/>
              <a:gd name="T7" fmla="*/ 369374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2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400" b="1">
                <a:solidFill>
                  <a:srgbClr val="FFFFFF"/>
                </a:solidFill>
              </a:rPr>
              <a:t>Patrizia Vitolo  MD- Italy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09600" y="1371600"/>
            <a:ext cx="10801350" cy="1079500"/>
          </a:xfrm>
          <a:custGeom>
            <a:avLst/>
            <a:gdLst>
              <a:gd name="T0" fmla="*/ 2147483647 w 21600"/>
              <a:gd name="T1" fmla="*/ 1348125879 h 21600"/>
              <a:gd name="T2" fmla="*/ 2147483647 w 21600"/>
              <a:gd name="T3" fmla="*/ 1348125879 h 21600"/>
              <a:gd name="T4" fmla="*/ 2147483647 w 21600"/>
              <a:gd name="T5" fmla="*/ 1348125879 h 21600"/>
              <a:gd name="T6" fmla="*/ 2147483647 w 21600"/>
              <a:gd name="T7" fmla="*/ 13481258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r>
              <a:rPr lang="it-IT" sz="3200" b="1">
                <a:solidFill>
                  <a:srgbClr val="3366FF"/>
                </a:solidFill>
              </a:rPr>
              <a:t>Ognuno di noi pensa di essere il miglior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r>
              <a:rPr lang="it-IT" sz="3200" b="1">
                <a:solidFill>
                  <a:srgbClr val="3366FF"/>
                </a:solidFill>
              </a:rPr>
              <a:t> istruttore, ma c</a:t>
            </a:r>
            <a:r>
              <a:rPr lang="it-IT" altLang="en-US" sz="3200" b="1">
                <a:solidFill>
                  <a:srgbClr val="3366FF"/>
                </a:solidFill>
              </a:rPr>
              <a:t>’</a:t>
            </a:r>
            <a:r>
              <a:rPr lang="it-IT" sz="3200" b="1">
                <a:solidFill>
                  <a:srgbClr val="3366FF"/>
                </a:solidFill>
              </a:rPr>
              <a:t>e</a:t>
            </a:r>
            <a:r>
              <a:rPr lang="it-IT" altLang="en-US" sz="3200" b="1">
                <a:solidFill>
                  <a:srgbClr val="3366FF"/>
                </a:solidFill>
              </a:rPr>
              <a:t>’</a:t>
            </a:r>
            <a:r>
              <a:rPr lang="it-IT" sz="3200" b="1">
                <a:solidFill>
                  <a:srgbClr val="3366FF"/>
                </a:solidFill>
              </a:rPr>
              <a:t> di meglo…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7775575" y="36513"/>
            <a:ext cx="1352550" cy="1262062"/>
            <a:chOff x="4898" y="23"/>
            <a:chExt cx="852" cy="795"/>
          </a:xfrm>
        </p:grpSpPr>
        <p:sp>
          <p:nvSpPr>
            <p:cNvPr id="18439" name="AutoShape 6"/>
            <p:cNvSpPr>
              <a:spLocks noChangeArrowheads="1"/>
            </p:cNvSpPr>
            <p:nvPr/>
          </p:nvSpPr>
          <p:spPr bwMode="auto">
            <a:xfrm>
              <a:off x="4898" y="23"/>
              <a:ext cx="853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844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23"/>
              <a:ext cx="853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1447800" y="685800"/>
            <a:ext cx="61722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7019925" y="6550025"/>
            <a:ext cx="2146300" cy="325438"/>
          </a:xfrm>
          <a:custGeom>
            <a:avLst/>
            <a:gdLst>
              <a:gd name="T0" fmla="*/ 2147483647 w 21600"/>
              <a:gd name="T1" fmla="*/ 36937484 h 21600"/>
              <a:gd name="T2" fmla="*/ 2147483647 w 21600"/>
              <a:gd name="T3" fmla="*/ 36937484 h 21600"/>
              <a:gd name="T4" fmla="*/ 2147483647 w 21600"/>
              <a:gd name="T5" fmla="*/ 36937484 h 21600"/>
              <a:gd name="T6" fmla="*/ 2147483647 w 21600"/>
              <a:gd name="T7" fmla="*/ 369374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2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400" b="1">
                <a:solidFill>
                  <a:srgbClr val="FFFFFF"/>
                </a:solidFill>
              </a:rPr>
              <a:t>Patrizia Vitolo  MD- Italy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52355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85800" y="152400"/>
            <a:ext cx="6135688" cy="1079500"/>
          </a:xfrm>
          <a:custGeom>
            <a:avLst/>
            <a:gdLst>
              <a:gd name="T0" fmla="*/ 2147483647 w 21600"/>
              <a:gd name="T1" fmla="*/ 1348125879 h 21600"/>
              <a:gd name="T2" fmla="*/ 2147483647 w 21600"/>
              <a:gd name="T3" fmla="*/ 1348125879 h 21600"/>
              <a:gd name="T4" fmla="*/ 2147483647 w 21600"/>
              <a:gd name="T5" fmla="*/ 1348125879 h 21600"/>
              <a:gd name="T6" fmla="*/ 2147483647 w 21600"/>
              <a:gd name="T7" fmla="*/ 13481258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 b="1">
                <a:solidFill>
                  <a:srgbClr val="FF0000"/>
                </a:solidFill>
              </a:rPr>
              <a:t>Integrare le lezioni con video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447800" y="838200"/>
            <a:ext cx="61722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7785100" y="0"/>
            <a:ext cx="1354138" cy="1262063"/>
            <a:chOff x="4904" y="0"/>
            <a:chExt cx="853" cy="795"/>
          </a:xfrm>
        </p:grpSpPr>
        <p:sp>
          <p:nvSpPr>
            <p:cNvPr id="20523" name="AutoShape 7"/>
            <p:cNvSpPr>
              <a:spLocks noChangeArrowheads="1"/>
            </p:cNvSpPr>
            <p:nvPr/>
          </p:nvSpPr>
          <p:spPr bwMode="auto">
            <a:xfrm>
              <a:off x="4904" y="0"/>
              <a:ext cx="854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052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" y="0"/>
              <a:ext cx="854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9"/>
          <p:cNvGrpSpPr>
            <a:grpSpLocks/>
          </p:cNvGrpSpPr>
          <p:nvPr/>
        </p:nvGrpSpPr>
        <p:grpSpPr bwMode="auto">
          <a:xfrm>
            <a:off x="4495800" y="1219200"/>
            <a:ext cx="3265488" cy="2116138"/>
            <a:chOff x="2832" y="768"/>
            <a:chExt cx="2057" cy="1333"/>
          </a:xfrm>
        </p:grpSpPr>
        <p:grpSp>
          <p:nvGrpSpPr>
            <p:cNvPr id="20488" name="Group 10"/>
            <p:cNvGrpSpPr>
              <a:grpSpLocks/>
            </p:cNvGrpSpPr>
            <p:nvPr/>
          </p:nvGrpSpPr>
          <p:grpSpPr bwMode="auto">
            <a:xfrm>
              <a:off x="2832" y="768"/>
              <a:ext cx="2057" cy="1333"/>
              <a:chOff x="2832" y="768"/>
              <a:chExt cx="2057" cy="1333"/>
            </a:xfrm>
          </p:grpSpPr>
          <p:grpSp>
            <p:nvGrpSpPr>
              <p:cNvPr id="20490" name="Group 11"/>
              <p:cNvGrpSpPr>
                <a:grpSpLocks/>
              </p:cNvGrpSpPr>
              <p:nvPr/>
            </p:nvGrpSpPr>
            <p:grpSpPr bwMode="auto">
              <a:xfrm>
                <a:off x="3853" y="1840"/>
                <a:ext cx="1036" cy="260"/>
                <a:chOff x="3853" y="1840"/>
                <a:chExt cx="1036" cy="260"/>
              </a:xfrm>
            </p:grpSpPr>
            <p:sp>
              <p:nvSpPr>
                <p:cNvPr id="20521" name="AutoShape 12"/>
                <p:cNvSpPr>
                  <a:spLocks noChangeArrowheads="1"/>
                </p:cNvSpPr>
                <p:nvPr/>
              </p:nvSpPr>
              <p:spPr bwMode="auto">
                <a:xfrm>
                  <a:off x="3853" y="1840"/>
                  <a:ext cx="1037" cy="213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7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22" name="AutoShape 13"/>
                <p:cNvSpPr>
                  <a:spLocks noChangeArrowheads="1"/>
                </p:cNvSpPr>
                <p:nvPr/>
              </p:nvSpPr>
              <p:spPr bwMode="auto">
                <a:xfrm>
                  <a:off x="3853" y="1840"/>
                  <a:ext cx="1037" cy="261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80%</a:t>
                  </a:r>
                </a:p>
              </p:txBody>
            </p:sp>
          </p:grpSp>
          <p:grpSp>
            <p:nvGrpSpPr>
              <p:cNvPr id="20491" name="Group 14"/>
              <p:cNvGrpSpPr>
                <a:grpSpLocks/>
              </p:cNvGrpSpPr>
              <p:nvPr/>
            </p:nvGrpSpPr>
            <p:grpSpPr bwMode="auto">
              <a:xfrm>
                <a:off x="2832" y="1840"/>
                <a:ext cx="1027" cy="260"/>
                <a:chOff x="2832" y="1840"/>
                <a:chExt cx="1027" cy="260"/>
              </a:xfrm>
            </p:grpSpPr>
            <p:sp>
              <p:nvSpPr>
                <p:cNvPr id="20519" name="AutoShape 15"/>
                <p:cNvSpPr>
                  <a:spLocks noChangeArrowheads="1"/>
                </p:cNvSpPr>
                <p:nvPr/>
              </p:nvSpPr>
              <p:spPr bwMode="auto">
                <a:xfrm>
                  <a:off x="2832" y="1840"/>
                  <a:ext cx="1028" cy="213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20" name="AutoShape 16"/>
                <p:cNvSpPr>
                  <a:spLocks noChangeArrowheads="1"/>
                </p:cNvSpPr>
                <p:nvPr/>
              </p:nvSpPr>
              <p:spPr bwMode="auto">
                <a:xfrm>
                  <a:off x="2832" y="1840"/>
                  <a:ext cx="1028" cy="261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Doing</a:t>
                  </a:r>
                </a:p>
              </p:txBody>
            </p:sp>
          </p:grpSp>
          <p:grpSp>
            <p:nvGrpSpPr>
              <p:cNvPr id="20492" name="Group 17"/>
              <p:cNvGrpSpPr>
                <a:grpSpLocks/>
              </p:cNvGrpSpPr>
              <p:nvPr/>
            </p:nvGrpSpPr>
            <p:grpSpPr bwMode="auto">
              <a:xfrm>
                <a:off x="3853" y="1635"/>
                <a:ext cx="1036" cy="258"/>
                <a:chOff x="3853" y="1635"/>
                <a:chExt cx="1036" cy="258"/>
              </a:xfrm>
            </p:grpSpPr>
            <p:sp>
              <p:nvSpPr>
                <p:cNvPr id="20517" name="AutoShape 18"/>
                <p:cNvSpPr>
                  <a:spLocks noChangeArrowheads="1"/>
                </p:cNvSpPr>
                <p:nvPr/>
              </p:nvSpPr>
              <p:spPr bwMode="auto">
                <a:xfrm>
                  <a:off x="3853" y="1635"/>
                  <a:ext cx="1037" cy="212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D1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18" name="AutoShape 19"/>
                <p:cNvSpPr>
                  <a:spLocks noChangeArrowheads="1"/>
                </p:cNvSpPr>
                <p:nvPr/>
              </p:nvSpPr>
              <p:spPr bwMode="auto">
                <a:xfrm>
                  <a:off x="3853" y="1635"/>
                  <a:ext cx="1037" cy="259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70%</a:t>
                  </a:r>
                </a:p>
              </p:txBody>
            </p:sp>
          </p:grpSp>
          <p:grpSp>
            <p:nvGrpSpPr>
              <p:cNvPr id="20493" name="Group 20"/>
              <p:cNvGrpSpPr>
                <a:grpSpLocks/>
              </p:cNvGrpSpPr>
              <p:nvPr/>
            </p:nvGrpSpPr>
            <p:grpSpPr bwMode="auto">
              <a:xfrm>
                <a:off x="2832" y="1635"/>
                <a:ext cx="1091" cy="258"/>
                <a:chOff x="2832" y="1635"/>
                <a:chExt cx="1091" cy="258"/>
              </a:xfrm>
            </p:grpSpPr>
            <p:sp>
              <p:nvSpPr>
                <p:cNvPr id="20515" name="AutoShape 21"/>
                <p:cNvSpPr>
                  <a:spLocks noChangeArrowheads="1"/>
                </p:cNvSpPr>
                <p:nvPr/>
              </p:nvSpPr>
              <p:spPr bwMode="auto">
                <a:xfrm>
                  <a:off x="2832" y="1635"/>
                  <a:ext cx="1092" cy="212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16" name="AutoShape 22"/>
                <p:cNvSpPr>
                  <a:spLocks noChangeArrowheads="1"/>
                </p:cNvSpPr>
                <p:nvPr/>
              </p:nvSpPr>
              <p:spPr bwMode="auto">
                <a:xfrm>
                  <a:off x="2832" y="1635"/>
                  <a:ext cx="1092" cy="259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Collaborating</a:t>
                  </a:r>
                </a:p>
              </p:txBody>
            </p:sp>
          </p:grpSp>
          <p:grpSp>
            <p:nvGrpSpPr>
              <p:cNvPr id="20494" name="Group 23"/>
              <p:cNvGrpSpPr>
                <a:grpSpLocks/>
              </p:cNvGrpSpPr>
              <p:nvPr/>
            </p:nvGrpSpPr>
            <p:grpSpPr bwMode="auto">
              <a:xfrm>
                <a:off x="3853" y="1435"/>
                <a:ext cx="1036" cy="260"/>
                <a:chOff x="3853" y="1435"/>
                <a:chExt cx="1036" cy="260"/>
              </a:xfrm>
            </p:grpSpPr>
            <p:sp>
              <p:nvSpPr>
                <p:cNvPr id="20513" name="AutoShape 24"/>
                <p:cNvSpPr>
                  <a:spLocks noChangeArrowheads="1"/>
                </p:cNvSpPr>
                <p:nvPr/>
              </p:nvSpPr>
              <p:spPr bwMode="auto">
                <a:xfrm>
                  <a:off x="3853" y="1435"/>
                  <a:ext cx="1037" cy="213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7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14" name="AutoShape 25"/>
                <p:cNvSpPr>
                  <a:spLocks noChangeArrowheads="1"/>
                </p:cNvSpPr>
                <p:nvPr/>
              </p:nvSpPr>
              <p:spPr bwMode="auto">
                <a:xfrm>
                  <a:off x="3853" y="1435"/>
                  <a:ext cx="1037" cy="261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30%</a:t>
                  </a:r>
                </a:p>
              </p:txBody>
            </p:sp>
          </p:grpSp>
          <p:grpSp>
            <p:nvGrpSpPr>
              <p:cNvPr id="20495" name="Group 26"/>
              <p:cNvGrpSpPr>
                <a:grpSpLocks/>
              </p:cNvGrpSpPr>
              <p:nvPr/>
            </p:nvGrpSpPr>
            <p:grpSpPr bwMode="auto">
              <a:xfrm>
                <a:off x="2832" y="1435"/>
                <a:ext cx="1027" cy="260"/>
                <a:chOff x="2832" y="1435"/>
                <a:chExt cx="1027" cy="260"/>
              </a:xfrm>
            </p:grpSpPr>
            <p:sp>
              <p:nvSpPr>
                <p:cNvPr id="20511" name="AutoShape 27"/>
                <p:cNvSpPr>
                  <a:spLocks noChangeArrowheads="1"/>
                </p:cNvSpPr>
                <p:nvPr/>
              </p:nvSpPr>
              <p:spPr bwMode="auto">
                <a:xfrm>
                  <a:off x="2832" y="1435"/>
                  <a:ext cx="1028" cy="213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12" name="AutoShape 28"/>
                <p:cNvSpPr>
                  <a:spLocks noChangeArrowheads="1"/>
                </p:cNvSpPr>
                <p:nvPr/>
              </p:nvSpPr>
              <p:spPr bwMode="auto">
                <a:xfrm>
                  <a:off x="2832" y="1435"/>
                  <a:ext cx="1028" cy="261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Hearing</a:t>
                  </a:r>
                </a:p>
              </p:txBody>
            </p:sp>
          </p:grpSp>
          <p:grpSp>
            <p:nvGrpSpPr>
              <p:cNvPr id="20496" name="Group 29"/>
              <p:cNvGrpSpPr>
                <a:grpSpLocks/>
              </p:cNvGrpSpPr>
              <p:nvPr/>
            </p:nvGrpSpPr>
            <p:grpSpPr bwMode="auto">
              <a:xfrm>
                <a:off x="3853" y="1229"/>
                <a:ext cx="1036" cy="258"/>
                <a:chOff x="3853" y="1229"/>
                <a:chExt cx="1036" cy="258"/>
              </a:xfrm>
            </p:grpSpPr>
            <p:sp>
              <p:nvSpPr>
                <p:cNvPr id="20509" name="AutoShape 30"/>
                <p:cNvSpPr>
                  <a:spLocks noChangeArrowheads="1"/>
                </p:cNvSpPr>
                <p:nvPr/>
              </p:nvSpPr>
              <p:spPr bwMode="auto">
                <a:xfrm>
                  <a:off x="3853" y="1229"/>
                  <a:ext cx="1037" cy="212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D1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10" name="AutoShape 31"/>
                <p:cNvSpPr>
                  <a:spLocks noChangeArrowheads="1"/>
                </p:cNvSpPr>
                <p:nvPr/>
              </p:nvSpPr>
              <p:spPr bwMode="auto">
                <a:xfrm>
                  <a:off x="3853" y="1229"/>
                  <a:ext cx="1037" cy="259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20%</a:t>
                  </a:r>
                </a:p>
              </p:txBody>
            </p:sp>
          </p:grpSp>
          <p:grpSp>
            <p:nvGrpSpPr>
              <p:cNvPr id="20497" name="Group 32"/>
              <p:cNvGrpSpPr>
                <a:grpSpLocks/>
              </p:cNvGrpSpPr>
              <p:nvPr/>
            </p:nvGrpSpPr>
            <p:grpSpPr bwMode="auto">
              <a:xfrm>
                <a:off x="2832" y="1229"/>
                <a:ext cx="1027" cy="258"/>
                <a:chOff x="2832" y="1229"/>
                <a:chExt cx="1027" cy="258"/>
              </a:xfrm>
            </p:grpSpPr>
            <p:sp>
              <p:nvSpPr>
                <p:cNvPr id="20507" name="AutoShape 33"/>
                <p:cNvSpPr>
                  <a:spLocks noChangeArrowheads="1"/>
                </p:cNvSpPr>
                <p:nvPr/>
              </p:nvSpPr>
              <p:spPr bwMode="auto">
                <a:xfrm>
                  <a:off x="2832" y="1229"/>
                  <a:ext cx="1028" cy="212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08" name="AutoShape 34"/>
                <p:cNvSpPr>
                  <a:spLocks noChangeArrowheads="1"/>
                </p:cNvSpPr>
                <p:nvPr/>
              </p:nvSpPr>
              <p:spPr bwMode="auto">
                <a:xfrm>
                  <a:off x="2832" y="1229"/>
                  <a:ext cx="1028" cy="259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Seeing</a:t>
                  </a:r>
                </a:p>
              </p:txBody>
            </p:sp>
          </p:grpSp>
          <p:grpSp>
            <p:nvGrpSpPr>
              <p:cNvPr id="20498" name="Group 35"/>
              <p:cNvGrpSpPr>
                <a:grpSpLocks/>
              </p:cNvGrpSpPr>
              <p:nvPr/>
            </p:nvGrpSpPr>
            <p:grpSpPr bwMode="auto">
              <a:xfrm>
                <a:off x="3853" y="1031"/>
                <a:ext cx="1036" cy="258"/>
                <a:chOff x="3853" y="1031"/>
                <a:chExt cx="1036" cy="258"/>
              </a:xfrm>
            </p:grpSpPr>
            <p:sp>
              <p:nvSpPr>
                <p:cNvPr id="20505" name="AutoShape 36"/>
                <p:cNvSpPr>
                  <a:spLocks noChangeArrowheads="1"/>
                </p:cNvSpPr>
                <p:nvPr/>
              </p:nvSpPr>
              <p:spPr bwMode="auto">
                <a:xfrm>
                  <a:off x="3853" y="1031"/>
                  <a:ext cx="1037" cy="212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73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06" name="AutoShape 37"/>
                <p:cNvSpPr>
                  <a:spLocks noChangeArrowheads="1"/>
                </p:cNvSpPr>
                <p:nvPr/>
              </p:nvSpPr>
              <p:spPr bwMode="auto">
                <a:xfrm>
                  <a:off x="3853" y="1031"/>
                  <a:ext cx="1037" cy="259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10%</a:t>
                  </a:r>
                </a:p>
              </p:txBody>
            </p:sp>
          </p:grpSp>
          <p:grpSp>
            <p:nvGrpSpPr>
              <p:cNvPr id="20499" name="Group 38"/>
              <p:cNvGrpSpPr>
                <a:grpSpLocks/>
              </p:cNvGrpSpPr>
              <p:nvPr/>
            </p:nvGrpSpPr>
            <p:grpSpPr bwMode="auto">
              <a:xfrm>
                <a:off x="2832" y="1031"/>
                <a:ext cx="1027" cy="258"/>
                <a:chOff x="2832" y="1031"/>
                <a:chExt cx="1027" cy="258"/>
              </a:xfrm>
            </p:grpSpPr>
            <p:sp>
              <p:nvSpPr>
                <p:cNvPr id="20503" name="AutoShape 39"/>
                <p:cNvSpPr>
                  <a:spLocks noChangeArrowheads="1"/>
                </p:cNvSpPr>
                <p:nvPr/>
              </p:nvSpPr>
              <p:spPr bwMode="auto">
                <a:xfrm>
                  <a:off x="2832" y="1031"/>
                  <a:ext cx="1028" cy="212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04" name="AutoShape 40"/>
                <p:cNvSpPr>
                  <a:spLocks noChangeArrowheads="1"/>
                </p:cNvSpPr>
                <p:nvPr/>
              </p:nvSpPr>
              <p:spPr bwMode="auto">
                <a:xfrm>
                  <a:off x="2832" y="1031"/>
                  <a:ext cx="1028" cy="259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000000"/>
                      </a:solidFill>
                    </a:rPr>
                    <a:t>Reading</a:t>
                  </a:r>
                </a:p>
              </p:txBody>
            </p:sp>
          </p:grpSp>
          <p:grpSp>
            <p:nvGrpSpPr>
              <p:cNvPr id="20500" name="Group 41"/>
              <p:cNvGrpSpPr>
                <a:grpSpLocks/>
              </p:cNvGrpSpPr>
              <p:nvPr/>
            </p:nvGrpSpPr>
            <p:grpSpPr bwMode="auto">
              <a:xfrm>
                <a:off x="2832" y="768"/>
                <a:ext cx="2057" cy="268"/>
                <a:chOff x="2832" y="768"/>
                <a:chExt cx="2057" cy="268"/>
              </a:xfrm>
            </p:grpSpPr>
            <p:sp>
              <p:nvSpPr>
                <p:cNvPr id="20501" name="AutoShape 42"/>
                <p:cNvSpPr>
                  <a:spLocks noChangeArrowheads="1"/>
                </p:cNvSpPr>
                <p:nvPr/>
              </p:nvSpPr>
              <p:spPr bwMode="auto">
                <a:xfrm>
                  <a:off x="2832" y="768"/>
                  <a:ext cx="2058" cy="269"/>
                </a:xfrm>
                <a:custGeom>
                  <a:avLst/>
                  <a:gdLst>
                    <a:gd name="T0" fmla="*/ 9 w 21600"/>
                    <a:gd name="T1" fmla="*/ 0 h 21600"/>
                    <a:gd name="T2" fmla="*/ 9 w 21600"/>
                    <a:gd name="T3" fmla="*/ 0 h 21600"/>
                    <a:gd name="T4" fmla="*/ 9 w 21600"/>
                    <a:gd name="T5" fmla="*/ 0 h 21600"/>
                    <a:gd name="T6" fmla="*/ 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502" name="AutoShape 43"/>
                <p:cNvSpPr>
                  <a:spLocks noChangeArrowheads="1"/>
                </p:cNvSpPr>
                <p:nvPr/>
              </p:nvSpPr>
              <p:spPr bwMode="auto">
                <a:xfrm>
                  <a:off x="2832" y="768"/>
                  <a:ext cx="2058" cy="261"/>
                </a:xfrm>
                <a:custGeom>
                  <a:avLst/>
                  <a:gdLst>
                    <a:gd name="T0" fmla="*/ 9 w 21600"/>
                    <a:gd name="T1" fmla="*/ 0 h 21600"/>
                    <a:gd name="T2" fmla="*/ 9 w 21600"/>
                    <a:gd name="T3" fmla="*/ 0 h 21600"/>
                    <a:gd name="T4" fmla="*/ 9 w 21600"/>
                    <a:gd name="T5" fmla="*/ 0 h 21600"/>
                    <a:gd name="T6" fmla="*/ 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760" tIns="50760" rIns="50760" bIns="50760" anchor="ctr"/>
                <a:lstStyle/>
                <a:p>
                  <a:pPr>
                    <a:lnSpc>
                      <a:spcPct val="90000"/>
                    </a:lnSpc>
                    <a:spcBef>
                      <a:spcPts val="7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it-IT" sz="2000">
                      <a:solidFill>
                        <a:srgbClr val="FFFFFF"/>
                      </a:solidFill>
                    </a:rPr>
                    <a:t>Retention Rate</a:t>
                  </a:r>
                </a:p>
              </p:txBody>
            </p:sp>
          </p:grpSp>
        </p:grpSp>
        <p:sp>
          <p:nvSpPr>
            <p:cNvPr id="20489" name="AutoShape 44"/>
            <p:cNvSpPr>
              <a:spLocks noChangeArrowheads="1"/>
            </p:cNvSpPr>
            <p:nvPr/>
          </p:nvSpPr>
          <p:spPr bwMode="auto">
            <a:xfrm>
              <a:off x="3687" y="990"/>
              <a:ext cx="686" cy="6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7019925" y="6550025"/>
            <a:ext cx="2146300" cy="325438"/>
          </a:xfrm>
          <a:custGeom>
            <a:avLst/>
            <a:gdLst>
              <a:gd name="T0" fmla="*/ 2147483647 w 21600"/>
              <a:gd name="T1" fmla="*/ 36937484 h 21600"/>
              <a:gd name="T2" fmla="*/ 2147483647 w 21600"/>
              <a:gd name="T3" fmla="*/ 36937484 h 21600"/>
              <a:gd name="T4" fmla="*/ 2147483647 w 21600"/>
              <a:gd name="T5" fmla="*/ 36937484 h 21600"/>
              <a:gd name="T6" fmla="*/ 2147483647 w 21600"/>
              <a:gd name="T7" fmla="*/ 369374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760" tIns="50760" rIns="50760" bIns="50760"/>
          <a:lstStyle/>
          <a:p>
            <a:pPr algn="ctr">
              <a:spcBef>
                <a:spcPts val="12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400" b="1">
                <a:solidFill>
                  <a:srgbClr val="FFFFFF"/>
                </a:solidFill>
              </a:rPr>
              <a:t>Patrizia Vitolo  MD- Italy</a:t>
            </a:r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295400" y="12700"/>
            <a:ext cx="3141663" cy="647700"/>
          </a:xfrm>
          <a:custGeom>
            <a:avLst/>
            <a:gdLst>
              <a:gd name="T0" fmla="*/ 2147483647 w 21600"/>
              <a:gd name="T1" fmla="*/ 291195185 h 21600"/>
              <a:gd name="T2" fmla="*/ 2147483647 w 21600"/>
              <a:gd name="T3" fmla="*/ 291195185 h 21600"/>
              <a:gd name="T4" fmla="*/ 2147483647 w 21600"/>
              <a:gd name="T5" fmla="*/ 291195185 h 21600"/>
              <a:gd name="T6" fmla="*/ 2147483647 w 21600"/>
              <a:gd name="T7" fmla="*/ 2911951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>
                <a:solidFill>
                  <a:srgbClr val="FF0000"/>
                </a:solidFill>
              </a:rPr>
              <a:t>Contextual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7788275" y="0"/>
            <a:ext cx="1352550" cy="1262063"/>
            <a:chOff x="4906" y="0"/>
            <a:chExt cx="852" cy="795"/>
          </a:xfrm>
        </p:grpSpPr>
        <p:sp>
          <p:nvSpPr>
            <p:cNvPr id="22540" name="AutoShape 4"/>
            <p:cNvSpPr>
              <a:spLocks noChangeArrowheads="1"/>
            </p:cNvSpPr>
            <p:nvPr/>
          </p:nvSpPr>
          <p:spPr bwMode="auto">
            <a:xfrm>
              <a:off x="4906" y="0"/>
              <a:ext cx="853" cy="796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5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" y="0"/>
              <a:ext cx="853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1676400" y="685800"/>
            <a:ext cx="4876800" cy="158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50813" y="836613"/>
            <a:ext cx="2873375" cy="1611312"/>
            <a:chOff x="95" y="527"/>
            <a:chExt cx="1810" cy="1015"/>
          </a:xfrm>
        </p:grpSpPr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>
              <a:off x="95" y="527"/>
              <a:ext cx="1811" cy="1016"/>
            </a:xfrm>
            <a:prstGeom prst="roundRect">
              <a:avLst>
                <a:gd name="adj" fmla="val 97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207" y="639"/>
              <a:ext cx="1587" cy="795"/>
            </a:xfrm>
            <a:prstGeom prst="roundRect">
              <a:avLst>
                <a:gd name="adj" fmla="val 125"/>
              </a:avLst>
            </a:prstGeom>
            <a:solidFill>
              <a:srgbClr val="2323D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>
              <a:off x="317" y="749"/>
              <a:ext cx="1366" cy="566"/>
            </a:xfrm>
            <a:prstGeom prst="roundRect">
              <a:avLst>
                <a:gd name="adj" fmla="val 176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>
              <a:off x="509" y="869"/>
              <a:ext cx="966" cy="44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60" tIns="50760" rIns="50760" bIns="50760"/>
            <a:lstStyle/>
            <a:p>
              <a:pPr algn="ctr">
                <a:lnSpc>
                  <a:spcPct val="112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1800" b="1">
                  <a:solidFill>
                    <a:srgbClr val="000000"/>
                  </a:solidFill>
                </a:rPr>
                <a:t>MEGACODE</a:t>
              </a:r>
            </a:p>
            <a:p>
              <a:pPr algn="ctr">
                <a:lnSpc>
                  <a:spcPct val="112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1800" b="1">
                  <a:solidFill>
                    <a:srgbClr val="000000"/>
                  </a:solidFill>
                </a:rPr>
                <a:t>SIMULATION</a:t>
              </a:r>
            </a:p>
          </p:txBody>
        </p:sp>
      </p:grpSp>
      <p:sp>
        <p:nvSpPr>
          <p:cNvPr id="22534" name="AutoShape 12"/>
          <p:cNvSpPr>
            <a:spLocks noChangeArrowheads="1"/>
          </p:cNvSpPr>
          <p:nvPr/>
        </p:nvSpPr>
        <p:spPr bwMode="auto">
          <a:xfrm>
            <a:off x="609600" y="3505200"/>
            <a:ext cx="7620000" cy="3543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/>
          <a:lstStyle/>
          <a:p>
            <a:pPr>
              <a:buClr>
                <a:srgbClr val="3366FF"/>
              </a:buClr>
              <a:buFont typeface="ArialMT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3366FF"/>
                </a:solidFill>
              </a:rPr>
              <a:t> Realismo</a:t>
            </a:r>
          </a:p>
          <a:p>
            <a:pPr>
              <a:buClr>
                <a:srgbClr val="3366FF"/>
              </a:buClr>
              <a:buFont typeface="ArialMT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3366FF"/>
                </a:solidFill>
              </a:rPr>
              <a:t> Training interattivo</a:t>
            </a:r>
          </a:p>
          <a:p>
            <a:pPr>
              <a:buClr>
                <a:srgbClr val="3366FF"/>
              </a:buClr>
              <a:buFont typeface="ArialMT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3366FF"/>
                </a:solidFill>
              </a:rPr>
              <a:t> Situazione di confort per gli studenti</a:t>
            </a:r>
          </a:p>
          <a:p>
            <a:pPr>
              <a:buClr>
                <a:srgbClr val="3366FF"/>
              </a:buClr>
              <a:buFont typeface="ArialMT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3366FF"/>
                </a:solidFill>
              </a:rPr>
              <a:t> Training per prendere decisioni</a:t>
            </a:r>
          </a:p>
          <a:p>
            <a:pPr>
              <a:buClr>
                <a:srgbClr val="3366FF"/>
              </a:buClr>
              <a:buFont typeface="ArialMT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3366FF"/>
                </a:solidFill>
              </a:rPr>
              <a:t> Training per teamwork</a:t>
            </a:r>
          </a:p>
          <a:p>
            <a:pPr>
              <a:buClr>
                <a:srgbClr val="3366FF"/>
              </a:buClr>
              <a:buFont typeface="ArialMT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200">
                <a:solidFill>
                  <a:srgbClr val="3366FF"/>
                </a:solidFill>
              </a:rPr>
              <a:t> Piu</a:t>
            </a:r>
            <a:r>
              <a:rPr lang="it-IT" altLang="en-US" sz="3200">
                <a:solidFill>
                  <a:srgbClr val="3366FF"/>
                </a:solidFill>
              </a:rPr>
              <a:t>’</a:t>
            </a:r>
            <a:r>
              <a:rPr lang="it-IT" sz="3200">
                <a:solidFill>
                  <a:srgbClr val="3366FF"/>
                </a:solidFill>
              </a:rPr>
              <a:t> tempo per la pratica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39338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1423</Words>
  <Application>Microsoft Office PowerPoint</Application>
  <PresentationFormat>Presentazione su schermo (4:3)</PresentationFormat>
  <Paragraphs>292</Paragraphs>
  <Slides>24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24</vt:i4>
      </vt:variant>
    </vt:vector>
  </HeadingPairs>
  <TitlesOfParts>
    <vt:vector size="38" baseType="lpstr">
      <vt:lpstr>Arial</vt:lpstr>
      <vt:lpstr>ＭＳ Ｐゴシック</vt:lpstr>
      <vt:lpstr>Times New Roman</vt:lpstr>
      <vt:lpstr>ArialMT</vt:lpstr>
      <vt:lpstr>Wingdings</vt:lpstr>
      <vt:lpstr>Garamond</vt:lpstr>
      <vt:lpstr>Tahoma</vt:lpstr>
      <vt:lpstr>Noteworthy Bold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Formazione in emergenza e urgenza: simulazione ad alta fedelta' e principi CRM</vt:lpstr>
      <vt:lpstr> Statuto</vt:lpstr>
      <vt:lpstr>Presentazione standard di PowerPoint</vt:lpstr>
      <vt:lpstr>Presentazione standard di PowerPoint</vt:lpstr>
      <vt:lpstr>Nomi e binomi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Background</vt:lpstr>
      <vt:lpstr>Presentazione standard di PowerPoint</vt:lpstr>
      <vt:lpstr>Presentazione standard di PowerPoint</vt:lpstr>
      <vt:lpstr>Simulazione ad Alta Fedeltà</vt:lpstr>
      <vt:lpstr>Presentazione standard di PowerPoint</vt:lpstr>
      <vt:lpstr>Formazione &amp; Competenze</vt:lpstr>
      <vt:lpstr>Professionalita'...</vt:lpstr>
      <vt:lpstr>Presentazione standard di PowerPoint</vt:lpstr>
      <vt:lpstr>Kirckpatrick</vt:lpstr>
      <vt:lpstr>Kirckpatrick</vt:lpstr>
      <vt:lpstr>Kirckpatrick</vt:lpstr>
      <vt:lpstr>Kirckpatrick</vt:lpstr>
      <vt:lpstr>Presentazione standard di PowerPoint</vt:lpstr>
      <vt:lpstr>Grazie e buona simulazione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in emergenza e urgenza: simulazione ad alta fedelta' e principi CRM</dc:title>
  <cp:lastModifiedBy>tecno</cp:lastModifiedBy>
  <cp:revision>17</cp:revision>
  <cp:lastPrinted>1601-01-01T00:00:00Z</cp:lastPrinted>
  <dcterms:created xsi:type="dcterms:W3CDTF">1601-01-01T00:00:00Z</dcterms:created>
  <dcterms:modified xsi:type="dcterms:W3CDTF">2013-11-05T08:05:23Z</dcterms:modified>
</cp:coreProperties>
</file>