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80" r:id="rId4"/>
    <p:sldMasterId id="2147483682" r:id="rId5"/>
    <p:sldMasterId id="2147483684" r:id="rId6"/>
    <p:sldMasterId id="2147483686" r:id="rId7"/>
    <p:sldMasterId id="2147483688" r:id="rId8"/>
  </p:sldMasterIdLst>
  <p:notesMasterIdLst>
    <p:notesMasterId r:id="rId26"/>
  </p:notesMasterIdLst>
  <p:handoutMasterIdLst>
    <p:handoutMasterId r:id="rId27"/>
  </p:handoutMasterIdLst>
  <p:sldIdLst>
    <p:sldId id="282" r:id="rId9"/>
    <p:sldId id="294" r:id="rId10"/>
    <p:sldId id="259" r:id="rId11"/>
    <p:sldId id="295" r:id="rId12"/>
    <p:sldId id="281" r:id="rId13"/>
    <p:sldId id="292" r:id="rId14"/>
    <p:sldId id="288" r:id="rId15"/>
    <p:sldId id="293" r:id="rId16"/>
    <p:sldId id="290" r:id="rId17"/>
    <p:sldId id="257" r:id="rId18"/>
    <p:sldId id="275" r:id="rId19"/>
    <p:sldId id="270" r:id="rId20"/>
    <p:sldId id="286" r:id="rId21"/>
    <p:sldId id="289" r:id="rId22"/>
    <p:sldId id="273" r:id="rId23"/>
    <p:sldId id="296" r:id="rId24"/>
    <p:sldId id="280" r:id="rId25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815" autoAdjust="0"/>
    <p:restoredTop sz="94709" autoAdjust="0"/>
  </p:normalViewPr>
  <p:slideViewPr>
    <p:cSldViewPr>
      <p:cViewPr>
        <p:scale>
          <a:sx n="77" d="100"/>
          <a:sy n="77" d="100"/>
        </p:scale>
        <p:origin x="-7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.savoca\Desktop\fitelab\Cartel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Pt>
            <c:idx val="0"/>
            <c:bubble3D val="0"/>
            <c:explosion val="13"/>
          </c:dPt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3.5842959087598575E-2"/>
                  <c:y val="-2.33117851675598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baseline="0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Foglio1!$A$2:$A$8</c:f>
              <c:strCache>
                <c:ptCount val="7"/>
                <c:pt idx="0">
                  <c:v>Ordini  Collegi Prof.ni Sanitarie</c:v>
                </c:pt>
                <c:pt idx="1">
                  <c:v>Enti  Privati</c:v>
                </c:pt>
                <c:pt idx="2">
                  <c:v>Soc. Scientifiche e Ass.Professionali</c:v>
                </c:pt>
                <c:pt idx="3">
                  <c:v> Enti  Pubblici</c:v>
                </c:pt>
                <c:pt idx="4">
                  <c:v>Aziende SSR</c:v>
                </c:pt>
                <c:pt idx="5">
                  <c:v>Irccs</c:v>
                </c:pt>
                <c:pt idx="6">
                  <c:v>Strutture Di Ricovero Private</c:v>
                </c:pt>
              </c:strCache>
            </c:strRef>
          </c:cat>
          <c:val>
            <c:numRef>
              <c:f>Foglio1!$B$2:$B$8</c:f>
              <c:numCache>
                <c:formatCode>#,##0</c:formatCode>
                <c:ptCount val="7"/>
                <c:pt idx="0">
                  <c:v>2</c:v>
                </c:pt>
                <c:pt idx="1">
                  <c:v>65</c:v>
                </c:pt>
                <c:pt idx="2">
                  <c:v>1</c:v>
                </c:pt>
                <c:pt idx="3">
                  <c:v>1</c:v>
                </c:pt>
                <c:pt idx="4">
                  <c:v>18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txPr>
          <a:bodyPr/>
          <a:lstStyle/>
          <a:p>
            <a:pPr>
              <a:defRPr sz="1440" baseline="0">
                <a:solidFill>
                  <a:srgbClr val="002060"/>
                </a:solidFill>
              </a:defRPr>
            </a:pPr>
            <a:endParaRPr lang="it-IT"/>
          </a:p>
        </c:txPr>
      </c:legendEntry>
      <c:layout>
        <c:manualLayout>
          <c:xMode val="edge"/>
          <c:yMode val="edge"/>
          <c:x val="0.65096259842519688"/>
          <c:y val="0.1682253937007874"/>
          <c:w val="0.33653740157480316"/>
          <c:h val="0.68343996062992129"/>
        </c:manualLayout>
      </c:layout>
      <c:overlay val="0"/>
      <c:txPr>
        <a:bodyPr/>
        <a:lstStyle/>
        <a:p>
          <a:pPr>
            <a:defRPr sz="1460" baseline="0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naz!$A$4</c:f>
              <c:strCache>
                <c:ptCount val="1"/>
              </c:strCache>
            </c:strRef>
          </c:tx>
          <c:explosion val="12"/>
          <c:dLbls>
            <c:dLbl>
              <c:idx val="0"/>
              <c:spPr/>
              <c:txPr>
                <a:bodyPr/>
                <a:lstStyle/>
                <a:p>
                  <a:pPr>
                    <a:defRPr sz="2000" baseline="0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303805510283105E-2"/>
                  <c:y val="0.107118931229863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2.9036282915706247E-2"/>
                  <c:y val="-2.73425174980557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2000" baseline="0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naz!$B$5:$B$7</c:f>
              <c:strCache>
                <c:ptCount val="3"/>
                <c:pt idx="0">
                  <c:v>Az. SSR </c:v>
                </c:pt>
                <c:pt idx="1">
                  <c:v>Cefpas </c:v>
                </c:pt>
                <c:pt idx="2">
                  <c:v>Altri provider</c:v>
                </c:pt>
              </c:strCache>
            </c:strRef>
          </c:cat>
          <c:val>
            <c:numRef>
              <c:f>naz!$A$5:$A$7</c:f>
              <c:numCache>
                <c:formatCode>General</c:formatCode>
                <c:ptCount val="3"/>
                <c:pt idx="0" formatCode="#,##0">
                  <c:v>1215</c:v>
                </c:pt>
                <c:pt idx="1">
                  <c:v>293</c:v>
                </c:pt>
                <c:pt idx="2" formatCode="#,##0">
                  <c:v>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57037891151248"/>
          <c:y val="9.5433840684368558E-4"/>
          <c:w val="0.33915564864631093"/>
          <c:h val="0.37643456282635268"/>
        </c:manualLayout>
      </c:layout>
      <c:overlay val="0"/>
      <c:txPr>
        <a:bodyPr/>
        <a:lstStyle/>
        <a:p>
          <a:pPr>
            <a:defRPr sz="1210" kern="900" baseline="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DB5A9-74E8-4143-9074-5E9B99645B8F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373D-41EA-4417-A427-CCE0044CD67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905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F57C-555C-4DC4-BC84-2E6DAFD42AC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6D681-B411-432D-A685-6A36A338A9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99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6D681-B411-432D-A685-6A36A338A9A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8" r:id="rId2"/>
    <p:sldLayoutId id="2147483679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95344-3DE9-47CB-9DB0-00A049B646FB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64FE3-68A6-4467-9F59-EB34DBC77C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Sicil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4664"/>
            <a:ext cx="1296144" cy="109842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043608" y="6093296"/>
            <a:ext cx="720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6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pic>
        <p:nvPicPr>
          <p:cNvPr id="6" name="Immagine 5" descr="logo base smussato copy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7704" y="1556792"/>
            <a:ext cx="4824536" cy="44829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16416" cy="1802631"/>
          </a:xfrm>
        </p:spPr>
        <p:txBody>
          <a:bodyPr>
            <a:normAutofit fontScale="90000"/>
          </a:bodyPr>
          <a:lstStyle/>
          <a:p>
            <a:pPr algn="l"/>
            <a:r>
              <a:rPr lang="it-IT" sz="4400" dirty="0" smtClean="0">
                <a:solidFill>
                  <a:srgbClr val="000000"/>
                </a:solidFill>
                <a:effectLst/>
              </a:rPr>
              <a:t>Le convenzioni </a:t>
            </a:r>
            <a:r>
              <a:rPr lang="it-IT" sz="4400" dirty="0" err="1" smtClean="0">
                <a:solidFill>
                  <a:srgbClr val="000000"/>
                </a:solidFill>
                <a:effectLst/>
              </a:rPr>
              <a:t>Agenas</a:t>
            </a:r>
            <a:r>
              <a:rPr lang="it-IT" sz="4400" dirty="0" smtClean="0">
                <a:solidFill>
                  <a:srgbClr val="000000"/>
                </a:solidFill>
                <a:effectLst/>
              </a:rPr>
              <a:t> – Regioni:</a:t>
            </a:r>
            <a:br>
              <a:rPr lang="it-IT" sz="4400" dirty="0" smtClean="0">
                <a:solidFill>
                  <a:srgbClr val="000000"/>
                </a:solidFill>
                <a:effectLst/>
              </a:rPr>
            </a:br>
            <a:r>
              <a:rPr lang="it-IT" sz="4400" dirty="0" smtClean="0">
                <a:solidFill>
                  <a:srgbClr val="000000"/>
                </a:solidFill>
                <a:effectLst/>
              </a:rPr>
              <a:t>l’esperienza della </a:t>
            </a:r>
            <a:br>
              <a:rPr lang="it-IT" sz="4400" dirty="0" smtClean="0">
                <a:solidFill>
                  <a:srgbClr val="000000"/>
                </a:solidFill>
                <a:effectLst/>
              </a:rPr>
            </a:br>
            <a:r>
              <a:rPr lang="it-IT" sz="4400" dirty="0" smtClean="0">
                <a:solidFill>
                  <a:srgbClr val="000000"/>
                </a:solidFill>
                <a:effectLst/>
              </a:rPr>
              <a:t>Regione siciliana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 </a:t>
            </a:r>
            <a:endParaRPr lang="it-IT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940152" y="515719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  <a:latin typeface="+mj-lt"/>
              </a:rPr>
              <a:t>Dr. Patrizia Montante</a:t>
            </a:r>
          </a:p>
          <a:p>
            <a:r>
              <a:rPr lang="it-IT" sz="1600" dirty="0" smtClean="0">
                <a:solidFill>
                  <a:schemeClr val="bg1"/>
                </a:solidFill>
                <a:latin typeface="+mj-lt"/>
              </a:rPr>
              <a:t>Dirigente Area ECM </a:t>
            </a:r>
            <a:endParaRPr lang="it-IT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944563" y="1185491"/>
            <a:ext cx="1633537" cy="352425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PROVIDER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491880" y="1196752"/>
            <a:ext cx="1631950" cy="4000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COMMISSIONE REGIONALE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300192" y="1196752"/>
            <a:ext cx="1633537" cy="400050"/>
          </a:xfrm>
          <a:prstGeom prst="roundRect">
            <a:avLst>
              <a:gd name="adj" fmla="val 0"/>
            </a:avLst>
          </a:prstGeom>
          <a:solidFill>
            <a:srgbClr val="800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REGIONE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064196" y="1877194"/>
            <a:ext cx="1508125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Istanza apertura posizione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843808" y="2060848"/>
            <a:ext cx="324036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676430" y="1844824"/>
            <a:ext cx="1100137" cy="48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Apertura posizione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444208" y="2708921"/>
            <a:ext cx="1508125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Comunicazione </a:t>
            </a:r>
            <a:r>
              <a:rPr kumimoji="0" lang="it-IT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userid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e password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677223" y="3429000"/>
            <a:ext cx="1098550" cy="36004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istruttoria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99592" y="3356992"/>
            <a:ext cx="1781175" cy="59848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Compilazione e invio documentazione elettronica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rot="5400000">
            <a:off x="7091486" y="2492102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magine 2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1594"/>
            <a:ext cx="1008112" cy="854332"/>
          </a:xfrm>
          <a:prstGeom prst="rect">
            <a:avLst/>
          </a:prstGeom>
        </p:spPr>
      </p:pic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6660232" y="4005064"/>
            <a:ext cx="1258888" cy="538163"/>
          </a:xfrm>
          <a:prstGeom prst="hexagon">
            <a:avLst>
              <a:gd name="adj" fmla="val 58481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dist="31565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Verifica dei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requisiti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459736" y="4797152"/>
            <a:ext cx="1533525" cy="48101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Predisposizione atto regionale di diniego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6358136" y="5445224"/>
            <a:ext cx="1736725" cy="52863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Predisposizione atto regionale accreditamento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187624" y="4725144"/>
            <a:ext cx="1100138" cy="59848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invio integrazione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auto">
          <a:xfrm>
            <a:off x="3419872" y="4653136"/>
            <a:ext cx="1589087" cy="647700"/>
          </a:xfrm>
          <a:prstGeom prst="diamond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dist="31565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   parere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915816" y="1628800"/>
            <a:ext cx="0" cy="4968552"/>
          </a:xfrm>
          <a:prstGeom prst="line">
            <a:avLst/>
          </a:prstGeom>
          <a:noFill/>
          <a:ln w="38160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5796136" y="1628800"/>
            <a:ext cx="0" cy="4968552"/>
          </a:xfrm>
          <a:prstGeom prst="line">
            <a:avLst/>
          </a:prstGeom>
          <a:noFill/>
          <a:ln w="38160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2843808" y="3573016"/>
            <a:ext cx="324036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48" name="Gruppo 147"/>
          <p:cNvGrpSpPr/>
          <p:nvPr/>
        </p:nvGrpSpPr>
        <p:grpSpPr>
          <a:xfrm>
            <a:off x="5220072" y="4725144"/>
            <a:ext cx="1224136" cy="256220"/>
            <a:chOff x="5220072" y="4725144"/>
            <a:chExt cx="1224136" cy="256220"/>
          </a:xfrm>
        </p:grpSpPr>
        <p:sp>
          <p:nvSpPr>
            <p:cNvPr id="26" name="Line 7"/>
            <p:cNvSpPr>
              <a:spLocks noChangeShapeType="1"/>
            </p:cNvSpPr>
            <p:nvPr/>
          </p:nvSpPr>
          <p:spPr bwMode="auto">
            <a:xfrm flipV="1">
              <a:off x="5220072" y="4972980"/>
              <a:ext cx="1224136" cy="838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ysDot"/>
              <a:miter lim="800000"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5508104" y="4725144"/>
              <a:ext cx="561975" cy="2079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negativo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5" name="Gruppo 144"/>
          <p:cNvGrpSpPr/>
          <p:nvPr/>
        </p:nvGrpSpPr>
        <p:grpSpPr>
          <a:xfrm>
            <a:off x="2483768" y="4581128"/>
            <a:ext cx="958403" cy="396044"/>
            <a:chOff x="2483768" y="4581128"/>
            <a:chExt cx="958403" cy="396044"/>
          </a:xfrm>
        </p:grpSpPr>
        <p:sp>
          <p:nvSpPr>
            <p:cNvPr id="2" name="Text Box 2"/>
            <p:cNvSpPr txBox="1">
              <a:spLocks noChangeArrowheads="1"/>
            </p:cNvSpPr>
            <p:nvPr/>
          </p:nvSpPr>
          <p:spPr bwMode="auto">
            <a:xfrm>
              <a:off x="2627784" y="4581128"/>
              <a:ext cx="814387" cy="325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Richiesta integrazioni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H="1" flipV="1">
              <a:off x="2483768" y="4977172"/>
              <a:ext cx="792088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ysDot"/>
              <a:miter lim="800000"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149" name="Gruppo 148"/>
          <p:cNvGrpSpPr/>
          <p:nvPr/>
        </p:nvGrpSpPr>
        <p:grpSpPr>
          <a:xfrm>
            <a:off x="4211960" y="5373216"/>
            <a:ext cx="1941760" cy="360412"/>
            <a:chOff x="4211960" y="5373216"/>
            <a:chExt cx="1941760" cy="360412"/>
          </a:xfrm>
        </p:grpSpPr>
        <p:cxnSp>
          <p:nvCxnSpPr>
            <p:cNvPr id="30" name="Forma 29"/>
            <p:cNvCxnSpPr/>
            <p:nvPr/>
          </p:nvCxnSpPr>
          <p:spPr>
            <a:xfrm rot="16200000" flipH="1">
              <a:off x="5002634" y="4582542"/>
              <a:ext cx="360412" cy="194176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4644008" y="5445224"/>
              <a:ext cx="561975" cy="2154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positivo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2" name="Immagine 31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812360" y="188640"/>
            <a:ext cx="944151" cy="965735"/>
          </a:xfrm>
          <a:prstGeom prst="rect">
            <a:avLst/>
          </a:prstGeom>
        </p:spPr>
      </p:pic>
      <p:grpSp>
        <p:nvGrpSpPr>
          <p:cNvPr id="146" name="Gruppo 145"/>
          <p:cNvGrpSpPr/>
          <p:nvPr/>
        </p:nvGrpSpPr>
        <p:grpSpPr>
          <a:xfrm>
            <a:off x="538758" y="3717032"/>
            <a:ext cx="576858" cy="1368152"/>
            <a:chOff x="538758" y="3717032"/>
            <a:chExt cx="576858" cy="1368152"/>
          </a:xfrm>
        </p:grpSpPr>
        <p:cxnSp>
          <p:nvCxnSpPr>
            <p:cNvPr id="4" name="AutoShape 4"/>
            <p:cNvCxnSpPr>
              <a:cxnSpLocks noChangeShapeType="1"/>
            </p:cNvCxnSpPr>
            <p:nvPr/>
          </p:nvCxnSpPr>
          <p:spPr bwMode="auto">
            <a:xfrm rot="5400000" flipH="1" flipV="1">
              <a:off x="-144760" y="4400550"/>
              <a:ext cx="1367830" cy="7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2" name="Connettore 2 71"/>
            <p:cNvCxnSpPr/>
            <p:nvPr/>
          </p:nvCxnSpPr>
          <p:spPr>
            <a:xfrm>
              <a:off x="539552" y="3717032"/>
              <a:ext cx="288032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>
              <a:off x="539552" y="5085184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Connettore 2 101"/>
          <p:cNvCxnSpPr>
            <a:stCxn id="1035" idx="2"/>
          </p:cNvCxnSpPr>
          <p:nvPr/>
        </p:nvCxnSpPr>
        <p:spPr>
          <a:xfrm rot="16200000" flipH="1">
            <a:off x="7123385" y="3892153"/>
            <a:ext cx="216024" cy="97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Gruppo 134"/>
          <p:cNvGrpSpPr/>
          <p:nvPr/>
        </p:nvGrpSpPr>
        <p:grpSpPr>
          <a:xfrm>
            <a:off x="1835695" y="2852936"/>
            <a:ext cx="4275187" cy="288032"/>
            <a:chOff x="1835695" y="2852936"/>
            <a:chExt cx="4275187" cy="288032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>
              <a:off x="1835695" y="2852936"/>
              <a:ext cx="4275187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134" name="Connettore 2 133"/>
            <p:cNvCxnSpPr/>
            <p:nvPr/>
          </p:nvCxnSpPr>
          <p:spPr>
            <a:xfrm rot="5400000">
              <a:off x="1692474" y="2996158"/>
              <a:ext cx="28803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uppo 139"/>
          <p:cNvGrpSpPr/>
          <p:nvPr/>
        </p:nvGrpSpPr>
        <p:grpSpPr>
          <a:xfrm>
            <a:off x="4211961" y="4293096"/>
            <a:ext cx="2088231" cy="216026"/>
            <a:chOff x="4211961" y="4293096"/>
            <a:chExt cx="2088231" cy="216026"/>
          </a:xfrm>
        </p:grpSpPr>
        <p:sp>
          <p:nvSpPr>
            <p:cNvPr id="137" name="Line 5"/>
            <p:cNvSpPr>
              <a:spLocks noChangeShapeType="1"/>
            </p:cNvSpPr>
            <p:nvPr/>
          </p:nvSpPr>
          <p:spPr bwMode="auto">
            <a:xfrm flipH="1">
              <a:off x="4220343" y="4293096"/>
              <a:ext cx="2079849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cxnSp>
          <p:nvCxnSpPr>
            <p:cNvPr id="138" name="Connettore 2 137"/>
            <p:cNvCxnSpPr/>
            <p:nvPr/>
          </p:nvCxnSpPr>
          <p:spPr>
            <a:xfrm rot="5400000">
              <a:off x="4108527" y="4396531"/>
              <a:ext cx="216025" cy="91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uppo 146"/>
          <p:cNvGrpSpPr/>
          <p:nvPr/>
        </p:nvGrpSpPr>
        <p:grpSpPr>
          <a:xfrm>
            <a:off x="6300192" y="5949280"/>
            <a:ext cx="1852612" cy="682749"/>
            <a:chOff x="6300192" y="5949280"/>
            <a:chExt cx="1852612" cy="682749"/>
          </a:xfrm>
          <a:solidFill>
            <a:srgbClr val="FFC000"/>
          </a:solidFill>
        </p:grpSpPr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6300192" y="6165304"/>
              <a:ext cx="1852612" cy="466725"/>
            </a:xfrm>
            <a:prstGeom prst="rect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4615" tIns="48895" rIns="94615" bIns="488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Inserimento albo provider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4" name="Connettore 2 143"/>
            <p:cNvCxnSpPr/>
            <p:nvPr/>
          </p:nvCxnSpPr>
          <p:spPr>
            <a:xfrm rot="16200000" flipH="1">
              <a:off x="7133183" y="6052393"/>
              <a:ext cx="216024" cy="97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6" name="Immagine 45" descr="agen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13542" y="2180604"/>
            <a:ext cx="902874" cy="576064"/>
          </a:xfrm>
          <a:prstGeom prst="ellipse">
            <a:avLst/>
          </a:prstGeom>
          <a:ln>
            <a:solidFill>
              <a:srgbClr val="002060"/>
            </a:solidFill>
            <a:prstDash val="sysDash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49" name="Immagine 48" descr="agen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24328" y="3645024"/>
            <a:ext cx="902874" cy="576064"/>
          </a:xfrm>
          <a:prstGeom prst="ellipse">
            <a:avLst/>
          </a:prstGeom>
          <a:ln>
            <a:solidFill>
              <a:srgbClr val="002060"/>
            </a:solidFill>
            <a:prstDash val="sysDash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50" name="Immagine 49" descr="agen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902874" cy="576064"/>
          </a:xfrm>
          <a:prstGeom prst="ellipse">
            <a:avLst/>
          </a:prstGeom>
          <a:ln>
            <a:solidFill>
              <a:srgbClr val="002060"/>
            </a:solidFill>
            <a:prstDash val="sysDash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5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9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10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7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0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9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3000"/>
                            </p:stCondLst>
                            <p:childTnLst>
                              <p:par>
                                <p:cTn id="9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3000"/>
                                        <p:tgtEl>
                                          <p:spTgt spid="10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0"/>
                                        <p:tgtEl>
                                          <p:spTgt spid="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4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3000"/>
                                        <p:tgtEl>
                                          <p:spTgt spid="10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30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3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3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6000"/>
                            </p:stCondLst>
                            <p:childTnLst>
                              <p:par>
                                <p:cTn id="1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8000"/>
                            </p:stCondLst>
                            <p:childTnLst>
                              <p:par>
                                <p:cTn id="13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0000"/>
                            </p:stCondLst>
                            <p:childTnLst>
                              <p:par>
                                <p:cTn id="13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9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1031" grpId="0" animBg="1"/>
      <p:bldP spid="1032" grpId="0" animBg="1"/>
      <p:bldP spid="1033" grpId="0" animBg="1"/>
      <p:bldP spid="1035" grpId="0" build="p" animBg="1"/>
      <p:bldP spid="1036" grpId="0" build="allAtOnce" animBg="1"/>
      <p:bldP spid="1037" grpId="0" animBg="1"/>
      <p:bldP spid="1038" grpId="0" uiExpand="1" build="p" animBg="1"/>
      <p:bldP spid="1039" grpId="0" build="p" animBg="1"/>
      <p:bldP spid="1041" grpId="0" uiExpand="1" build="p" animBg="1"/>
      <p:bldP spid="1042" grpId="0" uiExpand="1" build="allAtOnce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1115616" y="2204864"/>
            <a:ext cx="6768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Velocità di attivazione del sistema ECM regionale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smtClean="0">
                <a:solidFill>
                  <a:schemeClr val="bg1"/>
                </a:solidFill>
              </a:rPr>
              <a:t>Utilizzo di procedure e modelli  già esistenti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err="1" smtClean="0">
                <a:solidFill>
                  <a:schemeClr val="bg1"/>
                </a:solidFill>
              </a:rPr>
              <a:t>Know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how</a:t>
            </a:r>
            <a:r>
              <a:rPr lang="it-IT" dirty="0" smtClean="0">
                <a:solidFill>
                  <a:schemeClr val="bg1"/>
                </a:solidFill>
              </a:rPr>
              <a:t> già esistente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Confronto continuo con operatori competenti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Risoluzione dei problemi in tempo reale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Collegamento diretto con il Sistema Nazionale e il  </a:t>
            </a:r>
            <a:r>
              <a:rPr lang="it-IT" dirty="0" err="1" smtClean="0">
                <a:solidFill>
                  <a:schemeClr val="bg1"/>
                </a:solidFill>
              </a:rPr>
              <a:t>Cogeaps</a:t>
            </a:r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55679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Punti di forza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1115616" y="2348880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Accesso ai dati 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err="1" smtClean="0">
                <a:solidFill>
                  <a:schemeClr val="bg1"/>
                </a:solidFill>
              </a:rPr>
              <a:t>Customizzazione</a:t>
            </a:r>
            <a:r>
              <a:rPr lang="it-IT" dirty="0" smtClean="0">
                <a:solidFill>
                  <a:schemeClr val="bg1"/>
                </a:solidFill>
              </a:rPr>
              <a:t> dei modelli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Help desk 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55679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Criticità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1043608" y="2492896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Procedimento amministrativo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Attività di referee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700808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Miglioramenti continui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1259632" y="126876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>
                <a:solidFill>
                  <a:schemeClr val="bg1"/>
                </a:solidFill>
              </a:rPr>
              <a:t>I </a:t>
            </a:r>
            <a:r>
              <a:rPr lang="it-IT" sz="2800" b="1" dirty="0" smtClean="0">
                <a:solidFill>
                  <a:schemeClr val="bg1"/>
                </a:solidFill>
              </a:rPr>
              <a:t>Numeri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164288" y="260648"/>
            <a:ext cx="1484809" cy="122413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547664" y="213285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   </a:t>
            </a:r>
            <a:r>
              <a:rPr lang="it-IT" b="1" dirty="0" smtClean="0">
                <a:solidFill>
                  <a:schemeClr val="bg1"/>
                </a:solidFill>
              </a:rPr>
              <a:t> 90  </a:t>
            </a:r>
            <a:r>
              <a:rPr lang="it-IT" dirty="0" smtClean="0">
                <a:solidFill>
                  <a:schemeClr val="bg1"/>
                </a:solidFill>
              </a:rPr>
              <a:t>Provider  accreditati provvisoriamente</a:t>
            </a:r>
          </a:p>
        </p:txBody>
      </p:sp>
      <p:graphicFrame>
        <p:nvGraphicFramePr>
          <p:cNvPr id="23" name="Grafico 22"/>
          <p:cNvGraphicFramePr/>
          <p:nvPr/>
        </p:nvGraphicFramePr>
        <p:xfrm>
          <a:off x="1619672" y="1916832"/>
          <a:ext cx="712879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1259632" y="126876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>
                <a:solidFill>
                  <a:schemeClr val="bg1"/>
                </a:solidFill>
              </a:rPr>
              <a:t>I </a:t>
            </a:r>
            <a:r>
              <a:rPr lang="it-IT" sz="2800" b="1" dirty="0" smtClean="0">
                <a:solidFill>
                  <a:schemeClr val="bg1"/>
                </a:solidFill>
              </a:rPr>
              <a:t>Numeri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164288" y="260648"/>
            <a:ext cx="1484809" cy="122413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547664" y="213285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   </a:t>
            </a:r>
            <a:r>
              <a:rPr lang="it-IT" b="1" dirty="0" smtClean="0">
                <a:solidFill>
                  <a:schemeClr val="bg1"/>
                </a:solidFill>
              </a:rPr>
              <a:t>1615  </a:t>
            </a:r>
            <a:r>
              <a:rPr lang="it-IT" dirty="0" smtClean="0">
                <a:solidFill>
                  <a:schemeClr val="bg1"/>
                </a:solidFill>
              </a:rPr>
              <a:t>Eventi e PFA realizzati</a:t>
            </a:r>
          </a:p>
        </p:txBody>
      </p:sp>
      <p:graphicFrame>
        <p:nvGraphicFramePr>
          <p:cNvPr id="22" name="Grafico 21"/>
          <p:cNvGraphicFramePr/>
          <p:nvPr/>
        </p:nvGraphicFramePr>
        <p:xfrm>
          <a:off x="755577" y="2708920"/>
          <a:ext cx="741682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772400" cy="237626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0000"/>
                </a:solidFill>
                <a:effectLst/>
              </a:rPr>
              <a:t> </a:t>
            </a:r>
            <a:endParaRPr lang="it-IT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Immagine 3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1296144" cy="109842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043608" y="6093296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11560" y="1628800"/>
            <a:ext cx="7772400" cy="1802631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GRAZIE</a:t>
            </a:r>
            <a:endParaRPr kumimoji="0" lang="it-IT" sz="5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magine 6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899592" y="4149080"/>
            <a:ext cx="7772400" cy="1802631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www.pti.regione.sicilia.it</a:t>
            </a:r>
          </a:p>
          <a:p>
            <a:pPr lvl="0" algn="ctr">
              <a:spcBef>
                <a:spcPct val="0"/>
              </a:spcBef>
            </a:pPr>
            <a:r>
              <a:rPr lang="it-IT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http://providersicilia.agenas.it/</a:t>
            </a:r>
          </a:p>
          <a:p>
            <a:pPr lvl="0" algn="ctr">
              <a:spcBef>
                <a:spcPct val="0"/>
              </a:spcBef>
            </a:pPr>
            <a:endParaRPr kumimoji="0" lang="it-IT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47664" y="263865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Accreditamento dei </a:t>
            </a:r>
            <a:r>
              <a:rPr lang="it-IT" i="1" dirty="0" smtClean="0"/>
              <a:t>provider, </a:t>
            </a:r>
            <a:r>
              <a:rPr lang="it-IT" dirty="0" smtClean="0"/>
              <a:t>per attuare quanto previsto dall’Accordo Stato Regioni del 2007</a:t>
            </a:r>
            <a:endParaRPr lang="it-IT" dirty="0"/>
          </a:p>
        </p:txBody>
      </p:sp>
      <p:pic>
        <p:nvPicPr>
          <p:cNvPr id="6" name="Immagine 5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1547664" y="3542529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Coinvolgimento, sin dall’avvio, dei </a:t>
            </a:r>
            <a:r>
              <a:rPr lang="it-IT" u="sng" dirty="0" smtClean="0"/>
              <a:t>soggetti privati </a:t>
            </a:r>
            <a:r>
              <a:rPr lang="it-IT" dirty="0" smtClean="0"/>
              <a:t>, anche non erogatori di prestazioni socio sanitarie, per ampliare le aree di integrazione con il segmento pubblico e offrire una offerta sempre più completa.  </a:t>
            </a:r>
            <a:endParaRPr lang="it-IT" dirty="0"/>
          </a:p>
        </p:txBody>
      </p:sp>
      <p:pic>
        <p:nvPicPr>
          <p:cNvPr id="10" name="Immagine 9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1700808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Avvio del sistema: le scelte effettuate</a:t>
            </a:r>
            <a:endParaRPr lang="it-IT" sz="2800" dirty="0"/>
          </a:p>
        </p:txBody>
      </p:sp>
      <p:sp>
        <p:nvSpPr>
          <p:cNvPr id="14" name="Rettangolo 13"/>
          <p:cNvSpPr/>
          <p:nvPr/>
        </p:nvSpPr>
        <p:spPr>
          <a:xfrm>
            <a:off x="1547664" y="486916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Utilizzo della piattaforma informatica dell’</a:t>
            </a:r>
            <a:r>
              <a:rPr lang="it-IT" b="1" dirty="0" err="1" smtClean="0"/>
              <a:t>A.Ge.Na.S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build="p"/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75656" y="4077072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/>
              <a:t>E</a:t>
            </a:r>
            <a:r>
              <a:rPr lang="it-IT" dirty="0" smtClean="0"/>
              <a:t>manazione delle </a:t>
            </a:r>
            <a:r>
              <a:rPr lang="it-IT" i="1" dirty="0" smtClean="0"/>
              <a:t>Linee guida per il riordino del sistema siciliano di formazione continua in medicina</a:t>
            </a:r>
            <a:r>
              <a:rPr lang="it-IT" dirty="0" smtClean="0"/>
              <a:t> -  Decreto 1050 dell’8 giugno 2011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259632" y="1484784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Avvio del sistema: le fasi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475656" y="2132856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Ricostituzione della Commissione Regionale per la formazione Continua in Medicina – dicembre 2010  </a:t>
            </a:r>
            <a:endParaRPr lang="it-IT" dirty="0"/>
          </a:p>
        </p:txBody>
      </p:sp>
      <p:pic>
        <p:nvPicPr>
          <p:cNvPr id="6" name="Immagine 5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1475656" y="2852936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b="1" dirty="0" smtClean="0"/>
              <a:t>Stipula convenzione con </a:t>
            </a:r>
            <a:r>
              <a:rPr lang="it-IT" b="1" dirty="0" err="1" smtClean="0"/>
              <a:t>A.Ge.Na.S</a:t>
            </a:r>
            <a:r>
              <a:rPr lang="it-IT" b="1" dirty="0" smtClean="0"/>
              <a:t> </a:t>
            </a:r>
            <a:r>
              <a:rPr lang="it-IT" dirty="0" smtClean="0"/>
              <a:t>,finalizzata </a:t>
            </a:r>
            <a:r>
              <a:rPr lang="it-IT" i="1" dirty="0" smtClean="0"/>
              <a:t>all'Accreditamento dei provider per l’erogazione della formazione in ambito regionale, con l’obiettivo di creare un Sistema di formazione continua della Regione Siciliana </a:t>
            </a:r>
            <a:r>
              <a:rPr lang="it-IT" dirty="0" smtClean="0"/>
              <a:t>- DDG. n. 278 del 18/2/2011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475656" y="5014917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b="1" dirty="0" smtClean="0"/>
              <a:t>Avvio in data 13 luglio 2011 </a:t>
            </a:r>
            <a:r>
              <a:rPr lang="it-IT" dirty="0" smtClean="0"/>
              <a:t>della fase di presentazione delle domande da parte degli aspiranti provider </a:t>
            </a:r>
            <a:endParaRPr lang="it-IT" dirty="0"/>
          </a:p>
        </p:txBody>
      </p:sp>
      <p:pic>
        <p:nvPicPr>
          <p:cNvPr id="10" name="Immagine 9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  <p:bldP spid="9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227687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 L'accreditamento effettuato sulla base della rispondenza delle strutture, che operano sul territorio regionale, ai requisiti minimi di cui all'Accordo Stato Regioni del 5 novembre 2009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328498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  La Regione non ha individuato ulteriori requisiti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55679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Avvio del sistema: le scelte effettuate</a:t>
            </a:r>
            <a:endParaRPr lang="it-IT" sz="2800" dirty="0" smtClean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115616" y="3789040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 Per l’accreditamento regionale come provider residenziale, FSC e FAD delle </a:t>
            </a:r>
            <a:r>
              <a:rPr lang="it-IT" b="1" dirty="0" smtClean="0">
                <a:solidFill>
                  <a:schemeClr val="bg1"/>
                </a:solidFill>
              </a:rPr>
              <a:t>Aziende sanitarie del SSR</a:t>
            </a:r>
            <a:r>
              <a:rPr lang="it-IT" dirty="0" smtClean="0">
                <a:solidFill>
                  <a:schemeClr val="bg1"/>
                </a:solidFill>
              </a:rPr>
              <a:t> non è obbligatorio, nella prima fase di avvio del sistema, riportare i seguenti allegati: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>
                <a:solidFill>
                  <a:schemeClr val="bg1"/>
                </a:solidFill>
              </a:rPr>
              <a:t>  atto costitutivo e statuto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>
                <a:solidFill>
                  <a:schemeClr val="bg1"/>
                </a:solidFill>
              </a:rPr>
              <a:t> estratto del bilancio relativo alla formazione in ambito sanitario degli ultimi tre anni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>
                <a:solidFill>
                  <a:schemeClr val="bg1"/>
                </a:solidFill>
              </a:rPr>
              <a:t>  budget previsionale per l'anno in corso </a:t>
            </a:r>
            <a:br>
              <a:rPr lang="it-IT" dirty="0" smtClean="0">
                <a:solidFill>
                  <a:schemeClr val="bg1"/>
                </a:solidFill>
              </a:rPr>
            </a:b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827584" y="263691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b="1" dirty="0" smtClean="0">
                <a:solidFill>
                  <a:schemeClr val="bg1"/>
                </a:solidFill>
              </a:rPr>
              <a:t>Commissione regionale per la formazione continua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03648" y="148478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Organismi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27584" y="321297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b="1" dirty="0" smtClean="0">
                <a:solidFill>
                  <a:schemeClr val="bg1"/>
                </a:solidFill>
              </a:rPr>
              <a:t>Osservatorio regionale sulla qualità della formazione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27584" y="3789040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b="1" dirty="0" smtClean="0">
                <a:solidFill>
                  <a:schemeClr val="bg1"/>
                </a:solidFill>
              </a:rPr>
              <a:t>Segreteria  ECM presso l’Area Interdipartimentale 7 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0" name="Immagine 9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187624" y="234888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 smtClean="0"/>
              <a:t>Ente Accreditante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115616" y="2852936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/>
              <a:t>REGIONE</a:t>
            </a:r>
            <a:endParaRPr lang="it-IT" sz="28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115616" y="364502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/>
              <a:t>Con il supporto </a:t>
            </a:r>
            <a:r>
              <a:rPr lang="it-IT" dirty="0" smtClean="0"/>
              <a:t>della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259632" y="4365104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/>
              <a:t>COMMISSIONE REGIONALE PER LA FORMAZIONE CONTINUA</a:t>
            </a:r>
            <a:endParaRPr lang="it-IT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280501"/>
            <a:ext cx="86409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28600" algn="l"/>
              </a:tabLst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 realizzazione del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programma di accreditamento in via sperimentale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degli eventi e dei progetti formativi 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dei provider</a:t>
            </a:r>
            <a:r>
              <a:rPr lang="it-IT" dirty="0" smtClean="0"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it-IT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59632" y="155679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I </a:t>
            </a:r>
            <a:r>
              <a:rPr lang="it-IT" sz="2800" b="1" dirty="0" smtClean="0"/>
              <a:t>Finalità della convenzione</a:t>
            </a:r>
            <a:endParaRPr lang="it-IT" sz="2800" b="1" dirty="0"/>
          </a:p>
        </p:txBody>
      </p:sp>
      <p:pic>
        <p:nvPicPr>
          <p:cNvPr id="4" name="Immagine 3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5" name="Immagine 4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51520" y="2828835"/>
            <a:ext cx="86409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it-IT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it-IT" dirty="0" smtClean="0">
                <a:ea typeface="Times New Roman" pitchFamily="18" charset="0"/>
                <a:cs typeface="Arial" pitchFamily="34" charset="0"/>
              </a:rPr>
              <a:t>…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con l’obiettivo di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creare un Sistema di Formazione Continua della Regione Siciliana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it-IT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51520" y="3639507"/>
            <a:ext cx="864096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it-IT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it-IT" dirty="0" smtClean="0">
                <a:ea typeface="Times New Roman" pitchFamily="18" charset="0"/>
                <a:cs typeface="Arial" pitchFamily="34" charset="0"/>
              </a:rPr>
              <a:t>..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che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si avvalga delle esperienze e delle attività tecniche e gestionali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del personale esperto in materia di formazione continua in medicina operante, per la Commissione nazionale per la formazione continua, presso l’Agenzia Nazionale per i Servizi Sanitari Regionali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51520" y="4941168"/>
            <a:ext cx="86409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it-IT" dirty="0" smtClean="0"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…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curando e garantendo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altresì, l’implementazione del costituendo sistema regionale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03648" y="162880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Comitato paritetico di valutazione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9592" y="3356992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Svolge attività di Valutazione, verifica e riscontro delle attività che devono essere svolte sulla base della presente Convenzione</a:t>
            </a:r>
          </a:p>
          <a:p>
            <a:pPr lvl="0"/>
            <a:r>
              <a:rPr lang="it-IT" sz="2000" dirty="0" smtClean="0"/>
              <a:t>individuati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Art. 5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Art. 5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971600" y="28529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Art. 5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899592" y="2420888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 smtClean="0">
                <a:solidFill>
                  <a:schemeClr val="bg1"/>
                </a:solidFill>
              </a:rPr>
              <a:t>1. un componente della Commissione Nazionale per la formazione continua, con la funzione di Presidente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logo Sicil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296144" cy="1098427"/>
          </a:xfrm>
          <a:prstGeom prst="rect">
            <a:avLst/>
          </a:prstGeom>
        </p:spPr>
      </p:pic>
      <p:pic>
        <p:nvPicPr>
          <p:cNvPr id="11" name="Immagine 10" descr="logo definitivo testo staccat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 contrast="16000"/>
          </a:blip>
          <a:stretch>
            <a:fillRect/>
          </a:stretch>
        </p:blipFill>
        <p:spPr>
          <a:xfrm>
            <a:off x="7380312" y="260648"/>
            <a:ext cx="1296144" cy="13257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043608" y="616530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kern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Assessorato della Salute</a:t>
            </a:r>
          </a:p>
          <a:p>
            <a:pPr algn="ctr"/>
            <a:r>
              <a:rPr lang="it-IT" sz="1200" kern="0" dirty="0" smtClean="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Dipartimento Attività Sanitarie ed Osservatorio Epidemiologico </a:t>
            </a:r>
          </a:p>
          <a:p>
            <a:pPr algn="ctr"/>
            <a:endParaRPr lang="it-IT" sz="1200" kern="10" dirty="0" smtClean="0">
              <a:ln w="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1593903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03648" y="148478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Comitato paritetico di valutazione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27584" y="3212976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 smtClean="0">
                <a:solidFill>
                  <a:schemeClr val="bg1"/>
                </a:solidFill>
              </a:rPr>
              <a:t>2. due componenti designati dalla Regione identificati con il Referente scientifico e Amministrativo </a:t>
            </a:r>
            <a:r>
              <a:rPr lang="it-IT" sz="2000" dirty="0" smtClean="0"/>
              <a:t>individuati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27584" y="407707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 smtClean="0">
                <a:solidFill>
                  <a:schemeClr val="bg1"/>
                </a:solidFill>
              </a:rPr>
              <a:t>3. uno designato dal Direttore dell’Agenzia Nazionale </a:t>
            </a:r>
            <a:r>
              <a:rPr lang="it-IT" sz="2000" b="1" dirty="0" smtClean="0">
                <a:solidFill>
                  <a:schemeClr val="bg1"/>
                </a:solidFill>
              </a:rPr>
              <a:t>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27584" y="4581128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 smtClean="0">
                <a:solidFill>
                  <a:schemeClr val="bg1"/>
                </a:solidFill>
              </a:rPr>
              <a:t>4. il Responsabile amministrativo-gestionale ECM e Segretario della Commissione Nazionale per la Formazione Continua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nozio">
  <a:themeElements>
    <a:clrScheme name="Personalizzato 1">
      <a:dk1>
        <a:srgbClr val="FF0000"/>
      </a:dk1>
      <a:lt1>
        <a:srgbClr val="FFC000"/>
      </a:lt1>
      <a:dk2>
        <a:srgbClr val="FFFF00"/>
      </a:dk2>
      <a:lt2>
        <a:srgbClr val="C00000"/>
      </a:lt2>
      <a:accent1>
        <a:srgbClr val="90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C00000"/>
      </a:accent5>
      <a:accent6>
        <a:srgbClr val="FF0000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nozi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nozio">
  <a:themeElements>
    <a:clrScheme name="Personalizzato 1">
      <a:dk1>
        <a:srgbClr val="FF0000"/>
      </a:dk1>
      <a:lt1>
        <a:srgbClr val="FFC000"/>
      </a:lt1>
      <a:dk2>
        <a:srgbClr val="FFFF00"/>
      </a:dk2>
      <a:lt2>
        <a:srgbClr val="C00000"/>
      </a:lt2>
      <a:accent1>
        <a:srgbClr val="90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C00000"/>
      </a:accent5>
      <a:accent6>
        <a:srgbClr val="FF0000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quinozio">
  <a:themeElements>
    <a:clrScheme name="Personalizzato 1">
      <a:dk1>
        <a:srgbClr val="FF0000"/>
      </a:dk1>
      <a:lt1>
        <a:srgbClr val="FFC000"/>
      </a:lt1>
      <a:dk2>
        <a:srgbClr val="FFFF00"/>
      </a:dk2>
      <a:lt2>
        <a:srgbClr val="C00000"/>
      </a:lt2>
      <a:accent1>
        <a:srgbClr val="90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C00000"/>
      </a:accent5>
      <a:accent6>
        <a:srgbClr val="FF0000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quinozio">
  <a:themeElements>
    <a:clrScheme name="Personalizzato 1">
      <a:dk1>
        <a:srgbClr val="FF0000"/>
      </a:dk1>
      <a:lt1>
        <a:srgbClr val="FFC000"/>
      </a:lt1>
      <a:dk2>
        <a:srgbClr val="FFFF00"/>
      </a:dk2>
      <a:lt2>
        <a:srgbClr val="C00000"/>
      </a:lt2>
      <a:accent1>
        <a:srgbClr val="90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C00000"/>
      </a:accent5>
      <a:accent6>
        <a:srgbClr val="FF0000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quinozio">
  <a:themeElements>
    <a:clrScheme name="Personalizzato 1">
      <a:dk1>
        <a:srgbClr val="FF0000"/>
      </a:dk1>
      <a:lt1>
        <a:srgbClr val="FFC000"/>
      </a:lt1>
      <a:dk2>
        <a:srgbClr val="FFFF00"/>
      </a:dk2>
      <a:lt2>
        <a:srgbClr val="C00000"/>
      </a:lt2>
      <a:accent1>
        <a:srgbClr val="90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C00000"/>
      </a:accent5>
      <a:accent6>
        <a:srgbClr val="FF0000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quino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1806</TotalTime>
  <Words>732</Words>
  <Application>Microsoft Office PowerPoint</Application>
  <PresentationFormat>Presentazione su schermo (4:3)</PresentationFormat>
  <Paragraphs>126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Tema1</vt:lpstr>
      <vt:lpstr>Equinozio</vt:lpstr>
      <vt:lpstr>1_Equinozio</vt:lpstr>
      <vt:lpstr>2_Equinozio</vt:lpstr>
      <vt:lpstr>3_Equinozio</vt:lpstr>
      <vt:lpstr>4_Equinozio</vt:lpstr>
      <vt:lpstr>5_Equinozio</vt:lpstr>
      <vt:lpstr>6_Equinozio</vt:lpstr>
      <vt:lpstr>Le convenzioni Agenas – Regioni: l’esperienza della  Regione siciliana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</vt:vector>
  </TitlesOfParts>
  <Company>Cefpas Regione Sicilia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L.Savoca</dc:creator>
  <cp:lastModifiedBy>tecno</cp:lastModifiedBy>
  <cp:revision>188</cp:revision>
  <cp:lastPrinted>2013-10-31T15:21:32Z</cp:lastPrinted>
  <dcterms:created xsi:type="dcterms:W3CDTF">2011-10-11T09:42:38Z</dcterms:created>
  <dcterms:modified xsi:type="dcterms:W3CDTF">2013-11-05T12:18:48Z</dcterms:modified>
</cp:coreProperties>
</file>