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7"/>
  </p:notesMasterIdLst>
  <p:sldIdLst>
    <p:sldId id="256" r:id="rId2"/>
    <p:sldId id="257" r:id="rId3"/>
    <p:sldId id="287" r:id="rId4"/>
    <p:sldId id="258" r:id="rId5"/>
    <p:sldId id="259" r:id="rId6"/>
    <p:sldId id="260"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85" r:id="rId20"/>
    <p:sldId id="280" r:id="rId21"/>
    <p:sldId id="281" r:id="rId22"/>
    <p:sldId id="282" r:id="rId23"/>
    <p:sldId id="283" r:id="rId24"/>
    <p:sldId id="279" r:id="rId25"/>
    <p:sldId id="286" r:id="rId2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4044" autoAdjust="0"/>
    <p:restoredTop sz="92769" autoAdjust="0"/>
  </p:normalViewPr>
  <p:slideViewPr>
    <p:cSldViewPr>
      <p:cViewPr varScale="1">
        <p:scale>
          <a:sx n="46" d="100"/>
          <a:sy n="46" d="100"/>
        </p:scale>
        <p:origin x="-165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7475AB-D29A-4E60-A2D8-87C5DF0500CF}" type="datetimeFigureOut">
              <a:rPr lang="it-IT" smtClean="0"/>
              <a:pPr/>
              <a:t>04/11/2013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6C8CE3-778F-4456-80C9-71715E406595}" type="slidenum">
              <a:rPr lang="it-IT" smtClean="0"/>
              <a:pPr/>
              <a:t>‹N›</a:t>
            </a:fld>
            <a:endParaRPr lang="it-IT"/>
          </a:p>
        </p:txBody>
      </p:sp>
    </p:spTree>
    <p:extLst>
      <p:ext uri="{BB962C8B-B14F-4D97-AF65-F5344CB8AC3E}">
        <p14:creationId xmlns:p14="http://schemas.microsoft.com/office/powerpoint/2010/main" val="2432390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AA6C8CE3-778F-4456-80C9-71715E406595}" type="slidenum">
              <a:rPr lang="it-IT" smtClean="0"/>
              <a:pPr/>
              <a:t>20</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8D3F921-01EF-406A-9CA6-6987DAC1594E}" type="datetimeFigureOut">
              <a:rPr lang="it-IT" smtClean="0"/>
              <a:pPr/>
              <a:t>04/11/2013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F101AF1-90AD-4E3D-90F3-631142B6D40B}"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8D3F921-01EF-406A-9CA6-6987DAC1594E}" type="datetimeFigureOut">
              <a:rPr lang="it-IT" smtClean="0"/>
              <a:pPr/>
              <a:t>04/11/2013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F101AF1-90AD-4E3D-90F3-631142B6D40B}"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8D3F921-01EF-406A-9CA6-6987DAC1594E}" type="datetimeFigureOut">
              <a:rPr lang="it-IT" smtClean="0"/>
              <a:pPr/>
              <a:t>04/11/2013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F101AF1-90AD-4E3D-90F3-631142B6D40B}"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8D3F921-01EF-406A-9CA6-6987DAC1594E}" type="datetimeFigureOut">
              <a:rPr lang="it-IT" smtClean="0"/>
              <a:pPr/>
              <a:t>04/11/2013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F101AF1-90AD-4E3D-90F3-631142B6D40B}"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58D3F921-01EF-406A-9CA6-6987DAC1594E}" type="datetimeFigureOut">
              <a:rPr lang="it-IT" smtClean="0"/>
              <a:pPr/>
              <a:t>04/11/2013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F101AF1-90AD-4E3D-90F3-631142B6D40B}"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8D3F921-01EF-406A-9CA6-6987DAC1594E}" type="datetimeFigureOut">
              <a:rPr lang="it-IT" smtClean="0"/>
              <a:pPr/>
              <a:t>04/11/2013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F101AF1-90AD-4E3D-90F3-631142B6D40B}"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8D3F921-01EF-406A-9CA6-6987DAC1594E}" type="datetimeFigureOut">
              <a:rPr lang="it-IT" smtClean="0"/>
              <a:pPr/>
              <a:t>04/11/2013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F101AF1-90AD-4E3D-90F3-631142B6D40B}"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58D3F921-01EF-406A-9CA6-6987DAC1594E}" type="datetimeFigureOut">
              <a:rPr lang="it-IT" smtClean="0"/>
              <a:pPr/>
              <a:t>04/11/2013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F101AF1-90AD-4E3D-90F3-631142B6D40B}"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8D3F921-01EF-406A-9CA6-6987DAC1594E}" type="datetimeFigureOut">
              <a:rPr lang="it-IT" smtClean="0"/>
              <a:pPr/>
              <a:t>04/11/2013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F101AF1-90AD-4E3D-90F3-631142B6D40B}"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8D3F921-01EF-406A-9CA6-6987DAC1594E}" type="datetimeFigureOut">
              <a:rPr lang="it-IT" smtClean="0"/>
              <a:pPr/>
              <a:t>04/11/2013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F101AF1-90AD-4E3D-90F3-631142B6D40B}"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8D3F921-01EF-406A-9CA6-6987DAC1594E}" type="datetimeFigureOut">
              <a:rPr lang="it-IT" smtClean="0"/>
              <a:pPr/>
              <a:t>04/11/2013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F101AF1-90AD-4E3D-90F3-631142B6D40B}"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D3F921-01EF-406A-9CA6-6987DAC1594E}" type="datetimeFigureOut">
              <a:rPr lang="it-IT" smtClean="0"/>
              <a:pPr/>
              <a:t>04/11/2013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101AF1-90AD-4E3D-90F3-631142B6D40B}"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1.jpg"/>
          <p:cNvPicPr>
            <a:picLocks noChangeAspect="1"/>
          </p:cNvPicPr>
          <p:nvPr/>
        </p:nvPicPr>
        <p:blipFill>
          <a:blip r:embed="rId2" cstate="print"/>
          <a:stretch>
            <a:fillRect/>
          </a:stretch>
        </p:blipFill>
        <p:spPr>
          <a:xfrm>
            <a:off x="539552" y="1292044"/>
            <a:ext cx="6768752" cy="4512501"/>
          </a:xfrm>
          <a:prstGeom prst="rect">
            <a:avLst/>
          </a:prstGeom>
        </p:spPr>
      </p:pic>
      <p:sp>
        <p:nvSpPr>
          <p:cNvPr id="5" name="CasellaDiTesto 4"/>
          <p:cNvSpPr txBox="1"/>
          <p:nvPr/>
        </p:nvSpPr>
        <p:spPr>
          <a:xfrm>
            <a:off x="5940152" y="764704"/>
            <a:ext cx="2714644" cy="2308324"/>
          </a:xfrm>
          <a:prstGeom prst="rect">
            <a:avLst/>
          </a:prstGeom>
          <a:solidFill>
            <a:schemeClr val="accent6"/>
          </a:solidFill>
        </p:spPr>
        <p:txBody>
          <a:bodyPr wrap="square" rtlCol="0">
            <a:spAutoFit/>
          </a:bodyPr>
          <a:lstStyle/>
          <a:p>
            <a:pPr algn="ctr"/>
            <a:endParaRPr lang="it-IT" dirty="0" smtClean="0">
              <a:solidFill>
                <a:schemeClr val="bg1"/>
              </a:solidFill>
            </a:endParaRPr>
          </a:p>
          <a:p>
            <a:pPr algn="ctr"/>
            <a:r>
              <a:rPr lang="it-IT" dirty="0" smtClean="0"/>
              <a:t>Rete dei referenti </a:t>
            </a:r>
          </a:p>
          <a:p>
            <a:pPr algn="ctr"/>
            <a:r>
              <a:rPr lang="it-IT" dirty="0" smtClean="0"/>
              <a:t>della formazione</a:t>
            </a:r>
          </a:p>
          <a:p>
            <a:pPr algn="ctr"/>
            <a:r>
              <a:rPr lang="it-IT" dirty="0" err="1" smtClean="0"/>
              <a:t>A.O.</a:t>
            </a:r>
            <a:r>
              <a:rPr lang="it-IT" dirty="0" smtClean="0"/>
              <a:t> Cosenza</a:t>
            </a:r>
          </a:p>
          <a:p>
            <a:pPr algn="ctr"/>
            <a:endParaRPr lang="it-IT" dirty="0" smtClean="0"/>
          </a:p>
          <a:p>
            <a:pPr algn="ctr"/>
            <a:r>
              <a:rPr lang="it-IT" dirty="0" smtClean="0"/>
              <a:t>Carmine Carpino</a:t>
            </a:r>
          </a:p>
          <a:p>
            <a:pPr algn="ctr"/>
            <a:r>
              <a:rPr lang="it-IT" dirty="0" smtClean="0"/>
              <a:t>Nella Fagiani</a:t>
            </a:r>
          </a:p>
          <a:p>
            <a:pPr algn="ctr"/>
            <a:endParaRPr lang="it-IT" dirty="0">
              <a:solidFill>
                <a:schemeClr val="bg1"/>
              </a:solidFill>
            </a:endParaRPr>
          </a:p>
        </p:txBody>
      </p:sp>
      <p:sp>
        <p:nvSpPr>
          <p:cNvPr id="2" name="Titolo 1"/>
          <p:cNvSpPr>
            <a:spLocks noGrp="1"/>
          </p:cNvSpPr>
          <p:nvPr>
            <p:ph type="ctrTitle"/>
          </p:nvPr>
        </p:nvSpPr>
        <p:spPr>
          <a:xfrm>
            <a:off x="755576" y="5013176"/>
            <a:ext cx="7772400" cy="1637411"/>
          </a:xfrm>
          <a:solidFill>
            <a:schemeClr val="accent3">
              <a:lumMod val="20000"/>
              <a:lumOff val="80000"/>
            </a:schemeClr>
          </a:solidFill>
        </p:spPr>
        <p:txBody>
          <a:bodyPr>
            <a:normAutofit/>
          </a:bodyPr>
          <a:lstStyle/>
          <a:p>
            <a:r>
              <a:rPr lang="it-IT" dirty="0" smtClean="0"/>
              <a:t>L’esperienza di Dossier Formativo della Regione Calabria</a:t>
            </a:r>
            <a:endParaRPr lang="it-IT" b="1" dirty="0"/>
          </a:p>
        </p:txBody>
      </p:sp>
      <p:graphicFrame>
        <p:nvGraphicFramePr>
          <p:cNvPr id="7" name="Tabella 6"/>
          <p:cNvGraphicFramePr>
            <a:graphicFrameLocks noGrp="1"/>
          </p:cNvGraphicFramePr>
          <p:nvPr/>
        </p:nvGraphicFramePr>
        <p:xfrm>
          <a:off x="179512" y="260648"/>
          <a:ext cx="2915816" cy="1479423"/>
        </p:xfrm>
        <a:graphic>
          <a:graphicData uri="http://schemas.openxmlformats.org/drawingml/2006/table">
            <a:tbl>
              <a:tblPr/>
              <a:tblGrid>
                <a:gridCol w="2699792"/>
                <a:gridCol w="216024"/>
              </a:tblGrid>
              <a:tr h="365125">
                <a:tc>
                  <a:txBody>
                    <a:bodyPr/>
                    <a:lstStyle/>
                    <a:p>
                      <a:pPr algn="ctr">
                        <a:lnSpc>
                          <a:spcPct val="115000"/>
                        </a:lnSpc>
                        <a:spcAft>
                          <a:spcPts val="0"/>
                        </a:spcAft>
                      </a:pPr>
                      <a:r>
                        <a:rPr lang="it-IT" sz="2200" b="1" dirty="0" smtClean="0">
                          <a:solidFill>
                            <a:srgbClr val="78B74A"/>
                          </a:solidFill>
                          <a:latin typeface="Arial"/>
                          <a:ea typeface="Times New Roman"/>
                          <a:cs typeface="Times New Roman"/>
                        </a:rPr>
                        <a:t>V CONFERENZA  </a:t>
                      </a:r>
                      <a:endParaRPr lang="it-IT" sz="1100" dirty="0">
                        <a:latin typeface="Calibri"/>
                        <a:ea typeface="Times New Roman"/>
                        <a:cs typeface="Times New Roman"/>
                      </a:endParaRPr>
                    </a:p>
                  </a:txBody>
                  <a:tcPr marL="0" marR="0" marT="0" marB="0" anchor="b">
                    <a:lnL>
                      <a:noFill/>
                    </a:lnL>
                    <a:lnR>
                      <a:noFill/>
                    </a:lnR>
                    <a:lnT>
                      <a:noFill/>
                    </a:lnT>
                    <a:lnB>
                      <a:noFill/>
                    </a:lnB>
                    <a:solidFill>
                      <a:schemeClr val="accent6">
                        <a:lumMod val="20000"/>
                        <a:lumOff val="80000"/>
                      </a:schemeClr>
                    </a:solidFill>
                  </a:tcPr>
                </a:tc>
                <a:tc>
                  <a:txBody>
                    <a:bodyPr/>
                    <a:lstStyle/>
                    <a:p>
                      <a:pPr marL="381000">
                        <a:lnSpc>
                          <a:spcPts val="2865"/>
                        </a:lnSpc>
                        <a:spcAft>
                          <a:spcPts val="0"/>
                        </a:spcAft>
                      </a:pPr>
                      <a:r>
                        <a:rPr lang="it-IT" sz="2500">
                          <a:solidFill>
                            <a:srgbClr val="78B74A"/>
                          </a:solidFill>
                          <a:latin typeface="Arial"/>
                          <a:ea typeface="Times New Roman"/>
                          <a:cs typeface="Times New Roman"/>
                        </a:rPr>
                        <a:t>A</a:t>
                      </a:r>
                      <a:endParaRPr lang="it-IT" sz="1100">
                        <a:latin typeface="Calibri"/>
                        <a:ea typeface="Times New Roman"/>
                        <a:cs typeface="Times New Roman"/>
                      </a:endParaRPr>
                    </a:p>
                  </a:txBody>
                  <a:tcPr marL="0" marR="0" marT="0" marB="0" anchor="b">
                    <a:lnL>
                      <a:noFill/>
                    </a:lnL>
                    <a:lnR>
                      <a:noFill/>
                    </a:lnR>
                    <a:lnT>
                      <a:noFill/>
                    </a:lnT>
                    <a:lnB>
                      <a:noFill/>
                    </a:lnB>
                  </a:tcPr>
                </a:tc>
              </a:tr>
              <a:tr h="247015">
                <a:tc>
                  <a:txBody>
                    <a:bodyPr/>
                    <a:lstStyle/>
                    <a:p>
                      <a:pPr algn="ctr">
                        <a:lnSpc>
                          <a:spcPts val="1940"/>
                        </a:lnSpc>
                        <a:spcAft>
                          <a:spcPts val="0"/>
                        </a:spcAft>
                      </a:pPr>
                      <a:r>
                        <a:rPr lang="it-IT" sz="2200" b="1">
                          <a:solidFill>
                            <a:srgbClr val="78B74A"/>
                          </a:solidFill>
                          <a:latin typeface="Arial"/>
                          <a:ea typeface="Times New Roman"/>
                          <a:cs typeface="Times New Roman"/>
                        </a:rPr>
                        <a:t>NAZIONALE</a:t>
                      </a:r>
                      <a:endParaRPr lang="it-IT" sz="1100">
                        <a:latin typeface="Calibri"/>
                        <a:ea typeface="Times New Roman"/>
                        <a:cs typeface="Times New Roman"/>
                      </a:endParaRPr>
                    </a:p>
                  </a:txBody>
                  <a:tcPr marL="0" marR="0" marT="0" marB="0" anchor="b">
                    <a:lnL>
                      <a:noFill/>
                    </a:lnL>
                    <a:lnR>
                      <a:noFill/>
                    </a:lnR>
                    <a:lnT>
                      <a:noFill/>
                    </a:lnT>
                    <a:lnB>
                      <a:noFill/>
                    </a:lnB>
                    <a:solidFill>
                      <a:schemeClr val="accent6">
                        <a:lumMod val="20000"/>
                        <a:lumOff val="80000"/>
                      </a:schemeClr>
                    </a:solidFill>
                  </a:tcPr>
                </a:tc>
                <a:tc>
                  <a:txBody>
                    <a:bodyPr/>
                    <a:lstStyle/>
                    <a:p>
                      <a:pPr>
                        <a:lnSpc>
                          <a:spcPct val="115000"/>
                        </a:lnSpc>
                        <a:spcAft>
                          <a:spcPts val="0"/>
                        </a:spcAft>
                      </a:pPr>
                      <a:endParaRPr lang="it-IT" sz="1200">
                        <a:latin typeface="Times New Roman"/>
                        <a:ea typeface="Times New Roman"/>
                        <a:cs typeface="Times New Roman"/>
                      </a:endParaRPr>
                    </a:p>
                  </a:txBody>
                  <a:tcPr marL="0" marR="0" marT="0" marB="0" anchor="b">
                    <a:lnL>
                      <a:noFill/>
                    </a:lnL>
                    <a:lnR>
                      <a:noFill/>
                    </a:lnR>
                    <a:lnT>
                      <a:noFill/>
                    </a:lnT>
                    <a:lnB>
                      <a:noFill/>
                    </a:lnB>
                  </a:tcPr>
                </a:tc>
              </a:tr>
              <a:tr h="203835">
                <a:tc rowSpan="2">
                  <a:txBody>
                    <a:bodyPr/>
                    <a:lstStyle/>
                    <a:p>
                      <a:pPr algn="ctr">
                        <a:lnSpc>
                          <a:spcPct val="115000"/>
                        </a:lnSpc>
                        <a:spcAft>
                          <a:spcPts val="0"/>
                        </a:spcAft>
                      </a:pPr>
                      <a:r>
                        <a:rPr lang="it-IT" sz="1800" b="1">
                          <a:solidFill>
                            <a:srgbClr val="0079C0"/>
                          </a:solidFill>
                          <a:latin typeface="Arial"/>
                          <a:ea typeface="Times New Roman"/>
                          <a:cs typeface="Times New Roman"/>
                        </a:rPr>
                        <a:t>sulla Formazione</a:t>
                      </a:r>
                      <a:endParaRPr lang="it-IT" sz="1100">
                        <a:latin typeface="Calibri"/>
                        <a:ea typeface="Times New Roman"/>
                        <a:cs typeface="Times New Roman"/>
                      </a:endParaRPr>
                    </a:p>
                  </a:txBody>
                  <a:tcPr marL="0" marR="0" marT="0" marB="0" anchor="b">
                    <a:lnL>
                      <a:noFill/>
                    </a:lnL>
                    <a:lnR>
                      <a:noFill/>
                    </a:lnR>
                    <a:lnT>
                      <a:noFill/>
                    </a:lnT>
                    <a:lnB>
                      <a:noFill/>
                    </a:lnB>
                    <a:solidFill>
                      <a:schemeClr val="accent6">
                        <a:lumMod val="20000"/>
                        <a:lumOff val="80000"/>
                      </a:schemeClr>
                    </a:solidFill>
                  </a:tcPr>
                </a:tc>
                <a:tc>
                  <a:txBody>
                    <a:bodyPr/>
                    <a:lstStyle/>
                    <a:p>
                      <a:pPr>
                        <a:lnSpc>
                          <a:spcPct val="115000"/>
                        </a:lnSpc>
                        <a:spcAft>
                          <a:spcPts val="0"/>
                        </a:spcAft>
                      </a:pPr>
                      <a:endParaRPr lang="it-IT" sz="1200">
                        <a:latin typeface="Times New Roman"/>
                        <a:ea typeface="Times New Roman"/>
                        <a:cs typeface="Times New Roman"/>
                      </a:endParaRPr>
                    </a:p>
                  </a:txBody>
                  <a:tcPr marL="0" marR="0" marT="0" marB="0" anchor="b">
                    <a:lnL>
                      <a:noFill/>
                    </a:lnL>
                    <a:lnR>
                      <a:noFill/>
                    </a:lnR>
                    <a:lnT>
                      <a:noFill/>
                    </a:lnT>
                    <a:lnB>
                      <a:noFill/>
                    </a:lnB>
                  </a:tcPr>
                </a:tc>
              </a:tr>
              <a:tr h="51435">
                <a:tc vMerge="1">
                  <a:txBody>
                    <a:bodyPr/>
                    <a:lstStyle/>
                    <a:p>
                      <a:endParaRPr lang="it-IT"/>
                    </a:p>
                  </a:txBody>
                  <a:tcPr/>
                </a:tc>
                <a:tc>
                  <a:txBody>
                    <a:bodyPr/>
                    <a:lstStyle/>
                    <a:p>
                      <a:pPr>
                        <a:lnSpc>
                          <a:spcPct val="115000"/>
                        </a:lnSpc>
                        <a:spcAft>
                          <a:spcPts val="0"/>
                        </a:spcAft>
                      </a:pPr>
                      <a:endParaRPr lang="it-IT" sz="500">
                        <a:latin typeface="Times New Roman"/>
                        <a:ea typeface="Times New Roman"/>
                        <a:cs typeface="Times New Roman"/>
                      </a:endParaRPr>
                    </a:p>
                  </a:txBody>
                  <a:tcPr marL="0" marR="0" marT="0" marB="0" anchor="b">
                    <a:lnL>
                      <a:noFill/>
                    </a:lnL>
                    <a:lnR>
                      <a:noFill/>
                    </a:lnR>
                    <a:lnT>
                      <a:noFill/>
                    </a:lnT>
                    <a:lnB>
                      <a:noFill/>
                    </a:lnB>
                  </a:tcPr>
                </a:tc>
              </a:tr>
              <a:tr h="213995">
                <a:tc>
                  <a:txBody>
                    <a:bodyPr/>
                    <a:lstStyle/>
                    <a:p>
                      <a:pPr algn="ctr">
                        <a:lnSpc>
                          <a:spcPts val="1680"/>
                        </a:lnSpc>
                        <a:spcAft>
                          <a:spcPts val="0"/>
                        </a:spcAft>
                      </a:pPr>
                      <a:r>
                        <a:rPr lang="it-IT" sz="1800" b="1">
                          <a:solidFill>
                            <a:srgbClr val="0079C0"/>
                          </a:solidFill>
                          <a:latin typeface="Arial"/>
                          <a:ea typeface="Times New Roman"/>
                          <a:cs typeface="Times New Roman"/>
                        </a:rPr>
                        <a:t>Continua</a:t>
                      </a:r>
                      <a:endParaRPr lang="it-IT" sz="1100">
                        <a:latin typeface="Calibri"/>
                        <a:ea typeface="Times New Roman"/>
                        <a:cs typeface="Times New Roman"/>
                      </a:endParaRPr>
                    </a:p>
                  </a:txBody>
                  <a:tcPr marL="0" marR="0" marT="0" marB="0" anchor="b">
                    <a:lnL>
                      <a:noFill/>
                    </a:lnL>
                    <a:lnR>
                      <a:noFill/>
                    </a:lnR>
                    <a:lnT>
                      <a:noFill/>
                    </a:lnT>
                    <a:lnB>
                      <a:noFill/>
                    </a:lnB>
                    <a:solidFill>
                      <a:schemeClr val="accent6">
                        <a:lumMod val="20000"/>
                        <a:lumOff val="80000"/>
                      </a:schemeClr>
                    </a:solidFill>
                  </a:tcPr>
                </a:tc>
                <a:tc>
                  <a:txBody>
                    <a:bodyPr/>
                    <a:lstStyle/>
                    <a:p>
                      <a:pPr>
                        <a:lnSpc>
                          <a:spcPct val="115000"/>
                        </a:lnSpc>
                        <a:spcAft>
                          <a:spcPts val="0"/>
                        </a:spcAft>
                      </a:pPr>
                      <a:endParaRPr lang="it-IT" sz="1200">
                        <a:latin typeface="Times New Roman"/>
                        <a:ea typeface="Times New Roman"/>
                        <a:cs typeface="Times New Roman"/>
                      </a:endParaRPr>
                    </a:p>
                  </a:txBody>
                  <a:tcPr marL="0" marR="0" marT="0" marB="0" anchor="b">
                    <a:lnL>
                      <a:noFill/>
                    </a:lnL>
                    <a:lnR>
                      <a:noFill/>
                    </a:lnR>
                    <a:lnT>
                      <a:noFill/>
                    </a:lnT>
                    <a:lnB>
                      <a:noFill/>
                    </a:lnB>
                  </a:tcPr>
                </a:tc>
              </a:tr>
              <a:tr h="278130">
                <a:tc>
                  <a:txBody>
                    <a:bodyPr/>
                    <a:lstStyle/>
                    <a:p>
                      <a:pPr algn="ctr">
                        <a:lnSpc>
                          <a:spcPct val="115000"/>
                        </a:lnSpc>
                        <a:spcAft>
                          <a:spcPts val="0"/>
                        </a:spcAft>
                      </a:pPr>
                      <a:r>
                        <a:rPr lang="it-IT" sz="1800" b="1" dirty="0">
                          <a:solidFill>
                            <a:srgbClr val="0079C0"/>
                          </a:solidFill>
                          <a:latin typeface="Arial"/>
                          <a:ea typeface="Times New Roman"/>
                          <a:cs typeface="Times New Roman"/>
                        </a:rPr>
                        <a:t>in Medicina</a:t>
                      </a:r>
                      <a:endParaRPr lang="it-IT" sz="1100" dirty="0">
                        <a:latin typeface="Calibri"/>
                        <a:ea typeface="Times New Roman"/>
                        <a:cs typeface="Times New Roman"/>
                      </a:endParaRPr>
                    </a:p>
                  </a:txBody>
                  <a:tcPr marL="0" marR="0" marT="0" marB="0" anchor="b">
                    <a:lnL>
                      <a:noFill/>
                    </a:lnL>
                    <a:lnR>
                      <a:noFill/>
                    </a:lnR>
                    <a:lnT>
                      <a:noFill/>
                    </a:lnT>
                    <a:lnB>
                      <a:noFill/>
                    </a:lnB>
                    <a:solidFill>
                      <a:schemeClr val="accent6">
                        <a:lumMod val="20000"/>
                        <a:lumOff val="80000"/>
                      </a:schemeClr>
                    </a:solidFill>
                  </a:tcPr>
                </a:tc>
                <a:tc>
                  <a:txBody>
                    <a:bodyPr/>
                    <a:lstStyle/>
                    <a:p>
                      <a:pPr>
                        <a:lnSpc>
                          <a:spcPct val="115000"/>
                        </a:lnSpc>
                        <a:spcAft>
                          <a:spcPts val="0"/>
                        </a:spcAft>
                      </a:pPr>
                      <a:endParaRPr lang="it-IT" sz="1200" dirty="0">
                        <a:latin typeface="Times New Roman"/>
                        <a:ea typeface="Times New Roman"/>
                        <a:cs typeface="Times New Roman"/>
                      </a:endParaRPr>
                    </a:p>
                  </a:txBody>
                  <a:tcPr marL="0" marR="0" marT="0" marB="0" anchor="b">
                    <a:lnL>
                      <a:noFill/>
                    </a:lnL>
                    <a:lnR>
                      <a:noFill/>
                    </a:lnR>
                    <a:lnT>
                      <a:noFill/>
                    </a:lnT>
                    <a:lnB>
                      <a:noFill/>
                    </a:lnB>
                  </a:tcPr>
                </a:tc>
              </a:tr>
            </a:tbl>
          </a:graphicData>
        </a:graphic>
      </p:graphicFrame>
      <p:graphicFrame>
        <p:nvGraphicFramePr>
          <p:cNvPr id="8" name="Tabella 7"/>
          <p:cNvGraphicFramePr>
            <a:graphicFrameLocks noGrp="1"/>
          </p:cNvGraphicFramePr>
          <p:nvPr/>
        </p:nvGraphicFramePr>
        <p:xfrm>
          <a:off x="179512" y="1700808"/>
          <a:ext cx="2664296" cy="508254"/>
        </p:xfrm>
        <a:graphic>
          <a:graphicData uri="http://schemas.openxmlformats.org/drawingml/2006/table">
            <a:tbl>
              <a:tblPr/>
              <a:tblGrid>
                <a:gridCol w="2591601"/>
                <a:gridCol w="72695"/>
              </a:tblGrid>
              <a:tr h="194679">
                <a:tc>
                  <a:txBody>
                    <a:bodyPr/>
                    <a:lstStyle/>
                    <a:p>
                      <a:pPr algn="ctr">
                        <a:lnSpc>
                          <a:spcPct val="115000"/>
                        </a:lnSpc>
                        <a:spcAft>
                          <a:spcPts val="0"/>
                        </a:spcAft>
                      </a:pPr>
                      <a:r>
                        <a:rPr lang="it-IT" sz="1550" b="1" dirty="0">
                          <a:solidFill>
                            <a:srgbClr val="78B74A"/>
                          </a:solidFill>
                          <a:latin typeface="Arial"/>
                          <a:ea typeface="Times New Roman"/>
                          <a:cs typeface="Times New Roman"/>
                        </a:rPr>
                        <a:t>4 – 5 Novembre 2013</a:t>
                      </a:r>
                      <a:endParaRPr lang="it-IT" sz="1100" dirty="0">
                        <a:latin typeface="Calibri"/>
                        <a:ea typeface="Times New Roman"/>
                        <a:cs typeface="Times New Roman"/>
                      </a:endParaRPr>
                    </a:p>
                  </a:txBody>
                  <a:tcPr marL="0" marR="0" marT="0" marB="0" anchor="b">
                    <a:lnL>
                      <a:noFill/>
                    </a:lnL>
                    <a:lnR>
                      <a:noFill/>
                    </a:lnR>
                    <a:lnT>
                      <a:noFill/>
                    </a:lnT>
                    <a:lnB>
                      <a:noFill/>
                    </a:lnB>
                    <a:solidFill>
                      <a:schemeClr val="accent6">
                        <a:lumMod val="20000"/>
                        <a:lumOff val="80000"/>
                      </a:schemeClr>
                    </a:solidFill>
                  </a:tcPr>
                </a:tc>
                <a:tc>
                  <a:txBody>
                    <a:bodyPr/>
                    <a:lstStyle/>
                    <a:p>
                      <a:pPr algn="ctr">
                        <a:lnSpc>
                          <a:spcPct val="115000"/>
                        </a:lnSpc>
                        <a:spcAft>
                          <a:spcPts val="0"/>
                        </a:spcAft>
                      </a:pPr>
                      <a:endParaRPr lang="it-IT" sz="100" dirty="0">
                        <a:latin typeface="Times New Roman"/>
                        <a:ea typeface="Times New Roman"/>
                        <a:cs typeface="Times New Roman"/>
                      </a:endParaRPr>
                    </a:p>
                  </a:txBody>
                  <a:tcPr marL="0" marR="0" marT="0" marB="0" anchor="b">
                    <a:lnL>
                      <a:noFill/>
                    </a:lnL>
                    <a:lnR>
                      <a:noFill/>
                    </a:lnR>
                    <a:lnT>
                      <a:noFill/>
                    </a:lnT>
                    <a:lnB>
                      <a:noFill/>
                    </a:lnB>
                    <a:solidFill>
                      <a:schemeClr val="accent6">
                        <a:lumMod val="20000"/>
                        <a:lumOff val="80000"/>
                      </a:schemeClr>
                    </a:solidFill>
                  </a:tcPr>
                </a:tc>
              </a:tr>
              <a:tr h="169559">
                <a:tc>
                  <a:txBody>
                    <a:bodyPr/>
                    <a:lstStyle/>
                    <a:p>
                      <a:pPr algn="ctr">
                        <a:lnSpc>
                          <a:spcPct val="115000"/>
                        </a:lnSpc>
                        <a:spcAft>
                          <a:spcPts val="0"/>
                        </a:spcAft>
                      </a:pPr>
                      <a:r>
                        <a:rPr lang="it-IT" sz="1350" b="1" dirty="0">
                          <a:solidFill>
                            <a:srgbClr val="0079C0"/>
                          </a:solidFill>
                          <a:latin typeface="Arial"/>
                          <a:ea typeface="Times New Roman"/>
                          <a:cs typeface="Times New Roman"/>
                        </a:rPr>
                        <a:t>Palazzo dei Congressi | Roma</a:t>
                      </a:r>
                      <a:endParaRPr lang="it-IT" sz="1100" dirty="0">
                        <a:latin typeface="Calibri"/>
                        <a:ea typeface="Times New Roman"/>
                        <a:cs typeface="Times New Roman"/>
                      </a:endParaRPr>
                    </a:p>
                  </a:txBody>
                  <a:tcPr marL="0" marR="0" marT="0" marB="0" anchor="b">
                    <a:lnL>
                      <a:noFill/>
                    </a:lnL>
                    <a:lnR>
                      <a:noFill/>
                    </a:lnR>
                    <a:lnT>
                      <a:noFill/>
                    </a:lnT>
                    <a:lnB>
                      <a:noFill/>
                    </a:lnB>
                    <a:solidFill>
                      <a:schemeClr val="accent6">
                        <a:lumMod val="20000"/>
                        <a:lumOff val="80000"/>
                      </a:schemeClr>
                    </a:solidFill>
                  </a:tcPr>
                </a:tc>
                <a:tc>
                  <a:txBody>
                    <a:bodyPr/>
                    <a:lstStyle/>
                    <a:p>
                      <a:pPr algn="ctr">
                        <a:lnSpc>
                          <a:spcPct val="115000"/>
                        </a:lnSpc>
                        <a:spcAft>
                          <a:spcPts val="0"/>
                        </a:spcAft>
                      </a:pPr>
                      <a:endParaRPr lang="it-IT" sz="100" dirty="0">
                        <a:latin typeface="Times New Roman"/>
                        <a:ea typeface="Times New Roman"/>
                        <a:cs typeface="Times New Roman"/>
                      </a:endParaRPr>
                    </a:p>
                  </a:txBody>
                  <a:tcPr marL="0" marR="0" marT="0" marB="0" anchor="b">
                    <a:lnL>
                      <a:noFill/>
                    </a:lnL>
                    <a:lnR>
                      <a:noFill/>
                    </a:lnR>
                    <a:lnT>
                      <a:noFill/>
                    </a:lnT>
                    <a:lnB>
                      <a:noFill/>
                    </a:lnB>
                    <a:solidFill>
                      <a:schemeClr val="accent6">
                        <a:lumMod val="20000"/>
                        <a:lumOff val="80000"/>
                      </a:schemeClr>
                    </a:solidFill>
                  </a:tcPr>
                </a:tc>
              </a:tr>
            </a:tbl>
          </a:graphicData>
        </a:graphic>
      </p:graphicFrame>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500042"/>
            <a:ext cx="8229600" cy="571504"/>
          </a:xfrm>
        </p:spPr>
        <p:txBody>
          <a:bodyPr>
            <a:normAutofit fontScale="90000"/>
          </a:bodyPr>
          <a:lstStyle/>
          <a:p>
            <a:pPr lvl="0"/>
            <a:r>
              <a:rPr lang="it-IT" dirty="0" smtClean="0"/>
              <a:t/>
            </a:r>
            <a:br>
              <a:rPr lang="it-IT" dirty="0" smtClean="0"/>
            </a:br>
            <a:r>
              <a:rPr lang="it-IT" dirty="0" smtClean="0"/>
              <a:t/>
            </a:r>
            <a:br>
              <a:rPr lang="it-IT" dirty="0" smtClean="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endParaRPr lang="it-IT" dirty="0"/>
          </a:p>
        </p:txBody>
      </p:sp>
      <p:sp>
        <p:nvSpPr>
          <p:cNvPr id="3" name="Segnaposto contenuto 2"/>
          <p:cNvSpPr>
            <a:spLocks noGrp="1"/>
          </p:cNvSpPr>
          <p:nvPr>
            <p:ph idx="1"/>
          </p:nvPr>
        </p:nvSpPr>
        <p:spPr>
          <a:xfrm>
            <a:off x="323528" y="332656"/>
            <a:ext cx="8496944" cy="6357982"/>
          </a:xfrm>
          <a:solidFill>
            <a:schemeClr val="accent3">
              <a:lumMod val="20000"/>
              <a:lumOff val="80000"/>
            </a:schemeClr>
          </a:solidFill>
        </p:spPr>
        <p:txBody>
          <a:bodyPr>
            <a:normAutofit fontScale="62500" lnSpcReduction="20000"/>
          </a:bodyPr>
          <a:lstStyle/>
          <a:p>
            <a:pPr algn="ctr">
              <a:buNone/>
            </a:pPr>
            <a:r>
              <a:rPr lang="it-IT" b="1" dirty="0"/>
              <a:t> </a:t>
            </a:r>
            <a:endParaRPr lang="it-IT" dirty="0"/>
          </a:p>
          <a:p>
            <a:pPr algn="ctr">
              <a:buNone/>
            </a:pPr>
            <a:r>
              <a:rPr lang="it-IT" b="1" dirty="0" smtClean="0"/>
              <a:t> </a:t>
            </a:r>
            <a:r>
              <a:rPr lang="it-IT" b="1" u="sng" dirty="0" smtClean="0"/>
              <a:t>Categoria competenze</a:t>
            </a:r>
            <a:endParaRPr lang="it-IT" u="sng" dirty="0"/>
          </a:p>
          <a:p>
            <a:pPr>
              <a:buNone/>
            </a:pPr>
            <a:r>
              <a:rPr lang="it-IT" b="1" dirty="0" smtClean="0"/>
              <a:t> </a:t>
            </a:r>
            <a:endParaRPr lang="it-IT" dirty="0"/>
          </a:p>
          <a:p>
            <a:pPr marL="514350" indent="-514350">
              <a:buNone/>
            </a:pPr>
            <a:r>
              <a:rPr lang="it-IT" b="1" dirty="0" smtClean="0"/>
              <a:t>2. 	 </a:t>
            </a:r>
            <a:r>
              <a:rPr lang="it-IT" b="1" dirty="0"/>
              <a:t>ORGANIZZATIVO GESTIONALI E </a:t>
            </a:r>
            <a:r>
              <a:rPr lang="it-IT" b="1" dirty="0" err="1"/>
              <a:t>DI</a:t>
            </a:r>
            <a:r>
              <a:rPr lang="it-IT" b="1" dirty="0"/>
              <a:t> SISTEMA: </a:t>
            </a:r>
            <a:r>
              <a:rPr lang="it-IT" dirty="0" smtClean="0"/>
              <a:t>raggruppa </a:t>
            </a:r>
            <a:r>
              <a:rPr lang="it-IT" dirty="0"/>
              <a:t>le capacità di gestione e organizzazione  di attività, di programmazione e controllo dei processi assistenziali e manageriali se previsti dal ruolo</a:t>
            </a:r>
            <a:endParaRPr lang="it-IT" dirty="0" smtClean="0"/>
          </a:p>
          <a:p>
            <a:pPr marL="514350" indent="-514350">
              <a:buAutoNum type="arabicPeriod"/>
            </a:pPr>
            <a:endParaRPr lang="it-IT" dirty="0" smtClean="0"/>
          </a:p>
          <a:p>
            <a:pPr marL="514350" indent="-514350">
              <a:buNone/>
            </a:pPr>
            <a:r>
              <a:rPr lang="it-IT" b="1" u="sng" dirty="0" smtClean="0"/>
              <a:t>Competenza</a:t>
            </a:r>
            <a:endParaRPr lang="it-IT" b="1" u="sng" dirty="0"/>
          </a:p>
          <a:p>
            <a:pPr>
              <a:buNone/>
            </a:pPr>
            <a:r>
              <a:rPr lang="it-IT" dirty="0"/>
              <a:t>- Conoscenza del processo di budget</a:t>
            </a:r>
          </a:p>
          <a:p>
            <a:pPr>
              <a:buNone/>
            </a:pPr>
            <a:r>
              <a:rPr lang="it-IT" dirty="0"/>
              <a:t>- </a:t>
            </a:r>
            <a:r>
              <a:rPr lang="it-IT" dirty="0" smtClean="0"/>
              <a:t>Conoscenza </a:t>
            </a:r>
            <a:r>
              <a:rPr lang="it-IT" dirty="0"/>
              <a:t>obiettivi aziendali e delle priorità organizzative,</a:t>
            </a:r>
          </a:p>
          <a:p>
            <a:pPr>
              <a:buNone/>
            </a:pPr>
            <a:r>
              <a:rPr lang="it-IT" dirty="0" smtClean="0"/>
              <a:t>- Capacità </a:t>
            </a:r>
            <a:r>
              <a:rPr lang="it-IT" dirty="0"/>
              <a:t>di gestire l’evento formativo,</a:t>
            </a:r>
          </a:p>
          <a:p>
            <a:pPr>
              <a:buNone/>
            </a:pPr>
            <a:r>
              <a:rPr lang="it-IT" dirty="0"/>
              <a:t>- </a:t>
            </a:r>
            <a:r>
              <a:rPr lang="it-IT" dirty="0" smtClean="0"/>
              <a:t>Programmare</a:t>
            </a:r>
            <a:r>
              <a:rPr lang="it-IT" dirty="0"/>
              <a:t>, gestire e pianificare il Dossier formativo </a:t>
            </a:r>
          </a:p>
          <a:p>
            <a:pPr>
              <a:buNone/>
            </a:pPr>
            <a:r>
              <a:rPr lang="it-IT" dirty="0"/>
              <a:t>- </a:t>
            </a:r>
            <a:r>
              <a:rPr lang="it-IT" dirty="0" smtClean="0"/>
              <a:t>Costruire </a:t>
            </a:r>
            <a:r>
              <a:rPr lang="it-IT" dirty="0"/>
              <a:t>i profili di competenze connesse alle costruzione del modello del Dossier formativo di gruppo</a:t>
            </a:r>
          </a:p>
          <a:p>
            <a:pPr>
              <a:buNone/>
            </a:pPr>
            <a:r>
              <a:rPr lang="it-IT" dirty="0"/>
              <a:t>-Gestione della privacy</a:t>
            </a:r>
          </a:p>
          <a:p>
            <a:pPr>
              <a:buNone/>
            </a:pPr>
            <a:r>
              <a:rPr lang="it-IT" dirty="0"/>
              <a:t>-Gestione documentazione ECM</a:t>
            </a:r>
          </a:p>
          <a:p>
            <a:pPr>
              <a:buNone/>
            </a:pPr>
            <a:r>
              <a:rPr lang="it-IT" dirty="0"/>
              <a:t>-Gestione del processo di valutazione del processo formativo (metodi e strumenti)</a:t>
            </a:r>
          </a:p>
          <a:p>
            <a:pPr>
              <a:buNone/>
            </a:pPr>
            <a:r>
              <a:rPr lang="it-IT" dirty="0"/>
              <a:t> </a:t>
            </a:r>
            <a:r>
              <a:rPr lang="it-IT" b="1" u="sng" dirty="0" smtClean="0"/>
              <a:t>Profilo</a:t>
            </a:r>
            <a:r>
              <a:rPr lang="it-IT" b="1" u="sng" dirty="0"/>
              <a:t> </a:t>
            </a:r>
            <a:r>
              <a:rPr lang="it-IT" b="1" u="sng" dirty="0" smtClean="0"/>
              <a:t>Professionisti</a:t>
            </a:r>
            <a:r>
              <a:rPr lang="it-IT" b="1" u="sng" dirty="0"/>
              <a:t> </a:t>
            </a:r>
            <a:r>
              <a:rPr lang="it-IT" b="1" u="sng" dirty="0" smtClean="0"/>
              <a:t>coinvolti</a:t>
            </a:r>
            <a:endParaRPr lang="it-IT" u="sng" dirty="0" smtClean="0"/>
          </a:p>
          <a:p>
            <a:pPr>
              <a:buNone/>
            </a:pPr>
            <a:r>
              <a:rPr lang="it-IT" b="1" dirty="0" smtClean="0"/>
              <a:t>Rete </a:t>
            </a:r>
            <a:r>
              <a:rPr lang="it-IT" b="1" dirty="0"/>
              <a:t>dei Referenti formazione</a:t>
            </a:r>
            <a:endParaRPr lang="it-IT" dirty="0"/>
          </a:p>
          <a:p>
            <a:pPr>
              <a:buNone/>
            </a:pPr>
            <a:endParaRPr lang="it-IT" dirty="0"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500042"/>
            <a:ext cx="8229600" cy="571504"/>
          </a:xfrm>
        </p:spPr>
        <p:txBody>
          <a:bodyPr>
            <a:normAutofit fontScale="90000"/>
          </a:bodyPr>
          <a:lstStyle/>
          <a:p>
            <a:pPr lvl="0"/>
            <a:r>
              <a:rPr lang="it-IT" dirty="0" smtClean="0"/>
              <a:t/>
            </a:r>
            <a:br>
              <a:rPr lang="it-IT" dirty="0" smtClean="0"/>
            </a:br>
            <a:r>
              <a:rPr lang="it-IT" dirty="0" smtClean="0"/>
              <a:t/>
            </a:r>
            <a:br>
              <a:rPr lang="it-IT" dirty="0" smtClean="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endParaRPr lang="it-IT" dirty="0"/>
          </a:p>
        </p:txBody>
      </p:sp>
      <p:sp>
        <p:nvSpPr>
          <p:cNvPr id="3" name="Segnaposto contenuto 2"/>
          <p:cNvSpPr>
            <a:spLocks noGrp="1"/>
          </p:cNvSpPr>
          <p:nvPr>
            <p:ph idx="1"/>
          </p:nvPr>
        </p:nvSpPr>
        <p:spPr>
          <a:xfrm>
            <a:off x="214282" y="214290"/>
            <a:ext cx="8643998" cy="6357982"/>
          </a:xfrm>
          <a:solidFill>
            <a:schemeClr val="accent3">
              <a:lumMod val="20000"/>
              <a:lumOff val="80000"/>
            </a:schemeClr>
          </a:solidFill>
        </p:spPr>
        <p:txBody>
          <a:bodyPr>
            <a:normAutofit fontScale="77500" lnSpcReduction="20000"/>
          </a:bodyPr>
          <a:lstStyle/>
          <a:p>
            <a:pPr algn="ctr">
              <a:buNone/>
            </a:pPr>
            <a:r>
              <a:rPr lang="it-IT" b="1" dirty="0"/>
              <a:t> </a:t>
            </a:r>
            <a:endParaRPr lang="it-IT" dirty="0"/>
          </a:p>
          <a:p>
            <a:pPr algn="ctr">
              <a:buNone/>
            </a:pPr>
            <a:r>
              <a:rPr lang="it-IT" b="1" dirty="0" smtClean="0"/>
              <a:t> </a:t>
            </a:r>
            <a:r>
              <a:rPr lang="it-IT" b="1" u="sng" dirty="0" smtClean="0"/>
              <a:t>Categoria competenze</a:t>
            </a:r>
            <a:endParaRPr lang="it-IT" u="sng" dirty="0"/>
          </a:p>
          <a:p>
            <a:pPr>
              <a:buNone/>
            </a:pPr>
            <a:r>
              <a:rPr lang="it-IT" b="1" dirty="0" smtClean="0"/>
              <a:t> </a:t>
            </a:r>
            <a:endParaRPr lang="it-IT" dirty="0"/>
          </a:p>
          <a:p>
            <a:pPr marL="514350" indent="-514350">
              <a:buNone/>
            </a:pPr>
            <a:r>
              <a:rPr lang="it-IT" sz="2900" b="1" dirty="0"/>
              <a:t>3</a:t>
            </a:r>
            <a:r>
              <a:rPr lang="it-IT" sz="2900" b="1" dirty="0" smtClean="0"/>
              <a:t>.	 </a:t>
            </a:r>
            <a:r>
              <a:rPr lang="it-IT" sz="2900" b="1" dirty="0"/>
              <a:t>RELAZIONALI E COMUNICATIVE</a:t>
            </a:r>
            <a:r>
              <a:rPr lang="it-IT" sz="2900" b="1" dirty="0" smtClean="0"/>
              <a:t>:</a:t>
            </a:r>
            <a:r>
              <a:rPr lang="it-IT" sz="2900" dirty="0"/>
              <a:t> riguardano  le</a:t>
            </a:r>
            <a:r>
              <a:rPr lang="it-IT" sz="2900" b="1" dirty="0"/>
              <a:t> </a:t>
            </a:r>
            <a:r>
              <a:rPr lang="it-IT" sz="2900" dirty="0"/>
              <a:t>capacità relative alla comunicazione e ai rapporti con i pazienti, con gli altri soggetti dell’organizzazione (colleghi e Direzione) con soggetti esterni (Istituzioni), con i cittadini e i gruppi di lavoro</a:t>
            </a:r>
            <a:endParaRPr lang="it-IT" sz="2900" dirty="0" smtClean="0"/>
          </a:p>
          <a:p>
            <a:pPr marL="514350" indent="-514350">
              <a:buAutoNum type="arabicPeriod"/>
            </a:pPr>
            <a:endParaRPr lang="it-IT" sz="2900" dirty="0" smtClean="0"/>
          </a:p>
          <a:p>
            <a:pPr marL="514350" indent="-514350">
              <a:buNone/>
            </a:pPr>
            <a:r>
              <a:rPr lang="it-IT" sz="2900" b="1" u="sng" dirty="0" smtClean="0"/>
              <a:t>Competenza</a:t>
            </a:r>
            <a:endParaRPr lang="it-IT" sz="2900" b="1" u="sng" dirty="0"/>
          </a:p>
          <a:p>
            <a:pPr>
              <a:buNone/>
            </a:pPr>
            <a:r>
              <a:rPr lang="it-IT" sz="2900" dirty="0"/>
              <a:t>I partecipanti dovranno essere in grado di:</a:t>
            </a:r>
          </a:p>
          <a:p>
            <a:pPr lvl="0">
              <a:buNone/>
            </a:pPr>
            <a:r>
              <a:rPr lang="it-IT" sz="2900" dirty="0" smtClean="0"/>
              <a:t>- gestire </a:t>
            </a:r>
            <a:r>
              <a:rPr lang="it-IT" sz="2900" dirty="0"/>
              <a:t>le relazioni, facilitare le relazioni nel processo di costruzione del  DFG per prevenire incomprensioni/conflitti e realizzare eventuali azioni migliorative </a:t>
            </a:r>
          </a:p>
          <a:p>
            <a:pPr>
              <a:buFontTx/>
              <a:buChar char="-"/>
            </a:pPr>
            <a:r>
              <a:rPr lang="it-IT" sz="2900" dirty="0" smtClean="0"/>
              <a:t>negoziare </a:t>
            </a:r>
            <a:r>
              <a:rPr lang="it-IT" sz="2900" dirty="0"/>
              <a:t>e facilitare  la rilevazione del fabbisogno formativo ai diversi livelli di responsabilità (dal Direttore di dipartimento alla linea operativa) </a:t>
            </a:r>
            <a:endParaRPr lang="it-IT" sz="2900" dirty="0" smtClean="0"/>
          </a:p>
          <a:p>
            <a:pPr>
              <a:buFontTx/>
              <a:buChar char="-"/>
            </a:pPr>
            <a:endParaRPr lang="it-IT" sz="2900" dirty="0" smtClean="0"/>
          </a:p>
          <a:p>
            <a:r>
              <a:rPr lang="it-IT" sz="2900" dirty="0"/>
              <a:t> </a:t>
            </a:r>
            <a:r>
              <a:rPr lang="it-IT" sz="2900" b="1" u="sng" dirty="0" smtClean="0"/>
              <a:t>Profilo</a:t>
            </a:r>
            <a:r>
              <a:rPr lang="it-IT" sz="2900" b="1" u="sng" dirty="0"/>
              <a:t> </a:t>
            </a:r>
            <a:r>
              <a:rPr lang="it-IT" sz="2900" b="1" u="sng" dirty="0" smtClean="0"/>
              <a:t>Professionisti</a:t>
            </a:r>
            <a:r>
              <a:rPr lang="it-IT" sz="2900" b="1" u="sng" dirty="0"/>
              <a:t> </a:t>
            </a:r>
            <a:r>
              <a:rPr lang="it-IT" sz="2900" b="1" u="sng" dirty="0" smtClean="0"/>
              <a:t>coinvolti</a:t>
            </a:r>
            <a:endParaRPr lang="it-IT" sz="2900" u="sng" dirty="0" smtClean="0"/>
          </a:p>
          <a:p>
            <a:pPr>
              <a:buNone/>
            </a:pPr>
            <a:r>
              <a:rPr lang="it-IT" sz="2900" b="1" dirty="0" smtClean="0"/>
              <a:t>Rete </a:t>
            </a:r>
            <a:r>
              <a:rPr lang="it-IT" sz="2900" b="1" dirty="0"/>
              <a:t>dei Referenti formazione</a:t>
            </a:r>
            <a:endParaRPr lang="it-IT" sz="2900" dirty="0"/>
          </a:p>
          <a:p>
            <a:pPr>
              <a:buNone/>
            </a:pPr>
            <a:endParaRPr lang="it-IT" dirty="0"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500042"/>
            <a:ext cx="8229600" cy="571504"/>
          </a:xfrm>
        </p:spPr>
        <p:txBody>
          <a:bodyPr>
            <a:normAutofit fontScale="90000"/>
          </a:bodyPr>
          <a:lstStyle/>
          <a:p>
            <a:pPr lvl="0"/>
            <a:r>
              <a:rPr lang="it-IT" dirty="0" smtClean="0"/>
              <a:t/>
            </a:r>
            <a:br>
              <a:rPr lang="it-IT" dirty="0" smtClean="0"/>
            </a:br>
            <a:r>
              <a:rPr lang="it-IT" dirty="0" smtClean="0"/>
              <a:t/>
            </a:r>
            <a:br>
              <a:rPr lang="it-IT" dirty="0" smtClean="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endParaRPr lang="it-IT" dirty="0"/>
          </a:p>
        </p:txBody>
      </p:sp>
      <p:sp>
        <p:nvSpPr>
          <p:cNvPr id="3" name="Segnaposto contenuto 2"/>
          <p:cNvSpPr>
            <a:spLocks noGrp="1"/>
          </p:cNvSpPr>
          <p:nvPr>
            <p:ph idx="1"/>
          </p:nvPr>
        </p:nvSpPr>
        <p:spPr>
          <a:xfrm>
            <a:off x="214282" y="214290"/>
            <a:ext cx="8750206" cy="6357982"/>
          </a:xfrm>
          <a:solidFill>
            <a:schemeClr val="accent3">
              <a:lumMod val="20000"/>
              <a:lumOff val="80000"/>
            </a:schemeClr>
          </a:solidFill>
        </p:spPr>
        <p:txBody>
          <a:bodyPr>
            <a:normAutofit lnSpcReduction="10000"/>
          </a:bodyPr>
          <a:lstStyle/>
          <a:p>
            <a:pPr algn="ctr">
              <a:buNone/>
            </a:pPr>
            <a:r>
              <a:rPr lang="it-IT" sz="2800" b="1" dirty="0" smtClean="0">
                <a:solidFill>
                  <a:srgbClr val="FF0000"/>
                </a:solidFill>
              </a:rPr>
              <a:t>OFFERTA </a:t>
            </a:r>
            <a:r>
              <a:rPr lang="it-IT" sz="2800" b="1" dirty="0">
                <a:solidFill>
                  <a:srgbClr val="FF0000"/>
                </a:solidFill>
              </a:rPr>
              <a:t>FORMATIVA PROGRAMMATA </a:t>
            </a:r>
            <a:endParaRPr lang="it-IT" sz="2800" dirty="0">
              <a:solidFill>
                <a:srgbClr val="FF0000"/>
              </a:solidFill>
            </a:endParaRPr>
          </a:p>
          <a:p>
            <a:pPr algn="ctr">
              <a:buNone/>
            </a:pPr>
            <a:r>
              <a:rPr lang="it-IT" sz="2800" b="1" dirty="0" smtClean="0">
                <a:solidFill>
                  <a:srgbClr val="FF0000"/>
                </a:solidFill>
              </a:rPr>
              <a:t>Anno 2013/15</a:t>
            </a:r>
          </a:p>
          <a:p>
            <a:pPr algn="ctr">
              <a:buNone/>
            </a:pPr>
            <a:endParaRPr lang="it-IT" sz="2800" dirty="0" smtClean="0"/>
          </a:p>
          <a:p>
            <a:pPr algn="ctr">
              <a:buNone/>
            </a:pPr>
            <a:r>
              <a:rPr lang="it-IT" sz="2000" b="1" dirty="0" smtClean="0"/>
              <a:t>CORSO</a:t>
            </a:r>
          </a:p>
          <a:p>
            <a:pPr>
              <a:buNone/>
            </a:pPr>
            <a:r>
              <a:rPr lang="it-IT" sz="2000" b="1" dirty="0"/>
              <a:t>“Dossier formativo e governo clinico: vincolo o opportunità nella qualità dei servizi </a:t>
            </a:r>
            <a:r>
              <a:rPr lang="it-IT" sz="2000" b="1" dirty="0" smtClean="0"/>
              <a:t>?”</a:t>
            </a:r>
          </a:p>
          <a:p>
            <a:pPr algn="ctr">
              <a:buNone/>
            </a:pPr>
            <a:r>
              <a:rPr lang="it-IT" sz="2000" b="1" dirty="0" smtClean="0"/>
              <a:t>OBIETTIVI</a:t>
            </a:r>
          </a:p>
          <a:p>
            <a:pPr lvl="0"/>
            <a:r>
              <a:rPr lang="it-IT" sz="2000" dirty="0"/>
              <a:t>rafforzare le relazioni della comunità dei referenti formazione </a:t>
            </a:r>
          </a:p>
          <a:p>
            <a:pPr lvl="0"/>
            <a:r>
              <a:rPr lang="it-IT" sz="2000" dirty="0"/>
              <a:t>riflettere sulle cornici concettuali di governo clinico, formazione e dossier formativo</a:t>
            </a:r>
          </a:p>
          <a:p>
            <a:pPr lvl="0"/>
            <a:r>
              <a:rPr lang="it-IT" sz="2000" dirty="0"/>
              <a:t>integrare la formazione continua con il miglioramento continuo della qualità</a:t>
            </a:r>
          </a:p>
          <a:p>
            <a:pPr lvl="0"/>
            <a:r>
              <a:rPr lang="it-IT" sz="2000" dirty="0"/>
              <a:t>correlare standard di </a:t>
            </a:r>
            <a:r>
              <a:rPr lang="it-IT" sz="2000" dirty="0" err="1"/>
              <a:t>competence</a:t>
            </a:r>
            <a:r>
              <a:rPr lang="it-IT" sz="2000" dirty="0"/>
              <a:t> professionale e qualità dell’assistenza</a:t>
            </a:r>
          </a:p>
          <a:p>
            <a:pPr lvl="0"/>
            <a:r>
              <a:rPr lang="it-IT" sz="2000" dirty="0"/>
              <a:t>condividere i project work </a:t>
            </a:r>
          </a:p>
          <a:p>
            <a:r>
              <a:rPr lang="it-IT" sz="2000" dirty="0"/>
              <a:t>rafforzare il metodo per la costruzione del Dossier formativo di </a:t>
            </a:r>
            <a:r>
              <a:rPr lang="it-IT" sz="2000" dirty="0" smtClean="0"/>
              <a:t>gruppo</a:t>
            </a:r>
          </a:p>
          <a:p>
            <a:pPr algn="ctr">
              <a:buNone/>
            </a:pPr>
            <a:r>
              <a:rPr lang="it-IT" sz="2000" b="1" dirty="0"/>
              <a:t>TIPOLOGIA</a:t>
            </a:r>
            <a:endParaRPr lang="it-IT" sz="2000" dirty="0"/>
          </a:p>
          <a:p>
            <a:pPr algn="ctr">
              <a:buNone/>
            </a:pPr>
            <a:r>
              <a:rPr lang="it-IT" sz="2000" dirty="0"/>
              <a:t>Residenziale con docenti </a:t>
            </a:r>
            <a:r>
              <a:rPr lang="it-IT" sz="2000" dirty="0" smtClean="0"/>
              <a:t>esterni</a:t>
            </a:r>
          </a:p>
          <a:p>
            <a:pPr>
              <a:buNone/>
            </a:pPr>
            <a:r>
              <a:rPr lang="it-IT" sz="2000" b="1" dirty="0" smtClean="0"/>
              <a:t>Categoria competenze </a:t>
            </a:r>
            <a:r>
              <a:rPr lang="it-IT" sz="2000" b="1" dirty="0"/>
              <a:t>1-2-3</a:t>
            </a:r>
            <a:endParaRPr lang="it-IT" sz="2000" b="1" dirty="0" smtClean="0"/>
          </a:p>
          <a:p>
            <a:pPr algn="ctr">
              <a:buNone/>
            </a:pPr>
            <a:r>
              <a:rPr lang="it-IT" sz="2000" b="1" dirty="0" smtClean="0"/>
              <a:t>              </a:t>
            </a:r>
            <a:endParaRPr lang="it-IT" sz="2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500042"/>
            <a:ext cx="8229600" cy="571504"/>
          </a:xfrm>
        </p:spPr>
        <p:txBody>
          <a:bodyPr>
            <a:normAutofit fontScale="90000"/>
          </a:bodyPr>
          <a:lstStyle/>
          <a:p>
            <a:pPr lvl="0"/>
            <a:r>
              <a:rPr lang="it-IT" dirty="0" smtClean="0"/>
              <a:t/>
            </a:r>
            <a:br>
              <a:rPr lang="it-IT" dirty="0" smtClean="0"/>
            </a:br>
            <a:r>
              <a:rPr lang="it-IT" dirty="0" smtClean="0"/>
              <a:t/>
            </a:r>
            <a:br>
              <a:rPr lang="it-IT" dirty="0" smtClean="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endParaRPr lang="it-IT" dirty="0"/>
          </a:p>
        </p:txBody>
      </p:sp>
      <p:sp>
        <p:nvSpPr>
          <p:cNvPr id="3" name="Segnaposto contenuto 2"/>
          <p:cNvSpPr>
            <a:spLocks noGrp="1"/>
          </p:cNvSpPr>
          <p:nvPr>
            <p:ph idx="1"/>
          </p:nvPr>
        </p:nvSpPr>
        <p:spPr>
          <a:xfrm>
            <a:off x="214282" y="214290"/>
            <a:ext cx="8643998" cy="6357982"/>
          </a:xfrm>
          <a:solidFill>
            <a:schemeClr val="accent3">
              <a:lumMod val="20000"/>
              <a:lumOff val="80000"/>
            </a:schemeClr>
          </a:solidFill>
        </p:spPr>
        <p:txBody>
          <a:bodyPr>
            <a:normAutofit fontScale="92500" lnSpcReduction="20000"/>
          </a:bodyPr>
          <a:lstStyle/>
          <a:p>
            <a:pPr algn="ctr">
              <a:buNone/>
            </a:pPr>
            <a:r>
              <a:rPr lang="it-IT" sz="2800" b="1" dirty="0" smtClean="0">
                <a:solidFill>
                  <a:srgbClr val="FF0000"/>
                </a:solidFill>
              </a:rPr>
              <a:t>OFFERTA </a:t>
            </a:r>
            <a:r>
              <a:rPr lang="it-IT" sz="2800" b="1" dirty="0">
                <a:solidFill>
                  <a:srgbClr val="FF0000"/>
                </a:solidFill>
              </a:rPr>
              <a:t>FORMATIVA PROGRAMMATA </a:t>
            </a:r>
            <a:endParaRPr lang="it-IT" sz="2800" dirty="0">
              <a:solidFill>
                <a:srgbClr val="FF0000"/>
              </a:solidFill>
            </a:endParaRPr>
          </a:p>
          <a:p>
            <a:pPr algn="ctr">
              <a:buNone/>
            </a:pPr>
            <a:r>
              <a:rPr lang="it-IT" sz="2800" b="1" dirty="0" smtClean="0">
                <a:solidFill>
                  <a:srgbClr val="FF0000"/>
                </a:solidFill>
              </a:rPr>
              <a:t>Anno 2013/15</a:t>
            </a:r>
          </a:p>
          <a:p>
            <a:pPr algn="ctr">
              <a:buNone/>
            </a:pPr>
            <a:endParaRPr lang="it-IT" sz="2800" dirty="0" smtClean="0"/>
          </a:p>
          <a:p>
            <a:pPr algn="ctr">
              <a:buNone/>
            </a:pPr>
            <a:r>
              <a:rPr lang="it-IT" sz="2000" b="1" dirty="0" smtClean="0"/>
              <a:t>CORSO</a:t>
            </a:r>
          </a:p>
          <a:p>
            <a:pPr algn="ctr">
              <a:buNone/>
            </a:pPr>
            <a:r>
              <a:rPr lang="it-IT" sz="2000" b="1" dirty="0"/>
              <a:t>“Migliorare l’integrazione interprofessionale: strumenti e metodi per una gestione efficace dei gruppi di lavoro” </a:t>
            </a:r>
            <a:endParaRPr lang="it-IT" sz="2000" b="1" dirty="0" smtClean="0"/>
          </a:p>
          <a:p>
            <a:pPr algn="ctr">
              <a:buNone/>
            </a:pPr>
            <a:endParaRPr lang="it-IT" sz="2000" dirty="0"/>
          </a:p>
          <a:p>
            <a:pPr algn="ctr">
              <a:buNone/>
            </a:pPr>
            <a:r>
              <a:rPr lang="it-IT" sz="2000" b="1" dirty="0" smtClean="0"/>
              <a:t>OBIETTIVI</a:t>
            </a:r>
          </a:p>
          <a:p>
            <a:pPr lvl="0"/>
            <a:r>
              <a:rPr lang="it-IT" sz="2000" dirty="0"/>
              <a:t>organizzare una riunione sapendone prevedere la durata, le fasi di evoluzione ed i principali aspetti logistici (quali la disposizione dei partecipanti ed i materiali di supporto) in rapporto alle finalità che ci si pongono (informative, decisionali..) e alla tipologia di gruppo che si incontra (gruppo informale, gruppo strutturato e formalizzato, ecc.) </a:t>
            </a:r>
          </a:p>
          <a:p>
            <a:pPr lvl="0"/>
            <a:r>
              <a:rPr lang="it-IT" sz="2000" dirty="0"/>
              <a:t>gestire praticamente un gruppo di lavoro:  sviluppare la capacità di riconoscere le dinamiche interpersonali che caratterizzano il gruppo e migliorare l’ abilità di adeguare il proprio stile di conduzione alle diverse necessità. </a:t>
            </a:r>
          </a:p>
          <a:p>
            <a:pPr>
              <a:buNone/>
            </a:pPr>
            <a:r>
              <a:rPr lang="it-IT" sz="2000" b="1" dirty="0"/>
              <a:t> </a:t>
            </a:r>
            <a:endParaRPr lang="it-IT" sz="2000" dirty="0"/>
          </a:p>
          <a:p>
            <a:pPr algn="ctr">
              <a:buNone/>
            </a:pPr>
            <a:r>
              <a:rPr lang="it-IT" sz="2000" b="1" dirty="0" smtClean="0"/>
              <a:t>TIPOLOGIA</a:t>
            </a:r>
            <a:endParaRPr lang="it-IT" sz="2000" dirty="0"/>
          </a:p>
          <a:p>
            <a:pPr algn="ctr">
              <a:buNone/>
            </a:pPr>
            <a:r>
              <a:rPr lang="it-IT" sz="2000" dirty="0"/>
              <a:t>Residenziale con docenti </a:t>
            </a:r>
            <a:r>
              <a:rPr lang="it-IT" sz="2000" dirty="0" smtClean="0"/>
              <a:t>esterni</a:t>
            </a:r>
          </a:p>
          <a:p>
            <a:pPr algn="ctr">
              <a:buNone/>
            </a:pPr>
            <a:endParaRPr lang="it-IT" sz="2000" dirty="0" smtClean="0"/>
          </a:p>
          <a:p>
            <a:pPr>
              <a:buNone/>
            </a:pPr>
            <a:r>
              <a:rPr lang="it-IT" sz="2000" b="1" dirty="0" smtClean="0"/>
              <a:t>Categoria competenze </a:t>
            </a:r>
            <a:r>
              <a:rPr lang="it-IT" sz="2000" b="1" dirty="0"/>
              <a:t>1-2-3</a:t>
            </a:r>
            <a:endParaRPr lang="it-IT" sz="2000" b="1" dirty="0" smtClean="0"/>
          </a:p>
          <a:p>
            <a:pPr algn="ctr">
              <a:buNone/>
            </a:pPr>
            <a:r>
              <a:rPr lang="it-IT" sz="2000" b="1" dirty="0" smtClean="0"/>
              <a:t>              </a:t>
            </a:r>
            <a:endParaRPr lang="it-IT" sz="2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500042"/>
            <a:ext cx="8229600" cy="571504"/>
          </a:xfrm>
        </p:spPr>
        <p:txBody>
          <a:bodyPr>
            <a:normAutofit fontScale="90000"/>
          </a:bodyPr>
          <a:lstStyle/>
          <a:p>
            <a:pPr lvl="0"/>
            <a:r>
              <a:rPr lang="it-IT" dirty="0" smtClean="0"/>
              <a:t/>
            </a:r>
            <a:br>
              <a:rPr lang="it-IT" dirty="0" smtClean="0"/>
            </a:br>
            <a:r>
              <a:rPr lang="it-IT" dirty="0" smtClean="0"/>
              <a:t/>
            </a:r>
            <a:br>
              <a:rPr lang="it-IT" dirty="0" smtClean="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endParaRPr lang="it-IT" dirty="0"/>
          </a:p>
        </p:txBody>
      </p:sp>
      <p:sp>
        <p:nvSpPr>
          <p:cNvPr id="3" name="Segnaposto contenuto 2"/>
          <p:cNvSpPr>
            <a:spLocks noGrp="1"/>
          </p:cNvSpPr>
          <p:nvPr>
            <p:ph idx="1"/>
          </p:nvPr>
        </p:nvSpPr>
        <p:spPr>
          <a:xfrm>
            <a:off x="214282" y="214290"/>
            <a:ext cx="8643998" cy="6357982"/>
          </a:xfrm>
          <a:solidFill>
            <a:schemeClr val="accent3">
              <a:lumMod val="20000"/>
              <a:lumOff val="80000"/>
            </a:schemeClr>
          </a:solidFill>
        </p:spPr>
        <p:txBody>
          <a:bodyPr>
            <a:normAutofit/>
          </a:bodyPr>
          <a:lstStyle/>
          <a:p>
            <a:pPr algn="ctr">
              <a:buNone/>
            </a:pPr>
            <a:r>
              <a:rPr lang="it-IT" sz="2800" b="1" dirty="0" smtClean="0">
                <a:solidFill>
                  <a:srgbClr val="FF0000"/>
                </a:solidFill>
              </a:rPr>
              <a:t>OFFERTA </a:t>
            </a:r>
            <a:r>
              <a:rPr lang="it-IT" sz="2800" b="1" dirty="0">
                <a:solidFill>
                  <a:srgbClr val="FF0000"/>
                </a:solidFill>
              </a:rPr>
              <a:t>FORMATIVA PROGRAMMATA </a:t>
            </a:r>
            <a:endParaRPr lang="it-IT" sz="2800" dirty="0">
              <a:solidFill>
                <a:srgbClr val="FF0000"/>
              </a:solidFill>
            </a:endParaRPr>
          </a:p>
          <a:p>
            <a:pPr algn="ctr">
              <a:buNone/>
            </a:pPr>
            <a:r>
              <a:rPr lang="it-IT" sz="2800" b="1" dirty="0" smtClean="0">
                <a:solidFill>
                  <a:srgbClr val="FF0000"/>
                </a:solidFill>
              </a:rPr>
              <a:t>Anno 2013/15</a:t>
            </a:r>
          </a:p>
          <a:p>
            <a:pPr algn="ctr">
              <a:buNone/>
            </a:pPr>
            <a:endParaRPr lang="it-IT" sz="2800" dirty="0" smtClean="0"/>
          </a:p>
          <a:p>
            <a:pPr algn="ctr">
              <a:buNone/>
            </a:pPr>
            <a:r>
              <a:rPr lang="it-IT" sz="2000" b="1" dirty="0" smtClean="0"/>
              <a:t>CORSO</a:t>
            </a:r>
          </a:p>
          <a:p>
            <a:pPr algn="ctr">
              <a:buNone/>
            </a:pPr>
            <a:r>
              <a:rPr lang="it-IT" sz="2000" b="1" dirty="0"/>
              <a:t>La valutazione della formazione </a:t>
            </a:r>
            <a:endParaRPr lang="it-IT" sz="2000" b="1" dirty="0" smtClean="0"/>
          </a:p>
          <a:p>
            <a:pPr algn="ctr">
              <a:buNone/>
            </a:pPr>
            <a:endParaRPr lang="it-IT" sz="2000" b="1" dirty="0" smtClean="0"/>
          </a:p>
          <a:p>
            <a:pPr algn="ctr">
              <a:buNone/>
            </a:pPr>
            <a:r>
              <a:rPr lang="it-IT" sz="2000" b="1" dirty="0" smtClean="0"/>
              <a:t>OBIETTIVI</a:t>
            </a:r>
          </a:p>
          <a:p>
            <a:pPr>
              <a:buNone/>
            </a:pPr>
            <a:r>
              <a:rPr lang="it-IT" sz="2000" b="1" dirty="0"/>
              <a:t> </a:t>
            </a:r>
            <a:r>
              <a:rPr lang="it-IT" sz="2000" dirty="0"/>
              <a:t> Essere in grado di gestire la valutazione: tipologie metodi strumenti strategie</a:t>
            </a:r>
          </a:p>
          <a:p>
            <a:pPr>
              <a:buNone/>
            </a:pPr>
            <a:endParaRPr lang="it-IT" sz="2000" dirty="0"/>
          </a:p>
          <a:p>
            <a:pPr algn="ctr">
              <a:buNone/>
            </a:pPr>
            <a:r>
              <a:rPr lang="it-IT" sz="2000" b="1" dirty="0" smtClean="0"/>
              <a:t>TIPOLOGIA</a:t>
            </a:r>
            <a:endParaRPr lang="it-IT" sz="2000" dirty="0"/>
          </a:p>
          <a:p>
            <a:pPr algn="ctr">
              <a:buNone/>
            </a:pPr>
            <a:r>
              <a:rPr lang="it-IT" sz="2000" dirty="0"/>
              <a:t>Residenziale con docenti </a:t>
            </a:r>
            <a:r>
              <a:rPr lang="it-IT" sz="2000" dirty="0" smtClean="0"/>
              <a:t>esterni</a:t>
            </a:r>
          </a:p>
          <a:p>
            <a:pPr>
              <a:buNone/>
            </a:pPr>
            <a:r>
              <a:rPr lang="it-IT" sz="2000" b="1" dirty="0" smtClean="0"/>
              <a:t>                                    </a:t>
            </a:r>
          </a:p>
          <a:p>
            <a:pPr>
              <a:buNone/>
            </a:pPr>
            <a:r>
              <a:rPr lang="it-IT" sz="2000" b="1" dirty="0" smtClean="0"/>
              <a:t>Categoria competenze </a:t>
            </a:r>
            <a:r>
              <a:rPr lang="it-IT" sz="2000" b="1" dirty="0"/>
              <a:t>1-2-3</a:t>
            </a:r>
            <a:endParaRPr lang="it-IT" sz="2000" b="1" dirty="0" smtClean="0"/>
          </a:p>
          <a:p>
            <a:pPr algn="ctr">
              <a:buNone/>
            </a:pPr>
            <a:r>
              <a:rPr lang="it-IT" sz="2000" b="1" dirty="0" smtClean="0"/>
              <a:t>              </a:t>
            </a:r>
            <a:endParaRPr lang="it-IT" sz="2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500042"/>
            <a:ext cx="8229600" cy="571504"/>
          </a:xfrm>
        </p:spPr>
        <p:txBody>
          <a:bodyPr>
            <a:normAutofit fontScale="90000"/>
          </a:bodyPr>
          <a:lstStyle/>
          <a:p>
            <a:pPr lvl="0"/>
            <a:r>
              <a:rPr lang="it-IT" dirty="0" smtClean="0"/>
              <a:t/>
            </a:r>
            <a:br>
              <a:rPr lang="it-IT" dirty="0" smtClean="0"/>
            </a:br>
            <a:r>
              <a:rPr lang="it-IT" dirty="0" smtClean="0"/>
              <a:t/>
            </a:r>
            <a:br>
              <a:rPr lang="it-IT" dirty="0" smtClean="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endParaRPr lang="it-IT" dirty="0"/>
          </a:p>
        </p:txBody>
      </p:sp>
      <p:sp>
        <p:nvSpPr>
          <p:cNvPr id="3" name="Segnaposto contenuto 2"/>
          <p:cNvSpPr>
            <a:spLocks noGrp="1"/>
          </p:cNvSpPr>
          <p:nvPr>
            <p:ph idx="1"/>
          </p:nvPr>
        </p:nvSpPr>
        <p:spPr>
          <a:xfrm>
            <a:off x="214282" y="214290"/>
            <a:ext cx="8643998" cy="6357982"/>
          </a:xfrm>
          <a:solidFill>
            <a:schemeClr val="accent3">
              <a:lumMod val="20000"/>
              <a:lumOff val="80000"/>
            </a:schemeClr>
          </a:solidFill>
        </p:spPr>
        <p:txBody>
          <a:bodyPr>
            <a:normAutofit fontScale="92500" lnSpcReduction="10000"/>
          </a:bodyPr>
          <a:lstStyle/>
          <a:p>
            <a:pPr algn="ctr">
              <a:buNone/>
            </a:pPr>
            <a:r>
              <a:rPr lang="it-IT" sz="2800" b="1" dirty="0" smtClean="0">
                <a:solidFill>
                  <a:srgbClr val="FF0000"/>
                </a:solidFill>
              </a:rPr>
              <a:t>OFFERTA </a:t>
            </a:r>
            <a:r>
              <a:rPr lang="it-IT" sz="2800" b="1" dirty="0">
                <a:solidFill>
                  <a:srgbClr val="FF0000"/>
                </a:solidFill>
              </a:rPr>
              <a:t>FORMATIVA PROGRAMMATA </a:t>
            </a:r>
            <a:endParaRPr lang="it-IT" sz="2800" dirty="0">
              <a:solidFill>
                <a:srgbClr val="FF0000"/>
              </a:solidFill>
            </a:endParaRPr>
          </a:p>
          <a:p>
            <a:pPr algn="ctr">
              <a:buNone/>
            </a:pPr>
            <a:r>
              <a:rPr lang="it-IT" sz="2800" b="1" dirty="0" smtClean="0">
                <a:solidFill>
                  <a:srgbClr val="FF0000"/>
                </a:solidFill>
              </a:rPr>
              <a:t>Anno 2013/15</a:t>
            </a:r>
          </a:p>
          <a:p>
            <a:pPr algn="ctr">
              <a:buNone/>
            </a:pPr>
            <a:endParaRPr lang="it-IT" sz="2800" dirty="0" smtClean="0"/>
          </a:p>
          <a:p>
            <a:pPr algn="ctr">
              <a:buNone/>
            </a:pPr>
            <a:r>
              <a:rPr lang="it-IT" sz="2000" b="1" dirty="0" smtClean="0"/>
              <a:t>CORSO</a:t>
            </a:r>
          </a:p>
          <a:p>
            <a:pPr algn="ctr">
              <a:buNone/>
            </a:pPr>
            <a:r>
              <a:rPr lang="it-IT" sz="2000" b="1" dirty="0"/>
              <a:t>Le fonti informative a disposizione del referente della formazione. Quali sono e come utilizzarle per l’analisi del fabbisogno </a:t>
            </a:r>
            <a:r>
              <a:rPr lang="it-IT" sz="2000" b="1" dirty="0" smtClean="0"/>
              <a:t>formativo</a:t>
            </a:r>
          </a:p>
          <a:p>
            <a:pPr algn="ctr">
              <a:buNone/>
            </a:pPr>
            <a:endParaRPr lang="it-IT" sz="2000" b="1" dirty="0" smtClean="0"/>
          </a:p>
          <a:p>
            <a:pPr algn="ctr">
              <a:buNone/>
            </a:pPr>
            <a:r>
              <a:rPr lang="it-IT" sz="2000" b="1" dirty="0" smtClean="0"/>
              <a:t>OBIETTIVI</a:t>
            </a:r>
          </a:p>
          <a:p>
            <a:r>
              <a:rPr lang="it-IT" sz="2000" b="1" dirty="0"/>
              <a:t> </a:t>
            </a:r>
            <a:r>
              <a:rPr lang="it-IT" sz="2000" dirty="0"/>
              <a:t> Conoscere e utilizzare le fonti informative interne (dati epidemiologici, </a:t>
            </a:r>
            <a:r>
              <a:rPr lang="it-IT" sz="2000" dirty="0" err="1"/>
              <a:t>incident</a:t>
            </a:r>
            <a:r>
              <a:rPr lang="it-IT" sz="2000" dirty="0"/>
              <a:t> </a:t>
            </a:r>
            <a:r>
              <a:rPr lang="it-IT" sz="2000" dirty="0" err="1"/>
              <a:t>reporting</a:t>
            </a:r>
            <a:r>
              <a:rPr lang="it-IT" sz="2000" dirty="0"/>
              <a:t>, dati </a:t>
            </a:r>
            <a:r>
              <a:rPr lang="it-IT" sz="2000" dirty="0" err="1"/>
              <a:t>urp</a:t>
            </a:r>
            <a:r>
              <a:rPr lang="it-IT" sz="2000" dirty="0"/>
              <a:t>, ecc.).</a:t>
            </a:r>
          </a:p>
          <a:p>
            <a:r>
              <a:rPr lang="it-IT" sz="2000" dirty="0"/>
              <a:t>Elementi di analisi statistica dei dati.  </a:t>
            </a:r>
          </a:p>
          <a:p>
            <a:pPr>
              <a:buNone/>
            </a:pPr>
            <a:endParaRPr lang="it-IT" sz="2000" dirty="0"/>
          </a:p>
          <a:p>
            <a:pPr>
              <a:buNone/>
            </a:pPr>
            <a:endParaRPr lang="it-IT" sz="2000" dirty="0"/>
          </a:p>
          <a:p>
            <a:pPr algn="ctr">
              <a:buNone/>
            </a:pPr>
            <a:r>
              <a:rPr lang="it-IT" sz="2000" b="1" dirty="0" smtClean="0"/>
              <a:t>TIPOLOGIA</a:t>
            </a:r>
            <a:endParaRPr lang="it-IT" sz="2000" dirty="0"/>
          </a:p>
          <a:p>
            <a:pPr algn="ctr">
              <a:buNone/>
            </a:pPr>
            <a:r>
              <a:rPr lang="it-IT" sz="2000" dirty="0"/>
              <a:t>Residenziale con docenti </a:t>
            </a:r>
            <a:r>
              <a:rPr lang="it-IT" sz="2000" dirty="0" smtClean="0"/>
              <a:t>esterni</a:t>
            </a:r>
          </a:p>
          <a:p>
            <a:pPr>
              <a:buNone/>
            </a:pPr>
            <a:r>
              <a:rPr lang="it-IT" sz="2000" b="1" dirty="0" smtClean="0"/>
              <a:t>                                    </a:t>
            </a:r>
          </a:p>
          <a:p>
            <a:pPr>
              <a:buNone/>
            </a:pPr>
            <a:r>
              <a:rPr lang="it-IT" sz="2000" b="1" dirty="0" smtClean="0"/>
              <a:t>Categoria competenze 1-2</a:t>
            </a:r>
          </a:p>
          <a:p>
            <a:pPr>
              <a:buNone/>
            </a:pPr>
            <a:endParaRPr lang="it-IT" sz="2000" b="1" dirty="0" smtClean="0"/>
          </a:p>
          <a:p>
            <a:pPr algn="ctr">
              <a:buNone/>
            </a:pPr>
            <a:r>
              <a:rPr lang="it-IT" sz="2000" b="1" dirty="0" smtClean="0"/>
              <a:t>              </a:t>
            </a:r>
            <a:endParaRPr lang="it-IT" sz="2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500042"/>
            <a:ext cx="8229600" cy="571504"/>
          </a:xfrm>
        </p:spPr>
        <p:txBody>
          <a:bodyPr>
            <a:normAutofit fontScale="90000"/>
          </a:bodyPr>
          <a:lstStyle/>
          <a:p>
            <a:pPr lvl="0"/>
            <a:r>
              <a:rPr lang="it-IT" dirty="0" smtClean="0"/>
              <a:t/>
            </a:r>
            <a:br>
              <a:rPr lang="it-IT" dirty="0" smtClean="0"/>
            </a:br>
            <a:r>
              <a:rPr lang="it-IT" dirty="0" smtClean="0"/>
              <a:t/>
            </a:r>
            <a:br>
              <a:rPr lang="it-IT" dirty="0" smtClean="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endParaRPr lang="it-IT" dirty="0"/>
          </a:p>
        </p:txBody>
      </p:sp>
      <p:sp>
        <p:nvSpPr>
          <p:cNvPr id="3" name="Segnaposto contenuto 2"/>
          <p:cNvSpPr>
            <a:spLocks noGrp="1"/>
          </p:cNvSpPr>
          <p:nvPr>
            <p:ph idx="1"/>
          </p:nvPr>
        </p:nvSpPr>
        <p:spPr>
          <a:xfrm>
            <a:off x="214282" y="214290"/>
            <a:ext cx="8643998" cy="6357982"/>
          </a:xfrm>
          <a:solidFill>
            <a:schemeClr val="accent3">
              <a:lumMod val="20000"/>
              <a:lumOff val="80000"/>
            </a:schemeClr>
          </a:solidFill>
        </p:spPr>
        <p:txBody>
          <a:bodyPr>
            <a:normAutofit/>
          </a:bodyPr>
          <a:lstStyle/>
          <a:p>
            <a:pPr algn="ctr">
              <a:buNone/>
            </a:pPr>
            <a:r>
              <a:rPr lang="it-IT" sz="2800" b="1" dirty="0" smtClean="0">
                <a:solidFill>
                  <a:srgbClr val="FF0000"/>
                </a:solidFill>
              </a:rPr>
              <a:t>OFFERTA </a:t>
            </a:r>
            <a:r>
              <a:rPr lang="it-IT" sz="2800" b="1" dirty="0">
                <a:solidFill>
                  <a:srgbClr val="FF0000"/>
                </a:solidFill>
              </a:rPr>
              <a:t>FORMATIVA PROGRAMMATA </a:t>
            </a:r>
            <a:endParaRPr lang="it-IT" sz="2800" dirty="0">
              <a:solidFill>
                <a:srgbClr val="FF0000"/>
              </a:solidFill>
            </a:endParaRPr>
          </a:p>
          <a:p>
            <a:pPr algn="ctr">
              <a:buNone/>
            </a:pPr>
            <a:r>
              <a:rPr lang="it-IT" sz="2800" b="1" dirty="0" smtClean="0">
                <a:solidFill>
                  <a:srgbClr val="FF0000"/>
                </a:solidFill>
              </a:rPr>
              <a:t>Anno 2013/15</a:t>
            </a:r>
          </a:p>
          <a:p>
            <a:pPr algn="ctr">
              <a:buNone/>
            </a:pPr>
            <a:endParaRPr lang="it-IT" sz="2800" dirty="0" smtClean="0"/>
          </a:p>
          <a:p>
            <a:pPr algn="ctr">
              <a:buNone/>
            </a:pPr>
            <a:r>
              <a:rPr lang="it-IT" sz="2000" b="1" dirty="0" smtClean="0"/>
              <a:t>CORSO</a:t>
            </a:r>
          </a:p>
          <a:p>
            <a:pPr algn="ctr">
              <a:buNone/>
            </a:pPr>
            <a:r>
              <a:rPr lang="it-IT" sz="2000" b="1" dirty="0"/>
              <a:t>La formazione sul campo </a:t>
            </a:r>
            <a:endParaRPr lang="it-IT" sz="2000" b="1" dirty="0" smtClean="0"/>
          </a:p>
          <a:p>
            <a:pPr algn="ctr">
              <a:buNone/>
            </a:pPr>
            <a:endParaRPr lang="it-IT" sz="2000" b="1" dirty="0" smtClean="0"/>
          </a:p>
          <a:p>
            <a:pPr algn="ctr">
              <a:buNone/>
            </a:pPr>
            <a:r>
              <a:rPr lang="it-IT" sz="2000" b="1" dirty="0" smtClean="0"/>
              <a:t>OBIETTIVI</a:t>
            </a:r>
          </a:p>
          <a:p>
            <a:r>
              <a:rPr lang="it-IT" sz="2000" dirty="0"/>
              <a:t>- Saper progettare e realizzare eventi di FSC</a:t>
            </a:r>
          </a:p>
          <a:p>
            <a:r>
              <a:rPr lang="it-IT" sz="2000" dirty="0"/>
              <a:t>- </a:t>
            </a:r>
            <a:r>
              <a:rPr lang="it-IT" sz="2000" dirty="0" smtClean="0"/>
              <a:t>Ruolo </a:t>
            </a:r>
            <a:r>
              <a:rPr lang="it-IT" sz="2000" dirty="0"/>
              <a:t>e funzioni del tutor di </a:t>
            </a:r>
            <a:r>
              <a:rPr lang="it-IT" sz="2000" dirty="0" smtClean="0"/>
              <a:t>FSC</a:t>
            </a:r>
            <a:endParaRPr lang="it-IT" sz="2000" dirty="0"/>
          </a:p>
          <a:p>
            <a:pPr>
              <a:buNone/>
            </a:pPr>
            <a:endParaRPr lang="it-IT" sz="2000" dirty="0"/>
          </a:p>
          <a:p>
            <a:pPr algn="ctr">
              <a:buNone/>
            </a:pPr>
            <a:r>
              <a:rPr lang="it-IT" sz="2000" b="1" dirty="0" smtClean="0"/>
              <a:t>TIPOLOGIA</a:t>
            </a:r>
            <a:endParaRPr lang="it-IT" sz="2000" dirty="0"/>
          </a:p>
          <a:p>
            <a:pPr algn="ctr">
              <a:buNone/>
            </a:pPr>
            <a:r>
              <a:rPr lang="it-IT" sz="2000" dirty="0"/>
              <a:t>Residenziale con docenti </a:t>
            </a:r>
            <a:r>
              <a:rPr lang="it-IT" sz="2000" dirty="0" smtClean="0"/>
              <a:t>esterni</a:t>
            </a:r>
          </a:p>
          <a:p>
            <a:pPr>
              <a:buNone/>
            </a:pPr>
            <a:r>
              <a:rPr lang="it-IT" sz="2000" b="1" dirty="0" smtClean="0"/>
              <a:t>                                    </a:t>
            </a:r>
          </a:p>
          <a:p>
            <a:pPr>
              <a:buNone/>
            </a:pPr>
            <a:r>
              <a:rPr lang="it-IT" sz="2000" b="1" dirty="0" smtClean="0"/>
              <a:t>Categoria competenze 1-2</a:t>
            </a:r>
          </a:p>
          <a:p>
            <a:pPr>
              <a:buNone/>
            </a:pPr>
            <a:endParaRPr lang="it-IT" sz="2000" b="1" dirty="0" smtClean="0"/>
          </a:p>
          <a:p>
            <a:pPr algn="ctr">
              <a:buNone/>
            </a:pPr>
            <a:r>
              <a:rPr lang="it-IT" sz="2000" b="1" dirty="0" smtClean="0"/>
              <a:t>              </a:t>
            </a:r>
            <a:endParaRPr lang="it-IT" sz="2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500042"/>
            <a:ext cx="8229600" cy="571504"/>
          </a:xfrm>
        </p:spPr>
        <p:txBody>
          <a:bodyPr>
            <a:normAutofit fontScale="90000"/>
          </a:bodyPr>
          <a:lstStyle/>
          <a:p>
            <a:pPr lvl="0"/>
            <a:r>
              <a:rPr lang="it-IT" dirty="0" smtClean="0"/>
              <a:t/>
            </a:r>
            <a:br>
              <a:rPr lang="it-IT" dirty="0" smtClean="0"/>
            </a:br>
            <a:r>
              <a:rPr lang="it-IT" dirty="0" smtClean="0"/>
              <a:t/>
            </a:r>
            <a:br>
              <a:rPr lang="it-IT" dirty="0" smtClean="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endParaRPr lang="it-IT" dirty="0"/>
          </a:p>
        </p:txBody>
      </p:sp>
      <p:sp>
        <p:nvSpPr>
          <p:cNvPr id="3" name="Segnaposto contenuto 2"/>
          <p:cNvSpPr>
            <a:spLocks noGrp="1"/>
          </p:cNvSpPr>
          <p:nvPr>
            <p:ph idx="1"/>
          </p:nvPr>
        </p:nvSpPr>
        <p:spPr>
          <a:xfrm>
            <a:off x="214282" y="214290"/>
            <a:ext cx="8643998" cy="6239046"/>
          </a:xfrm>
          <a:solidFill>
            <a:schemeClr val="accent3">
              <a:lumMod val="20000"/>
              <a:lumOff val="80000"/>
            </a:schemeClr>
          </a:solidFill>
        </p:spPr>
        <p:txBody>
          <a:bodyPr>
            <a:normAutofit fontScale="92500" lnSpcReduction="20000"/>
          </a:bodyPr>
          <a:lstStyle/>
          <a:p>
            <a:pPr algn="ctr">
              <a:buNone/>
            </a:pPr>
            <a:r>
              <a:rPr lang="it-IT" sz="2800" b="1" dirty="0" smtClean="0">
                <a:solidFill>
                  <a:srgbClr val="FF0000"/>
                </a:solidFill>
              </a:rPr>
              <a:t>OFFERTA </a:t>
            </a:r>
            <a:r>
              <a:rPr lang="it-IT" sz="2800" b="1" dirty="0">
                <a:solidFill>
                  <a:srgbClr val="FF0000"/>
                </a:solidFill>
              </a:rPr>
              <a:t>FORMATIVA PROGRAMMATA </a:t>
            </a:r>
            <a:endParaRPr lang="it-IT" sz="2800" dirty="0">
              <a:solidFill>
                <a:srgbClr val="FF0000"/>
              </a:solidFill>
            </a:endParaRPr>
          </a:p>
          <a:p>
            <a:pPr algn="ctr">
              <a:buNone/>
            </a:pPr>
            <a:r>
              <a:rPr lang="it-IT" sz="2800" b="1" dirty="0" smtClean="0">
                <a:solidFill>
                  <a:srgbClr val="FF0000"/>
                </a:solidFill>
              </a:rPr>
              <a:t>Anno 2013/15</a:t>
            </a:r>
          </a:p>
          <a:p>
            <a:pPr algn="ctr">
              <a:buNone/>
            </a:pPr>
            <a:endParaRPr lang="it-IT" sz="2800" dirty="0" smtClean="0"/>
          </a:p>
          <a:p>
            <a:pPr algn="ctr">
              <a:buNone/>
            </a:pPr>
            <a:r>
              <a:rPr lang="it-IT" sz="2000" b="1" dirty="0" smtClean="0"/>
              <a:t>CORSO</a:t>
            </a:r>
          </a:p>
          <a:p>
            <a:pPr algn="ctr">
              <a:buNone/>
            </a:pPr>
            <a:r>
              <a:rPr lang="it-IT" sz="2000" b="1" dirty="0"/>
              <a:t>La comunità di pratica dei referenti della formazione </a:t>
            </a:r>
            <a:r>
              <a:rPr lang="it-IT" sz="2000" b="1" dirty="0" smtClean="0"/>
              <a:t>dell’</a:t>
            </a:r>
            <a:r>
              <a:rPr lang="it-IT" sz="2000" b="1" dirty="0" err="1" smtClean="0"/>
              <a:t>AoCS</a:t>
            </a:r>
            <a:endParaRPr lang="it-IT" sz="2000" b="1" dirty="0" smtClean="0"/>
          </a:p>
          <a:p>
            <a:pPr algn="ctr">
              <a:buNone/>
            </a:pPr>
            <a:endParaRPr lang="it-IT" sz="2000" b="1" dirty="0" smtClean="0"/>
          </a:p>
          <a:p>
            <a:pPr algn="ctr">
              <a:buNone/>
            </a:pPr>
            <a:r>
              <a:rPr lang="it-IT" sz="2000" b="1" dirty="0" smtClean="0"/>
              <a:t>OBIETTIVI</a:t>
            </a:r>
          </a:p>
          <a:p>
            <a:r>
              <a:rPr lang="it-IT" sz="2000" dirty="0"/>
              <a:t>- condividere pratiche e metodi per la gestione del processo formativo;</a:t>
            </a:r>
          </a:p>
          <a:p>
            <a:r>
              <a:rPr lang="it-IT" sz="2000" dirty="0"/>
              <a:t>- gestione della documentazione per l’accreditamento</a:t>
            </a:r>
          </a:p>
          <a:p>
            <a:r>
              <a:rPr lang="it-IT" sz="2000" dirty="0"/>
              <a:t>- aggiornamento delle normative </a:t>
            </a:r>
            <a:r>
              <a:rPr lang="it-IT" sz="2000" dirty="0" err="1"/>
              <a:t>ecm</a:t>
            </a:r>
            <a:endParaRPr lang="it-IT" sz="2000" dirty="0"/>
          </a:p>
          <a:p>
            <a:pPr>
              <a:buNone/>
            </a:pPr>
            <a:endParaRPr lang="it-IT" sz="2000" dirty="0"/>
          </a:p>
          <a:p>
            <a:pPr algn="ctr">
              <a:buNone/>
            </a:pPr>
            <a:r>
              <a:rPr lang="it-IT" sz="2000" b="1" dirty="0" smtClean="0"/>
              <a:t>TIPOLOGIA</a:t>
            </a:r>
            <a:endParaRPr lang="it-IT" sz="2000" dirty="0"/>
          </a:p>
          <a:p>
            <a:pPr algn="ctr">
              <a:buNone/>
            </a:pPr>
            <a:r>
              <a:rPr lang="it-IT" sz="2000" dirty="0"/>
              <a:t>FSC: gruppo di </a:t>
            </a:r>
            <a:r>
              <a:rPr lang="it-IT" sz="2000" dirty="0" smtClean="0"/>
              <a:t>miglioramento</a:t>
            </a:r>
          </a:p>
          <a:p>
            <a:pPr algn="ctr">
              <a:buNone/>
            </a:pPr>
            <a:endParaRPr lang="it-IT" sz="2000" dirty="0"/>
          </a:p>
          <a:p>
            <a:pPr algn="ctr">
              <a:buNone/>
            </a:pPr>
            <a:endParaRPr lang="it-IT" sz="2000" dirty="0" smtClean="0"/>
          </a:p>
          <a:p>
            <a:pPr>
              <a:buNone/>
            </a:pPr>
            <a:r>
              <a:rPr lang="it-IT" sz="2000" b="1" dirty="0" smtClean="0"/>
              <a:t>                                    </a:t>
            </a:r>
          </a:p>
          <a:p>
            <a:pPr>
              <a:buNone/>
            </a:pPr>
            <a:r>
              <a:rPr lang="it-IT" sz="2000" b="1" dirty="0" smtClean="0"/>
              <a:t>Categoria competenze 1-2</a:t>
            </a:r>
          </a:p>
          <a:p>
            <a:pPr>
              <a:buNone/>
            </a:pPr>
            <a:endParaRPr lang="it-IT" sz="2000" b="1" dirty="0" smtClean="0"/>
          </a:p>
          <a:p>
            <a:pPr algn="ctr">
              <a:buNone/>
            </a:pPr>
            <a:r>
              <a:rPr lang="it-IT" sz="2000" b="1" dirty="0" smtClean="0"/>
              <a:t>              </a:t>
            </a:r>
            <a:endParaRPr lang="it-IT" sz="2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500042"/>
            <a:ext cx="8229600" cy="571504"/>
          </a:xfrm>
        </p:spPr>
        <p:txBody>
          <a:bodyPr>
            <a:normAutofit fontScale="90000"/>
          </a:bodyPr>
          <a:lstStyle/>
          <a:p>
            <a:pPr lvl="0"/>
            <a:r>
              <a:rPr lang="it-IT" dirty="0" smtClean="0"/>
              <a:t/>
            </a:r>
            <a:br>
              <a:rPr lang="it-IT" dirty="0" smtClean="0"/>
            </a:br>
            <a:r>
              <a:rPr lang="it-IT" dirty="0" smtClean="0"/>
              <a:t/>
            </a:r>
            <a:br>
              <a:rPr lang="it-IT" dirty="0" smtClean="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endParaRPr lang="it-IT" dirty="0"/>
          </a:p>
        </p:txBody>
      </p:sp>
      <p:sp>
        <p:nvSpPr>
          <p:cNvPr id="3" name="Segnaposto contenuto 2"/>
          <p:cNvSpPr>
            <a:spLocks noGrp="1"/>
          </p:cNvSpPr>
          <p:nvPr>
            <p:ph idx="1"/>
          </p:nvPr>
        </p:nvSpPr>
        <p:spPr>
          <a:xfrm>
            <a:off x="214282" y="980728"/>
            <a:ext cx="8643998" cy="3168352"/>
          </a:xfrm>
          <a:solidFill>
            <a:schemeClr val="accent3">
              <a:lumMod val="20000"/>
              <a:lumOff val="80000"/>
            </a:schemeClr>
          </a:solidFill>
        </p:spPr>
        <p:txBody>
          <a:bodyPr>
            <a:normAutofit/>
          </a:bodyPr>
          <a:lstStyle/>
          <a:p>
            <a:pPr algn="ctr">
              <a:buNone/>
            </a:pPr>
            <a:r>
              <a:rPr lang="it-IT" sz="2800" b="1" dirty="0" smtClean="0">
                <a:solidFill>
                  <a:srgbClr val="FF0000"/>
                </a:solidFill>
              </a:rPr>
              <a:t>OFFERTA </a:t>
            </a:r>
            <a:r>
              <a:rPr lang="it-IT" sz="2800" b="1" dirty="0">
                <a:solidFill>
                  <a:srgbClr val="FF0000"/>
                </a:solidFill>
              </a:rPr>
              <a:t>FORMATIVA REALIZZATA</a:t>
            </a:r>
            <a:endParaRPr lang="it-IT" sz="2800" dirty="0">
              <a:solidFill>
                <a:srgbClr val="FF0000"/>
              </a:solidFill>
            </a:endParaRPr>
          </a:p>
          <a:p>
            <a:pPr algn="ctr">
              <a:buNone/>
            </a:pPr>
            <a:r>
              <a:rPr lang="it-IT" sz="2800" b="1" dirty="0" smtClean="0">
                <a:solidFill>
                  <a:srgbClr val="FF0000"/>
                </a:solidFill>
              </a:rPr>
              <a:t>Anno 2013/15</a:t>
            </a:r>
          </a:p>
          <a:p>
            <a:pPr algn="ctr">
              <a:buNone/>
            </a:pPr>
            <a:endParaRPr lang="it-IT" sz="2800" dirty="0" smtClean="0"/>
          </a:p>
          <a:p>
            <a:pPr>
              <a:buNone/>
            </a:pPr>
            <a:r>
              <a:rPr lang="it-IT" sz="2000" b="1" dirty="0"/>
              <a:t> </a:t>
            </a:r>
            <a:endParaRPr lang="it-IT" sz="2000" dirty="0"/>
          </a:p>
          <a:p>
            <a:pPr>
              <a:buNone/>
            </a:pPr>
            <a:r>
              <a:rPr lang="it-IT" sz="2000" b="1" dirty="0"/>
              <a:t> </a:t>
            </a:r>
            <a:endParaRPr lang="it-IT" sz="2000" dirty="0"/>
          </a:p>
          <a:p>
            <a:pPr>
              <a:buNone/>
            </a:pPr>
            <a:endParaRPr lang="it-IT" sz="2000" b="1" dirty="0" smtClean="0"/>
          </a:p>
          <a:p>
            <a:pPr algn="ctr">
              <a:buNone/>
            </a:pPr>
            <a:r>
              <a:rPr lang="it-IT" sz="2000" b="1" dirty="0" smtClean="0"/>
              <a:t>              </a:t>
            </a:r>
            <a:endParaRPr lang="it-IT" sz="2000" dirty="0"/>
          </a:p>
        </p:txBody>
      </p:sp>
      <p:graphicFrame>
        <p:nvGraphicFramePr>
          <p:cNvPr id="4" name="Tabella 3"/>
          <p:cNvGraphicFramePr>
            <a:graphicFrameLocks noGrp="1"/>
          </p:cNvGraphicFramePr>
          <p:nvPr/>
        </p:nvGraphicFramePr>
        <p:xfrm>
          <a:off x="428596" y="2214554"/>
          <a:ext cx="8286807" cy="1285240"/>
        </p:xfrm>
        <a:graphic>
          <a:graphicData uri="http://schemas.openxmlformats.org/drawingml/2006/table">
            <a:tbl>
              <a:tblPr firstRow="1" bandRow="1">
                <a:tableStyleId>{5C22544A-7EE6-4342-B048-85BDC9FD1C3A}</a:tableStyleId>
              </a:tblPr>
              <a:tblGrid>
                <a:gridCol w="2762269"/>
                <a:gridCol w="2762269"/>
                <a:gridCol w="2762269"/>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b="1" dirty="0" smtClean="0"/>
                        <a:t>CORSO</a:t>
                      </a:r>
                      <a:endParaRPr lang="it-IT" sz="1800" dirty="0" smtClean="0"/>
                    </a:p>
                    <a:p>
                      <a:endParaRPr lang="it-IT"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b="1" dirty="0" smtClean="0"/>
                        <a:t>PROFESSIONISTI previsti non partecipanti</a:t>
                      </a:r>
                    </a:p>
                    <a:p>
                      <a:endParaRPr lang="it-IT"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b="1" dirty="0" smtClean="0"/>
                        <a:t>AZIONI  CORRETTIVE</a:t>
                      </a:r>
                      <a:endParaRPr lang="it-IT" sz="1800" dirty="0" smtClean="0"/>
                    </a:p>
                    <a:p>
                      <a:endParaRPr lang="it-IT" dirty="0"/>
                    </a:p>
                  </a:txBody>
                  <a:tcPr/>
                </a:tc>
              </a:tr>
              <a:tr h="370840">
                <a:tc>
                  <a:txBody>
                    <a:bodyPr/>
                    <a:lstStyle/>
                    <a:p>
                      <a:endParaRPr lang="it-IT"/>
                    </a:p>
                  </a:txBody>
                  <a:tcPr/>
                </a:tc>
                <a:tc>
                  <a:txBody>
                    <a:bodyPr/>
                    <a:lstStyle/>
                    <a:p>
                      <a:endParaRPr lang="it-IT"/>
                    </a:p>
                  </a:txBody>
                  <a:tcPr/>
                </a:tc>
                <a:tc>
                  <a:txBody>
                    <a:bodyPr/>
                    <a:lstStyle/>
                    <a:p>
                      <a:endParaRPr lang="it-IT" dirty="0"/>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60648"/>
            <a:ext cx="8229600" cy="1143000"/>
          </a:xfrm>
          <a:solidFill>
            <a:schemeClr val="accent5">
              <a:lumMod val="20000"/>
              <a:lumOff val="80000"/>
            </a:schemeClr>
          </a:solidFill>
        </p:spPr>
        <p:txBody>
          <a:bodyPr>
            <a:normAutofit fontScale="90000"/>
          </a:bodyPr>
          <a:lstStyle/>
          <a:p>
            <a:pPr lvl="0"/>
            <a:r>
              <a:rPr lang="it-IT" dirty="0" smtClean="0"/>
              <a:t/>
            </a:r>
            <a:br>
              <a:rPr lang="it-IT" dirty="0" smtClean="0"/>
            </a:br>
            <a:r>
              <a:rPr lang="it-IT" dirty="0" smtClean="0"/>
              <a:t>ANALISI DEL CONTESTO </a:t>
            </a:r>
            <a:br>
              <a:rPr lang="it-IT" dirty="0" smtClean="0"/>
            </a:br>
            <a:r>
              <a:rPr lang="it-IT" dirty="0" smtClean="0"/>
              <a:t>(LETTURA DEL BISOGNO)</a:t>
            </a:r>
            <a:br>
              <a:rPr lang="it-IT" dirty="0" smtClean="0"/>
            </a:br>
            <a:endParaRPr lang="it-IT" dirty="0"/>
          </a:p>
        </p:txBody>
      </p:sp>
      <p:sp>
        <p:nvSpPr>
          <p:cNvPr id="11" name="CasellaDiTesto 10"/>
          <p:cNvSpPr txBox="1"/>
          <p:nvPr/>
        </p:nvSpPr>
        <p:spPr>
          <a:xfrm>
            <a:off x="251520" y="2708920"/>
            <a:ext cx="8640960" cy="3108543"/>
          </a:xfrm>
          <a:prstGeom prst="rect">
            <a:avLst/>
          </a:prstGeom>
          <a:solidFill>
            <a:srgbClr val="00B0F0"/>
          </a:solidFill>
        </p:spPr>
        <p:txBody>
          <a:bodyPr wrap="square" rtlCol="0">
            <a:spAutoFit/>
          </a:bodyPr>
          <a:lstStyle/>
          <a:p>
            <a:r>
              <a:rPr lang="it-IT" sz="3200" dirty="0" smtClean="0"/>
              <a:t>- OTTIMIZZARE LE RISORSE AZIENDALI</a:t>
            </a:r>
          </a:p>
          <a:p>
            <a:r>
              <a:rPr lang="it-IT" sz="3200" dirty="0" smtClean="0"/>
              <a:t>- MIGLIORARE LA QUALITA’ DELLE CURE EROGATE</a:t>
            </a:r>
          </a:p>
          <a:p>
            <a:r>
              <a:rPr lang="it-IT" sz="3200" dirty="0" smtClean="0"/>
              <a:t>- ARMONIZZARE  E RAFFORZARE LE RELAZIONI  	TRA 	GLI OPERATORI</a:t>
            </a:r>
          </a:p>
          <a:p>
            <a:r>
              <a:rPr lang="it-IT" sz="3200" dirty="0" smtClean="0"/>
              <a:t>- STRUMENTI </a:t>
            </a:r>
            <a:r>
              <a:rPr lang="it-IT" sz="3200" dirty="0" err="1" smtClean="0"/>
              <a:t>DI</a:t>
            </a:r>
            <a:r>
              <a:rPr lang="it-IT" sz="3200" dirty="0" smtClean="0"/>
              <a:t> LAVORO CONDIVISI</a:t>
            </a:r>
          </a:p>
          <a:p>
            <a:endParaRPr lang="it-IT" dirty="0" smtClean="0"/>
          </a:p>
          <a:p>
            <a:endParaRPr lang="it-IT" dirty="0"/>
          </a:p>
        </p:txBody>
      </p:sp>
      <p:sp>
        <p:nvSpPr>
          <p:cNvPr id="12" name="CasellaDiTesto 11"/>
          <p:cNvSpPr txBox="1"/>
          <p:nvPr/>
        </p:nvSpPr>
        <p:spPr>
          <a:xfrm>
            <a:off x="2267744" y="1700808"/>
            <a:ext cx="4032448" cy="769441"/>
          </a:xfrm>
          <a:prstGeom prst="rect">
            <a:avLst/>
          </a:prstGeom>
          <a:solidFill>
            <a:srgbClr val="FFC000"/>
          </a:solidFill>
        </p:spPr>
        <p:txBody>
          <a:bodyPr wrap="square" rtlCol="0">
            <a:spAutoFit/>
          </a:bodyPr>
          <a:lstStyle/>
          <a:p>
            <a:r>
              <a:rPr lang="it-IT" sz="4400" dirty="0" smtClean="0"/>
              <a:t>PUNTI </a:t>
            </a:r>
            <a:r>
              <a:rPr lang="it-IT" sz="4400" dirty="0" err="1" smtClean="0"/>
              <a:t>DI</a:t>
            </a:r>
            <a:r>
              <a:rPr lang="it-IT" sz="4400" dirty="0" smtClean="0"/>
              <a:t> FORZA</a:t>
            </a:r>
            <a:endParaRPr lang="it-IT" sz="44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60648"/>
            <a:ext cx="8229600" cy="1143000"/>
          </a:xfrm>
          <a:solidFill>
            <a:schemeClr val="accent5">
              <a:lumMod val="20000"/>
              <a:lumOff val="80000"/>
            </a:schemeClr>
          </a:solidFill>
        </p:spPr>
        <p:txBody>
          <a:bodyPr>
            <a:normAutofit fontScale="90000"/>
          </a:bodyPr>
          <a:lstStyle/>
          <a:p>
            <a:pPr lvl="0"/>
            <a:r>
              <a:rPr lang="it-IT" dirty="0" smtClean="0"/>
              <a:t/>
            </a:r>
            <a:br>
              <a:rPr lang="it-IT" dirty="0" smtClean="0"/>
            </a:br>
            <a:r>
              <a:rPr lang="it-IT" dirty="0" smtClean="0"/>
              <a:t>ANALISI DEL CONTESTO </a:t>
            </a:r>
            <a:br>
              <a:rPr lang="it-IT" dirty="0" smtClean="0"/>
            </a:br>
            <a:r>
              <a:rPr lang="it-IT" dirty="0" smtClean="0"/>
              <a:t>(LETTURA DEL BISOGNO)</a:t>
            </a:r>
            <a:br>
              <a:rPr lang="it-IT" dirty="0" smtClean="0"/>
            </a:br>
            <a:endParaRPr lang="it-IT" dirty="0"/>
          </a:p>
        </p:txBody>
      </p:sp>
      <p:sp>
        <p:nvSpPr>
          <p:cNvPr id="9" name="CasellaDiTesto 8"/>
          <p:cNvSpPr txBox="1"/>
          <p:nvPr/>
        </p:nvSpPr>
        <p:spPr>
          <a:xfrm>
            <a:off x="3203848" y="1700808"/>
            <a:ext cx="2592288" cy="769441"/>
          </a:xfrm>
          <a:prstGeom prst="rect">
            <a:avLst/>
          </a:prstGeom>
          <a:solidFill>
            <a:srgbClr val="FFC000"/>
          </a:solidFill>
        </p:spPr>
        <p:txBody>
          <a:bodyPr wrap="square" rtlCol="0">
            <a:spAutoFit/>
          </a:bodyPr>
          <a:lstStyle/>
          <a:p>
            <a:r>
              <a:rPr lang="it-IT" sz="4400" dirty="0" smtClean="0"/>
              <a:t>CRITICITA’</a:t>
            </a:r>
            <a:endParaRPr lang="it-IT" sz="4400" dirty="0"/>
          </a:p>
        </p:txBody>
      </p:sp>
      <p:sp>
        <p:nvSpPr>
          <p:cNvPr id="11" name="CasellaDiTesto 10"/>
          <p:cNvSpPr txBox="1"/>
          <p:nvPr/>
        </p:nvSpPr>
        <p:spPr>
          <a:xfrm>
            <a:off x="1259632" y="2708920"/>
            <a:ext cx="6840760" cy="3046988"/>
          </a:xfrm>
          <a:prstGeom prst="rect">
            <a:avLst/>
          </a:prstGeom>
          <a:solidFill>
            <a:srgbClr val="00B0F0"/>
          </a:solidFill>
        </p:spPr>
        <p:txBody>
          <a:bodyPr wrap="square" rtlCol="0">
            <a:spAutoFit/>
          </a:bodyPr>
          <a:lstStyle/>
          <a:p>
            <a:r>
              <a:rPr lang="it-IT" sz="3200" dirty="0" smtClean="0"/>
              <a:t>- PIANO </a:t>
            </a:r>
            <a:r>
              <a:rPr lang="it-IT" sz="3200" dirty="0" err="1" smtClean="0"/>
              <a:t>DI</a:t>
            </a:r>
            <a:r>
              <a:rPr lang="it-IT" sz="3200" dirty="0" smtClean="0"/>
              <a:t> RIENTRO REGIONALE</a:t>
            </a:r>
          </a:p>
          <a:p>
            <a:r>
              <a:rPr lang="it-IT" sz="3200" dirty="0" smtClean="0"/>
              <a:t>- CARENZA PERSONALE</a:t>
            </a:r>
          </a:p>
          <a:p>
            <a:r>
              <a:rPr lang="it-IT" sz="3200" dirty="0" smtClean="0"/>
              <a:t>- CARENZE </a:t>
            </a:r>
            <a:r>
              <a:rPr lang="it-IT" sz="3200" dirty="0" err="1" smtClean="0"/>
              <a:t>DI</a:t>
            </a:r>
            <a:r>
              <a:rPr lang="it-IT" sz="3200" dirty="0" smtClean="0"/>
              <a:t> RISORSE ECONOMICHE</a:t>
            </a:r>
          </a:p>
          <a:p>
            <a:r>
              <a:rPr lang="it-IT" sz="3200" dirty="0" smtClean="0"/>
              <a:t>- PRE-GIUDIZI CULTURALI</a:t>
            </a:r>
          </a:p>
          <a:p>
            <a:r>
              <a:rPr lang="it-IT" sz="3200" dirty="0" smtClean="0"/>
              <a:t>- </a:t>
            </a:r>
            <a:r>
              <a:rPr lang="it-IT" sz="3200" cap="all" dirty="0" smtClean="0"/>
              <a:t>“Rilevazione fabbisogno”  	EFFETTUATO DAI Direttori UO</a:t>
            </a:r>
            <a:endParaRPr lang="it-IT" cap="all"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Utente\Desktop\girasole.bmp"/>
          <p:cNvPicPr>
            <a:picLocks noChangeAspect="1" noChangeArrowheads="1"/>
          </p:cNvPicPr>
          <p:nvPr/>
        </p:nvPicPr>
        <p:blipFill>
          <a:blip r:embed="rId3" cstate="print"/>
          <a:srcRect/>
          <a:stretch>
            <a:fillRect/>
          </a:stretch>
        </p:blipFill>
        <p:spPr bwMode="auto">
          <a:xfrm>
            <a:off x="971600" y="692696"/>
            <a:ext cx="7272808" cy="5346594"/>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692696"/>
            <a:ext cx="8568952" cy="5509200"/>
          </a:xfrm>
          <a:prstGeom prst="rect">
            <a:avLst/>
          </a:prstGeom>
          <a:solidFill>
            <a:schemeClr val="accent6">
              <a:lumMod val="20000"/>
              <a:lumOff val="80000"/>
            </a:schemeClr>
          </a:solidFill>
        </p:spPr>
        <p:txBody>
          <a:bodyPr wrap="square">
            <a:spAutoFit/>
          </a:bodyPr>
          <a:lstStyle/>
          <a:p>
            <a:r>
              <a:rPr lang="it-IT" sz="3200" dirty="0" smtClean="0"/>
              <a:t>Ringrazio, anche a nome della Responsabile della Formazione Dr. Nella Fagiani, gli organizzatori per averci dato l’opportunità di presentare la nostra esperienza. </a:t>
            </a:r>
          </a:p>
          <a:p>
            <a:r>
              <a:rPr lang="it-IT" sz="3200" dirty="0" smtClean="0"/>
              <a:t>In una Azienda come la nostra, con poche risorse a disposizione, implementare il Dossier Formativo ci è sembrata una opportunità da cogliere per favorire la crescita delle competenze dei nostri professionisti, ottimizzare le  scarse risorse e migliorare, di conseguenza la qualità delle cure erogate.</a:t>
            </a:r>
            <a:endParaRPr lang="it-IT" sz="32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1772817"/>
            <a:ext cx="8640960" cy="4032448"/>
          </a:xfrm>
          <a:solidFill>
            <a:schemeClr val="accent6">
              <a:lumMod val="20000"/>
              <a:lumOff val="80000"/>
            </a:schemeClr>
          </a:solidFill>
        </p:spPr>
        <p:txBody>
          <a:bodyPr/>
          <a:lstStyle/>
          <a:p>
            <a:pPr>
              <a:buNone/>
            </a:pPr>
            <a:r>
              <a:rPr lang="it-IT" dirty="0" smtClean="0"/>
              <a:t>Il D.F. scaturisce  dalle reali esigenze dell’equipe, in  sinergia con gli obiettivi strategici aziendali, consente di raggiungere il livello di competenze di cui la struttura necessita, crea armonizzazione, rafforza  le relazioni tra gli operatori, permette una reale integrazione e migliora il clima all’interno della unità operativa.</a:t>
            </a:r>
            <a:endParaRPr lang="it-IT"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23528" y="1628800"/>
            <a:ext cx="8496944" cy="4525963"/>
          </a:xfrm>
          <a:solidFill>
            <a:schemeClr val="accent6">
              <a:lumMod val="20000"/>
              <a:lumOff val="80000"/>
            </a:schemeClr>
          </a:solidFill>
        </p:spPr>
        <p:txBody>
          <a:bodyPr>
            <a:normAutofit/>
          </a:bodyPr>
          <a:lstStyle/>
          <a:p>
            <a:pPr>
              <a:buNone/>
            </a:pPr>
            <a:r>
              <a:rPr lang="it-IT" dirty="0" smtClean="0"/>
              <a:t>Abbiamo deciso di adottare il modello dell’Emilia Romagna e lo stiamo sperimentando con la rete dei referenti della formazione, che con entusiasmo e, convinzione nella bontà dello strumento, siamo riusciti tutti insieme a superare alcuni pre-giudizi e abbiamo conseguito il risultato di persuadere anche alcuni Direttori di Dipartimento, dapprima “scettici”.</a:t>
            </a:r>
            <a:endParaRPr lang="it-IT"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899592" y="5445224"/>
            <a:ext cx="7272808" cy="1143000"/>
          </a:xfrm>
          <a:solidFill>
            <a:schemeClr val="accent6">
              <a:lumMod val="20000"/>
              <a:lumOff val="80000"/>
            </a:schemeClr>
          </a:solidFill>
        </p:spPr>
        <p:txBody>
          <a:bodyPr/>
          <a:lstStyle/>
          <a:p>
            <a:r>
              <a:rPr lang="it-IT" dirty="0" smtClean="0"/>
              <a:t>GRAZIE PER L’ATTENZIONE</a:t>
            </a:r>
            <a:endParaRPr lang="it-IT" dirty="0"/>
          </a:p>
        </p:txBody>
      </p:sp>
      <p:pic>
        <p:nvPicPr>
          <p:cNvPr id="1026" name="Picture 2" descr="C:\Documents and Settings\Utente\Desktop\ARCHIVIO IOMEGA\CARLO\FOTO CARLO\2013\aprile\cs\HO7A9030.JPG"/>
          <p:cNvPicPr>
            <a:picLocks noChangeAspect="1" noChangeArrowheads="1"/>
          </p:cNvPicPr>
          <p:nvPr/>
        </p:nvPicPr>
        <p:blipFill>
          <a:blip r:embed="rId3" cstate="print"/>
          <a:srcRect/>
          <a:stretch>
            <a:fillRect/>
          </a:stretch>
        </p:blipFill>
        <p:spPr bwMode="auto">
          <a:xfrm>
            <a:off x="2267744" y="2492896"/>
            <a:ext cx="4752528" cy="3168353"/>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a:xfrm>
            <a:off x="395536" y="5373216"/>
            <a:ext cx="8229600" cy="1143000"/>
          </a:xfrm>
          <a:solidFill>
            <a:srgbClr val="00B0F0"/>
          </a:solidFill>
        </p:spPr>
        <p:txBody>
          <a:bodyPr>
            <a:normAutofit fontScale="90000"/>
          </a:bodyPr>
          <a:lstStyle/>
          <a:p>
            <a:r>
              <a:rPr lang="it-IT" dirty="0" smtClean="0"/>
              <a:t>RETE DEI REFERENTI DELL’ </a:t>
            </a:r>
            <a:r>
              <a:rPr lang="it-IT" dirty="0" err="1" smtClean="0"/>
              <a:t>A.O.</a:t>
            </a:r>
            <a:r>
              <a:rPr lang="it-IT" dirty="0" smtClean="0"/>
              <a:t> </a:t>
            </a:r>
            <a:r>
              <a:rPr lang="it-IT" dirty="0" err="1" smtClean="0"/>
              <a:t>DI</a:t>
            </a:r>
            <a:r>
              <a:rPr lang="it-IT" dirty="0" smtClean="0"/>
              <a:t> COSENZA</a:t>
            </a:r>
            <a:endParaRPr lang="it-IT" dirty="0"/>
          </a:p>
        </p:txBody>
      </p:sp>
      <p:sp>
        <p:nvSpPr>
          <p:cNvPr id="3" name="CasellaDiTesto 2"/>
          <p:cNvSpPr txBox="1"/>
          <p:nvPr/>
        </p:nvSpPr>
        <p:spPr>
          <a:xfrm>
            <a:off x="179512" y="2780928"/>
            <a:ext cx="8784976" cy="2585323"/>
          </a:xfrm>
          <a:prstGeom prst="rect">
            <a:avLst/>
          </a:prstGeom>
          <a:solidFill>
            <a:schemeClr val="accent6">
              <a:lumMod val="40000"/>
              <a:lumOff val="60000"/>
            </a:schemeClr>
          </a:solidFill>
        </p:spPr>
        <p:txBody>
          <a:bodyPr wrap="square" rtlCol="0">
            <a:spAutoFit/>
          </a:bodyPr>
          <a:lstStyle/>
          <a:p>
            <a:r>
              <a:rPr lang="it-IT" dirty="0" smtClean="0"/>
              <a:t>Carmine Carpino, Alma De </a:t>
            </a:r>
            <a:r>
              <a:rPr lang="it-IT" dirty="0" err="1" smtClean="0"/>
              <a:t>bartolo</a:t>
            </a:r>
            <a:r>
              <a:rPr lang="it-IT" dirty="0" smtClean="0"/>
              <a:t>, Daniela Biondo,Carmela Oriolo, Pierfrancesco </a:t>
            </a:r>
            <a:r>
              <a:rPr lang="it-IT" dirty="0" err="1" smtClean="0"/>
              <a:t>Indrieri</a:t>
            </a:r>
            <a:r>
              <a:rPr lang="it-IT" dirty="0" smtClean="0"/>
              <a:t>, Rosa </a:t>
            </a:r>
            <a:r>
              <a:rPr lang="it-IT" dirty="0" err="1" smtClean="0"/>
              <a:t>Tavolaro</a:t>
            </a:r>
            <a:r>
              <a:rPr lang="it-IT" dirty="0" smtClean="0"/>
              <a:t>, Rosa Gallo, Ciro </a:t>
            </a:r>
            <a:r>
              <a:rPr lang="it-IT" dirty="0" err="1" smtClean="0"/>
              <a:t>Pietrocola</a:t>
            </a:r>
            <a:r>
              <a:rPr lang="it-IT" dirty="0" smtClean="0"/>
              <a:t>, Stefano Fucile, Giulio Valentino, </a:t>
            </a:r>
            <a:r>
              <a:rPr lang="it-IT" dirty="0" err="1" smtClean="0"/>
              <a:t>Leofranco</a:t>
            </a:r>
            <a:r>
              <a:rPr lang="it-IT" dirty="0" smtClean="0"/>
              <a:t> </a:t>
            </a:r>
            <a:r>
              <a:rPr lang="it-IT" dirty="0" err="1" smtClean="0"/>
              <a:t>Rizzuti</a:t>
            </a:r>
            <a:r>
              <a:rPr lang="it-IT" dirty="0" smtClean="0"/>
              <a:t>, Oreste Tripodi, Fedele Flavio, Nicola benedetto,Furio </a:t>
            </a:r>
            <a:r>
              <a:rPr lang="it-IT" dirty="0" err="1" smtClean="0"/>
              <a:t>Sancati</a:t>
            </a:r>
            <a:r>
              <a:rPr lang="it-IT" dirty="0" smtClean="0"/>
              <a:t>, Giacomo Bruni, Rosanna </a:t>
            </a:r>
            <a:r>
              <a:rPr lang="it-IT" dirty="0" err="1" smtClean="0"/>
              <a:t>Mazzulla</a:t>
            </a:r>
            <a:r>
              <a:rPr lang="it-IT" dirty="0" smtClean="0"/>
              <a:t>, Patrizia Lombardo, Sabrina </a:t>
            </a:r>
            <a:r>
              <a:rPr lang="it-IT" dirty="0" err="1" smtClean="0"/>
              <a:t>Sinicropi</a:t>
            </a:r>
            <a:r>
              <a:rPr lang="it-IT" dirty="0" smtClean="0"/>
              <a:t>, Francesco De Rosa, Teresa </a:t>
            </a:r>
            <a:r>
              <a:rPr lang="it-IT" dirty="0" err="1" smtClean="0"/>
              <a:t>Papalia</a:t>
            </a:r>
            <a:r>
              <a:rPr lang="it-IT" dirty="0" smtClean="0"/>
              <a:t>, Rossella Bosco, Leo Luciana, Roberto Siciliani, Salvatore De </a:t>
            </a:r>
            <a:r>
              <a:rPr lang="it-IT" dirty="0" err="1" smtClean="0"/>
              <a:t>Santis</a:t>
            </a:r>
            <a:r>
              <a:rPr lang="it-IT" dirty="0" smtClean="0"/>
              <a:t>, Maria Vigna, Raffaella </a:t>
            </a:r>
            <a:r>
              <a:rPr lang="it-IT" dirty="0" err="1" smtClean="0"/>
              <a:t>Batilde</a:t>
            </a:r>
            <a:r>
              <a:rPr lang="it-IT" dirty="0" smtClean="0"/>
              <a:t>, Gennaro </a:t>
            </a:r>
            <a:r>
              <a:rPr lang="it-IT" dirty="0" err="1" smtClean="0"/>
              <a:t>Meringolo</a:t>
            </a:r>
            <a:r>
              <a:rPr lang="it-IT" dirty="0" smtClean="0"/>
              <a:t>,Robert Tenuta, Carlo </a:t>
            </a:r>
            <a:r>
              <a:rPr lang="it-IT" dirty="0" err="1" smtClean="0"/>
              <a:t>Zanolini</a:t>
            </a:r>
            <a:r>
              <a:rPr lang="it-IT" dirty="0" smtClean="0"/>
              <a:t>, Lo Bello Carmela, Rosanna </a:t>
            </a:r>
            <a:r>
              <a:rPr lang="it-IT" dirty="0" err="1" smtClean="0"/>
              <a:t>Talarico</a:t>
            </a:r>
            <a:r>
              <a:rPr lang="it-IT" dirty="0" smtClean="0"/>
              <a:t>, Enrica Corniola, Alessandra Arcuri, Massimo Rizzo, Pietro </a:t>
            </a:r>
            <a:r>
              <a:rPr lang="it-IT" dirty="0" err="1" smtClean="0"/>
              <a:t>Aiello</a:t>
            </a:r>
            <a:r>
              <a:rPr lang="it-IT" dirty="0" smtClean="0"/>
              <a:t>, Anita </a:t>
            </a:r>
            <a:r>
              <a:rPr lang="it-IT" dirty="0" err="1" smtClean="0"/>
              <a:t>Zaccaro</a:t>
            </a:r>
            <a:r>
              <a:rPr lang="it-IT" dirty="0" smtClean="0"/>
              <a:t>, Antonio </a:t>
            </a:r>
            <a:r>
              <a:rPr lang="it-IT" dirty="0" err="1" smtClean="0"/>
              <a:t>Lariccia</a:t>
            </a:r>
            <a:r>
              <a:rPr lang="it-IT" dirty="0" smtClean="0"/>
              <a:t>, Giuseppe De </a:t>
            </a:r>
            <a:r>
              <a:rPr lang="it-IT" dirty="0" err="1" smtClean="0"/>
              <a:t>Vuono</a:t>
            </a:r>
            <a:r>
              <a:rPr lang="it-IT" dirty="0" smtClean="0"/>
              <a:t>, Giovanna </a:t>
            </a:r>
            <a:r>
              <a:rPr lang="it-IT" dirty="0" err="1" smtClean="0"/>
              <a:t>Capocasale</a:t>
            </a:r>
            <a:r>
              <a:rPr lang="it-IT" dirty="0" smtClean="0"/>
              <a:t>, Eugenio D’Amico, Candida Mastroianni, Francesco Longo, </a:t>
            </a:r>
            <a:r>
              <a:rPr lang="it-IT" dirty="0" err="1" smtClean="0"/>
              <a:t>AnastasiaScarcello</a:t>
            </a:r>
            <a:r>
              <a:rPr lang="it-IT" dirty="0" smtClean="0"/>
              <a:t>, Olga </a:t>
            </a:r>
            <a:r>
              <a:rPr lang="it-IT" dirty="0" err="1" smtClean="0"/>
              <a:t>Cuccurullo</a:t>
            </a:r>
            <a:r>
              <a:rPr lang="it-IT" dirty="0" smtClean="0"/>
              <a:t>, Sebastiano </a:t>
            </a:r>
            <a:r>
              <a:rPr lang="it-IT" dirty="0" err="1" smtClean="0"/>
              <a:t>Vaccarisi</a:t>
            </a:r>
            <a:r>
              <a:rPr lang="it-IT" dirty="0" smtClean="0"/>
              <a:t>, Pietro Scrivano. </a:t>
            </a:r>
            <a:endParaRPr lang="it-IT" dirty="0"/>
          </a:p>
        </p:txBody>
      </p:sp>
      <p:sp>
        <p:nvSpPr>
          <p:cNvPr id="5" name="CasellaDiTesto 4"/>
          <p:cNvSpPr txBox="1"/>
          <p:nvPr/>
        </p:nvSpPr>
        <p:spPr>
          <a:xfrm>
            <a:off x="755576" y="188640"/>
            <a:ext cx="7488832" cy="369332"/>
          </a:xfrm>
          <a:prstGeom prst="rect">
            <a:avLst/>
          </a:prstGeom>
          <a:solidFill>
            <a:schemeClr val="accent6">
              <a:lumMod val="75000"/>
            </a:schemeClr>
          </a:solidFill>
        </p:spPr>
        <p:txBody>
          <a:bodyPr wrap="square" rtlCol="0">
            <a:spAutoFit/>
          </a:bodyPr>
          <a:lstStyle/>
          <a:p>
            <a:r>
              <a:rPr lang="it-IT" dirty="0" smtClean="0"/>
              <a:t>RESPONSABILE UOS  COMUNICAZIONE E FORMAZIONE: Dr. </a:t>
            </a:r>
            <a:r>
              <a:rPr lang="it-IT" dirty="0" err="1" smtClean="0"/>
              <a:t>ssa</a:t>
            </a:r>
            <a:r>
              <a:rPr lang="it-IT" dirty="0" smtClean="0"/>
              <a:t> NELLA FAGIANI</a:t>
            </a:r>
            <a:endParaRPr lang="it-IT"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83568" y="2708920"/>
            <a:ext cx="7704856" cy="1396751"/>
          </a:xfrm>
          <a:solidFill>
            <a:schemeClr val="accent6">
              <a:lumMod val="20000"/>
              <a:lumOff val="80000"/>
            </a:schemeClr>
          </a:solidFill>
        </p:spPr>
        <p:txBody>
          <a:bodyPr>
            <a:normAutofit/>
          </a:bodyPr>
          <a:lstStyle/>
          <a:p>
            <a:pPr>
              <a:buNone/>
            </a:pPr>
            <a:r>
              <a:rPr lang="it-IT" sz="7200" dirty="0" smtClean="0"/>
              <a:t>RETE DEI REFERENTI</a:t>
            </a:r>
            <a:endParaRPr lang="it-IT" sz="72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552" y="2492896"/>
            <a:ext cx="8229600" cy="2808312"/>
          </a:xfrm>
          <a:solidFill>
            <a:schemeClr val="accent6">
              <a:lumMod val="20000"/>
              <a:lumOff val="80000"/>
            </a:schemeClr>
          </a:solidFill>
        </p:spPr>
        <p:txBody>
          <a:bodyPr>
            <a:normAutofit/>
          </a:bodyPr>
          <a:lstStyle/>
          <a:p>
            <a:r>
              <a:rPr lang="it-IT" dirty="0" smtClean="0"/>
              <a:t>Tutto ciò ha fatto si che molti operatori sanitari, abituati ad un sistema organizzativo/gestionale </a:t>
            </a:r>
            <a:r>
              <a:rPr lang="it-IT" dirty="0" err="1" smtClean="0"/>
              <a:t>inappropiato</a:t>
            </a:r>
            <a:r>
              <a:rPr lang="it-IT" dirty="0" smtClean="0"/>
              <a:t>, </a:t>
            </a:r>
            <a:r>
              <a:rPr lang="it-IT" dirty="0" err="1" smtClean="0"/>
              <a:t>settorializzato</a:t>
            </a:r>
            <a:r>
              <a:rPr lang="it-IT" dirty="0" smtClean="0"/>
              <a:t> e chiuso, si trovassero in difficoltà in questa fase di passaggio. </a:t>
            </a:r>
          </a:p>
          <a:p>
            <a:endParaRPr lang="it-IT" dirty="0"/>
          </a:p>
        </p:txBody>
      </p:sp>
      <p:sp>
        <p:nvSpPr>
          <p:cNvPr id="5" name="Titolo 1"/>
          <p:cNvSpPr>
            <a:spLocks noGrp="1"/>
          </p:cNvSpPr>
          <p:nvPr>
            <p:ph type="title"/>
          </p:nvPr>
        </p:nvSpPr>
        <p:spPr>
          <a:solidFill>
            <a:schemeClr val="accent5">
              <a:lumMod val="20000"/>
              <a:lumOff val="80000"/>
            </a:schemeClr>
          </a:solidFill>
        </p:spPr>
        <p:txBody>
          <a:bodyPr>
            <a:normAutofit fontScale="90000"/>
          </a:bodyPr>
          <a:lstStyle/>
          <a:p>
            <a:pPr lvl="0"/>
            <a:r>
              <a:rPr lang="it-IT" dirty="0" smtClean="0"/>
              <a:t/>
            </a:r>
            <a:br>
              <a:rPr lang="it-IT" dirty="0" smtClean="0"/>
            </a:br>
            <a:r>
              <a:rPr lang="it-IT" dirty="0" smtClean="0"/>
              <a:t>ANALISI DEL CONTESTO </a:t>
            </a:r>
            <a:br>
              <a:rPr lang="it-IT" dirty="0" smtClean="0"/>
            </a:br>
            <a:r>
              <a:rPr lang="it-IT" dirty="0" smtClean="0"/>
              <a:t>(LETTURA DEL BISOGNO)</a:t>
            </a:r>
            <a:br>
              <a:rPr lang="it-IT" dirty="0" smtClean="0"/>
            </a:br>
            <a:endParaRPr lang="it-IT"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285728"/>
            <a:ext cx="8229600" cy="1143000"/>
          </a:xfrm>
          <a:solidFill>
            <a:schemeClr val="accent5">
              <a:lumMod val="20000"/>
              <a:lumOff val="80000"/>
            </a:schemeClr>
          </a:solidFill>
        </p:spPr>
        <p:txBody>
          <a:bodyPr>
            <a:normAutofit fontScale="90000"/>
          </a:bodyPr>
          <a:lstStyle/>
          <a:p>
            <a:r>
              <a:rPr lang="it-IT" dirty="0" smtClean="0"/>
              <a:t/>
            </a:r>
            <a:br>
              <a:rPr lang="it-IT" dirty="0" smtClean="0"/>
            </a:br>
            <a:r>
              <a:rPr lang="it-IT" dirty="0" smtClean="0"/>
              <a:t> FABBISOGNO/PROBLEMA</a:t>
            </a:r>
            <a:r>
              <a:rPr lang="it-IT" dirty="0"/>
              <a:t/>
            </a:r>
            <a:br>
              <a:rPr lang="it-IT" dirty="0"/>
            </a:br>
            <a:endParaRPr lang="it-IT" dirty="0"/>
          </a:p>
        </p:txBody>
      </p:sp>
      <p:sp>
        <p:nvSpPr>
          <p:cNvPr id="4" name="CasellaDiTesto 3"/>
          <p:cNvSpPr txBox="1"/>
          <p:nvPr/>
        </p:nvSpPr>
        <p:spPr>
          <a:xfrm>
            <a:off x="2339752" y="1772816"/>
            <a:ext cx="4536504" cy="584775"/>
          </a:xfrm>
          <a:prstGeom prst="rect">
            <a:avLst/>
          </a:prstGeom>
          <a:solidFill>
            <a:schemeClr val="accent2"/>
          </a:solidFill>
        </p:spPr>
        <p:txBody>
          <a:bodyPr wrap="square" rtlCol="0">
            <a:spAutoFit/>
          </a:bodyPr>
          <a:lstStyle/>
          <a:p>
            <a:r>
              <a:rPr lang="it-IT" sz="3200" dirty="0" smtClean="0"/>
              <a:t>FABBISOGNO FORMATIVO </a:t>
            </a:r>
            <a:endParaRPr lang="it-IT" sz="3200" dirty="0"/>
          </a:p>
        </p:txBody>
      </p:sp>
      <p:sp>
        <p:nvSpPr>
          <p:cNvPr id="5" name="Rettangolo 4"/>
          <p:cNvSpPr/>
          <p:nvPr/>
        </p:nvSpPr>
        <p:spPr>
          <a:xfrm>
            <a:off x="1331640" y="2780928"/>
            <a:ext cx="6014980" cy="584775"/>
          </a:xfrm>
          <a:prstGeom prst="rect">
            <a:avLst/>
          </a:prstGeom>
          <a:solidFill>
            <a:srgbClr val="00B0F0"/>
          </a:solidFill>
        </p:spPr>
        <p:txBody>
          <a:bodyPr wrap="none">
            <a:spAutoFit/>
          </a:bodyPr>
          <a:lstStyle/>
          <a:p>
            <a:r>
              <a:rPr lang="it-IT" sz="3200" dirty="0" smtClean="0"/>
              <a:t>Comunicazione interprofessionale </a:t>
            </a:r>
            <a:endParaRPr lang="it-IT" sz="3200" dirty="0"/>
          </a:p>
        </p:txBody>
      </p:sp>
      <p:sp>
        <p:nvSpPr>
          <p:cNvPr id="6" name="Rettangolo 5"/>
          <p:cNvSpPr/>
          <p:nvPr/>
        </p:nvSpPr>
        <p:spPr>
          <a:xfrm>
            <a:off x="611560" y="3861048"/>
            <a:ext cx="8064896" cy="523220"/>
          </a:xfrm>
          <a:prstGeom prst="rect">
            <a:avLst/>
          </a:prstGeom>
          <a:solidFill>
            <a:srgbClr val="00B0F0"/>
          </a:solidFill>
        </p:spPr>
        <p:txBody>
          <a:bodyPr wrap="square">
            <a:spAutoFit/>
          </a:bodyPr>
          <a:lstStyle/>
          <a:p>
            <a:r>
              <a:rPr lang="it-IT" sz="2800" dirty="0" smtClean="0"/>
              <a:t>Comunicazione con i </a:t>
            </a:r>
            <a:r>
              <a:rPr lang="it-IT" sz="2800" dirty="0" err="1" smtClean="0"/>
              <a:t>pz</a:t>
            </a:r>
            <a:r>
              <a:rPr lang="it-IT" sz="2800" dirty="0" smtClean="0"/>
              <a:t> e i familiari e con le istituzioni.</a:t>
            </a:r>
            <a:endParaRPr lang="it-IT" sz="2800" dirty="0"/>
          </a:p>
        </p:txBody>
      </p:sp>
      <p:sp>
        <p:nvSpPr>
          <p:cNvPr id="7" name="Rettangolo 6"/>
          <p:cNvSpPr/>
          <p:nvPr/>
        </p:nvSpPr>
        <p:spPr>
          <a:xfrm>
            <a:off x="755576" y="4797152"/>
            <a:ext cx="7421071" cy="1384995"/>
          </a:xfrm>
          <a:prstGeom prst="rect">
            <a:avLst/>
          </a:prstGeom>
          <a:solidFill>
            <a:srgbClr val="00B0F0"/>
          </a:solidFill>
        </p:spPr>
        <p:txBody>
          <a:bodyPr wrap="none">
            <a:spAutoFit/>
          </a:bodyPr>
          <a:lstStyle/>
          <a:p>
            <a:r>
              <a:rPr lang="it-IT" sz="2800" dirty="0" smtClean="0"/>
              <a:t>Piano di programmazione formativa più aderente </a:t>
            </a:r>
          </a:p>
          <a:p>
            <a:r>
              <a:rPr lang="it-IT" sz="2800" dirty="0" smtClean="0"/>
              <a:t>alle esigenze  del personale e in sinergia con </a:t>
            </a:r>
          </a:p>
          <a:p>
            <a:r>
              <a:rPr lang="it-IT" sz="2800" dirty="0" smtClean="0"/>
              <a:t>gli obiettivi strategici aziendali</a:t>
            </a:r>
            <a:endParaRPr lang="it-IT" sz="28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88640"/>
            <a:ext cx="8229600" cy="1428760"/>
          </a:xfrm>
          <a:solidFill>
            <a:schemeClr val="accent5">
              <a:lumMod val="20000"/>
              <a:lumOff val="80000"/>
            </a:schemeClr>
          </a:solidFill>
        </p:spPr>
        <p:txBody>
          <a:bodyPr>
            <a:normAutofit fontScale="90000"/>
          </a:bodyPr>
          <a:lstStyle/>
          <a:p>
            <a:pPr lvl="0"/>
            <a:r>
              <a:rPr lang="it-IT" dirty="0" smtClean="0"/>
              <a:t/>
            </a:r>
            <a:br>
              <a:rPr lang="it-IT" dirty="0" smtClean="0"/>
            </a:br>
            <a:r>
              <a:rPr lang="it-IT" dirty="0" smtClean="0"/>
              <a:t/>
            </a:r>
            <a:br>
              <a:rPr lang="it-IT" dirty="0" smtClean="0"/>
            </a:br>
            <a:r>
              <a:rPr lang="it-IT" dirty="0" smtClean="0"/>
              <a:t>STRUMENTO </a:t>
            </a:r>
            <a:r>
              <a:rPr lang="it-IT" dirty="0"/>
              <a:t>O METODO </a:t>
            </a:r>
            <a:r>
              <a:rPr lang="it-IT" dirty="0" err="1"/>
              <a:t>DI</a:t>
            </a:r>
            <a:r>
              <a:rPr lang="it-IT" dirty="0"/>
              <a:t> RILEVAZIONE </a:t>
            </a:r>
            <a:br>
              <a:rPr lang="it-IT" dirty="0"/>
            </a:br>
            <a:r>
              <a:rPr lang="it-IT" dirty="0"/>
              <a:t/>
            </a:r>
            <a:br>
              <a:rPr lang="it-IT" dirty="0"/>
            </a:br>
            <a:endParaRPr lang="it-IT" dirty="0"/>
          </a:p>
        </p:txBody>
      </p:sp>
      <p:sp>
        <p:nvSpPr>
          <p:cNvPr id="4" name="Rettangolo 3"/>
          <p:cNvSpPr/>
          <p:nvPr/>
        </p:nvSpPr>
        <p:spPr>
          <a:xfrm>
            <a:off x="179512" y="1988840"/>
            <a:ext cx="8784976" cy="553998"/>
          </a:xfrm>
          <a:prstGeom prst="rect">
            <a:avLst/>
          </a:prstGeom>
          <a:solidFill>
            <a:srgbClr val="C00000"/>
          </a:solidFill>
        </p:spPr>
        <p:txBody>
          <a:bodyPr wrap="square">
            <a:spAutoFit/>
          </a:bodyPr>
          <a:lstStyle/>
          <a:p>
            <a:r>
              <a:rPr lang="it-IT" sz="3000" b="1" dirty="0" smtClean="0"/>
              <a:t>Somministrazione di un semplice e breve questionario </a:t>
            </a:r>
            <a:endParaRPr lang="it-IT" sz="3000" dirty="0"/>
          </a:p>
        </p:txBody>
      </p:sp>
      <p:sp>
        <p:nvSpPr>
          <p:cNvPr id="5" name="Rettangolo 4"/>
          <p:cNvSpPr/>
          <p:nvPr/>
        </p:nvSpPr>
        <p:spPr>
          <a:xfrm>
            <a:off x="755576" y="2996952"/>
            <a:ext cx="4320480" cy="1200329"/>
          </a:xfrm>
          <a:prstGeom prst="rect">
            <a:avLst/>
          </a:prstGeom>
          <a:solidFill>
            <a:srgbClr val="00B0F0"/>
          </a:solidFill>
        </p:spPr>
        <p:txBody>
          <a:bodyPr wrap="square">
            <a:spAutoFit/>
          </a:bodyPr>
          <a:lstStyle/>
          <a:p>
            <a:r>
              <a:rPr lang="it-IT" sz="2400" dirty="0" smtClean="0"/>
              <a:t>Obiettivi aziendali  sui quali l’intervistato avrebbe desiderato  maggiormente lavorare </a:t>
            </a:r>
            <a:endParaRPr lang="it-IT" sz="2400" dirty="0"/>
          </a:p>
        </p:txBody>
      </p:sp>
      <p:sp>
        <p:nvSpPr>
          <p:cNvPr id="6" name="Rettangolo 5"/>
          <p:cNvSpPr/>
          <p:nvPr/>
        </p:nvSpPr>
        <p:spPr>
          <a:xfrm>
            <a:off x="4283968" y="4509120"/>
            <a:ext cx="4572000" cy="1200329"/>
          </a:xfrm>
          <a:prstGeom prst="rect">
            <a:avLst/>
          </a:prstGeom>
          <a:solidFill>
            <a:srgbClr val="00B0F0"/>
          </a:solidFill>
        </p:spPr>
        <p:txBody>
          <a:bodyPr>
            <a:spAutoFit/>
          </a:bodyPr>
          <a:lstStyle/>
          <a:p>
            <a:r>
              <a:rPr lang="it-IT" sz="2400" dirty="0" smtClean="0"/>
              <a:t>Competenze specifiche del proprio ambito lavorativo, che l’intervistato vorrebbe migliorare</a:t>
            </a:r>
            <a:endParaRPr lang="it-IT" sz="2400" dirty="0"/>
          </a:p>
        </p:txBody>
      </p:sp>
      <p:sp>
        <p:nvSpPr>
          <p:cNvPr id="7" name="Rettangolo 6"/>
          <p:cNvSpPr/>
          <p:nvPr/>
        </p:nvSpPr>
        <p:spPr>
          <a:xfrm>
            <a:off x="251520" y="6165304"/>
            <a:ext cx="3839641" cy="369332"/>
          </a:xfrm>
          <a:prstGeom prst="rect">
            <a:avLst/>
          </a:prstGeom>
          <a:solidFill>
            <a:srgbClr val="FFC000"/>
          </a:solidFill>
        </p:spPr>
        <p:txBody>
          <a:bodyPr wrap="none">
            <a:spAutoFit/>
          </a:bodyPr>
          <a:lstStyle/>
          <a:p>
            <a:r>
              <a:rPr lang="it-IT" dirty="0" smtClean="0"/>
              <a:t>Ordine di priorità con i numeri da 1 a 3 </a:t>
            </a:r>
            <a:endParaRPr lang="it-IT"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500042"/>
            <a:ext cx="8229600" cy="571504"/>
          </a:xfrm>
        </p:spPr>
        <p:txBody>
          <a:bodyPr>
            <a:normAutofit fontScale="90000"/>
          </a:bodyPr>
          <a:lstStyle/>
          <a:p>
            <a:pPr lvl="0"/>
            <a:r>
              <a:rPr lang="it-IT" dirty="0" smtClean="0"/>
              <a:t/>
            </a:r>
            <a:br>
              <a:rPr lang="it-IT" dirty="0" smtClean="0"/>
            </a:br>
            <a:r>
              <a:rPr lang="it-IT" dirty="0" smtClean="0"/>
              <a:t/>
            </a:r>
            <a:br>
              <a:rPr lang="it-IT" dirty="0" smtClean="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endParaRPr lang="it-IT" dirty="0"/>
          </a:p>
        </p:txBody>
      </p:sp>
      <p:sp>
        <p:nvSpPr>
          <p:cNvPr id="3" name="Segnaposto contenuto 2"/>
          <p:cNvSpPr>
            <a:spLocks noGrp="1"/>
          </p:cNvSpPr>
          <p:nvPr>
            <p:ph idx="1"/>
          </p:nvPr>
        </p:nvSpPr>
        <p:spPr>
          <a:xfrm>
            <a:off x="395536" y="476672"/>
            <a:ext cx="8229600" cy="6000792"/>
          </a:xfrm>
          <a:solidFill>
            <a:schemeClr val="accent2">
              <a:lumMod val="20000"/>
              <a:lumOff val="80000"/>
            </a:schemeClr>
          </a:solidFill>
        </p:spPr>
        <p:txBody>
          <a:bodyPr>
            <a:normAutofit fontScale="47500" lnSpcReduction="20000"/>
          </a:bodyPr>
          <a:lstStyle/>
          <a:p>
            <a:pPr algn="ctr">
              <a:buNone/>
            </a:pPr>
            <a:r>
              <a:rPr lang="it-IT" sz="7000" b="1" dirty="0" smtClean="0"/>
              <a:t>        </a:t>
            </a:r>
            <a:r>
              <a:rPr lang="it-IT" sz="7000" b="1" dirty="0" smtClean="0">
                <a:solidFill>
                  <a:srgbClr val="FF0000"/>
                </a:solidFill>
              </a:rPr>
              <a:t>Dossier </a:t>
            </a:r>
            <a:r>
              <a:rPr lang="it-IT" sz="7000" b="1" dirty="0">
                <a:solidFill>
                  <a:srgbClr val="FF0000"/>
                </a:solidFill>
              </a:rPr>
              <a:t>formativo di gruppo </a:t>
            </a:r>
            <a:endParaRPr lang="it-IT" sz="7000" dirty="0">
              <a:solidFill>
                <a:srgbClr val="FF0000"/>
              </a:solidFill>
            </a:endParaRPr>
          </a:p>
          <a:p>
            <a:pPr algn="ctr">
              <a:buNone/>
            </a:pPr>
            <a:r>
              <a:rPr lang="it-IT" sz="7000" b="1" dirty="0" smtClean="0">
                <a:solidFill>
                  <a:srgbClr val="FF0000"/>
                </a:solidFill>
              </a:rPr>
              <a:t>    triennio </a:t>
            </a:r>
            <a:r>
              <a:rPr lang="it-IT" sz="7000" b="1" dirty="0">
                <a:solidFill>
                  <a:srgbClr val="FF0000"/>
                </a:solidFill>
              </a:rPr>
              <a:t>2013-2015</a:t>
            </a:r>
            <a:endParaRPr lang="it-IT" sz="7000" dirty="0">
              <a:solidFill>
                <a:srgbClr val="FF0000"/>
              </a:solidFill>
            </a:endParaRPr>
          </a:p>
          <a:p>
            <a:pPr>
              <a:buNone/>
            </a:pPr>
            <a:r>
              <a:rPr lang="it-IT" b="1" dirty="0"/>
              <a:t> </a:t>
            </a:r>
            <a:endParaRPr lang="it-IT" dirty="0"/>
          </a:p>
          <a:p>
            <a:pPr>
              <a:buNone/>
            </a:pPr>
            <a:r>
              <a:rPr lang="it-IT" b="1" dirty="0"/>
              <a:t> </a:t>
            </a:r>
            <a:endParaRPr lang="it-IT" dirty="0"/>
          </a:p>
          <a:p>
            <a:pPr algn="ctr">
              <a:buNone/>
            </a:pPr>
            <a:r>
              <a:rPr lang="it-IT" b="1" dirty="0"/>
              <a:t> </a:t>
            </a:r>
            <a:endParaRPr lang="it-IT" dirty="0"/>
          </a:p>
          <a:p>
            <a:pPr algn="ctr">
              <a:buNone/>
            </a:pPr>
            <a:r>
              <a:rPr lang="it-IT" b="1" dirty="0"/>
              <a:t>Dipartimento:______Staff </a:t>
            </a:r>
            <a:r>
              <a:rPr lang="it-IT" b="1" dirty="0" smtClean="0"/>
              <a:t>  Direzione </a:t>
            </a:r>
            <a:r>
              <a:rPr lang="it-IT" b="1" dirty="0"/>
              <a:t>Generale_______________________________</a:t>
            </a:r>
            <a:endParaRPr lang="it-IT" dirty="0"/>
          </a:p>
          <a:p>
            <a:pPr algn="ctr">
              <a:buNone/>
            </a:pPr>
            <a:r>
              <a:rPr lang="it-IT" b="1" dirty="0"/>
              <a:t> </a:t>
            </a:r>
            <a:endParaRPr lang="it-IT" dirty="0"/>
          </a:p>
          <a:p>
            <a:pPr algn="ctr">
              <a:buNone/>
            </a:pPr>
            <a:r>
              <a:rPr lang="it-IT" b="1" dirty="0"/>
              <a:t> </a:t>
            </a:r>
            <a:endParaRPr lang="it-IT" dirty="0"/>
          </a:p>
          <a:p>
            <a:pPr algn="ctr">
              <a:buNone/>
            </a:pPr>
            <a:r>
              <a:rPr lang="it-IT" b="1" dirty="0"/>
              <a:t>SOC/SOS:______Ufficio Formazione _____________________________________________</a:t>
            </a:r>
            <a:endParaRPr lang="it-IT" dirty="0"/>
          </a:p>
          <a:p>
            <a:pPr algn="ctr">
              <a:buNone/>
            </a:pPr>
            <a:r>
              <a:rPr lang="it-IT" b="1" dirty="0"/>
              <a:t> </a:t>
            </a:r>
            <a:endParaRPr lang="it-IT" dirty="0"/>
          </a:p>
          <a:p>
            <a:pPr algn="ctr">
              <a:buNone/>
            </a:pPr>
            <a:r>
              <a:rPr lang="it-IT" dirty="0"/>
              <a:t> </a:t>
            </a:r>
          </a:p>
          <a:p>
            <a:pPr algn="ctr">
              <a:buNone/>
            </a:pPr>
            <a:r>
              <a:rPr lang="it-IT" b="1" dirty="0"/>
              <a:t>Responsabile Struttura</a:t>
            </a:r>
            <a:r>
              <a:rPr lang="it-IT" b="1" dirty="0" smtClean="0"/>
              <a:t>:_____ </a:t>
            </a:r>
            <a:r>
              <a:rPr lang="it-IT" b="1" dirty="0" err="1" smtClean="0"/>
              <a:t>Nellina</a:t>
            </a:r>
            <a:r>
              <a:rPr lang="it-IT" b="1" dirty="0" smtClean="0"/>
              <a:t> </a:t>
            </a:r>
            <a:r>
              <a:rPr lang="it-IT" b="1" dirty="0"/>
              <a:t>Fagiani___________________________________</a:t>
            </a:r>
            <a:endParaRPr lang="it-IT" dirty="0"/>
          </a:p>
          <a:p>
            <a:pPr algn="ctr">
              <a:buNone/>
            </a:pPr>
            <a:r>
              <a:rPr lang="it-IT" b="1" dirty="0"/>
              <a:t> </a:t>
            </a:r>
            <a:endParaRPr lang="it-IT" dirty="0"/>
          </a:p>
          <a:p>
            <a:pPr algn="ctr">
              <a:buNone/>
            </a:pPr>
            <a:r>
              <a:rPr lang="it-IT" b="1" dirty="0"/>
              <a:t>Referente della formazione:_____________________________________</a:t>
            </a:r>
            <a:endParaRPr lang="it-IT" dirty="0"/>
          </a:p>
          <a:p>
            <a:pPr algn="ctr">
              <a:buNone/>
            </a:pPr>
            <a:r>
              <a:rPr lang="it-IT" b="1" dirty="0"/>
              <a:t> </a:t>
            </a:r>
            <a:endParaRPr lang="it-IT" dirty="0"/>
          </a:p>
          <a:p>
            <a:pPr>
              <a:buNone/>
            </a:pPr>
            <a:r>
              <a:rPr lang="it-IT" b="1" dirty="0"/>
              <a:t> </a:t>
            </a:r>
            <a:endParaRPr lang="it-IT" b="1" dirty="0" smtClean="0"/>
          </a:p>
          <a:p>
            <a:pPr>
              <a:buNone/>
            </a:pPr>
            <a:endParaRPr lang="it-IT" dirty="0"/>
          </a:p>
          <a:p>
            <a:pPr>
              <a:buNone/>
            </a:pPr>
            <a:r>
              <a:rPr lang="it-IT" b="1" dirty="0"/>
              <a:t> </a:t>
            </a:r>
            <a:r>
              <a:rPr lang="it-IT" b="1" dirty="0" smtClean="0"/>
              <a:t>                                                     Composizione </a:t>
            </a:r>
            <a:r>
              <a:rPr lang="it-IT" b="1" dirty="0"/>
              <a:t>professionale struttura</a:t>
            </a:r>
            <a:r>
              <a:rPr lang="it-IT" b="1" dirty="0" smtClean="0"/>
              <a:t>:</a:t>
            </a:r>
            <a:endParaRPr lang="it-IT" dirty="0"/>
          </a:p>
          <a:p>
            <a:pPr>
              <a:buNone/>
            </a:pPr>
            <a:r>
              <a:rPr lang="it-IT" b="1" dirty="0"/>
              <a:t> </a:t>
            </a:r>
            <a:endParaRPr lang="it-IT" dirty="0"/>
          </a:p>
          <a:p>
            <a:pPr algn="ctr">
              <a:buNone/>
            </a:pPr>
            <a:endParaRPr lang="it-IT" dirty="0"/>
          </a:p>
          <a:p>
            <a:pPr>
              <a:buNone/>
            </a:pPr>
            <a:r>
              <a:rPr lang="it-IT" b="1" dirty="0" smtClean="0"/>
              <a:t> </a:t>
            </a:r>
            <a:endParaRPr lang="it-IT" dirty="0" smtClean="0"/>
          </a:p>
          <a:p>
            <a:pPr>
              <a:buNone/>
            </a:pPr>
            <a:r>
              <a:rPr lang="it-IT" b="1" dirty="0"/>
              <a:t> </a:t>
            </a:r>
            <a:endParaRPr lang="it-IT" dirty="0"/>
          </a:p>
          <a:p>
            <a:pPr>
              <a:buNone/>
            </a:pPr>
            <a:endParaRPr lang="it-IT" dirty="0"/>
          </a:p>
        </p:txBody>
      </p:sp>
      <p:graphicFrame>
        <p:nvGraphicFramePr>
          <p:cNvPr id="4" name="Tabella 3"/>
          <p:cNvGraphicFramePr>
            <a:graphicFrameLocks noGrp="1"/>
          </p:cNvGraphicFramePr>
          <p:nvPr/>
        </p:nvGraphicFramePr>
        <p:xfrm>
          <a:off x="500034" y="5072074"/>
          <a:ext cx="8072494" cy="741680"/>
        </p:xfrm>
        <a:graphic>
          <a:graphicData uri="http://schemas.openxmlformats.org/drawingml/2006/table">
            <a:tbl>
              <a:tblPr firstRow="1" bandRow="1">
                <a:tableStyleId>{5C22544A-7EE6-4342-B048-85BDC9FD1C3A}</a:tableStyleId>
              </a:tblPr>
              <a:tblGrid>
                <a:gridCol w="4036247"/>
                <a:gridCol w="4036247"/>
              </a:tblGrid>
              <a:tr h="370840">
                <a:tc>
                  <a:txBody>
                    <a:bodyPr/>
                    <a:lstStyle/>
                    <a:p>
                      <a:pPr algn="ctr"/>
                      <a:r>
                        <a:rPr lang="it-IT" dirty="0" smtClean="0"/>
                        <a:t>PROFILO</a:t>
                      </a:r>
                      <a:endParaRPr lang="it-IT" dirty="0"/>
                    </a:p>
                  </a:txBody>
                  <a:tcPr/>
                </a:tc>
                <a:tc>
                  <a:txBody>
                    <a:bodyPr/>
                    <a:lstStyle/>
                    <a:p>
                      <a:pPr algn="ctr"/>
                      <a:r>
                        <a:rPr lang="it-IT" dirty="0" smtClean="0"/>
                        <a:t>NUMERO</a:t>
                      </a:r>
                      <a:endParaRPr lang="it-IT" dirty="0"/>
                    </a:p>
                  </a:txBody>
                  <a:tcPr/>
                </a:tc>
              </a:tr>
              <a:tr h="370840">
                <a:tc>
                  <a:txBody>
                    <a:bodyPr/>
                    <a:lstStyle/>
                    <a:p>
                      <a:r>
                        <a:rPr lang="it-IT" dirty="0" smtClean="0"/>
                        <a:t>Comunità</a:t>
                      </a:r>
                      <a:r>
                        <a:rPr lang="it-IT" baseline="0" dirty="0" smtClean="0"/>
                        <a:t> dei referenti della formazione</a:t>
                      </a:r>
                      <a:endParaRPr lang="it-IT" dirty="0"/>
                    </a:p>
                  </a:txBody>
                  <a:tcPr/>
                </a:tc>
                <a:tc>
                  <a:txBody>
                    <a:bodyPr/>
                    <a:lstStyle/>
                    <a:p>
                      <a:pPr algn="ctr"/>
                      <a:r>
                        <a:rPr lang="it-IT" dirty="0" smtClean="0"/>
                        <a:t>35</a:t>
                      </a:r>
                      <a:endParaRPr lang="it-IT" dirty="0"/>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500042"/>
            <a:ext cx="8229600" cy="571504"/>
          </a:xfrm>
        </p:spPr>
        <p:txBody>
          <a:bodyPr>
            <a:normAutofit fontScale="90000"/>
          </a:bodyPr>
          <a:lstStyle/>
          <a:p>
            <a:pPr lvl="0"/>
            <a:r>
              <a:rPr lang="it-IT" dirty="0" smtClean="0"/>
              <a:t/>
            </a:r>
            <a:br>
              <a:rPr lang="it-IT" dirty="0" smtClean="0"/>
            </a:br>
            <a:r>
              <a:rPr lang="it-IT" dirty="0" smtClean="0"/>
              <a:t/>
            </a:r>
            <a:br>
              <a:rPr lang="it-IT" dirty="0" smtClean="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endParaRPr lang="it-IT" dirty="0"/>
          </a:p>
        </p:txBody>
      </p:sp>
      <p:sp>
        <p:nvSpPr>
          <p:cNvPr id="3" name="Segnaposto contenuto 2"/>
          <p:cNvSpPr>
            <a:spLocks noGrp="1"/>
          </p:cNvSpPr>
          <p:nvPr>
            <p:ph idx="1"/>
          </p:nvPr>
        </p:nvSpPr>
        <p:spPr>
          <a:xfrm>
            <a:off x="428596" y="357166"/>
            <a:ext cx="8229600" cy="4439986"/>
          </a:xfrm>
          <a:solidFill>
            <a:schemeClr val="accent3">
              <a:lumMod val="20000"/>
              <a:lumOff val="80000"/>
            </a:schemeClr>
          </a:solidFill>
        </p:spPr>
        <p:txBody>
          <a:bodyPr>
            <a:normAutofit fontScale="85000" lnSpcReduction="10000"/>
          </a:bodyPr>
          <a:lstStyle/>
          <a:p>
            <a:pPr algn="ctr">
              <a:buNone/>
            </a:pPr>
            <a:r>
              <a:rPr lang="it-IT" b="1" dirty="0"/>
              <a:t> </a:t>
            </a:r>
            <a:r>
              <a:rPr lang="it-IT" b="1" dirty="0">
                <a:solidFill>
                  <a:srgbClr val="FF0000"/>
                </a:solidFill>
              </a:rPr>
              <a:t>PROGRAMMAZIONE SVILUPPO COMPETENZE</a:t>
            </a:r>
            <a:endParaRPr lang="it-IT" dirty="0">
              <a:solidFill>
                <a:srgbClr val="FF0000"/>
              </a:solidFill>
            </a:endParaRPr>
          </a:p>
          <a:p>
            <a:pPr>
              <a:buNone/>
            </a:pPr>
            <a:r>
              <a:rPr lang="it-IT" dirty="0"/>
              <a:t> </a:t>
            </a:r>
          </a:p>
          <a:p>
            <a:pPr>
              <a:buNone/>
            </a:pPr>
            <a:r>
              <a:rPr lang="it-IT" b="1" i="1" u="sng" dirty="0"/>
              <a:t>Obiettivi  struttura d’interesse formativo:</a:t>
            </a:r>
            <a:endParaRPr lang="it-IT" dirty="0"/>
          </a:p>
          <a:p>
            <a:pPr lvl="0">
              <a:buNone/>
            </a:pPr>
            <a:r>
              <a:rPr lang="it-IT" dirty="0"/>
              <a:t> </a:t>
            </a:r>
            <a:r>
              <a:rPr lang="it-IT" dirty="0" smtClean="0"/>
              <a:t>- </a:t>
            </a:r>
            <a:r>
              <a:rPr lang="it-IT" b="1" dirty="0" smtClean="0"/>
              <a:t>Partecipazione </a:t>
            </a:r>
            <a:r>
              <a:rPr lang="it-IT" b="1" dirty="0"/>
              <a:t>a corsi</a:t>
            </a:r>
            <a:endParaRPr lang="it-IT" dirty="0"/>
          </a:p>
          <a:p>
            <a:pPr lvl="0">
              <a:buNone/>
            </a:pPr>
            <a:r>
              <a:rPr lang="it-IT" dirty="0" smtClean="0"/>
              <a:t>-  </a:t>
            </a:r>
            <a:r>
              <a:rPr lang="it-IT" b="1" dirty="0"/>
              <a:t>Miglioramento del processo di programmazione della formazione aziendale come strumento del governo clinico</a:t>
            </a:r>
            <a:endParaRPr lang="it-IT" dirty="0"/>
          </a:p>
          <a:p>
            <a:pPr lvl="0">
              <a:buNone/>
            </a:pPr>
            <a:r>
              <a:rPr lang="it-IT" dirty="0" smtClean="0"/>
              <a:t>-  </a:t>
            </a:r>
            <a:r>
              <a:rPr lang="it-IT" b="1" dirty="0"/>
              <a:t>Costruzione del Dossier formativo Dipartimentale</a:t>
            </a:r>
            <a:endParaRPr lang="it-IT" dirty="0"/>
          </a:p>
          <a:p>
            <a:pPr>
              <a:buNone/>
            </a:pPr>
            <a:endParaRPr lang="it-IT" dirty="0"/>
          </a:p>
          <a:p>
            <a:pPr>
              <a:buNone/>
            </a:pPr>
            <a:r>
              <a:rPr lang="it-IT" b="1" dirty="0"/>
              <a:t> </a:t>
            </a:r>
            <a:endParaRPr lang="it-IT" dirty="0"/>
          </a:p>
          <a:p>
            <a:pPr algn="ctr">
              <a:buNone/>
            </a:pPr>
            <a:endParaRPr lang="it-IT" dirty="0"/>
          </a:p>
          <a:p>
            <a:pPr>
              <a:buNone/>
            </a:pPr>
            <a:endParaRPr lang="it-IT" dirty="0"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500042"/>
            <a:ext cx="8229600" cy="571504"/>
          </a:xfrm>
        </p:spPr>
        <p:txBody>
          <a:bodyPr>
            <a:normAutofit fontScale="90000"/>
          </a:bodyPr>
          <a:lstStyle/>
          <a:p>
            <a:pPr lvl="0"/>
            <a:r>
              <a:rPr lang="it-IT" dirty="0" smtClean="0"/>
              <a:t/>
            </a:r>
            <a:br>
              <a:rPr lang="it-IT" dirty="0" smtClean="0"/>
            </a:br>
            <a:r>
              <a:rPr lang="it-IT" dirty="0" smtClean="0"/>
              <a:t/>
            </a:r>
            <a:br>
              <a:rPr lang="it-IT" dirty="0" smtClean="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endParaRPr lang="it-IT" dirty="0"/>
          </a:p>
        </p:txBody>
      </p:sp>
      <p:sp>
        <p:nvSpPr>
          <p:cNvPr id="3" name="Segnaposto contenuto 2"/>
          <p:cNvSpPr>
            <a:spLocks noGrp="1"/>
          </p:cNvSpPr>
          <p:nvPr>
            <p:ph idx="1"/>
          </p:nvPr>
        </p:nvSpPr>
        <p:spPr>
          <a:xfrm>
            <a:off x="214282" y="214290"/>
            <a:ext cx="8643998" cy="6357982"/>
          </a:xfrm>
          <a:solidFill>
            <a:schemeClr val="accent3">
              <a:lumMod val="20000"/>
              <a:lumOff val="80000"/>
            </a:schemeClr>
          </a:solidFill>
        </p:spPr>
        <p:txBody>
          <a:bodyPr>
            <a:normAutofit fontScale="62500" lnSpcReduction="20000"/>
          </a:bodyPr>
          <a:lstStyle/>
          <a:p>
            <a:pPr algn="ctr">
              <a:buNone/>
            </a:pPr>
            <a:r>
              <a:rPr lang="it-IT" b="1" dirty="0"/>
              <a:t> </a:t>
            </a:r>
            <a:endParaRPr lang="it-IT" dirty="0"/>
          </a:p>
          <a:p>
            <a:pPr algn="ctr">
              <a:buNone/>
            </a:pPr>
            <a:r>
              <a:rPr lang="it-IT" b="1" dirty="0" smtClean="0"/>
              <a:t> </a:t>
            </a:r>
            <a:r>
              <a:rPr lang="it-IT" b="1" u="sng" dirty="0" smtClean="0"/>
              <a:t>Categoria competenze</a:t>
            </a:r>
            <a:endParaRPr lang="it-IT" u="sng" dirty="0"/>
          </a:p>
          <a:p>
            <a:pPr>
              <a:buNone/>
            </a:pPr>
            <a:r>
              <a:rPr lang="it-IT" b="1" dirty="0" smtClean="0"/>
              <a:t> </a:t>
            </a:r>
            <a:endParaRPr lang="it-IT" dirty="0"/>
          </a:p>
          <a:p>
            <a:pPr marL="514350" indent="-514350">
              <a:buAutoNum type="arabicPeriod"/>
            </a:pPr>
            <a:r>
              <a:rPr lang="it-IT" b="1" dirty="0" smtClean="0"/>
              <a:t>TECNICO </a:t>
            </a:r>
            <a:r>
              <a:rPr lang="it-IT" b="1" dirty="0"/>
              <a:t>SPECIFICHE: </a:t>
            </a:r>
            <a:r>
              <a:rPr lang="it-IT" dirty="0"/>
              <a:t>Riguardano le conoscenze e le capacità professionali specifiche in riferimento al proprio profilo professionale di appartenenza e/o alla posizione organizzativa </a:t>
            </a:r>
            <a:r>
              <a:rPr lang="it-IT" dirty="0" smtClean="0"/>
              <a:t>ricoperta</a:t>
            </a:r>
          </a:p>
          <a:p>
            <a:pPr marL="514350" indent="-514350">
              <a:buAutoNum type="arabicPeriod"/>
            </a:pPr>
            <a:endParaRPr lang="it-IT" dirty="0" smtClean="0"/>
          </a:p>
          <a:p>
            <a:pPr marL="514350" indent="-514350">
              <a:buNone/>
            </a:pPr>
            <a:r>
              <a:rPr lang="it-IT" b="1" u="sng" dirty="0" smtClean="0"/>
              <a:t>Competenza</a:t>
            </a:r>
            <a:endParaRPr lang="it-IT" b="1" u="sng" dirty="0"/>
          </a:p>
          <a:p>
            <a:pPr>
              <a:buNone/>
            </a:pPr>
            <a:r>
              <a:rPr lang="it-IT" dirty="0" smtClean="0"/>
              <a:t>I </a:t>
            </a:r>
            <a:r>
              <a:rPr lang="it-IT" dirty="0"/>
              <a:t>partecipanti dovranno essere in grado di:</a:t>
            </a:r>
          </a:p>
          <a:p>
            <a:pPr>
              <a:buNone/>
            </a:pPr>
            <a:r>
              <a:rPr lang="it-IT" dirty="0"/>
              <a:t>- Capacità di utilizzare gli strumenti di rilevazione del fabbisogno</a:t>
            </a:r>
          </a:p>
          <a:p>
            <a:pPr>
              <a:buNone/>
            </a:pPr>
            <a:r>
              <a:rPr lang="it-IT" dirty="0"/>
              <a:t>- Conoscere le normative relative alla formazione e all’accreditamento ECM</a:t>
            </a:r>
          </a:p>
          <a:p>
            <a:pPr>
              <a:buNone/>
            </a:pPr>
            <a:r>
              <a:rPr lang="it-IT" dirty="0" smtClean="0"/>
              <a:t>- Individuare </a:t>
            </a:r>
            <a:r>
              <a:rPr lang="it-IT" dirty="0"/>
              <a:t>gli </a:t>
            </a:r>
            <a:r>
              <a:rPr lang="it-IT" dirty="0" smtClean="0"/>
              <a:t>indicatori</a:t>
            </a:r>
            <a:endParaRPr lang="it-IT" dirty="0"/>
          </a:p>
          <a:p>
            <a:pPr>
              <a:buNone/>
            </a:pPr>
            <a:r>
              <a:rPr lang="it-IT" b="1" dirty="0"/>
              <a:t>- </a:t>
            </a:r>
            <a:r>
              <a:rPr lang="it-IT" dirty="0"/>
              <a:t>Conoscere il processo di costruzione del  DFG </a:t>
            </a:r>
          </a:p>
          <a:p>
            <a:pPr>
              <a:buNone/>
            </a:pPr>
            <a:r>
              <a:rPr lang="it-IT" dirty="0"/>
              <a:t>- Conoscenza delle banche dati e dei flussi informativi interni e fonti di informazione a cui poter accedere per l’analisi dei bisogni.</a:t>
            </a:r>
          </a:p>
          <a:p>
            <a:pPr>
              <a:buNone/>
            </a:pPr>
            <a:r>
              <a:rPr lang="it-IT" dirty="0" smtClean="0"/>
              <a:t>-Competenze </a:t>
            </a:r>
            <a:r>
              <a:rPr lang="it-IT" dirty="0"/>
              <a:t>statistiche di analisi dati</a:t>
            </a:r>
            <a:r>
              <a:rPr lang="it-IT" dirty="0" smtClean="0"/>
              <a:t>.</a:t>
            </a:r>
          </a:p>
          <a:p>
            <a:pPr>
              <a:buNone/>
            </a:pPr>
            <a:endParaRPr lang="it-IT" dirty="0"/>
          </a:p>
          <a:p>
            <a:pPr>
              <a:buNone/>
            </a:pPr>
            <a:r>
              <a:rPr lang="it-IT" dirty="0"/>
              <a:t> </a:t>
            </a:r>
            <a:r>
              <a:rPr lang="it-IT" b="1" u="sng" dirty="0" smtClean="0"/>
              <a:t>Profilo</a:t>
            </a:r>
            <a:r>
              <a:rPr lang="it-IT" b="1" u="sng" dirty="0"/>
              <a:t> </a:t>
            </a:r>
            <a:r>
              <a:rPr lang="it-IT" b="1" u="sng" dirty="0" smtClean="0"/>
              <a:t>Professionisti</a:t>
            </a:r>
            <a:r>
              <a:rPr lang="it-IT" b="1" u="sng" dirty="0"/>
              <a:t> </a:t>
            </a:r>
            <a:r>
              <a:rPr lang="it-IT" b="1" u="sng" dirty="0" smtClean="0"/>
              <a:t>coinvolti</a:t>
            </a:r>
            <a:endParaRPr lang="it-IT" u="sng" dirty="0" smtClean="0"/>
          </a:p>
          <a:p>
            <a:pPr>
              <a:buNone/>
            </a:pPr>
            <a:r>
              <a:rPr lang="it-IT" b="1" dirty="0" smtClean="0"/>
              <a:t>Rete </a:t>
            </a:r>
            <a:r>
              <a:rPr lang="it-IT" b="1" dirty="0"/>
              <a:t>dei Referenti formazione</a:t>
            </a:r>
            <a:endParaRPr lang="it-IT" dirty="0"/>
          </a:p>
          <a:p>
            <a:pPr>
              <a:buNone/>
            </a:pPr>
            <a:endParaRPr lang="it-IT" dirty="0"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331</TotalTime>
  <Words>892</Words>
  <Application>Microsoft Office PowerPoint</Application>
  <PresentationFormat>Presentazione su schermo (4:3)</PresentationFormat>
  <Paragraphs>250</Paragraphs>
  <Slides>25</Slides>
  <Notes>1</Notes>
  <HiddenSlides>0</HiddenSlides>
  <MMClips>0</MMClips>
  <ScaleCrop>false</ScaleCrop>
  <HeadingPairs>
    <vt:vector size="4" baseType="variant">
      <vt:variant>
        <vt:lpstr>Tema</vt:lpstr>
      </vt:variant>
      <vt:variant>
        <vt:i4>1</vt:i4>
      </vt:variant>
      <vt:variant>
        <vt:lpstr>Titoli diapositive</vt:lpstr>
      </vt:variant>
      <vt:variant>
        <vt:i4>25</vt:i4>
      </vt:variant>
    </vt:vector>
  </HeadingPairs>
  <TitlesOfParts>
    <vt:vector size="26" baseType="lpstr">
      <vt:lpstr>Tema di Office</vt:lpstr>
      <vt:lpstr>L’esperienza di Dossier Formativo della Regione Calabria</vt:lpstr>
      <vt:lpstr> ANALISI DEL CONTESTO  (LETTURA DEL BISOGNO) </vt:lpstr>
      <vt:lpstr>Presentazione standard di PowerPoint</vt:lpstr>
      <vt:lpstr> ANALISI DEL CONTESTO  (LETTURA DEL BISOGNO) </vt:lpstr>
      <vt:lpstr>  FABBISOGNO/PROBLEMA </vt:lpstr>
      <vt:lpstr>  STRUMENTO O METODO DI RILEVAZIONE   </vt:lpstr>
      <vt:lpstr>         </vt:lpstr>
      <vt:lpstr>         </vt:lpstr>
      <vt:lpstr>         </vt:lpstr>
      <vt:lpstr>         </vt:lpstr>
      <vt:lpstr>         </vt:lpstr>
      <vt:lpstr>         </vt:lpstr>
      <vt:lpstr>         </vt:lpstr>
      <vt:lpstr>         </vt:lpstr>
      <vt:lpstr>         </vt:lpstr>
      <vt:lpstr>         </vt:lpstr>
      <vt:lpstr>         </vt:lpstr>
      <vt:lpstr>         </vt:lpstr>
      <vt:lpstr> ANALISI DEL CONTESTO  (LETTURA DEL BISOGNO) </vt:lpstr>
      <vt:lpstr>Presentazione standard di PowerPoint</vt:lpstr>
      <vt:lpstr>Presentazione standard di PowerPoint</vt:lpstr>
      <vt:lpstr>Presentazione standard di PowerPoint</vt:lpstr>
      <vt:lpstr>Presentazione standard di PowerPoint</vt:lpstr>
      <vt:lpstr>GRAZIE PER L’ATTENZIONE</vt:lpstr>
      <vt:lpstr>RETE DEI REFERENTI DELL’ A.O. DI COSENZA</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RUOLO DELLA FORMAZIONE NELL’ AZIENDA OSPEDALIERA DI COSENZA</dc:title>
  <dc:creator>Utente</dc:creator>
  <cp:lastModifiedBy>tecno</cp:lastModifiedBy>
  <cp:revision>51</cp:revision>
  <dcterms:created xsi:type="dcterms:W3CDTF">2013-10-11T16:23:00Z</dcterms:created>
  <dcterms:modified xsi:type="dcterms:W3CDTF">2013-11-04T16:52:02Z</dcterms:modified>
</cp:coreProperties>
</file>