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8" r:id="rId2"/>
    <p:sldId id="420" r:id="rId3"/>
    <p:sldId id="421" r:id="rId4"/>
    <p:sldId id="369" r:id="rId5"/>
    <p:sldId id="418" r:id="rId6"/>
    <p:sldId id="432" r:id="rId7"/>
    <p:sldId id="430" r:id="rId8"/>
    <p:sldId id="404" r:id="rId9"/>
    <p:sldId id="436" r:id="rId10"/>
    <p:sldId id="407" r:id="rId11"/>
    <p:sldId id="408" r:id="rId12"/>
    <p:sldId id="424" r:id="rId13"/>
    <p:sldId id="425" r:id="rId14"/>
    <p:sldId id="426" r:id="rId15"/>
    <p:sldId id="427" r:id="rId16"/>
    <p:sldId id="428" r:id="rId17"/>
    <p:sldId id="429" r:id="rId18"/>
    <p:sldId id="377" r:id="rId19"/>
    <p:sldId id="411" r:id="rId20"/>
    <p:sldId id="434" r:id="rId21"/>
  </p:sldIdLst>
  <p:sldSz cx="9144000" cy="6858000" type="screen4x3"/>
  <p:notesSz cx="6797675" cy="98726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99"/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85435" autoAdjust="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5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2558A-E343-4CE9-9F45-A09569AE34C0}" type="doc">
      <dgm:prSet loTypeId="urn:microsoft.com/office/officeart/2005/8/layout/vProcess5" loCatId="process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2F263DB-1D9D-4AF0-AD01-28ECDA8219BB}">
      <dgm:prSet phldrT="[Testo]" custT="1"/>
      <dgm:spPr/>
      <dgm:t>
        <a:bodyPr/>
        <a:lstStyle/>
        <a:p>
          <a:r>
            <a:rPr lang="it-IT" sz="2000" u="sng" baseline="0" dirty="0" smtClean="0"/>
            <a:t>Accordo</a:t>
          </a:r>
          <a:r>
            <a:rPr lang="it-IT" sz="1800" dirty="0" smtClean="0"/>
            <a:t> Stato Regione (istituzioni) definiscono Obiettivi formativi nell’accordo Stato Regioni </a:t>
          </a:r>
          <a:endParaRPr lang="it-IT" sz="1800" dirty="0"/>
        </a:p>
      </dgm:t>
    </dgm:pt>
    <dgm:pt modelId="{71958342-9745-4573-A434-B5463D8A49D6}" type="parTrans" cxnId="{DF021A0C-07BC-4D79-B84A-1EBF57ADE393}">
      <dgm:prSet/>
      <dgm:spPr/>
      <dgm:t>
        <a:bodyPr/>
        <a:lstStyle/>
        <a:p>
          <a:endParaRPr lang="it-IT"/>
        </a:p>
      </dgm:t>
    </dgm:pt>
    <dgm:pt modelId="{47711114-32CF-4D0B-8C80-8333E804381B}" type="sibTrans" cxnId="{DF021A0C-07BC-4D79-B84A-1EBF57ADE393}">
      <dgm:prSet/>
      <dgm:spPr/>
      <dgm:t>
        <a:bodyPr/>
        <a:lstStyle/>
        <a:p>
          <a:endParaRPr lang="it-IT"/>
        </a:p>
      </dgm:t>
    </dgm:pt>
    <dgm:pt modelId="{7535D84C-8214-4481-8062-5EF5D0BA52CE}">
      <dgm:prSet phldrT="[Testo]"/>
      <dgm:spPr/>
      <dgm:t>
        <a:bodyPr/>
        <a:lstStyle/>
        <a:p>
          <a:r>
            <a:rPr lang="it-IT" dirty="0" smtClean="0"/>
            <a:t>Il Professionista prevede la propria formazione tenendo conto degli obiettivi formativi </a:t>
          </a:r>
          <a:endParaRPr lang="it-IT" dirty="0"/>
        </a:p>
      </dgm:t>
    </dgm:pt>
    <dgm:pt modelId="{8D985096-7C0A-4654-BE1C-B64AB165D364}" type="parTrans" cxnId="{5ABDDA7E-C3C8-49C4-8D0A-701D52241666}">
      <dgm:prSet/>
      <dgm:spPr/>
      <dgm:t>
        <a:bodyPr/>
        <a:lstStyle/>
        <a:p>
          <a:endParaRPr lang="it-IT"/>
        </a:p>
      </dgm:t>
    </dgm:pt>
    <dgm:pt modelId="{2C83D792-7130-454F-B5BB-020489B3E82F}" type="sibTrans" cxnId="{5ABDDA7E-C3C8-49C4-8D0A-701D52241666}">
      <dgm:prSet/>
      <dgm:spPr/>
      <dgm:t>
        <a:bodyPr/>
        <a:lstStyle/>
        <a:p>
          <a:endParaRPr lang="it-IT"/>
        </a:p>
      </dgm:t>
    </dgm:pt>
    <dgm:pt modelId="{C6794DDA-B427-42AA-9F6A-7EBBCEA2C1B5}">
      <dgm:prSet phldrT="[Testo]"/>
      <dgm:spPr/>
      <dgm:t>
        <a:bodyPr/>
        <a:lstStyle/>
        <a:p>
          <a:r>
            <a:rPr lang="it-IT" dirty="0" smtClean="0"/>
            <a:t>Provider definiscono e organizzano eventi che rispondono ad Obiettivi formativi definiti </a:t>
          </a:r>
          <a:endParaRPr lang="it-IT" dirty="0"/>
        </a:p>
      </dgm:t>
    </dgm:pt>
    <dgm:pt modelId="{85377959-0C6A-45F8-A26E-328F7895CA27}" type="parTrans" cxnId="{7267A2CA-E60F-4DF5-8840-246F1A399A2B}">
      <dgm:prSet/>
      <dgm:spPr/>
      <dgm:t>
        <a:bodyPr/>
        <a:lstStyle/>
        <a:p>
          <a:endParaRPr lang="it-IT"/>
        </a:p>
      </dgm:t>
    </dgm:pt>
    <dgm:pt modelId="{87A8AC62-5A2C-49CD-AB19-BD55082A109E}" type="sibTrans" cxnId="{7267A2CA-E60F-4DF5-8840-246F1A399A2B}">
      <dgm:prSet/>
      <dgm:spPr/>
      <dgm:t>
        <a:bodyPr/>
        <a:lstStyle/>
        <a:p>
          <a:endParaRPr lang="it-IT"/>
        </a:p>
      </dgm:t>
    </dgm:pt>
    <dgm:pt modelId="{DBD61543-8680-4F6C-890C-39537E8F1297}">
      <dgm:prSet/>
      <dgm:spPr/>
      <dgm:t>
        <a:bodyPr/>
        <a:lstStyle/>
        <a:p>
          <a:r>
            <a:rPr lang="it-IT" dirty="0" smtClean="0"/>
            <a:t>Il professionista sceglie l’evento formativo sulla base dell’obiettivo formativo definito</a:t>
          </a:r>
          <a:endParaRPr lang="it-IT" dirty="0"/>
        </a:p>
      </dgm:t>
    </dgm:pt>
    <dgm:pt modelId="{71BE2752-2276-4A2F-A398-3628FEB122C4}" type="parTrans" cxnId="{84881F20-4710-41B7-B059-3DE3DE988230}">
      <dgm:prSet/>
      <dgm:spPr/>
      <dgm:t>
        <a:bodyPr/>
        <a:lstStyle/>
        <a:p>
          <a:endParaRPr lang="it-IT"/>
        </a:p>
      </dgm:t>
    </dgm:pt>
    <dgm:pt modelId="{D4C3DB0A-5BF3-4D39-A64C-763B510FF8D3}" type="sibTrans" cxnId="{84881F20-4710-41B7-B059-3DE3DE988230}">
      <dgm:prSet/>
      <dgm:spPr/>
      <dgm:t>
        <a:bodyPr/>
        <a:lstStyle/>
        <a:p>
          <a:endParaRPr lang="it-IT"/>
        </a:p>
      </dgm:t>
    </dgm:pt>
    <dgm:pt modelId="{5FAA5A5D-DEB5-4F85-B669-101FC13CB85E}">
      <dgm:prSet/>
      <dgm:spPr/>
      <dgm:t>
        <a:bodyPr/>
        <a:lstStyle/>
        <a:p>
          <a:r>
            <a:rPr lang="it-IT" dirty="0" smtClean="0"/>
            <a:t>L’ordine Collegio e Associazione valuta la corrispondenza tra formazione in aree e obiettivi attesi e formazione realizzata   </a:t>
          </a:r>
          <a:endParaRPr lang="it-IT" dirty="0"/>
        </a:p>
      </dgm:t>
    </dgm:pt>
    <dgm:pt modelId="{32C385FF-E2F9-48E6-B145-D02F65E6B364}" type="parTrans" cxnId="{5FD72FE8-D0FB-41B9-B1ED-9CC7B4CA68A6}">
      <dgm:prSet/>
      <dgm:spPr/>
      <dgm:t>
        <a:bodyPr/>
        <a:lstStyle/>
        <a:p>
          <a:endParaRPr lang="it-IT"/>
        </a:p>
      </dgm:t>
    </dgm:pt>
    <dgm:pt modelId="{575F7C79-1ED1-436D-BE90-1931DD688205}" type="sibTrans" cxnId="{5FD72FE8-D0FB-41B9-B1ED-9CC7B4CA68A6}">
      <dgm:prSet/>
      <dgm:spPr/>
      <dgm:t>
        <a:bodyPr/>
        <a:lstStyle/>
        <a:p>
          <a:endParaRPr lang="it-IT"/>
        </a:p>
      </dgm:t>
    </dgm:pt>
    <dgm:pt modelId="{2C529F55-059E-4491-9763-F688FA2BBC19}" type="pres">
      <dgm:prSet presAssocID="{D6A2558A-E343-4CE9-9F45-A09569AE34C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607D19A-43B8-466C-99DF-C5FD34C9C728}" type="pres">
      <dgm:prSet presAssocID="{D6A2558A-E343-4CE9-9F45-A09569AE34C0}" presName="dummyMaxCanvas" presStyleCnt="0">
        <dgm:presLayoutVars/>
      </dgm:prSet>
      <dgm:spPr/>
    </dgm:pt>
    <dgm:pt modelId="{E0735305-072D-4EED-8B34-E49F40CBC232}" type="pres">
      <dgm:prSet presAssocID="{D6A2558A-E343-4CE9-9F45-A09569AE34C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DFB6CF-7AE7-4D6D-AB26-AF02E48A117E}" type="pres">
      <dgm:prSet presAssocID="{D6A2558A-E343-4CE9-9F45-A09569AE34C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630B75-F170-402A-B9B5-4A9251374AAB}" type="pres">
      <dgm:prSet presAssocID="{D6A2558A-E343-4CE9-9F45-A09569AE34C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20157-6512-44A7-B142-CDBEEA2261C5}" type="pres">
      <dgm:prSet presAssocID="{D6A2558A-E343-4CE9-9F45-A09569AE34C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4950D6-D07B-490E-A5F5-A65494892A9A}" type="pres">
      <dgm:prSet presAssocID="{D6A2558A-E343-4CE9-9F45-A09569AE34C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8286FD-D779-400D-93CB-DA953E827653}" type="pres">
      <dgm:prSet presAssocID="{D6A2558A-E343-4CE9-9F45-A09569AE34C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F2E8A7-9C6C-4874-8270-A4827D609A1B}" type="pres">
      <dgm:prSet presAssocID="{D6A2558A-E343-4CE9-9F45-A09569AE34C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C74DFC-ED91-4F87-B8F8-811F42A87FF6}" type="pres">
      <dgm:prSet presAssocID="{D6A2558A-E343-4CE9-9F45-A09569AE34C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5D55EA-7762-41AC-9048-651FC58E3D50}" type="pres">
      <dgm:prSet presAssocID="{D6A2558A-E343-4CE9-9F45-A09569AE34C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4D7A88-8889-4424-A213-2ED56C54F0BB}" type="pres">
      <dgm:prSet presAssocID="{D6A2558A-E343-4CE9-9F45-A09569AE34C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9F5E94-1BDD-4355-B1FA-4882E4F07930}" type="pres">
      <dgm:prSet presAssocID="{D6A2558A-E343-4CE9-9F45-A09569AE34C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582AF4-78B1-4B0E-A83F-AD25F41E7EDE}" type="pres">
      <dgm:prSet presAssocID="{D6A2558A-E343-4CE9-9F45-A09569AE34C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9C87E1-1FE3-4CA4-8CF8-C54BB2AFD8DE}" type="pres">
      <dgm:prSet presAssocID="{D6A2558A-E343-4CE9-9F45-A09569AE34C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5051AB-8A04-4C34-9DF6-18F179A5550A}" type="pres">
      <dgm:prSet presAssocID="{D6A2558A-E343-4CE9-9F45-A09569AE34C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B33741C-EAC9-41A1-85C8-6537AD5B2F10}" type="presOf" srcId="{87A8AC62-5A2C-49CD-AB19-BD55082A109E}" destId="{CDC74DFC-ED91-4F87-B8F8-811F42A87FF6}" srcOrd="0" destOrd="0" presId="urn:microsoft.com/office/officeart/2005/8/layout/vProcess5"/>
    <dgm:cxn modelId="{2685160A-33A6-49B5-9E07-1DB95A4C89E4}" type="presOf" srcId="{2C83D792-7130-454F-B5BB-020489B3E82F}" destId="{EAF2E8A7-9C6C-4874-8270-A4827D609A1B}" srcOrd="0" destOrd="0" presId="urn:microsoft.com/office/officeart/2005/8/layout/vProcess5"/>
    <dgm:cxn modelId="{E8C01E95-52DE-4E89-827A-2AFE4810CD66}" type="presOf" srcId="{C6794DDA-B427-42AA-9F6A-7EBBCEA2C1B5}" destId="{89582AF4-78B1-4B0E-A83F-AD25F41E7EDE}" srcOrd="1" destOrd="0" presId="urn:microsoft.com/office/officeart/2005/8/layout/vProcess5"/>
    <dgm:cxn modelId="{A96471D2-2C89-4704-8E57-1DB53018DAC0}" type="presOf" srcId="{92F263DB-1D9D-4AF0-AD01-28ECDA8219BB}" destId="{E0735305-072D-4EED-8B34-E49F40CBC232}" srcOrd="0" destOrd="0" presId="urn:microsoft.com/office/officeart/2005/8/layout/vProcess5"/>
    <dgm:cxn modelId="{F1D07DE6-4F40-43AB-A78A-427FC4884BF3}" type="presOf" srcId="{D4C3DB0A-5BF3-4D39-A64C-763B510FF8D3}" destId="{735D55EA-7762-41AC-9048-651FC58E3D50}" srcOrd="0" destOrd="0" presId="urn:microsoft.com/office/officeart/2005/8/layout/vProcess5"/>
    <dgm:cxn modelId="{DCB1CFFF-9573-4724-AB61-D84CBECE9F06}" type="presOf" srcId="{5FAA5A5D-DEB5-4F85-B669-101FC13CB85E}" destId="{D64950D6-D07B-490E-A5F5-A65494892A9A}" srcOrd="0" destOrd="0" presId="urn:microsoft.com/office/officeart/2005/8/layout/vProcess5"/>
    <dgm:cxn modelId="{109D63A7-AAA6-4D19-B2AD-C8762AE235EC}" type="presOf" srcId="{7535D84C-8214-4481-8062-5EF5D0BA52CE}" destId="{2ADFB6CF-7AE7-4D6D-AB26-AF02E48A117E}" srcOrd="0" destOrd="0" presId="urn:microsoft.com/office/officeart/2005/8/layout/vProcess5"/>
    <dgm:cxn modelId="{5FD72FE8-D0FB-41B9-B1ED-9CC7B4CA68A6}" srcId="{D6A2558A-E343-4CE9-9F45-A09569AE34C0}" destId="{5FAA5A5D-DEB5-4F85-B669-101FC13CB85E}" srcOrd="4" destOrd="0" parTransId="{32C385FF-E2F9-48E6-B145-D02F65E6B364}" sibTransId="{575F7C79-1ED1-436D-BE90-1931DD688205}"/>
    <dgm:cxn modelId="{5ABDDA7E-C3C8-49C4-8D0A-701D52241666}" srcId="{D6A2558A-E343-4CE9-9F45-A09569AE34C0}" destId="{7535D84C-8214-4481-8062-5EF5D0BA52CE}" srcOrd="1" destOrd="0" parTransId="{8D985096-7C0A-4654-BE1C-B64AB165D364}" sibTransId="{2C83D792-7130-454F-B5BB-020489B3E82F}"/>
    <dgm:cxn modelId="{B5214DF6-005B-4CE8-958B-04DCF74FDB2C}" type="presOf" srcId="{DBD61543-8680-4F6C-890C-39537E8F1297}" destId="{63A20157-6512-44A7-B142-CDBEEA2261C5}" srcOrd="0" destOrd="0" presId="urn:microsoft.com/office/officeart/2005/8/layout/vProcess5"/>
    <dgm:cxn modelId="{AABEB3CA-A346-4FAB-9A72-DFA20EEE9F8C}" type="presOf" srcId="{C6794DDA-B427-42AA-9F6A-7EBBCEA2C1B5}" destId="{4D630B75-F170-402A-B9B5-4A9251374AAB}" srcOrd="0" destOrd="0" presId="urn:microsoft.com/office/officeart/2005/8/layout/vProcess5"/>
    <dgm:cxn modelId="{97624FA5-3C62-43DF-B954-075EDD2FCDED}" type="presOf" srcId="{92F263DB-1D9D-4AF0-AD01-28ECDA8219BB}" destId="{C94D7A88-8889-4424-A213-2ED56C54F0BB}" srcOrd="1" destOrd="0" presId="urn:microsoft.com/office/officeart/2005/8/layout/vProcess5"/>
    <dgm:cxn modelId="{84881F20-4710-41B7-B059-3DE3DE988230}" srcId="{D6A2558A-E343-4CE9-9F45-A09569AE34C0}" destId="{DBD61543-8680-4F6C-890C-39537E8F1297}" srcOrd="3" destOrd="0" parTransId="{71BE2752-2276-4A2F-A398-3628FEB122C4}" sibTransId="{D4C3DB0A-5BF3-4D39-A64C-763B510FF8D3}"/>
    <dgm:cxn modelId="{DF021A0C-07BC-4D79-B84A-1EBF57ADE393}" srcId="{D6A2558A-E343-4CE9-9F45-A09569AE34C0}" destId="{92F263DB-1D9D-4AF0-AD01-28ECDA8219BB}" srcOrd="0" destOrd="0" parTransId="{71958342-9745-4573-A434-B5463D8A49D6}" sibTransId="{47711114-32CF-4D0B-8C80-8333E804381B}"/>
    <dgm:cxn modelId="{F70A7E07-BEBC-4FFB-B245-6A46E8328871}" type="presOf" srcId="{7535D84C-8214-4481-8062-5EF5D0BA52CE}" destId="{669F5E94-1BDD-4355-B1FA-4882E4F07930}" srcOrd="1" destOrd="0" presId="urn:microsoft.com/office/officeart/2005/8/layout/vProcess5"/>
    <dgm:cxn modelId="{FE0292A3-219C-4D58-8193-1005E6DBAD8A}" type="presOf" srcId="{5FAA5A5D-DEB5-4F85-B669-101FC13CB85E}" destId="{105051AB-8A04-4C34-9DF6-18F179A5550A}" srcOrd="1" destOrd="0" presId="urn:microsoft.com/office/officeart/2005/8/layout/vProcess5"/>
    <dgm:cxn modelId="{C1C3FA5D-AA81-431C-AFB0-6305900DF763}" type="presOf" srcId="{47711114-32CF-4D0B-8C80-8333E804381B}" destId="{488286FD-D779-400D-93CB-DA953E827653}" srcOrd="0" destOrd="0" presId="urn:microsoft.com/office/officeart/2005/8/layout/vProcess5"/>
    <dgm:cxn modelId="{7267A2CA-E60F-4DF5-8840-246F1A399A2B}" srcId="{D6A2558A-E343-4CE9-9F45-A09569AE34C0}" destId="{C6794DDA-B427-42AA-9F6A-7EBBCEA2C1B5}" srcOrd="2" destOrd="0" parTransId="{85377959-0C6A-45F8-A26E-328F7895CA27}" sibTransId="{87A8AC62-5A2C-49CD-AB19-BD55082A109E}"/>
    <dgm:cxn modelId="{EB31A2F7-EF35-4B03-AED0-983CFDAC5FBA}" type="presOf" srcId="{DBD61543-8680-4F6C-890C-39537E8F1297}" destId="{D09C87E1-1FE3-4CA4-8CF8-C54BB2AFD8DE}" srcOrd="1" destOrd="0" presId="urn:microsoft.com/office/officeart/2005/8/layout/vProcess5"/>
    <dgm:cxn modelId="{B6FFA08B-3CD8-4D2E-A1E7-2A3EDFA15B55}" type="presOf" srcId="{D6A2558A-E343-4CE9-9F45-A09569AE34C0}" destId="{2C529F55-059E-4491-9763-F688FA2BBC19}" srcOrd="0" destOrd="0" presId="urn:microsoft.com/office/officeart/2005/8/layout/vProcess5"/>
    <dgm:cxn modelId="{FBE16163-F2CB-48B0-B0C5-93E808F03EE9}" type="presParOf" srcId="{2C529F55-059E-4491-9763-F688FA2BBC19}" destId="{2607D19A-43B8-466C-99DF-C5FD34C9C728}" srcOrd="0" destOrd="0" presId="urn:microsoft.com/office/officeart/2005/8/layout/vProcess5"/>
    <dgm:cxn modelId="{DAAEE71B-A52D-4BB3-85FD-652BD4C824E9}" type="presParOf" srcId="{2C529F55-059E-4491-9763-F688FA2BBC19}" destId="{E0735305-072D-4EED-8B34-E49F40CBC232}" srcOrd="1" destOrd="0" presId="urn:microsoft.com/office/officeart/2005/8/layout/vProcess5"/>
    <dgm:cxn modelId="{DDFE0648-EBFD-464D-A1F0-1FBADE851546}" type="presParOf" srcId="{2C529F55-059E-4491-9763-F688FA2BBC19}" destId="{2ADFB6CF-7AE7-4D6D-AB26-AF02E48A117E}" srcOrd="2" destOrd="0" presId="urn:microsoft.com/office/officeart/2005/8/layout/vProcess5"/>
    <dgm:cxn modelId="{EB825F62-3484-4B75-ADAE-C52F4F22FF67}" type="presParOf" srcId="{2C529F55-059E-4491-9763-F688FA2BBC19}" destId="{4D630B75-F170-402A-B9B5-4A9251374AAB}" srcOrd="3" destOrd="0" presId="urn:microsoft.com/office/officeart/2005/8/layout/vProcess5"/>
    <dgm:cxn modelId="{C487AB58-6962-43CE-80E0-58175D009C4E}" type="presParOf" srcId="{2C529F55-059E-4491-9763-F688FA2BBC19}" destId="{63A20157-6512-44A7-B142-CDBEEA2261C5}" srcOrd="4" destOrd="0" presId="urn:microsoft.com/office/officeart/2005/8/layout/vProcess5"/>
    <dgm:cxn modelId="{960DDF91-7A99-4E44-94AC-A8C24DBCABCA}" type="presParOf" srcId="{2C529F55-059E-4491-9763-F688FA2BBC19}" destId="{D64950D6-D07B-490E-A5F5-A65494892A9A}" srcOrd="5" destOrd="0" presId="urn:microsoft.com/office/officeart/2005/8/layout/vProcess5"/>
    <dgm:cxn modelId="{044E8C88-912A-4565-862F-EFD972CB0249}" type="presParOf" srcId="{2C529F55-059E-4491-9763-F688FA2BBC19}" destId="{488286FD-D779-400D-93CB-DA953E827653}" srcOrd="6" destOrd="0" presId="urn:microsoft.com/office/officeart/2005/8/layout/vProcess5"/>
    <dgm:cxn modelId="{2F7B84E9-F2D6-4E26-B17B-F2BB018F28AB}" type="presParOf" srcId="{2C529F55-059E-4491-9763-F688FA2BBC19}" destId="{EAF2E8A7-9C6C-4874-8270-A4827D609A1B}" srcOrd="7" destOrd="0" presId="urn:microsoft.com/office/officeart/2005/8/layout/vProcess5"/>
    <dgm:cxn modelId="{1A43C37C-80D5-4F41-87C9-316803405105}" type="presParOf" srcId="{2C529F55-059E-4491-9763-F688FA2BBC19}" destId="{CDC74DFC-ED91-4F87-B8F8-811F42A87FF6}" srcOrd="8" destOrd="0" presId="urn:microsoft.com/office/officeart/2005/8/layout/vProcess5"/>
    <dgm:cxn modelId="{13298787-C049-4CA6-8D5A-E13FF1EEECEB}" type="presParOf" srcId="{2C529F55-059E-4491-9763-F688FA2BBC19}" destId="{735D55EA-7762-41AC-9048-651FC58E3D50}" srcOrd="9" destOrd="0" presId="urn:microsoft.com/office/officeart/2005/8/layout/vProcess5"/>
    <dgm:cxn modelId="{FFF5687A-6688-4C9B-B275-EE6C601890A9}" type="presParOf" srcId="{2C529F55-059E-4491-9763-F688FA2BBC19}" destId="{C94D7A88-8889-4424-A213-2ED56C54F0BB}" srcOrd="10" destOrd="0" presId="urn:microsoft.com/office/officeart/2005/8/layout/vProcess5"/>
    <dgm:cxn modelId="{E0C65EA1-0332-422B-AE87-BF589EC05187}" type="presParOf" srcId="{2C529F55-059E-4491-9763-F688FA2BBC19}" destId="{669F5E94-1BDD-4355-B1FA-4882E4F07930}" srcOrd="11" destOrd="0" presId="urn:microsoft.com/office/officeart/2005/8/layout/vProcess5"/>
    <dgm:cxn modelId="{5CBD5815-70D6-4742-9659-FD3AC36A4016}" type="presParOf" srcId="{2C529F55-059E-4491-9763-F688FA2BBC19}" destId="{89582AF4-78B1-4B0E-A83F-AD25F41E7EDE}" srcOrd="12" destOrd="0" presId="urn:microsoft.com/office/officeart/2005/8/layout/vProcess5"/>
    <dgm:cxn modelId="{AEE4253D-4218-4DFC-B775-E8D06A88A7FC}" type="presParOf" srcId="{2C529F55-059E-4491-9763-F688FA2BBC19}" destId="{D09C87E1-1FE3-4CA4-8CF8-C54BB2AFD8DE}" srcOrd="13" destOrd="0" presId="urn:microsoft.com/office/officeart/2005/8/layout/vProcess5"/>
    <dgm:cxn modelId="{B42C227C-D2A2-41CC-802E-055B40F8F1CB}" type="presParOf" srcId="{2C529F55-059E-4491-9763-F688FA2BBC19}" destId="{105051AB-8A04-4C34-9DF6-18F179A5550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63E4B2-D028-4D7C-AF4E-B59DC1285373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84AB43A3-AF39-4548-B20F-3391B21F4C15}">
      <dgm:prSet phldrT="[Testo]"/>
      <dgm:spPr/>
      <dgm:t>
        <a:bodyPr/>
        <a:lstStyle/>
        <a:p>
          <a:r>
            <a:rPr lang="it-IT" dirty="0" smtClean="0"/>
            <a:t>Dossier</a:t>
          </a:r>
          <a:endParaRPr lang="it-IT" dirty="0"/>
        </a:p>
      </dgm:t>
    </dgm:pt>
    <dgm:pt modelId="{39319836-361E-4FB5-A545-86D9610766A5}" type="parTrans" cxnId="{84113A33-9250-4433-AAAD-059F43647CC8}">
      <dgm:prSet/>
      <dgm:spPr/>
      <dgm:t>
        <a:bodyPr/>
        <a:lstStyle/>
        <a:p>
          <a:endParaRPr lang="it-IT"/>
        </a:p>
      </dgm:t>
    </dgm:pt>
    <dgm:pt modelId="{0EE16900-7A81-4AE2-8B64-F1C8929ED609}" type="sibTrans" cxnId="{84113A33-9250-4433-AAAD-059F43647CC8}">
      <dgm:prSet/>
      <dgm:spPr/>
      <dgm:t>
        <a:bodyPr/>
        <a:lstStyle/>
        <a:p>
          <a:endParaRPr lang="it-IT"/>
        </a:p>
      </dgm:t>
    </dgm:pt>
    <dgm:pt modelId="{D6843D49-D6B8-4003-B67C-4C21F42EBD78}">
      <dgm:prSet phldrT="[Testo]"/>
      <dgm:spPr/>
      <dgm:t>
        <a:bodyPr/>
        <a:lstStyle/>
        <a:p>
          <a:r>
            <a:rPr lang="it-IT" dirty="0" smtClean="0"/>
            <a:t>Report</a:t>
          </a:r>
          <a:endParaRPr lang="it-IT" dirty="0"/>
        </a:p>
      </dgm:t>
    </dgm:pt>
    <dgm:pt modelId="{8BC76BEB-BC79-4351-9371-6EB20EBD4FB2}" type="parTrans" cxnId="{7F1E98DA-DC64-419C-9E0E-7AD81BA3A814}">
      <dgm:prSet/>
      <dgm:spPr/>
      <dgm:t>
        <a:bodyPr/>
        <a:lstStyle/>
        <a:p>
          <a:endParaRPr lang="it-IT"/>
        </a:p>
      </dgm:t>
    </dgm:pt>
    <dgm:pt modelId="{819E1375-55B7-4633-9DA0-2266A4FF73A4}" type="sibTrans" cxnId="{7F1E98DA-DC64-419C-9E0E-7AD81BA3A814}">
      <dgm:prSet/>
      <dgm:spPr/>
      <dgm:t>
        <a:bodyPr/>
        <a:lstStyle/>
        <a:p>
          <a:endParaRPr lang="it-IT"/>
        </a:p>
      </dgm:t>
    </dgm:pt>
    <dgm:pt modelId="{D9C0446B-9AD4-4C33-AEC3-359F5DA61721}">
      <dgm:prSet phldrT="[Testo]"/>
      <dgm:spPr/>
      <dgm:t>
        <a:bodyPr/>
        <a:lstStyle/>
        <a:p>
          <a:r>
            <a:rPr lang="it-IT" dirty="0" smtClean="0"/>
            <a:t>Evento</a:t>
          </a:r>
          <a:endParaRPr lang="it-IT" dirty="0"/>
        </a:p>
      </dgm:t>
    </dgm:pt>
    <dgm:pt modelId="{B1E4E3FD-5838-4508-B8AE-67BDC79777C7}" type="parTrans" cxnId="{AD2BE844-CBE8-4D96-8D47-8CBEFC539DAC}">
      <dgm:prSet/>
      <dgm:spPr/>
      <dgm:t>
        <a:bodyPr/>
        <a:lstStyle/>
        <a:p>
          <a:endParaRPr lang="it-IT"/>
        </a:p>
      </dgm:t>
    </dgm:pt>
    <dgm:pt modelId="{6C92F1EB-E2F3-4F42-B715-3317092CCEEE}" type="sibTrans" cxnId="{AD2BE844-CBE8-4D96-8D47-8CBEFC539DAC}">
      <dgm:prSet/>
      <dgm:spPr/>
      <dgm:t>
        <a:bodyPr/>
        <a:lstStyle/>
        <a:p>
          <a:endParaRPr lang="it-IT"/>
        </a:p>
      </dgm:t>
    </dgm:pt>
    <dgm:pt modelId="{1E71360E-DCF6-4043-927C-DD310F249314}" type="pres">
      <dgm:prSet presAssocID="{7063E4B2-D028-4D7C-AF4E-B59DC128537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983D15A-E398-4441-ADC0-02C4B3ADF591}" type="pres">
      <dgm:prSet presAssocID="{84AB43A3-AF39-4548-B20F-3391B21F4C1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676D04-131C-4842-9A2D-4F8E22080715}" type="pres">
      <dgm:prSet presAssocID="{84AB43A3-AF39-4548-B20F-3391B21F4C15}" presName="gear1srcNode" presStyleLbl="node1" presStyleIdx="0" presStyleCnt="3"/>
      <dgm:spPr/>
      <dgm:t>
        <a:bodyPr/>
        <a:lstStyle/>
        <a:p>
          <a:endParaRPr lang="it-IT"/>
        </a:p>
      </dgm:t>
    </dgm:pt>
    <dgm:pt modelId="{B029C2D0-ED5E-4BDC-B6D3-A2A2AD4F9C7B}" type="pres">
      <dgm:prSet presAssocID="{84AB43A3-AF39-4548-B20F-3391B21F4C15}" presName="gear1dstNode" presStyleLbl="node1" presStyleIdx="0" presStyleCnt="3"/>
      <dgm:spPr/>
      <dgm:t>
        <a:bodyPr/>
        <a:lstStyle/>
        <a:p>
          <a:endParaRPr lang="it-IT"/>
        </a:p>
      </dgm:t>
    </dgm:pt>
    <dgm:pt modelId="{0572AC85-03DC-4FA3-83C6-BC2BB98F6559}" type="pres">
      <dgm:prSet presAssocID="{D6843D49-D6B8-4003-B67C-4C21F42EBD7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3EFEC2-45C0-4F6C-BE29-829458E766A6}" type="pres">
      <dgm:prSet presAssocID="{D6843D49-D6B8-4003-B67C-4C21F42EBD78}" presName="gear2srcNode" presStyleLbl="node1" presStyleIdx="1" presStyleCnt="3"/>
      <dgm:spPr/>
      <dgm:t>
        <a:bodyPr/>
        <a:lstStyle/>
        <a:p>
          <a:endParaRPr lang="it-IT"/>
        </a:p>
      </dgm:t>
    </dgm:pt>
    <dgm:pt modelId="{581ED4B5-13AF-402A-81F0-E50F587E8734}" type="pres">
      <dgm:prSet presAssocID="{D6843D49-D6B8-4003-B67C-4C21F42EBD78}" presName="gear2dstNode" presStyleLbl="node1" presStyleIdx="1" presStyleCnt="3"/>
      <dgm:spPr/>
      <dgm:t>
        <a:bodyPr/>
        <a:lstStyle/>
        <a:p>
          <a:endParaRPr lang="it-IT"/>
        </a:p>
      </dgm:t>
    </dgm:pt>
    <dgm:pt modelId="{CFEAA31D-6A31-4549-9B3B-4C7EF02DA47D}" type="pres">
      <dgm:prSet presAssocID="{D9C0446B-9AD4-4C33-AEC3-359F5DA61721}" presName="gear3" presStyleLbl="node1" presStyleIdx="2" presStyleCnt="3"/>
      <dgm:spPr/>
      <dgm:t>
        <a:bodyPr/>
        <a:lstStyle/>
        <a:p>
          <a:endParaRPr lang="it-IT"/>
        </a:p>
      </dgm:t>
    </dgm:pt>
    <dgm:pt modelId="{75C39BDF-8BC6-43C2-9272-A5DC83D3689F}" type="pres">
      <dgm:prSet presAssocID="{D9C0446B-9AD4-4C33-AEC3-359F5DA6172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C941C3-4730-43F9-B9FE-77CE99DD216F}" type="pres">
      <dgm:prSet presAssocID="{D9C0446B-9AD4-4C33-AEC3-359F5DA61721}" presName="gear3srcNode" presStyleLbl="node1" presStyleIdx="2" presStyleCnt="3"/>
      <dgm:spPr/>
      <dgm:t>
        <a:bodyPr/>
        <a:lstStyle/>
        <a:p>
          <a:endParaRPr lang="it-IT"/>
        </a:p>
      </dgm:t>
    </dgm:pt>
    <dgm:pt modelId="{66281B4E-2372-475B-AA9A-7631B61D0385}" type="pres">
      <dgm:prSet presAssocID="{D9C0446B-9AD4-4C33-AEC3-359F5DA61721}" presName="gear3dstNode" presStyleLbl="node1" presStyleIdx="2" presStyleCnt="3"/>
      <dgm:spPr/>
      <dgm:t>
        <a:bodyPr/>
        <a:lstStyle/>
        <a:p>
          <a:endParaRPr lang="it-IT"/>
        </a:p>
      </dgm:t>
    </dgm:pt>
    <dgm:pt modelId="{B629403C-BE2E-4BC4-BEA8-036879E87C77}" type="pres">
      <dgm:prSet presAssocID="{0EE16900-7A81-4AE2-8B64-F1C8929ED609}" presName="connector1" presStyleLbl="sibTrans2D1" presStyleIdx="0" presStyleCnt="3"/>
      <dgm:spPr/>
      <dgm:t>
        <a:bodyPr/>
        <a:lstStyle/>
        <a:p>
          <a:endParaRPr lang="it-IT"/>
        </a:p>
      </dgm:t>
    </dgm:pt>
    <dgm:pt modelId="{B4E82518-E4F8-49C6-AE1D-40090D394627}" type="pres">
      <dgm:prSet presAssocID="{819E1375-55B7-4633-9DA0-2266A4FF73A4}" presName="connector2" presStyleLbl="sibTrans2D1" presStyleIdx="1" presStyleCnt="3"/>
      <dgm:spPr/>
      <dgm:t>
        <a:bodyPr/>
        <a:lstStyle/>
        <a:p>
          <a:endParaRPr lang="it-IT"/>
        </a:p>
      </dgm:t>
    </dgm:pt>
    <dgm:pt modelId="{910FBF39-C9F2-46AB-8413-8B2818BB398A}" type="pres">
      <dgm:prSet presAssocID="{6C92F1EB-E2F3-4F42-B715-3317092CCEEE}" presName="connector3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B30D9B8E-59E9-4A96-B14D-E6AC35FCCBAF}" type="presOf" srcId="{D9C0446B-9AD4-4C33-AEC3-359F5DA61721}" destId="{66281B4E-2372-475B-AA9A-7631B61D0385}" srcOrd="3" destOrd="0" presId="urn:microsoft.com/office/officeart/2005/8/layout/gear1"/>
    <dgm:cxn modelId="{425AB8C2-9F3F-4FDB-8E6F-8DC212CDE9DD}" type="presOf" srcId="{D6843D49-D6B8-4003-B67C-4C21F42EBD78}" destId="{0572AC85-03DC-4FA3-83C6-BC2BB98F6559}" srcOrd="0" destOrd="0" presId="urn:microsoft.com/office/officeart/2005/8/layout/gear1"/>
    <dgm:cxn modelId="{73F4E567-8B22-44A9-94DD-00A220C6F5F5}" type="presOf" srcId="{D6843D49-D6B8-4003-B67C-4C21F42EBD78}" destId="{581ED4B5-13AF-402A-81F0-E50F587E8734}" srcOrd="2" destOrd="0" presId="urn:microsoft.com/office/officeart/2005/8/layout/gear1"/>
    <dgm:cxn modelId="{5227D46F-F01B-4C68-95B6-2E171C9D0475}" type="presOf" srcId="{0EE16900-7A81-4AE2-8B64-F1C8929ED609}" destId="{B629403C-BE2E-4BC4-BEA8-036879E87C77}" srcOrd="0" destOrd="0" presId="urn:microsoft.com/office/officeart/2005/8/layout/gear1"/>
    <dgm:cxn modelId="{7F1E98DA-DC64-419C-9E0E-7AD81BA3A814}" srcId="{7063E4B2-D028-4D7C-AF4E-B59DC1285373}" destId="{D6843D49-D6B8-4003-B67C-4C21F42EBD78}" srcOrd="1" destOrd="0" parTransId="{8BC76BEB-BC79-4351-9371-6EB20EBD4FB2}" sibTransId="{819E1375-55B7-4633-9DA0-2266A4FF73A4}"/>
    <dgm:cxn modelId="{CA34D1F4-000E-4996-81D7-06A467B0412C}" type="presOf" srcId="{D9C0446B-9AD4-4C33-AEC3-359F5DA61721}" destId="{75C39BDF-8BC6-43C2-9272-A5DC83D3689F}" srcOrd="1" destOrd="0" presId="urn:microsoft.com/office/officeart/2005/8/layout/gear1"/>
    <dgm:cxn modelId="{2CA7E6F0-1E69-4DA4-B3EC-1907693AC2FE}" type="presOf" srcId="{6C92F1EB-E2F3-4F42-B715-3317092CCEEE}" destId="{910FBF39-C9F2-46AB-8413-8B2818BB398A}" srcOrd="0" destOrd="0" presId="urn:microsoft.com/office/officeart/2005/8/layout/gear1"/>
    <dgm:cxn modelId="{3A671640-2AC4-4911-82AB-9FA28085E189}" type="presOf" srcId="{84AB43A3-AF39-4548-B20F-3391B21F4C15}" destId="{B029C2D0-ED5E-4BDC-B6D3-A2A2AD4F9C7B}" srcOrd="2" destOrd="0" presId="urn:microsoft.com/office/officeart/2005/8/layout/gear1"/>
    <dgm:cxn modelId="{0D2C6664-794A-4FE4-A152-B5857E54DFAD}" type="presOf" srcId="{D9C0446B-9AD4-4C33-AEC3-359F5DA61721}" destId="{CFEAA31D-6A31-4549-9B3B-4C7EF02DA47D}" srcOrd="0" destOrd="0" presId="urn:microsoft.com/office/officeart/2005/8/layout/gear1"/>
    <dgm:cxn modelId="{F81AECAC-A359-480B-89A6-7E29C6AD3151}" type="presOf" srcId="{D9C0446B-9AD4-4C33-AEC3-359F5DA61721}" destId="{DBC941C3-4730-43F9-B9FE-77CE99DD216F}" srcOrd="2" destOrd="0" presId="urn:microsoft.com/office/officeart/2005/8/layout/gear1"/>
    <dgm:cxn modelId="{AB25D1C2-50F5-4E22-ABC0-6CE405298103}" type="presOf" srcId="{D6843D49-D6B8-4003-B67C-4C21F42EBD78}" destId="{7D3EFEC2-45C0-4F6C-BE29-829458E766A6}" srcOrd="1" destOrd="0" presId="urn:microsoft.com/office/officeart/2005/8/layout/gear1"/>
    <dgm:cxn modelId="{84113A33-9250-4433-AAAD-059F43647CC8}" srcId="{7063E4B2-D028-4D7C-AF4E-B59DC1285373}" destId="{84AB43A3-AF39-4548-B20F-3391B21F4C15}" srcOrd="0" destOrd="0" parTransId="{39319836-361E-4FB5-A545-86D9610766A5}" sibTransId="{0EE16900-7A81-4AE2-8B64-F1C8929ED609}"/>
    <dgm:cxn modelId="{AD2BE844-CBE8-4D96-8D47-8CBEFC539DAC}" srcId="{7063E4B2-D028-4D7C-AF4E-B59DC1285373}" destId="{D9C0446B-9AD4-4C33-AEC3-359F5DA61721}" srcOrd="2" destOrd="0" parTransId="{B1E4E3FD-5838-4508-B8AE-67BDC79777C7}" sibTransId="{6C92F1EB-E2F3-4F42-B715-3317092CCEEE}"/>
    <dgm:cxn modelId="{8A71F6E7-C27C-4C8B-A685-022E964C567A}" type="presOf" srcId="{84AB43A3-AF39-4548-B20F-3391B21F4C15}" destId="{2983D15A-E398-4441-ADC0-02C4B3ADF591}" srcOrd="0" destOrd="0" presId="urn:microsoft.com/office/officeart/2005/8/layout/gear1"/>
    <dgm:cxn modelId="{C7874C79-A8F6-47FB-82D4-83B8EBC653DB}" type="presOf" srcId="{7063E4B2-D028-4D7C-AF4E-B59DC1285373}" destId="{1E71360E-DCF6-4043-927C-DD310F249314}" srcOrd="0" destOrd="0" presId="urn:microsoft.com/office/officeart/2005/8/layout/gear1"/>
    <dgm:cxn modelId="{E9598EC6-1080-445A-841B-B07C5DC1F8E5}" type="presOf" srcId="{819E1375-55B7-4633-9DA0-2266A4FF73A4}" destId="{B4E82518-E4F8-49C6-AE1D-40090D394627}" srcOrd="0" destOrd="0" presId="urn:microsoft.com/office/officeart/2005/8/layout/gear1"/>
    <dgm:cxn modelId="{FB348D10-5E0C-4AC0-B6E1-581307D50974}" type="presOf" srcId="{84AB43A3-AF39-4548-B20F-3391B21F4C15}" destId="{EB676D04-131C-4842-9A2D-4F8E22080715}" srcOrd="1" destOrd="0" presId="urn:microsoft.com/office/officeart/2005/8/layout/gear1"/>
    <dgm:cxn modelId="{DFA6CB33-0662-4CD7-AAB2-8AEC6D66A954}" type="presParOf" srcId="{1E71360E-DCF6-4043-927C-DD310F249314}" destId="{2983D15A-E398-4441-ADC0-02C4B3ADF591}" srcOrd="0" destOrd="0" presId="urn:microsoft.com/office/officeart/2005/8/layout/gear1"/>
    <dgm:cxn modelId="{6A54CE21-DD1F-4800-B004-504C381579AE}" type="presParOf" srcId="{1E71360E-DCF6-4043-927C-DD310F249314}" destId="{EB676D04-131C-4842-9A2D-4F8E22080715}" srcOrd="1" destOrd="0" presId="urn:microsoft.com/office/officeart/2005/8/layout/gear1"/>
    <dgm:cxn modelId="{A2B6B37D-8CE2-4F7C-BBCD-4634D72265B6}" type="presParOf" srcId="{1E71360E-DCF6-4043-927C-DD310F249314}" destId="{B029C2D0-ED5E-4BDC-B6D3-A2A2AD4F9C7B}" srcOrd="2" destOrd="0" presId="urn:microsoft.com/office/officeart/2005/8/layout/gear1"/>
    <dgm:cxn modelId="{9CB569C2-F668-469C-B643-42E16242B8FA}" type="presParOf" srcId="{1E71360E-DCF6-4043-927C-DD310F249314}" destId="{0572AC85-03DC-4FA3-83C6-BC2BB98F6559}" srcOrd="3" destOrd="0" presId="urn:microsoft.com/office/officeart/2005/8/layout/gear1"/>
    <dgm:cxn modelId="{7B21CAC5-80F1-4EE3-AD9E-F2B6C228289F}" type="presParOf" srcId="{1E71360E-DCF6-4043-927C-DD310F249314}" destId="{7D3EFEC2-45C0-4F6C-BE29-829458E766A6}" srcOrd="4" destOrd="0" presId="urn:microsoft.com/office/officeart/2005/8/layout/gear1"/>
    <dgm:cxn modelId="{DE6DD518-B491-4BA3-9AD1-A8FE310B801B}" type="presParOf" srcId="{1E71360E-DCF6-4043-927C-DD310F249314}" destId="{581ED4B5-13AF-402A-81F0-E50F587E8734}" srcOrd="5" destOrd="0" presId="urn:microsoft.com/office/officeart/2005/8/layout/gear1"/>
    <dgm:cxn modelId="{BAAAA182-9F80-46E6-97D3-9343AE9301EF}" type="presParOf" srcId="{1E71360E-DCF6-4043-927C-DD310F249314}" destId="{CFEAA31D-6A31-4549-9B3B-4C7EF02DA47D}" srcOrd="6" destOrd="0" presId="urn:microsoft.com/office/officeart/2005/8/layout/gear1"/>
    <dgm:cxn modelId="{07CB09E4-5212-40F7-B21D-7E21436FCA20}" type="presParOf" srcId="{1E71360E-DCF6-4043-927C-DD310F249314}" destId="{75C39BDF-8BC6-43C2-9272-A5DC83D3689F}" srcOrd="7" destOrd="0" presId="urn:microsoft.com/office/officeart/2005/8/layout/gear1"/>
    <dgm:cxn modelId="{E5964D26-4CAC-477E-98B3-174D699EE084}" type="presParOf" srcId="{1E71360E-DCF6-4043-927C-DD310F249314}" destId="{DBC941C3-4730-43F9-B9FE-77CE99DD216F}" srcOrd="8" destOrd="0" presId="urn:microsoft.com/office/officeart/2005/8/layout/gear1"/>
    <dgm:cxn modelId="{2DB6FA79-C596-4243-B5C3-16A9A97A0F4A}" type="presParOf" srcId="{1E71360E-DCF6-4043-927C-DD310F249314}" destId="{66281B4E-2372-475B-AA9A-7631B61D0385}" srcOrd="9" destOrd="0" presId="urn:microsoft.com/office/officeart/2005/8/layout/gear1"/>
    <dgm:cxn modelId="{82C99526-CC1E-4B3C-8C8D-F22CBBE073BD}" type="presParOf" srcId="{1E71360E-DCF6-4043-927C-DD310F249314}" destId="{B629403C-BE2E-4BC4-BEA8-036879E87C77}" srcOrd="10" destOrd="0" presId="urn:microsoft.com/office/officeart/2005/8/layout/gear1"/>
    <dgm:cxn modelId="{3FCD53EC-0560-4BE0-B2B4-A177F14A3D26}" type="presParOf" srcId="{1E71360E-DCF6-4043-927C-DD310F249314}" destId="{B4E82518-E4F8-49C6-AE1D-40090D394627}" srcOrd="11" destOrd="0" presId="urn:microsoft.com/office/officeart/2005/8/layout/gear1"/>
    <dgm:cxn modelId="{601F8874-35D5-4AB7-BB2F-A45D69E3691E}" type="presParOf" srcId="{1E71360E-DCF6-4043-927C-DD310F249314}" destId="{910FBF39-C9F2-46AB-8413-8B2818BB398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35305-072D-4EED-8B34-E49F40CBC232}">
      <dsp:nvSpPr>
        <dsp:cNvPr id="0" name=""/>
        <dsp:cNvSpPr/>
      </dsp:nvSpPr>
      <dsp:spPr>
        <a:xfrm>
          <a:off x="0" y="0"/>
          <a:ext cx="7025677" cy="77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u="sng" kern="1200" baseline="0" dirty="0" smtClean="0"/>
            <a:t>Accordo</a:t>
          </a:r>
          <a:r>
            <a:rPr lang="it-IT" sz="1800" kern="1200" dirty="0" smtClean="0"/>
            <a:t> Stato Regione (istituzioni) definiscono Obiettivi formativi nell’accordo Stato Regioni </a:t>
          </a:r>
          <a:endParaRPr lang="it-IT" sz="1800" kern="1200" dirty="0"/>
        </a:p>
      </dsp:txBody>
      <dsp:txXfrm>
        <a:off x="22778" y="22778"/>
        <a:ext cx="6095502" cy="732130"/>
      </dsp:txXfrm>
    </dsp:sp>
    <dsp:sp modelId="{2ADFB6CF-7AE7-4D6D-AB26-AF02E48A117E}">
      <dsp:nvSpPr>
        <dsp:cNvPr id="0" name=""/>
        <dsp:cNvSpPr/>
      </dsp:nvSpPr>
      <dsp:spPr>
        <a:xfrm>
          <a:off x="524644" y="885698"/>
          <a:ext cx="7025677" cy="77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Il Professionista prevede la propria formazione tenendo conto degli obiettivi formativi </a:t>
          </a:r>
          <a:endParaRPr lang="it-IT" sz="1800" kern="1200" dirty="0"/>
        </a:p>
      </dsp:txBody>
      <dsp:txXfrm>
        <a:off x="547422" y="908476"/>
        <a:ext cx="5949980" cy="732130"/>
      </dsp:txXfrm>
    </dsp:sp>
    <dsp:sp modelId="{4D630B75-F170-402A-B9B5-4A9251374AAB}">
      <dsp:nvSpPr>
        <dsp:cNvPr id="0" name=""/>
        <dsp:cNvSpPr/>
      </dsp:nvSpPr>
      <dsp:spPr>
        <a:xfrm>
          <a:off x="1049289" y="1771396"/>
          <a:ext cx="7025677" cy="77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Provider definiscono e organizzano eventi che rispondono ad Obiettivi formativi definiti </a:t>
          </a:r>
          <a:endParaRPr lang="it-IT" sz="1800" kern="1200" dirty="0"/>
        </a:p>
      </dsp:txBody>
      <dsp:txXfrm>
        <a:off x="1072067" y="1794174"/>
        <a:ext cx="5949980" cy="732130"/>
      </dsp:txXfrm>
    </dsp:sp>
    <dsp:sp modelId="{63A20157-6512-44A7-B142-CDBEEA2261C5}">
      <dsp:nvSpPr>
        <dsp:cNvPr id="0" name=""/>
        <dsp:cNvSpPr/>
      </dsp:nvSpPr>
      <dsp:spPr>
        <a:xfrm>
          <a:off x="1573934" y="2657095"/>
          <a:ext cx="7025677" cy="77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Il professionista sceglie l’evento formativo sulla base dell’obiettivo formativo definito</a:t>
          </a:r>
          <a:endParaRPr lang="it-IT" sz="1800" kern="1200" dirty="0"/>
        </a:p>
      </dsp:txBody>
      <dsp:txXfrm>
        <a:off x="1596712" y="2679873"/>
        <a:ext cx="5949980" cy="732130"/>
      </dsp:txXfrm>
    </dsp:sp>
    <dsp:sp modelId="{D64950D6-D07B-490E-A5F5-A65494892A9A}">
      <dsp:nvSpPr>
        <dsp:cNvPr id="0" name=""/>
        <dsp:cNvSpPr/>
      </dsp:nvSpPr>
      <dsp:spPr>
        <a:xfrm>
          <a:off x="2098578" y="3542793"/>
          <a:ext cx="7025677" cy="7776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L’ordine Collegio e Associazione valuta la corrispondenza tra formazione in aree e obiettivi attesi e formazione realizzata   </a:t>
          </a:r>
          <a:endParaRPr lang="it-IT" sz="1800" kern="1200" dirty="0"/>
        </a:p>
      </dsp:txBody>
      <dsp:txXfrm>
        <a:off x="2121356" y="3565571"/>
        <a:ext cx="5949980" cy="732130"/>
      </dsp:txXfrm>
    </dsp:sp>
    <dsp:sp modelId="{488286FD-D779-400D-93CB-DA953E827653}">
      <dsp:nvSpPr>
        <dsp:cNvPr id="0" name=""/>
        <dsp:cNvSpPr/>
      </dsp:nvSpPr>
      <dsp:spPr>
        <a:xfrm>
          <a:off x="6520180" y="568143"/>
          <a:ext cx="505496" cy="505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6633917" y="568143"/>
        <a:ext cx="278022" cy="380386"/>
      </dsp:txXfrm>
    </dsp:sp>
    <dsp:sp modelId="{EAF2E8A7-9C6C-4874-8270-A4827D609A1B}">
      <dsp:nvSpPr>
        <dsp:cNvPr id="0" name=""/>
        <dsp:cNvSpPr/>
      </dsp:nvSpPr>
      <dsp:spPr>
        <a:xfrm>
          <a:off x="7044825" y="1453841"/>
          <a:ext cx="505496" cy="505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7158562" y="1453841"/>
        <a:ext cx="278022" cy="380386"/>
      </dsp:txXfrm>
    </dsp:sp>
    <dsp:sp modelId="{CDC74DFC-ED91-4F87-B8F8-811F42A87FF6}">
      <dsp:nvSpPr>
        <dsp:cNvPr id="0" name=""/>
        <dsp:cNvSpPr/>
      </dsp:nvSpPr>
      <dsp:spPr>
        <a:xfrm>
          <a:off x="7569470" y="2326578"/>
          <a:ext cx="505496" cy="505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7683207" y="2326578"/>
        <a:ext cx="278022" cy="380386"/>
      </dsp:txXfrm>
    </dsp:sp>
    <dsp:sp modelId="{735D55EA-7762-41AC-9048-651FC58E3D50}">
      <dsp:nvSpPr>
        <dsp:cNvPr id="0" name=""/>
        <dsp:cNvSpPr/>
      </dsp:nvSpPr>
      <dsp:spPr>
        <a:xfrm>
          <a:off x="8094115" y="3220917"/>
          <a:ext cx="505496" cy="505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/>
        </a:p>
      </dsp:txBody>
      <dsp:txXfrm>
        <a:off x="8207852" y="3220917"/>
        <a:ext cx="278022" cy="380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3D15A-E398-4441-ADC0-02C4B3ADF591}">
      <dsp:nvSpPr>
        <dsp:cNvPr id="0" name=""/>
        <dsp:cNvSpPr/>
      </dsp:nvSpPr>
      <dsp:spPr>
        <a:xfrm>
          <a:off x="2799572" y="2235848"/>
          <a:ext cx="2732703" cy="273270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Dossier</a:t>
          </a:r>
          <a:endParaRPr lang="it-IT" sz="2600" kern="1200" dirty="0"/>
        </a:p>
      </dsp:txBody>
      <dsp:txXfrm>
        <a:off x="3348967" y="2875971"/>
        <a:ext cx="1633913" cy="1404665"/>
      </dsp:txXfrm>
    </dsp:sp>
    <dsp:sp modelId="{0572AC85-03DC-4FA3-83C6-BC2BB98F6559}">
      <dsp:nvSpPr>
        <dsp:cNvPr id="0" name=""/>
        <dsp:cNvSpPr/>
      </dsp:nvSpPr>
      <dsp:spPr>
        <a:xfrm>
          <a:off x="1209635" y="1589936"/>
          <a:ext cx="1987420" cy="19874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Report</a:t>
          </a:r>
          <a:endParaRPr lang="it-IT" sz="2600" kern="1200" dirty="0"/>
        </a:p>
      </dsp:txBody>
      <dsp:txXfrm>
        <a:off x="1709974" y="2093299"/>
        <a:ext cx="986742" cy="980694"/>
      </dsp:txXfrm>
    </dsp:sp>
    <dsp:sp modelId="{CFEAA31D-6A31-4549-9B3B-4C7EF02DA47D}">
      <dsp:nvSpPr>
        <dsp:cNvPr id="0" name=""/>
        <dsp:cNvSpPr/>
      </dsp:nvSpPr>
      <dsp:spPr>
        <a:xfrm rot="20700000">
          <a:off x="2322794" y="218819"/>
          <a:ext cx="1947266" cy="19472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Evento</a:t>
          </a:r>
          <a:endParaRPr lang="it-IT" sz="2600" kern="1200" dirty="0"/>
        </a:p>
      </dsp:txBody>
      <dsp:txXfrm rot="-20700000">
        <a:off x="2749886" y="645911"/>
        <a:ext cx="1093081" cy="1093081"/>
      </dsp:txXfrm>
    </dsp:sp>
    <dsp:sp modelId="{B629403C-BE2E-4BC4-BEA8-036879E87C77}">
      <dsp:nvSpPr>
        <dsp:cNvPr id="0" name=""/>
        <dsp:cNvSpPr/>
      </dsp:nvSpPr>
      <dsp:spPr>
        <a:xfrm>
          <a:off x="2598038" y="1818584"/>
          <a:ext cx="3497860" cy="3497860"/>
        </a:xfrm>
        <a:prstGeom prst="circularArrow">
          <a:avLst>
            <a:gd name="adj1" fmla="val 4687"/>
            <a:gd name="adj2" fmla="val 299029"/>
            <a:gd name="adj3" fmla="val 2531995"/>
            <a:gd name="adj4" fmla="val 1582758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82518-E4F8-49C6-AE1D-40090D394627}">
      <dsp:nvSpPr>
        <dsp:cNvPr id="0" name=""/>
        <dsp:cNvSpPr/>
      </dsp:nvSpPr>
      <dsp:spPr>
        <a:xfrm>
          <a:off x="857667" y="1146872"/>
          <a:ext cx="2541414" cy="254141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FBF39-C9F2-46AB-8413-8B2818BB398A}">
      <dsp:nvSpPr>
        <dsp:cNvPr id="0" name=""/>
        <dsp:cNvSpPr/>
      </dsp:nvSpPr>
      <dsp:spPr>
        <a:xfrm>
          <a:off x="1872371" y="-211028"/>
          <a:ext cx="2740156" cy="27401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8F9E814-F007-4396-8CFA-549917730113}" type="datetimeFigureOut">
              <a:rPr lang="it-IT"/>
              <a:pPr>
                <a:defRPr/>
              </a:pPr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1E5B8B4-3ABD-465F-9952-916F8AF1A5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707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B32E4B-5910-47BC-9330-D32CFEDF9E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280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12F383-A319-447C-85F0-E7C4147C80FA}" type="slidenum">
              <a:rPr lang="it-IT" sz="1200" smtClean="0"/>
              <a:pPr eaLnBrk="1" hangingPunct="1"/>
              <a:t>1</a:t>
            </a:fld>
            <a:endParaRPr lang="it-IT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FA185C-8922-4670-BE8F-E6334F82F7B4}" type="slidenum">
              <a:rPr lang="it-IT" altLang="it-IT" sz="1200" smtClean="0">
                <a:cs typeface="Arial" charset="0"/>
              </a:rPr>
              <a:pPr eaLnBrk="1" hangingPunct="1"/>
              <a:t>2</a:t>
            </a:fld>
            <a:endParaRPr lang="it-IT" altLang="it-IT" sz="1200" smtClean="0">
              <a:cs typeface="Arial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930275" y="741363"/>
            <a:ext cx="4938713" cy="37020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691063"/>
            <a:ext cx="4981575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FAEC5F-563B-432E-85C0-0452C40E4501}" type="slidenum">
              <a:rPr lang="it-IT" altLang="it-IT" sz="1200" smtClean="0">
                <a:cs typeface="Arial" charset="0"/>
              </a:rPr>
              <a:pPr eaLnBrk="1" hangingPunct="1"/>
              <a:t>3</a:t>
            </a:fld>
            <a:endParaRPr lang="it-IT" altLang="it-IT" sz="1200" smtClean="0">
              <a:cs typeface="Arial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930275" y="741363"/>
            <a:ext cx="4938713" cy="37020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691063"/>
            <a:ext cx="4981575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mtClean="0"/>
              <a:t>Sperimentazione Dossier individuale, inteso come elemento singolo e in ogni caso elemento di sintesi individuale anche di esigenze lavorative e di Gruppo</a:t>
            </a:r>
          </a:p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8CE4-3E3B-4166-A9DE-8CE25BADEC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8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7D9FD-60BD-4572-938D-FF0A17CAA1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24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2BF47-328D-40E8-A02A-42B90E1A4A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75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0ADB8-B668-46B8-B543-AF7F5EED0C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69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7991A-35AF-4E52-B162-ACD20B655D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65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6BFA2-08E1-4444-942C-9372F6CF99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85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D2149-210A-43BA-B8FE-CEC7BB6FCA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98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B830-24FE-415B-AC41-38CE1A7C86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03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7C66-E05E-4784-BCE8-F841167242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40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452EE-91A3-4A79-AC15-037D44B34D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40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8A849-A75A-4977-8C69-FB73A844E8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18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53D92C-F720-4E80-B443-6ABEC95DEC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1031" name="Picture 7" descr="C:\Documents and Settings\utente2\Documenti\CO.GE.A.P.S\Presentazione\Template\base pp3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755650" y="3921125"/>
            <a:ext cx="7772400" cy="1470025"/>
          </a:xfrm>
        </p:spPr>
        <p:txBody>
          <a:bodyPr/>
          <a:lstStyle/>
          <a:p>
            <a:r>
              <a:rPr lang="it-IT" altLang="it-IT" b="1" smtClean="0"/>
              <a:t>Aspetti informatici del Dossier formativo</a:t>
            </a:r>
            <a:endParaRPr lang="it-IT" altLang="it-IT" smtClean="0"/>
          </a:p>
        </p:txBody>
      </p:sp>
      <p:sp>
        <p:nvSpPr>
          <p:cNvPr id="4" name="Rettangolo 3"/>
          <p:cNvSpPr/>
          <p:nvPr/>
        </p:nvSpPr>
        <p:spPr>
          <a:xfrm>
            <a:off x="1116013" y="5732463"/>
            <a:ext cx="64341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Matteo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Cestari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                             Roma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05/11/2013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00225"/>
            <a:ext cx="3937000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800225"/>
            <a:ext cx="4321175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388" y="1341438"/>
            <a:ext cx="8964612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975">
              <a:buSzPct val="90000"/>
              <a:defRPr/>
            </a:pPr>
            <a:endParaRPr lang="it-IT" sz="2000" dirty="0"/>
          </a:p>
          <a:p>
            <a:pPr indent="180975">
              <a:buSzPct val="90000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L’applicativo del Dossier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Formativo Individuale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disponibile in Co.Ge.A.P.S presenta si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avvale 3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specifiche sezioni:</a:t>
            </a:r>
            <a:endParaRPr lang="it-IT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171450"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Anagrafica</a:t>
            </a:r>
          </a:p>
          <a:p>
            <a:pPr marL="809625" lvl="1" indent="-180975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profilo anagrafico con l’indicazione del profilo professionale, </a:t>
            </a:r>
          </a:p>
          <a:p>
            <a:pPr marL="809625" lvl="1" indent="-180975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collocazione lavorativa </a:t>
            </a:r>
          </a:p>
          <a:p>
            <a:pPr marL="809625" lvl="1" indent="-180975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curriculum dell’operatore</a:t>
            </a:r>
          </a:p>
          <a:p>
            <a:pPr lvl="1" indent="171450"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Programmazione</a:t>
            </a:r>
          </a:p>
          <a:p>
            <a:pPr marL="809625" lvl="1" indent="-180975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fabbisogno formativo individuale definito in rapporto al profilo e alle aree di competenza dell’operatore e alle caratteristiche dell’attività </a:t>
            </a:r>
            <a:r>
              <a:rPr lang="it-IT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clinico-assistenziale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svolta </a:t>
            </a:r>
          </a:p>
          <a:p>
            <a:pPr lvl="1" indent="171450"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Realizzazione/Evidenze</a:t>
            </a:r>
          </a:p>
          <a:p>
            <a:pPr marL="628650" lvl="1" indent="180975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evidenze relative all’attività di formazione effettuata </a:t>
            </a:r>
            <a:endParaRPr lang="it-IT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180975">
              <a:buFont typeface="Arial" pitchFamily="34" charset="0"/>
              <a:buChar char="•"/>
              <a:defRPr/>
            </a:pPr>
            <a:endParaRPr lang="it-IT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>
              <a:defRPr/>
            </a:pPr>
            <a:r>
              <a:rPr lang="it-IT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quarta sezione ‘Valutazione’ verrà attivata successivamente nel corso del triennio  al momento opportuno, per la valutazione a cura di ordini, Collegi ed Associazioni.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132138" y="0"/>
            <a:ext cx="5903912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si costruisce il  Dossier; (aree formative e relativo peso, selezione obiettivi) 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268413"/>
            <a:ext cx="8964613" cy="477043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975" algn="ctr">
              <a:buSzPct val="90000"/>
              <a:defRPr/>
            </a:pPr>
            <a:endParaRPr lang="it-IT" sz="2000" b="1" dirty="0">
              <a:solidFill>
                <a:srgbClr val="002060"/>
              </a:solidFill>
            </a:endParaRPr>
          </a:p>
          <a:p>
            <a:pPr indent="180975">
              <a:buSzPct val="90000"/>
              <a:defRPr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endParaRPr lang="it-IT" sz="2000" b="1" dirty="0">
              <a:solidFill>
                <a:srgbClr val="002060"/>
              </a:solidFill>
            </a:endParaRPr>
          </a:p>
          <a:p>
            <a:pPr indent="180975">
              <a:buSzPct val="90000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dossier 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formativo individuale prevedere di ricondurre la formazione 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ambito 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di:</a:t>
            </a:r>
            <a:endParaRPr lang="it-IT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1450">
              <a:buFont typeface="Arial" pitchFamily="34" charset="0"/>
              <a:buChar char="•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PROFESSIONALI </a:t>
            </a:r>
          </a:p>
          <a:p>
            <a:pPr indent="171450">
              <a:buFont typeface="Arial" pitchFamily="34" charset="0"/>
              <a:buChar char="•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DI PROCESSO RELAZIONALI/ 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COMUNICAT.</a:t>
            </a:r>
            <a:endParaRPr lang="it-IT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1450">
              <a:buFont typeface="Arial" pitchFamily="34" charset="0"/>
              <a:buChar char="•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</a:t>
            </a:r>
            <a:r>
              <a:rPr lang="it-IT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SISTEMA</a:t>
            </a:r>
          </a:p>
          <a:p>
            <a:pPr indent="171450">
              <a:defRPr/>
            </a:pPr>
            <a:endParaRPr lang="it-IT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1450" algn="just">
              <a:defRPr/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formazione prevista nel dossier formativo deve 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essere codificata secondo gli 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formativi 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stabiliti (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Accordo Stato-Regioni 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2009, 2012 e determina 17/07/2013) ora univocamente collegati alle aree.</a:t>
            </a:r>
            <a:endParaRPr lang="it-IT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>
              <a:defRPr/>
            </a:pP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651125" y="188913"/>
            <a:ext cx="4481513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975" algn="ctr">
              <a:buSzPct val="90000"/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composizione del DF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sellaDiTesto 1"/>
          <p:cNvSpPr txBox="1">
            <a:spLocks noChangeArrowheads="1"/>
          </p:cNvSpPr>
          <p:nvPr/>
        </p:nvSpPr>
        <p:spPr bwMode="auto">
          <a:xfrm>
            <a:off x="34925" y="1628775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/>
              <a:t>Gli obiettivi, tecnico professionali (13), in ultima istanza: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258888" y="2060575"/>
          <a:ext cx="7777162" cy="4370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7162"/>
              </a:tblGrid>
              <a:tr h="37459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EPIDEMIOLOGIA - PREVENZIONE E PROMOZIONE DELLA SALUTE CON ACQUISIZIONE DI NOZIONI TECNICO-PROFESSIONALI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557461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CONTENUTI TECNICO-PROFESSIONALI (CONOSCENZE E COMPETENZE) SPECIFICI DI CIASCUNA PROFESSIONE, DI CIASCUNA SPECIALIZZAZIONE E DI CIASCUNA ATTIVITÀ ULTRASPECIALISTICA. MALATTIE RARE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37459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MEDICINE NON CONVENZIONALI: VALUTAZIONE DELL'EFFICACIA IN RAGIONE DEGLI ESITI E DEGLI AMBITI DI COMPLEMENTARIETA'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74032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TEMATICHE SPECIALI DEL SSN E SSR ED A CARATTERE URGENTE e/o STRAORDINARIO INDIVIDUATE DALLA COMMISSIONALE NAZIONALE PER LA FORMAZIONE CONTINUA E DALLE </a:t>
                      </a:r>
                      <a:r>
                        <a:rPr lang="it-IT" sz="1200" u="none" strike="noStrike" baseline="0" dirty="0" err="1">
                          <a:effectLst/>
                        </a:rPr>
                        <a:t>REGIONl</a:t>
                      </a:r>
                      <a:r>
                        <a:rPr lang="it-IT" sz="1200" u="none" strike="noStrike" baseline="0" dirty="0">
                          <a:effectLst/>
                        </a:rPr>
                        <a:t>/PROVINCE AUTONOME PER FAR FRONTE A SPECIFICHE EMERGENZE SANITARIE CON ACQUISIZIONE DI NOZIONI DI TECNICO-PROFESSIONALI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TRATTAMENTO DEL DOLORE ACUTO E CRONICO. PALLIAZIONE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37459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FRAGILITA' (MINORI, ANZIANI, TOSSICO-DIPENDENTI, SALUTE MENTALE) TUTELA DEGLI ASPETTI ASSISTENZIALI E SOCIO-ASSISTENZIALI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SICUREZZA ALIMENTARE E/O PATOLOGIE CORRELATE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SANITÀ VETERINARIA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FARMACO EPIDEMIOLOGIA, FARMACOECONOMIA, FARMACOVIGILANZA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SICUREZZA AMBIENTALE E/O PATOLOGIE CORRELATE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1917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>
                          <a:effectLst/>
                        </a:rPr>
                        <a:t>SICUREZZA NEGLI AMBIENTI E NEI LUOGHI DI LAVORO E PATOLOGIE CORRELATE</a:t>
                      </a:r>
                      <a:endParaRPr lang="it-IT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321135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IMPLEMENTAZIONE DELLA CULTURA E DELLA SICUREZZA IN MATERIA DI DONAZIONE TRAPIANTO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  <a:tr h="477267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200" u="none" strike="noStrike" baseline="0" dirty="0">
                          <a:effectLst/>
                        </a:rPr>
                        <a:t>INNOVAZIONE TECNOLOGICA: VALUTAZIONE, MIGLIORAMENTO DEI PROCESSI DI GESTIONE DELLE TECNOLOGIE BIOMEDICHE E DEI DISPOSITIVI MEDICI. HEALTH TECHNOLOGY ASSESSMENT</a:t>
                      </a:r>
                      <a:endParaRPr lang="it-IT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72" marR="8872" marT="8871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sellaDiTesto 1"/>
          <p:cNvSpPr txBox="1">
            <a:spLocks noChangeArrowheads="1"/>
          </p:cNvSpPr>
          <p:nvPr/>
        </p:nvSpPr>
        <p:spPr bwMode="auto">
          <a:xfrm>
            <a:off x="34925" y="1628775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/>
              <a:t>Gli obiettivi, di processo (12), in ultima istanza: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2988" y="2090738"/>
          <a:ext cx="8101012" cy="4471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1012"/>
              </a:tblGrid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DOCUMENTAZIONE CLINICA. PERCORSI CLINICO-ASSISTENZIALI DIAGNOSTICI E RIABILITATIVI, PROFILI DI ASSISTENZA - PROFILI DI CURA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APPROPRIATEZZA PRESTAZIONI SANITARIE NEI LEA. SISTEMI DI VALUTAZIONE, VERIFICA E MIGLIORAMENTO DELL'EFFICIENZA ED EFFICACIA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LA COMUNICAZIONE EFFICACE INTERNA, ESTERNA, CON PAZIENTE. LA PRIVACY ED IL CONSENSO INFORMATO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20760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INTEGRAZIONE INTERPROFESSIONALE E MULTIPROFESSIONALE, INTERISTITUZIONALE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20760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INTEGRAZIONE TRA ASSISTENZA TERRITORIALE ED OSPEDALIERA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MANAGEMENT SANITARIO. INNOVAZIONE GESTIONALE E SPERIMENTAZIONE DI MODELLI ORGANIZZATIVI E GESTIONALI (vedi nota 1)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ASPETTI RELAZIONALI (LA COMUNICAZIONE INTERNA, ESTERNA, CON PAZIENTE) E UMANIZZAZIONE DELLE CURE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METODOLOGIA E TECNICHE DI COMUNICAZIONE SOCIALE PER LO SVILUPPO DEI PROGRAMMI NAZIONALI E REGIONALI DI PREVENZIONE PRIMARIA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20760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ACCREDITAMENTO STRUTTURE SANITARIE E DEI PROFESSIONISTI. LA CULTURA DELLA QUALITA'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20760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MULTICULTURALITA' E CULTURA DELL' ACCOGLIENZA. NELL' ATTIVITÀ SANITARIA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405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>
                          <a:effectLst/>
                        </a:rPr>
                        <a:t>EPIDEMIOLOGIA - PREVENZIONE E PROMOZIONE DELLA SALUTE CON ACQUISIZIONE DI NOZIONI DI PROCESSO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  <a:tr h="80183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>
                          <a:effectLst/>
                        </a:rPr>
                        <a:t>TEMATICHE SPECIALI DEL SSN E SSR ED A CARATTERE URGENTE e/o STRAORDINARIO INDIVIDUATE DALLA COMMISSIONALE NAZIONALE PER LA FORMAZIONE CONTINUA E DALLE REGIONI/PROVINCE AUTONOME PER FAR FRONTE A SPECIFICHE EMERGENZE SANITARIE CON ACQUISIZIONE DI NOZIONI DI PROCESSO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sellaDiTesto 1"/>
          <p:cNvSpPr txBox="1">
            <a:spLocks noChangeArrowheads="1"/>
          </p:cNvSpPr>
          <p:nvPr/>
        </p:nvSpPr>
        <p:spPr bwMode="auto">
          <a:xfrm>
            <a:off x="34925" y="1628775"/>
            <a:ext cx="741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/>
              <a:t>Gli obiettivi, di sistema (8), in ultima istanza: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116013" y="2133600"/>
          <a:ext cx="7848600" cy="4221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600"/>
              </a:tblGrid>
              <a:tr h="49716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APPLICAZIONE NELLA PRATICA QUOTIDIANA DEI PRINCIPI E DELLE PROCEDURE DELL'EVIDENCE BASED PRACTICE (EBM - EBN - EBP)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253346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LINEE GUIDA - PROTOCOLLI - PROCEDURE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49716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PRINCIPI, PROCEDURE E STRUMENTI PER IL GOVERNO CLINICO DELLE ATTIVITÀ SANITARIE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253346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>
                          <a:effectLst/>
                        </a:rPr>
                        <a:t>LA SICUREZZA DEL PAZIENTE. RISK MANAGEMENT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253346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ETICA, BIOETICA E DEONTOLOGIA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740989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ARGOMENTI DI CARATTERE GENERALE: INFORMATICA E LINGUA INGLESE SCIENTIFICA DI LIVELLO AVANZATO. NORMATIVA IN MATERIA SANITARIA : I PRINCIPI ETICI E CIVILI DEL SSN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497168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EPIDEMIOLOGIA - PREVENZIONE E PROMOZIONE DELLA SALUTE CON ACQUISIZIONE DI NOZIONI DI SISTEMA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1228633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600" u="none" strike="noStrike" dirty="0">
                          <a:effectLst/>
                        </a:rPr>
                        <a:t>TEMATICHE SPECIALI DEL SSN E SSR ED A CARATTERE URGENTE e/o STRAORDINARIO INDIVIDUATE DALLA COMMISSIONALE NAZIONALE PER LA FORMAZIONE CONTINUA E DALLE REGIONI/PROVINCE AUTONOME PER FAR FRONTE A SPECIFICHE EMERGENZE SANITARIE CON ACQUISIZIONE DI NOZIONI DI SISTEMA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sellaDiTesto 1"/>
          <p:cNvSpPr txBox="1">
            <a:spLocks noChangeArrowheads="1"/>
          </p:cNvSpPr>
          <p:nvPr/>
        </p:nvSpPr>
        <p:spPr bwMode="auto">
          <a:xfrm>
            <a:off x="395288" y="1773238"/>
            <a:ext cx="8748712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b="1">
                <a:solidFill>
                  <a:srgbClr val="002060"/>
                </a:solidFill>
                <a:latin typeface="Arial" charset="0"/>
                <a:cs typeface="Arial" charset="0"/>
              </a:rPr>
              <a:t>Come si costruisce, il dossier…</a:t>
            </a:r>
          </a:p>
          <a:p>
            <a:pPr eaLnBrk="1" hangingPunct="1"/>
            <a:r>
              <a:rPr lang="it-IT" sz="2000">
                <a:solidFill>
                  <a:srgbClr val="002060"/>
                </a:solidFill>
                <a:latin typeface="Arial" charset="0"/>
                <a:cs typeface="Arial" charset="0"/>
              </a:rPr>
              <a:t>Ogni singolo professionista dovrebbe immaginare, in base al proprio profilo anagrafico  e professionale, la collocazione lavorativa e il proprio curriculum di individuare gli obiettivi formativi di suo interesse …</a:t>
            </a:r>
          </a:p>
          <a:p>
            <a:pPr eaLnBrk="1" hangingPunct="1"/>
            <a:r>
              <a:rPr lang="it-IT" b="1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algn="just" eaLnBrk="1" hangingPunct="1"/>
            <a:r>
              <a:rPr lang="it-IT" b="1">
                <a:solidFill>
                  <a:srgbClr val="002060"/>
                </a:solidFill>
                <a:latin typeface="Arial" charset="0"/>
                <a:cs typeface="Arial" charset="0"/>
              </a:rPr>
              <a:t>Indentificare peso aree rispetto all’obbligo formativo atteso. Es: </a:t>
            </a:r>
          </a:p>
          <a:p>
            <a:pPr eaLnBrk="1" hangingPunct="1"/>
            <a:r>
              <a:rPr lang="it-IT">
                <a:solidFill>
                  <a:srgbClr val="002060"/>
                </a:solidFill>
                <a:latin typeface="Arial" charset="0"/>
                <a:cs typeface="Arial" charset="0"/>
              </a:rPr>
              <a:t>30% di COMPETENZE PROFESSIONALI </a:t>
            </a:r>
          </a:p>
          <a:p>
            <a:pPr eaLnBrk="1" hangingPunct="1"/>
            <a:r>
              <a:rPr lang="it-IT">
                <a:solidFill>
                  <a:srgbClr val="002060"/>
                </a:solidFill>
                <a:latin typeface="Arial" charset="0"/>
                <a:cs typeface="Arial" charset="0"/>
              </a:rPr>
              <a:t>20% di COMPETENZE DI PROCESSO  </a:t>
            </a:r>
          </a:p>
          <a:p>
            <a:pPr eaLnBrk="1" hangingPunct="1"/>
            <a:r>
              <a:rPr lang="it-IT">
                <a:solidFill>
                  <a:srgbClr val="002060"/>
                </a:solidFill>
                <a:latin typeface="Arial" charset="0"/>
                <a:cs typeface="Arial" charset="0"/>
              </a:rPr>
              <a:t>50% di COMPETENZE DI SISTEMA</a:t>
            </a:r>
          </a:p>
          <a:p>
            <a:pPr eaLnBrk="1" hangingPunct="1"/>
            <a:r>
              <a:rPr lang="it-IT" b="1">
                <a:solidFill>
                  <a:srgbClr val="002060"/>
                </a:solidFill>
                <a:latin typeface="Arial" charset="0"/>
                <a:cs typeface="Arial" charset="0"/>
              </a:rPr>
              <a:t> e quindi scegliere un certo numero di obiettivi in relazione al peso dell’area </a:t>
            </a:r>
          </a:p>
          <a:p>
            <a:pPr eaLnBrk="1" hangingPunct="1"/>
            <a:endParaRPr lang="it-IT" b="1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57338"/>
            <a:ext cx="9180513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92150"/>
            <a:ext cx="9109075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CasellaDiTesto 1"/>
          <p:cNvSpPr txBox="1">
            <a:spLocks noChangeArrowheads="1"/>
          </p:cNvSpPr>
          <p:nvPr/>
        </p:nvSpPr>
        <p:spPr bwMode="auto">
          <a:xfrm>
            <a:off x="3059113" y="188913"/>
            <a:ext cx="590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/>
              <a:t>Il dossier si popola … con i report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ttangolo 1"/>
          <p:cNvSpPr>
            <a:spLocks noChangeArrowheads="1"/>
          </p:cNvSpPr>
          <p:nvPr/>
        </p:nvSpPr>
        <p:spPr bwMode="auto">
          <a:xfrm>
            <a:off x="611188" y="1700213"/>
            <a:ext cx="8497887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Pertanto si è implementato un modello informatico di Dossier formativo individuale :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Semplice e facilmente intellegibile, basato su standard ‘open’ quali xml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Standard per tutto il territorio Nazionale. 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Facilmente trasmissibile ed elaborabile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Una struttura  che consenta alle Regioni più strutturate di implementare approfondimenti, partendo dalla base condivisa, del Dossier Formativo.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Permetta al Professionista alcuni gradi di libertà nella scelta della formazione e del soggetto erogante la stessa.</a:t>
            </a:r>
          </a:p>
          <a:p>
            <a:pPr lvl="1" algn="just">
              <a:buFont typeface="Arial" charset="0"/>
              <a:buChar char="•"/>
            </a:pPr>
            <a:r>
              <a:rPr lang="it-IT" altLang="it-IT">
                <a:solidFill>
                  <a:srgbClr val="002060"/>
                </a:solidFill>
                <a:latin typeface="Arial" charset="0"/>
                <a:cs typeface="Arial" charset="0"/>
              </a:rPr>
              <a:t> Gestibile da Ordini /Collegi /Associazioni in maniera intuitiva in relazione alla propria struttura organizzativa</a:t>
            </a:r>
            <a:r>
              <a:rPr lang="it-IT" altLang="it-IT" sz="200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9459" name="Rettangolo 1"/>
          <p:cNvSpPr>
            <a:spLocks noChangeArrowheads="1"/>
          </p:cNvSpPr>
          <p:nvPr/>
        </p:nvSpPr>
        <p:spPr bwMode="auto">
          <a:xfrm>
            <a:off x="2843213" y="0"/>
            <a:ext cx="597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2000" b="1" i="1">
                <a:solidFill>
                  <a:srgbClr val="002060"/>
                </a:solidFill>
              </a:rPr>
              <a:t>Caratteristiche di questo  modello di dossier individuale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916113"/>
            <a:ext cx="2476500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CasellaDiTesto 3"/>
          <p:cNvSpPr txBox="1">
            <a:spLocks noChangeArrowheads="1"/>
          </p:cNvSpPr>
          <p:nvPr/>
        </p:nvSpPr>
        <p:spPr bwMode="auto">
          <a:xfrm>
            <a:off x="1044575" y="1628775"/>
            <a:ext cx="4967288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2400">
                <a:solidFill>
                  <a:srgbClr val="002060"/>
                </a:solidFill>
              </a:rPr>
              <a:t>Immaginando il Dossier come un oggetto, che domani potrebbe essere interscambiato con altre istituzioni, aperto, ‘sicuro’</a:t>
            </a:r>
          </a:p>
          <a:p>
            <a:pPr algn="just"/>
            <a:r>
              <a:rPr lang="it-IT" altLang="it-IT" sz="2400">
                <a:solidFill>
                  <a:srgbClr val="002060"/>
                </a:solidFill>
              </a:rPr>
              <a:t>Si può descrivere  un oggetto xml ….</a:t>
            </a:r>
          </a:p>
          <a:p>
            <a:pPr algn="just"/>
            <a:endParaRPr lang="it-IT" altLang="it-IT" sz="2400">
              <a:solidFill>
                <a:srgbClr val="002060"/>
              </a:solidFill>
            </a:endParaRPr>
          </a:p>
          <a:p>
            <a:pPr algn="just"/>
            <a:r>
              <a:rPr lang="it-IT" altLang="it-IT" sz="2400">
                <a:solidFill>
                  <a:srgbClr val="002060"/>
                </a:solidFill>
              </a:rPr>
              <a:t>Il modello graficamente si potrebbe rappresentare come a lato.</a:t>
            </a:r>
          </a:p>
          <a:p>
            <a:pPr algn="just"/>
            <a:endParaRPr lang="it-IT" altLang="it-IT" sz="2400">
              <a:solidFill>
                <a:srgbClr val="002060"/>
              </a:solidFill>
            </a:endParaRPr>
          </a:p>
          <a:p>
            <a:pPr algn="just"/>
            <a:r>
              <a:rPr lang="it-IT" altLang="it-IT" sz="2400">
                <a:solidFill>
                  <a:srgbClr val="002060"/>
                </a:solidFill>
              </a:rPr>
              <a:t>Tra dossier atteso e dossier realizzato varierebbe solo la presenza delle informazioni relative alle partecipazioni</a:t>
            </a:r>
          </a:p>
          <a:p>
            <a:endParaRPr lang="it-IT" altLang="it-IT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asellaDiTesto 3"/>
          <p:cNvSpPr txBox="1">
            <a:spLocks noChangeArrowheads="1"/>
          </p:cNvSpPr>
          <p:nvPr/>
        </p:nvSpPr>
        <p:spPr bwMode="auto">
          <a:xfrm>
            <a:off x="-14288" y="1700213"/>
            <a:ext cx="755173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altLang="it-IT" dirty="0"/>
              <a:t>Dal 2 Dicembre 2013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altLang="it-IT" dirty="0"/>
              <a:t>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altLang="it-IT" dirty="0"/>
              <a:t>Sarà data la possibilità</a:t>
            </a:r>
            <a:r>
              <a:rPr lang="it-IT" altLang="it-IT" dirty="0"/>
              <a:t> </a:t>
            </a:r>
            <a:r>
              <a:rPr lang="it-IT" altLang="it-IT" dirty="0"/>
              <a:t>ai professionisti iscritti ad Ordini, Collegi ed Associazioni afferenti al Co.Ge.A.P.S.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altLang="it-IT" dirty="0"/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it-IT" u="sng" dirty="0"/>
              <a:t>di visualizzare i crediti ECM acquisiti</a:t>
            </a:r>
          </a:p>
          <a:p>
            <a:pPr>
              <a:buClr>
                <a:srgbClr val="000000"/>
              </a:buClr>
              <a:buSzPct val="100000"/>
              <a:defRPr/>
            </a:pPr>
            <a:r>
              <a:rPr lang="it-IT" altLang="it-IT" u="sng" dirty="0"/>
              <a:t>  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it-IT" b="1" u="sng" dirty="0"/>
              <a:t>di definire il proprio Dossier formativo per i triennio 2014-2016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it-IT" u="sng" dirty="0"/>
          </a:p>
          <a:p>
            <a:pPr>
              <a:buClr>
                <a:srgbClr val="000000"/>
              </a:buClr>
              <a:buSzPct val="100000"/>
              <a:defRPr/>
            </a:pPr>
            <a:endParaRPr lang="it-IT" altLang="it-IT" u="sng" dirty="0"/>
          </a:p>
          <a:p>
            <a:pPr algn="ctr">
              <a:buClr>
                <a:srgbClr val="000000"/>
              </a:buClr>
              <a:buSzPct val="100000"/>
              <a:defRPr/>
            </a:pPr>
            <a:r>
              <a:rPr lang="it-IT" altLang="it-IT" b="1" dirty="0"/>
              <a:t>Con il supporto di un supporto informativo dedicato ai professionisti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altLang="it-IT" dirty="0"/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altLang="it-IT" dirty="0"/>
          </a:p>
        </p:txBody>
      </p:sp>
      <p:pic>
        <p:nvPicPr>
          <p:cNvPr id="3075" name="Picture 2" descr="http://www.apprendimentocooperativo.it/img/portaapert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700213"/>
            <a:ext cx="183515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0825" y="1628775"/>
            <a:ext cx="8893175" cy="5262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Criticità da superare per un efficace sperimentazione</a:t>
            </a:r>
          </a:p>
          <a:p>
            <a:pPr marL="342900" indent="-342900" algn="just">
              <a:buFontTx/>
              <a:buChar char="-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Sforzo da parte del professionista di immaginare la formazione attesa e di esprimerla in termini di aree e obiettivi</a:t>
            </a:r>
          </a:p>
          <a:p>
            <a:pPr marL="342900" indent="-342900" algn="just">
              <a:buFontTx/>
              <a:buChar char="-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Motivazioni/incentivo all’implementazione del dossier individuale (passaggio da soddisfare un obbligo a pianificare la formazione)</a:t>
            </a:r>
          </a:p>
          <a:p>
            <a:pPr marL="342900" indent="-342900" algn="just">
              <a:buFontTx/>
              <a:buChar char="-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Professionista non ricerca formazione sulla base dell’obiettivo</a:t>
            </a:r>
          </a:p>
          <a:p>
            <a:pPr marL="342900" indent="-342900" algn="just">
              <a:buFontTx/>
              <a:buChar char="-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non pubblicizzano obiettivo formativo evento </a:t>
            </a:r>
          </a:p>
          <a:p>
            <a:pPr marL="342900" indent="-342900" algn="just">
              <a:buFontTx/>
              <a:buChar char="-"/>
              <a:defRPr/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Uniformità di Report di tutti i sistemi Accreditanti con la stessa tabella di obiettivi definiti.</a:t>
            </a:r>
            <a:endParaRPr lang="it-IT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defRPr/>
            </a:pPr>
            <a:r>
              <a:rPr lang="it-IT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Perché possa essere funzionale un dossier basato su obiettivi formativi, tutti gli attori del sistema ECM devono assegnare un ruolo centrale agli obiettivi formativi 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asellaDiTesto 3"/>
          <p:cNvSpPr txBox="1">
            <a:spLocks noChangeArrowheads="1"/>
          </p:cNvSpPr>
          <p:nvPr/>
        </p:nvSpPr>
        <p:spPr bwMode="auto">
          <a:xfrm>
            <a:off x="-14288" y="1700213"/>
            <a:ext cx="7323138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it-IT" dirty="0"/>
              <a:t>Sulla base attività oggetto di Convenzione tra </a:t>
            </a:r>
            <a:r>
              <a:rPr lang="it-IT" altLang="it-IT" dirty="0" err="1"/>
              <a:t>Age.Nas</a:t>
            </a:r>
            <a:r>
              <a:rPr lang="it-IT" altLang="it-IT" dirty="0"/>
              <a:t> e Co.Ge.A.P.S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it-IT" dirty="0"/>
              <a:t>In relazione alle precedenti sperimentazioni sul Dossier formativo, svolte nel 2012 in Veneto e presso l’Ordine dei Medici e Chirurghi ed Odontoiatri di Reggio Emilia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altLang="it-IT" dirty="0"/>
              <a:t>Sulla base dei lavori della sezione IV della Commissione per la formazione Continua del 2010</a:t>
            </a:r>
          </a:p>
          <a:p>
            <a:pPr marL="342900" indent="-34290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altLang="it-IT" dirty="0"/>
          </a:p>
          <a:p>
            <a:pPr lvl="1" algn="just">
              <a:buClr>
                <a:srgbClr val="000000"/>
              </a:buClr>
              <a:buSzPct val="100000"/>
              <a:defRPr/>
            </a:pPr>
            <a:r>
              <a:rPr lang="it-IT" altLang="it-IT" u="sng" dirty="0"/>
              <a:t>Si darà dal 2/12/2013 la possibilità  per tutti i professionisti registrati in Co.Ge.A.P.S di implementare in via sperimentale il proprio dossier formativo individuale per il triennio 2014-2016</a:t>
            </a:r>
            <a:endParaRPr lang="it-IT" altLang="it-IT" u="sng" dirty="0"/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altLang="it-IT" dirty="0"/>
          </a:p>
        </p:txBody>
      </p:sp>
      <p:pic>
        <p:nvPicPr>
          <p:cNvPr id="4099" name="Picture 2" descr="http://www.apprendimentocooperativo.it/img/portaapert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700213"/>
            <a:ext cx="183515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tangolo 1"/>
          <p:cNvSpPr>
            <a:spLocks noChangeArrowheads="1"/>
          </p:cNvSpPr>
          <p:nvPr/>
        </p:nvSpPr>
        <p:spPr bwMode="auto">
          <a:xfrm>
            <a:off x="0" y="1773238"/>
            <a:ext cx="88201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80975">
              <a:buSzPct val="90000"/>
            </a:pPr>
            <a:r>
              <a:rPr lang="it-IT" b="1"/>
              <a:t>Obiettivi della sperimentazione:</a:t>
            </a:r>
          </a:p>
          <a:p>
            <a:pPr indent="180975">
              <a:buSzPct val="90000"/>
            </a:pPr>
            <a:endParaRPr lang="it-IT" b="1"/>
          </a:p>
          <a:p>
            <a:pPr indent="180975" algn="ctr">
              <a:buSzPct val="90000"/>
            </a:pPr>
            <a:r>
              <a:rPr lang="it-IT" u="sng"/>
              <a:t>Dare la possibilità di compilare il proprio dossier formativo atteso, per il prossimo triennio (2014-2016) </a:t>
            </a:r>
          </a:p>
          <a:p>
            <a:pPr indent="180975" algn="ctr">
              <a:buSzPct val="90000"/>
            </a:pPr>
            <a:endParaRPr lang="it-IT"/>
          </a:p>
          <a:p>
            <a:pPr indent="180975" algn="ctr">
              <a:buSzPct val="90000"/>
            </a:pPr>
            <a:endParaRPr lang="it-IT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3463925"/>
            <a:ext cx="37338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CasellaDiTesto 2"/>
          <p:cNvSpPr txBox="1">
            <a:spLocks noChangeArrowheads="1"/>
          </p:cNvSpPr>
          <p:nvPr/>
        </p:nvSpPr>
        <p:spPr bwMode="auto">
          <a:xfrm>
            <a:off x="323850" y="3463925"/>
            <a:ext cx="4086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u="sng"/>
              <a:t>a tutti i professionisti presenti in Co.Ge.A.P.S. previa semplice registrazione</a:t>
            </a:r>
            <a:r>
              <a:rPr lang="it-IT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1773238"/>
            <a:ext cx="8351837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SzPct val="90000"/>
              <a:defRPr/>
            </a:pP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SzPct val="90000"/>
              <a:buFont typeface="Arial" panose="020B0604020202020204" pitchFamily="34" charset="0"/>
              <a:buChar char="•"/>
              <a:defRPr/>
            </a:pPr>
            <a:r>
              <a:rPr lang="it-IT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compilazione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ipotetica </a:t>
            </a:r>
            <a:r>
              <a:rPr lang="it-IT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tutti i dossier formativi costituisce la formazione aggregata attesa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parte dei professionisti per il prossimo triennio. </a:t>
            </a:r>
          </a:p>
          <a:p>
            <a:pPr marL="342900" indent="-342900" algn="just">
              <a:buSzPct val="90000"/>
              <a:buFont typeface="Arial" panose="020B0604020202020204" pitchFamily="34" charset="0"/>
              <a:buChar char="•"/>
              <a:defRPr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 aggregata di formazione potrebbe essere aspetto importante per gli organizzatori di formazione, per ottimizzare l’incontro tra domanda e offerta formativa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SzPct val="90000"/>
              <a:buFont typeface="Arial" panose="020B0604020202020204" pitchFamily="34" charset="0"/>
              <a:buChar char="•"/>
              <a:defRPr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Possibilità per il Professionista in quanto stakeholder del sistema di esprimere la formazione attesa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indent="180975" algn="ctr">
              <a:buSzPct val="90000"/>
              <a:defRPr/>
            </a:pPr>
            <a:endParaRPr lang="it-IT" b="1" dirty="0"/>
          </a:p>
          <a:p>
            <a:pPr indent="180975" algn="ctr">
              <a:buSzPct val="90000"/>
              <a:defRPr/>
            </a:pPr>
            <a:endParaRPr lang="it-IT" dirty="0"/>
          </a:p>
        </p:txBody>
      </p:sp>
      <p:sp>
        <p:nvSpPr>
          <p:cNvPr id="6147" name="CasellaDiTesto 2"/>
          <p:cNvSpPr txBox="1">
            <a:spLocks noChangeArrowheads="1"/>
          </p:cNvSpPr>
          <p:nvPr/>
        </p:nvSpPr>
        <p:spPr bwMode="auto">
          <a:xfrm>
            <a:off x="2987675" y="115888"/>
            <a:ext cx="6156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>
                <a:solidFill>
                  <a:schemeClr val="accent2"/>
                </a:solidFill>
                <a:latin typeface="Arial" charset="0"/>
                <a:cs typeface="Arial" charset="0"/>
              </a:rPr>
              <a:t>Vantaggi per il sistema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5338763"/>
            <a:ext cx="2779712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ttangolo 3"/>
          <p:cNvSpPr>
            <a:spLocks noChangeArrowheads="1"/>
          </p:cNvSpPr>
          <p:nvPr/>
        </p:nvSpPr>
        <p:spPr bwMode="auto">
          <a:xfrm>
            <a:off x="179388" y="1628775"/>
            <a:ext cx="8713787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it-IT" altLang="it-IT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Dossier individuale, all’inizio del triennio </a:t>
            </a:r>
            <a:r>
              <a:rPr lang="it-IT" altLang="it-IT" sz="2000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l’indicazione della formazione attesa dal Professionista. </a:t>
            </a:r>
          </a:p>
          <a:p>
            <a:pPr algn="just" eaLnBrk="1" hangingPunct="1">
              <a:defRPr/>
            </a:pPr>
            <a:r>
              <a:rPr lang="it-IT" altLang="it-IT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DF ‘ATTESO’, è il dossier, che il professionista, in accordo con le strutture di riferimento (in qualità di dipendente o libero Professionista) intende sviluppare. </a:t>
            </a:r>
          </a:p>
          <a:p>
            <a:pPr algn="just" eaLnBrk="1" hangingPunct="1">
              <a:defRPr/>
            </a:pPr>
            <a:r>
              <a:rPr lang="it-IT" altLang="it-IT" sz="2000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 evidenza che le risultanze del dossier ‘realizzato’ potrebbero differire dal dossier atteso. Potrebbe succedere che il professionista non sviluppi e comunichi un dossier atteso, dando luogo comunque ad un dossier ‘realizzato’. </a:t>
            </a:r>
          </a:p>
          <a:p>
            <a:pPr algn="just" eaLnBrk="1" hangingPunct="1">
              <a:defRPr/>
            </a:pPr>
            <a:r>
              <a:rPr lang="it-IT" altLang="it-IT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Realisticamente il sistema, in assenza di norme di diritto, al momento non impone l’elaborazione preventiva del dossier da parte del Professionista. , pertanto in un ottica di certificazione il sistema ipotizzato deve permettere anche una elaborazione e certificazione a posteriori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03575" y="188913"/>
            <a:ext cx="58324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Dossier atteso ….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15875" y="1700213"/>
            <a:ext cx="8964613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975" algn="ctr">
              <a:buSzPct val="90000"/>
              <a:defRPr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 formativi: elemento chiave del modello del dossier formativo definito dal Gruppo di lavoro (Sez. 4 della CNFC)  </a:t>
            </a:r>
          </a:p>
        </p:txBody>
      </p:sp>
      <p:graphicFrame>
        <p:nvGraphicFramePr>
          <p:cNvPr id="4" name="Diagramma 3"/>
          <p:cNvGraphicFramePr/>
          <p:nvPr/>
        </p:nvGraphicFramePr>
        <p:xfrm>
          <a:off x="19744" y="2348880"/>
          <a:ext cx="912425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3062456" y="1628800"/>
          <a:ext cx="60960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CasellaDiTesto 2"/>
          <p:cNvSpPr txBox="1">
            <a:spLocks noChangeArrowheads="1"/>
          </p:cNvSpPr>
          <p:nvPr/>
        </p:nvSpPr>
        <p:spPr bwMode="auto">
          <a:xfrm>
            <a:off x="395288" y="1916113"/>
            <a:ext cx="2881312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2400"/>
              <a:t>L’elemento comune nelle fasi del processo ECM sono gli </a:t>
            </a:r>
            <a:r>
              <a:rPr lang="it-IT" altLang="it-IT" sz="2400" u="sng"/>
              <a:t>obiettivi formativi</a:t>
            </a:r>
          </a:p>
          <a:p>
            <a:r>
              <a:rPr lang="it-IT" altLang="it-IT" sz="2400"/>
              <a:t>definiti nell’accordo. Stato Regione.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6234113" y="4257675"/>
            <a:ext cx="2881312" cy="2087563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3132138" y="1808163"/>
            <a:ext cx="2735262" cy="244951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79388" y="2349500"/>
            <a:ext cx="2520950" cy="3167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79388" y="925513"/>
            <a:ext cx="8964612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975" algn="ctr">
              <a:buSzPct val="90000"/>
              <a:defRPr/>
            </a:pPr>
            <a:endParaRPr lang="it-IT" sz="2000" b="1" dirty="0"/>
          </a:p>
          <a:p>
            <a:pPr marL="628650" indent="-180975">
              <a:buFont typeface="Arial" pitchFamily="34" charset="0"/>
              <a:buChar char="•"/>
              <a:defRPr/>
            </a:pP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50838" y="2667000"/>
          <a:ext cx="2178050" cy="2533650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21780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Dossier Professionista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28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29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27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26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Area3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15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/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3559175" y="2405063"/>
          <a:ext cx="1816100" cy="125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61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0" marR="952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Stabilisce </a:t>
                      </a:r>
                      <a:r>
                        <a:rPr lang="it-IT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</a:t>
                      </a:r>
                      <a:r>
                        <a:rPr lang="it-IT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per </a:t>
                      </a:r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evento formativo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0" marR="952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Corso A 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0" marR="952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Obiettivo 29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0" marR="9520" marT="9525" marB="0" anchor="b"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6729413" y="4595813"/>
          <a:ext cx="1889125" cy="140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912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Report </a:t>
                      </a:r>
                      <a:r>
                        <a:rPr lang="it-IT" sz="1800" u="none" strike="noStrike" dirty="0" smtClean="0">
                          <a:effectLst/>
                        </a:rPr>
                        <a:t>partecipazione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Professionista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Corso A </a:t>
                      </a:r>
                      <a:endParaRPr lang="it-IT" sz="18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Obiettivo 29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b"/>
                </a:tc>
              </a:tr>
            </a:tbl>
          </a:graphicData>
        </a:graphic>
      </p:graphicFrame>
      <p:cxnSp>
        <p:nvCxnSpPr>
          <p:cNvPr id="12" name="Connettore 2 11"/>
          <p:cNvCxnSpPr/>
          <p:nvPr/>
        </p:nvCxnSpPr>
        <p:spPr>
          <a:xfrm>
            <a:off x="5580063" y="3933825"/>
            <a:ext cx="65405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2700338" y="4437063"/>
            <a:ext cx="3533775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ccia a destra 14"/>
          <p:cNvSpPr/>
          <p:nvPr/>
        </p:nvSpPr>
        <p:spPr>
          <a:xfrm>
            <a:off x="684213" y="1693863"/>
            <a:ext cx="78486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1907704" y="6345324"/>
            <a:ext cx="7056784" cy="165149"/>
          </a:xfrm>
          <a:prstGeom prst="righ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5" name="Connettore 2 4"/>
          <p:cNvCxnSpPr/>
          <p:nvPr/>
        </p:nvCxnSpPr>
        <p:spPr>
          <a:xfrm flipV="1">
            <a:off x="2700338" y="3860800"/>
            <a:ext cx="719137" cy="323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7452</TotalTime>
  <Words>1562</Words>
  <Application>Microsoft Office PowerPoint</Application>
  <PresentationFormat>Presentazione su schermo (4:3)</PresentationFormat>
  <Paragraphs>151</Paragraphs>
  <Slides>20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Calibri</vt:lpstr>
      <vt:lpstr>Struttura predefinita</vt:lpstr>
      <vt:lpstr>Aspetti informatici del Dossier formativo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cogeaps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cpgeaps</dc:creator>
  <cp:lastModifiedBy>tecno</cp:lastModifiedBy>
  <cp:revision>167</cp:revision>
  <dcterms:created xsi:type="dcterms:W3CDTF">2008-05-08T15:29:45Z</dcterms:created>
  <dcterms:modified xsi:type="dcterms:W3CDTF">2013-11-05T07:35:09Z</dcterms:modified>
</cp:coreProperties>
</file>