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28"/>
  </p:notesMasterIdLst>
  <p:sldIdLst>
    <p:sldId id="315" r:id="rId2"/>
    <p:sldId id="327" r:id="rId3"/>
    <p:sldId id="328" r:id="rId4"/>
    <p:sldId id="309" r:id="rId5"/>
    <p:sldId id="325" r:id="rId6"/>
    <p:sldId id="329" r:id="rId7"/>
    <p:sldId id="330" r:id="rId8"/>
    <p:sldId id="331" r:id="rId9"/>
    <p:sldId id="300" r:id="rId10"/>
    <p:sldId id="312" r:id="rId11"/>
    <p:sldId id="302" r:id="rId12"/>
    <p:sldId id="303" r:id="rId13"/>
    <p:sldId id="304" r:id="rId14"/>
    <p:sldId id="305" r:id="rId15"/>
    <p:sldId id="308" r:id="rId16"/>
    <p:sldId id="316" r:id="rId17"/>
    <p:sldId id="317" r:id="rId18"/>
    <p:sldId id="320" r:id="rId19"/>
    <p:sldId id="324" r:id="rId20"/>
    <p:sldId id="332" r:id="rId21"/>
    <p:sldId id="333" r:id="rId22"/>
    <p:sldId id="336" r:id="rId23"/>
    <p:sldId id="334" r:id="rId24"/>
    <p:sldId id="319" r:id="rId25"/>
    <p:sldId id="298" r:id="rId26"/>
    <p:sldId id="326" r:id="rId2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99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6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D34ADA-F1F5-41BC-9597-684D8456619B}" type="datetimeFigureOut">
              <a:rPr lang="it-IT"/>
              <a:pPr>
                <a:defRPr/>
              </a:pPr>
              <a:t>04/11/2013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0"/>
            <a:r>
              <a:rPr lang="it-IT" noProof="0" smtClean="0"/>
              <a:t>Secondo livello</a:t>
            </a:r>
          </a:p>
          <a:p>
            <a:pPr lvl="0"/>
            <a:r>
              <a:rPr lang="it-IT" noProof="0" smtClean="0"/>
              <a:t>Terzo livello</a:t>
            </a:r>
          </a:p>
          <a:p>
            <a:pPr lvl="0"/>
            <a:r>
              <a:rPr lang="it-IT" noProof="0" smtClean="0"/>
              <a:t>Quarto livello</a:t>
            </a:r>
          </a:p>
          <a:p>
            <a:pPr lvl="0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C96EDB6-DCC3-4886-A5B5-903E041898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58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3" cy="643"/>
              <a:chOff x="-3" y="1562"/>
              <a:chExt cx="5763" cy="643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3287198 h 720"/>
                  <a:gd name="T4" fmla="*/ 95 w 1000"/>
                  <a:gd name="T5" fmla="*/ 23287198 h 720"/>
                  <a:gd name="T6" fmla="*/ 95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22 h 317"/>
                  <a:gd name="T4" fmla="*/ 624 w 624"/>
                  <a:gd name="T5" fmla="*/ 112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38 h 317"/>
                  <a:gd name="T4" fmla="*/ 624 w 624"/>
                  <a:gd name="T5" fmla="*/ 113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8"/>
                <a:ext cx="624" cy="255"/>
              </a:xfrm>
              <a:custGeom>
                <a:avLst/>
                <a:gdLst>
                  <a:gd name="T0" fmla="*/ 0 w 624"/>
                  <a:gd name="T1" fmla="*/ 8 h 370"/>
                  <a:gd name="T2" fmla="*/ 0 w 624"/>
                  <a:gd name="T3" fmla="*/ 50 h 370"/>
                  <a:gd name="T4" fmla="*/ 624 w 624"/>
                  <a:gd name="T5" fmla="*/ 50 h 370"/>
                  <a:gd name="T6" fmla="*/ 624 w 624"/>
                  <a:gd name="T7" fmla="*/ 8 h 370"/>
                  <a:gd name="T8" fmla="*/ 384 w 624"/>
                  <a:gd name="T9" fmla="*/ 1 h 370"/>
                  <a:gd name="T10" fmla="*/ 0 w 624"/>
                  <a:gd name="T11" fmla="*/ 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6 h 317"/>
                  <a:gd name="T4" fmla="*/ 624 w 624"/>
                  <a:gd name="T5" fmla="*/ 18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135 h 272"/>
                  <a:gd name="T4" fmla="*/ 240 w 624"/>
                  <a:gd name="T5" fmla="*/ 1002 h 272"/>
                  <a:gd name="T6" fmla="*/ 624 w 624"/>
                  <a:gd name="T7" fmla="*/ 113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32"/>
                <a:ext cx="632" cy="315"/>
              </a:xfrm>
              <a:custGeom>
                <a:avLst/>
                <a:gdLst>
                  <a:gd name="T0" fmla="*/ 8 w 632"/>
                  <a:gd name="T1" fmla="*/ 23 h 362"/>
                  <a:gd name="T2" fmla="*/ 8 w 632"/>
                  <a:gd name="T3" fmla="*/ 158 h 362"/>
                  <a:gd name="T4" fmla="*/ 248 w 632"/>
                  <a:gd name="T5" fmla="*/ 158 h 362"/>
                  <a:gd name="T6" fmla="*/ 632 w 632"/>
                  <a:gd name="T7" fmla="*/ 158 h 362"/>
                  <a:gd name="T8" fmla="*/ 632 w 632"/>
                  <a:gd name="T9" fmla="*/ 23 h 362"/>
                  <a:gd name="T10" fmla="*/ 104 w 632"/>
                  <a:gd name="T11" fmla="*/ 23 h 362"/>
                  <a:gd name="T12" fmla="*/ 8 w 632"/>
                  <a:gd name="T13" fmla="*/ 2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0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22 h 317"/>
                  <a:gd name="T4" fmla="*/ 624 w 624"/>
                  <a:gd name="T5" fmla="*/ 112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38 h 317"/>
                  <a:gd name="T4" fmla="*/ 624 w 624"/>
                  <a:gd name="T5" fmla="*/ 113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53"/>
                <a:ext cx="624" cy="255"/>
              </a:xfrm>
              <a:custGeom>
                <a:avLst/>
                <a:gdLst>
                  <a:gd name="T0" fmla="*/ 0 w 624"/>
                  <a:gd name="T1" fmla="*/ 8 h 370"/>
                  <a:gd name="T2" fmla="*/ 0 w 624"/>
                  <a:gd name="T3" fmla="*/ 50 h 370"/>
                  <a:gd name="T4" fmla="*/ 624 w 624"/>
                  <a:gd name="T5" fmla="*/ 50 h 370"/>
                  <a:gd name="T6" fmla="*/ 624 w 624"/>
                  <a:gd name="T7" fmla="*/ 8 h 370"/>
                  <a:gd name="T8" fmla="*/ 384 w 624"/>
                  <a:gd name="T9" fmla="*/ 1 h 370"/>
                  <a:gd name="T10" fmla="*/ 0 w 624"/>
                  <a:gd name="T11" fmla="*/ 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6 h 317"/>
                  <a:gd name="T4" fmla="*/ 624 w 624"/>
                  <a:gd name="T5" fmla="*/ 18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120 h 272"/>
                  <a:gd name="T4" fmla="*/ 240 w 624"/>
                  <a:gd name="T5" fmla="*/ 989 h 272"/>
                  <a:gd name="T6" fmla="*/ 624 w 624"/>
                  <a:gd name="T7" fmla="*/ 112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23 h 362"/>
                  <a:gd name="T2" fmla="*/ 8 w 632"/>
                  <a:gd name="T3" fmla="*/ 161 h 362"/>
                  <a:gd name="T4" fmla="*/ 248 w 632"/>
                  <a:gd name="T5" fmla="*/ 161 h 362"/>
                  <a:gd name="T6" fmla="*/ 632 w 632"/>
                  <a:gd name="T7" fmla="*/ 161 h 362"/>
                  <a:gd name="T8" fmla="*/ 632 w 632"/>
                  <a:gd name="T9" fmla="*/ 23 h 362"/>
                  <a:gd name="T10" fmla="*/ 104 w 632"/>
                  <a:gd name="T11" fmla="*/ 23 h 362"/>
                  <a:gd name="T12" fmla="*/ 8 w 632"/>
                  <a:gd name="T13" fmla="*/ 2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22 h 317"/>
                  <a:gd name="T4" fmla="*/ 624 w 624"/>
                  <a:gd name="T5" fmla="*/ 112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38 h 317"/>
                  <a:gd name="T4" fmla="*/ 624 w 624"/>
                  <a:gd name="T5" fmla="*/ 113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78" y="1751"/>
                <a:ext cx="624" cy="255"/>
              </a:xfrm>
              <a:custGeom>
                <a:avLst/>
                <a:gdLst>
                  <a:gd name="T0" fmla="*/ 0 w 624"/>
                  <a:gd name="T1" fmla="*/ 8 h 370"/>
                  <a:gd name="T2" fmla="*/ 0 w 624"/>
                  <a:gd name="T3" fmla="*/ 50 h 370"/>
                  <a:gd name="T4" fmla="*/ 624 w 624"/>
                  <a:gd name="T5" fmla="*/ 50 h 370"/>
                  <a:gd name="T6" fmla="*/ 624 w 624"/>
                  <a:gd name="T7" fmla="*/ 8 h 370"/>
                  <a:gd name="T8" fmla="*/ 384 w 624"/>
                  <a:gd name="T9" fmla="*/ 1 h 370"/>
                  <a:gd name="T10" fmla="*/ 0 w 624"/>
                  <a:gd name="T11" fmla="*/ 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7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120 h 272"/>
                  <a:gd name="T4" fmla="*/ 240 w 624"/>
                  <a:gd name="T5" fmla="*/ 989 h 272"/>
                  <a:gd name="T6" fmla="*/ 624 w 624"/>
                  <a:gd name="T7" fmla="*/ 112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23 h 362"/>
                  <a:gd name="T2" fmla="*/ 8 w 632"/>
                  <a:gd name="T3" fmla="*/ 161 h 362"/>
                  <a:gd name="T4" fmla="*/ 248 w 632"/>
                  <a:gd name="T5" fmla="*/ 161 h 362"/>
                  <a:gd name="T6" fmla="*/ 632 w 632"/>
                  <a:gd name="T7" fmla="*/ 161 h 362"/>
                  <a:gd name="T8" fmla="*/ 632 w 632"/>
                  <a:gd name="T9" fmla="*/ 23 h 362"/>
                  <a:gd name="T10" fmla="*/ 104 w 632"/>
                  <a:gd name="T11" fmla="*/ 23 h 362"/>
                  <a:gd name="T12" fmla="*/ 8 w 632"/>
                  <a:gd name="T13" fmla="*/ 2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276 h 385"/>
                <a:gd name="T2" fmla="*/ 5762 w 5762"/>
                <a:gd name="T3" fmla="*/ 263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276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7784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41438"/>
            <a:ext cx="7772400" cy="1143000"/>
          </a:xfrm>
        </p:spPr>
        <p:txBody>
          <a:bodyPr/>
          <a:lstStyle>
            <a:lvl1pPr>
              <a:defRPr kumimoji="0" sz="18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Fare clic per modificare lo stile del titolo dello schema</a:t>
            </a:r>
          </a:p>
        </p:txBody>
      </p:sp>
      <p:sp>
        <p:nvSpPr>
          <p:cNvPr id="7785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spcBef>
                <a:spcPct val="0"/>
              </a:spcBef>
              <a:buClrTx/>
              <a:buSzTx/>
              <a:buFontTx/>
              <a:buNone/>
              <a:defRPr kumimoji="0" sz="1800"/>
            </a:lvl1pPr>
          </a:lstStyle>
          <a:p>
            <a:r>
              <a:rPr lang="en-US"/>
              <a:t>Fare clic per modificare lo stile del sottotitolo dello schema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0765DDE-0F41-4897-85EA-BE7FDBDCC3CC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A428C98-CE06-4161-8164-26A31D98F8F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13840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D3F67-4C24-4FB5-9FDF-9002DD6B0EF9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E628D-C599-478E-BE38-F7B1EFC22F5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28720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5D7D2-2EF0-43FC-9784-56FA1A111547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60481-24C2-4A8E-96D5-1B76DCACF16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18561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19129-08B5-4890-A0A8-8D0954F5E7B7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BBE21-3E36-486D-88E6-6E324B7B557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8113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90BA0-4458-44AD-9E90-91F62652D11B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DEA69-1A1B-4B34-A6F3-E283F9C7526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16497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8FCCB-EE30-48A5-8D18-4325778F4BF2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277E6-CE61-4840-B56A-3CF043CB0A0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04273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DBC81-7EF8-47E5-9862-36CCFFC91ED4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84049-7793-4A88-9DA7-20080860DF1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88211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8FC79-767F-40F7-B129-8ED04A6189A6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AF87F-E827-49AD-B5D8-8860A0BBDF7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06523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42453-5D9C-448E-901A-94C7538DCBC5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058E2-E827-4E34-BB0A-F62EB7A2ED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1061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31650-5C4A-44FD-BC64-4511CA840C74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127D7-F355-4971-A32F-54D173E83CD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51244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02A9F-EEEA-44AF-851A-19D5909FE454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A6BB2-02D4-4241-B027-9510AEB24BC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78814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5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3307468 h 720"/>
                  <a:gd name="T4" fmla="*/ 95 w 1000"/>
                  <a:gd name="T5" fmla="*/ 23307468 h 720"/>
                  <a:gd name="T6" fmla="*/ 95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6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22 h 317"/>
                  <a:gd name="T4" fmla="*/ 624 w 624"/>
                  <a:gd name="T5" fmla="*/ 112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7" name="Freeform 6"/>
              <p:cNvSpPr>
                <a:spLocks/>
              </p:cNvSpPr>
              <p:nvPr/>
            </p:nvSpPr>
            <p:spPr bwMode="ltGray">
              <a:xfrm rot="-5400000">
                <a:off x="968" y="167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50 h 317"/>
                  <a:gd name="T4" fmla="*/ 624 w 624"/>
                  <a:gd name="T5" fmla="*/ 115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8" name="Freeform 7"/>
              <p:cNvSpPr>
                <a:spLocks/>
              </p:cNvSpPr>
              <p:nvPr/>
            </p:nvSpPr>
            <p:spPr bwMode="ltGray">
              <a:xfrm rot="-5400000">
                <a:off x="-71" y="1759"/>
                <a:ext cx="624" cy="255"/>
              </a:xfrm>
              <a:custGeom>
                <a:avLst/>
                <a:gdLst>
                  <a:gd name="T0" fmla="*/ 0 w 624"/>
                  <a:gd name="T1" fmla="*/ 8 h 370"/>
                  <a:gd name="T2" fmla="*/ 0 w 624"/>
                  <a:gd name="T3" fmla="*/ 50 h 370"/>
                  <a:gd name="T4" fmla="*/ 624 w 624"/>
                  <a:gd name="T5" fmla="*/ 50 h 370"/>
                  <a:gd name="T6" fmla="*/ 624 w 624"/>
                  <a:gd name="T7" fmla="*/ 8 h 370"/>
                  <a:gd name="T8" fmla="*/ 384 w 624"/>
                  <a:gd name="T9" fmla="*/ 1 h 370"/>
                  <a:gd name="T10" fmla="*/ 0 w 624"/>
                  <a:gd name="T11" fmla="*/ 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9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3 h 317"/>
                  <a:gd name="T4" fmla="*/ 624 w 624"/>
                  <a:gd name="T5" fmla="*/ 18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40" name="Freeform 9"/>
              <p:cNvSpPr>
                <a:spLocks/>
              </p:cNvSpPr>
              <p:nvPr/>
            </p:nvSpPr>
            <p:spPr bwMode="ltGray">
              <a:xfrm rot="-5400000">
                <a:off x="434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168 h 272"/>
                  <a:gd name="T4" fmla="*/ 240 w 624"/>
                  <a:gd name="T5" fmla="*/ 1029 h 272"/>
                  <a:gd name="T6" fmla="*/ 624 w 624"/>
                  <a:gd name="T7" fmla="*/ 1168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41" name="Freeform 10"/>
              <p:cNvSpPr>
                <a:spLocks/>
              </p:cNvSpPr>
              <p:nvPr/>
            </p:nvSpPr>
            <p:spPr bwMode="ltGray">
              <a:xfrm rot="-5400000">
                <a:off x="147" y="1728"/>
                <a:ext cx="632" cy="316"/>
              </a:xfrm>
              <a:custGeom>
                <a:avLst/>
                <a:gdLst>
                  <a:gd name="T0" fmla="*/ 8 w 632"/>
                  <a:gd name="T1" fmla="*/ 23 h 362"/>
                  <a:gd name="T2" fmla="*/ 8 w 632"/>
                  <a:gd name="T3" fmla="*/ 161 h 362"/>
                  <a:gd name="T4" fmla="*/ 248 w 632"/>
                  <a:gd name="T5" fmla="*/ 161 h 362"/>
                  <a:gd name="T6" fmla="*/ 632 w 632"/>
                  <a:gd name="T7" fmla="*/ 161 h 362"/>
                  <a:gd name="T8" fmla="*/ 632 w 632"/>
                  <a:gd name="T9" fmla="*/ 23 h 362"/>
                  <a:gd name="T10" fmla="*/ 104 w 632"/>
                  <a:gd name="T11" fmla="*/ 23 h 362"/>
                  <a:gd name="T12" fmla="*/ 8 w 632"/>
                  <a:gd name="T13" fmla="*/ 2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42" name="Freeform 11"/>
              <p:cNvSpPr>
                <a:spLocks/>
              </p:cNvSpPr>
              <p:nvPr/>
            </p:nvSpPr>
            <p:spPr bwMode="ltGray">
              <a:xfrm rot="-5400000">
                <a:off x="3192" y="165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09 h 317"/>
                  <a:gd name="T4" fmla="*/ 624 w 624"/>
                  <a:gd name="T5" fmla="*/ 110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43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22 h 317"/>
                  <a:gd name="T4" fmla="*/ 624 w 624"/>
                  <a:gd name="T5" fmla="*/ 112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44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8 h 370"/>
                  <a:gd name="T2" fmla="*/ 0 w 624"/>
                  <a:gd name="T3" fmla="*/ 52 h 370"/>
                  <a:gd name="T4" fmla="*/ 624 w 624"/>
                  <a:gd name="T5" fmla="*/ 52 h 370"/>
                  <a:gd name="T6" fmla="*/ 624 w 624"/>
                  <a:gd name="T7" fmla="*/ 8 h 370"/>
                  <a:gd name="T8" fmla="*/ 384 w 624"/>
                  <a:gd name="T9" fmla="*/ 1 h 370"/>
                  <a:gd name="T10" fmla="*/ 0 w 624"/>
                  <a:gd name="T11" fmla="*/ 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45" name="Freeform 14"/>
              <p:cNvSpPr>
                <a:spLocks/>
              </p:cNvSpPr>
              <p:nvPr/>
            </p:nvSpPr>
            <p:spPr bwMode="ltGray">
              <a:xfrm rot="-5400000">
                <a:off x="2542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1 h 317"/>
                  <a:gd name="T4" fmla="*/ 624 w 624"/>
                  <a:gd name="T5" fmla="*/ 18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46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104 h 272"/>
                  <a:gd name="T4" fmla="*/ 240 w 624"/>
                  <a:gd name="T5" fmla="*/ 975 h 272"/>
                  <a:gd name="T6" fmla="*/ 624 w 624"/>
                  <a:gd name="T7" fmla="*/ 110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47" name="Freeform 16"/>
              <p:cNvSpPr>
                <a:spLocks/>
              </p:cNvSpPr>
              <p:nvPr/>
            </p:nvSpPr>
            <p:spPr bwMode="ltGray">
              <a:xfrm rot="-5400000">
                <a:off x="2034" y="1721"/>
                <a:ext cx="632" cy="316"/>
              </a:xfrm>
              <a:custGeom>
                <a:avLst/>
                <a:gdLst>
                  <a:gd name="T0" fmla="*/ 8 w 632"/>
                  <a:gd name="T1" fmla="*/ 23 h 362"/>
                  <a:gd name="T2" fmla="*/ 8 w 632"/>
                  <a:gd name="T3" fmla="*/ 161 h 362"/>
                  <a:gd name="T4" fmla="*/ 248 w 632"/>
                  <a:gd name="T5" fmla="*/ 161 h 362"/>
                  <a:gd name="T6" fmla="*/ 632 w 632"/>
                  <a:gd name="T7" fmla="*/ 161 h 362"/>
                  <a:gd name="T8" fmla="*/ 632 w 632"/>
                  <a:gd name="T9" fmla="*/ 23 h 362"/>
                  <a:gd name="T10" fmla="*/ 104 w 632"/>
                  <a:gd name="T11" fmla="*/ 23 h 362"/>
                  <a:gd name="T12" fmla="*/ 8 w 632"/>
                  <a:gd name="T13" fmla="*/ 2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48" name="Freeform 17"/>
              <p:cNvSpPr>
                <a:spLocks/>
              </p:cNvSpPr>
              <p:nvPr/>
            </p:nvSpPr>
            <p:spPr bwMode="ltGray">
              <a:xfrm rot="-5400000">
                <a:off x="4060" y="165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09 h 317"/>
                  <a:gd name="T4" fmla="*/ 624 w 624"/>
                  <a:gd name="T5" fmla="*/ 110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49" name="Freeform 18"/>
              <p:cNvSpPr>
                <a:spLocks/>
              </p:cNvSpPr>
              <p:nvPr/>
            </p:nvSpPr>
            <p:spPr bwMode="ltGray">
              <a:xfrm rot="-5400000">
                <a:off x="3709" y="166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50 h 317"/>
                  <a:gd name="T4" fmla="*/ 624 w 624"/>
                  <a:gd name="T5" fmla="*/ 115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50" name="Freeform 19"/>
              <p:cNvSpPr>
                <a:spLocks/>
              </p:cNvSpPr>
              <p:nvPr/>
            </p:nvSpPr>
            <p:spPr bwMode="ltGray">
              <a:xfrm rot="-5400000">
                <a:off x="4556" y="1740"/>
                <a:ext cx="624" cy="255"/>
              </a:xfrm>
              <a:custGeom>
                <a:avLst/>
                <a:gdLst>
                  <a:gd name="T0" fmla="*/ 0 w 624"/>
                  <a:gd name="T1" fmla="*/ 8 h 370"/>
                  <a:gd name="T2" fmla="*/ 0 w 624"/>
                  <a:gd name="T3" fmla="*/ 50 h 370"/>
                  <a:gd name="T4" fmla="*/ 624 w 624"/>
                  <a:gd name="T5" fmla="*/ 50 h 370"/>
                  <a:gd name="T6" fmla="*/ 624 w 624"/>
                  <a:gd name="T7" fmla="*/ 8 h 370"/>
                  <a:gd name="T8" fmla="*/ 384 w 624"/>
                  <a:gd name="T9" fmla="*/ 1 h 370"/>
                  <a:gd name="T10" fmla="*/ 0 w 624"/>
                  <a:gd name="T11" fmla="*/ 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51" name="Freeform 20"/>
              <p:cNvSpPr>
                <a:spLocks/>
              </p:cNvSpPr>
              <p:nvPr/>
            </p:nvSpPr>
            <p:spPr bwMode="ltGray">
              <a:xfrm>
                <a:off x="5469" y="1555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52" name="Freeform 21"/>
              <p:cNvSpPr>
                <a:spLocks/>
              </p:cNvSpPr>
              <p:nvPr/>
            </p:nvSpPr>
            <p:spPr bwMode="ltGray">
              <a:xfrm rot="-5400000">
                <a:off x="5069" y="168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104 h 272"/>
                  <a:gd name="T4" fmla="*/ 240 w 624"/>
                  <a:gd name="T5" fmla="*/ 975 h 272"/>
                  <a:gd name="T6" fmla="*/ 624 w 624"/>
                  <a:gd name="T7" fmla="*/ 110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53" name="Freeform 22"/>
              <p:cNvSpPr>
                <a:spLocks/>
              </p:cNvSpPr>
              <p:nvPr/>
            </p:nvSpPr>
            <p:spPr bwMode="ltGray">
              <a:xfrm rot="-5400000">
                <a:off x="4778" y="1707"/>
                <a:ext cx="632" cy="316"/>
              </a:xfrm>
              <a:custGeom>
                <a:avLst/>
                <a:gdLst>
                  <a:gd name="T0" fmla="*/ 8 w 632"/>
                  <a:gd name="T1" fmla="*/ 23 h 362"/>
                  <a:gd name="T2" fmla="*/ 8 w 632"/>
                  <a:gd name="T3" fmla="*/ 161 h 362"/>
                  <a:gd name="T4" fmla="*/ 248 w 632"/>
                  <a:gd name="T5" fmla="*/ 161 h 362"/>
                  <a:gd name="T6" fmla="*/ 632 w 632"/>
                  <a:gd name="T7" fmla="*/ 161 h 362"/>
                  <a:gd name="T8" fmla="*/ 632 w 632"/>
                  <a:gd name="T9" fmla="*/ 23 h 362"/>
                  <a:gd name="T10" fmla="*/ 104 w 632"/>
                  <a:gd name="T11" fmla="*/ 23 h 362"/>
                  <a:gd name="T12" fmla="*/ 8 w 632"/>
                  <a:gd name="T13" fmla="*/ 2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33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76 h 385"/>
                <a:gd name="T2" fmla="*/ 1365 w 5762"/>
                <a:gd name="T3" fmla="*/ 263 h 385"/>
                <a:gd name="T4" fmla="*/ 1365 w 5762"/>
                <a:gd name="T5" fmla="*/ 4 h 385"/>
                <a:gd name="T6" fmla="*/ 0 w 5762"/>
                <a:gd name="T7" fmla="*/ 0 h 385"/>
                <a:gd name="T8" fmla="*/ 0 w 5762"/>
                <a:gd name="T9" fmla="*/ 276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4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364 w 5761"/>
                <a:gd name="T3" fmla="*/ 0 h 189"/>
                <a:gd name="T4" fmla="*/ 1364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Fare clic per modificare lo stile del titolo dello schema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Fare clic per modificare gli stili del testo dello schema</a:t>
            </a:r>
          </a:p>
          <a:p>
            <a:pPr lvl="1"/>
            <a:r>
              <a:rPr lang="en-US" altLang="it-IT" smtClean="0"/>
              <a:t>Secondo livello</a:t>
            </a:r>
          </a:p>
          <a:p>
            <a:pPr lvl="2"/>
            <a:r>
              <a:rPr lang="en-US" altLang="it-IT" smtClean="0"/>
              <a:t>Terzo livello</a:t>
            </a:r>
          </a:p>
          <a:p>
            <a:pPr lvl="3"/>
            <a:r>
              <a:rPr lang="en-US" altLang="it-IT" smtClean="0"/>
              <a:t>Quarto livello</a:t>
            </a:r>
          </a:p>
          <a:p>
            <a:pPr lvl="4"/>
            <a:r>
              <a:rPr lang="en-US" altLang="it-IT" smtClean="0"/>
              <a:t>Quinto livello</a:t>
            </a:r>
          </a:p>
        </p:txBody>
      </p:sp>
      <p:sp>
        <p:nvSpPr>
          <p:cNvPr id="76827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000"/>
            </a:lvl1pPr>
          </a:lstStyle>
          <a:p>
            <a:pPr>
              <a:defRPr/>
            </a:pPr>
            <a:fld id="{BCF7626B-3341-4ED4-A0D2-96285B4C4B97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  <p:sp>
        <p:nvSpPr>
          <p:cNvPr id="76828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29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/>
            </a:lvl1pPr>
          </a:lstStyle>
          <a:p>
            <a:pPr>
              <a:defRPr/>
            </a:pPr>
            <a:fld id="{5D18F8C9-D854-4E8C-B36F-900B015A2F9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 smtClean="0"/>
          </a:p>
        </p:txBody>
      </p:sp>
      <p:sp>
        <p:nvSpPr>
          <p:cNvPr id="307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altLang="it-IT" smtClean="0"/>
          </a:p>
        </p:txBody>
      </p:sp>
      <p:pic>
        <p:nvPicPr>
          <p:cNvPr id="4" name="Immagine 3" descr="pon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51950" cy="7029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77" name="Sottotitolo 2"/>
          <p:cNvSpPr>
            <a:spLocks noGrp="1"/>
          </p:cNvSpPr>
          <p:nvPr/>
        </p:nvSpPr>
        <p:spPr bwMode="auto">
          <a:xfrm>
            <a:off x="179388" y="404813"/>
            <a:ext cx="392906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/>
          <a:lstStyle/>
          <a:p>
            <a:pPr defTabSz="957263">
              <a:buFont typeface="Arial" charset="0"/>
              <a:buNone/>
            </a:pPr>
            <a:r>
              <a:rPr lang="it-IT" altLang="it-IT" sz="2100">
                <a:solidFill>
                  <a:schemeClr val="bg1"/>
                </a:solidFill>
              </a:rPr>
              <a:t>PER UNA BUONA</a:t>
            </a:r>
          </a:p>
          <a:p>
            <a:pPr defTabSz="957263">
              <a:buFont typeface="Arial" charset="0"/>
              <a:buNone/>
            </a:pPr>
            <a:r>
              <a:rPr lang="it-IT" altLang="it-IT" sz="2100">
                <a:solidFill>
                  <a:schemeClr val="bg1"/>
                </a:solidFill>
              </a:rPr>
              <a:t>SANITÀ</a:t>
            </a:r>
          </a:p>
          <a:p>
            <a:pPr defTabSz="957263">
              <a:buFont typeface="Arial" charset="0"/>
              <a:buNone/>
            </a:pPr>
            <a:endParaRPr lang="it-IT" altLang="it-IT" sz="2100">
              <a:solidFill>
                <a:schemeClr val="bg1"/>
              </a:solidFill>
            </a:endParaRPr>
          </a:p>
        </p:txBody>
      </p:sp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1143000" y="-1524000"/>
            <a:ext cx="1936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2" tIns="47891" rIns="95782" bIns="47891" anchor="ctr">
            <a:spAutoFit/>
          </a:bodyPr>
          <a:lstStyle/>
          <a:p>
            <a:pPr defTabSz="957263"/>
            <a:endParaRPr lang="it-IT" altLang="it-IT" sz="1900">
              <a:latin typeface="Calibri" pitchFamily="34" charset="0"/>
            </a:endParaRPr>
          </a:p>
        </p:txBody>
      </p:sp>
      <p:sp>
        <p:nvSpPr>
          <p:cNvPr id="3079" name="Sottotitolo 2"/>
          <p:cNvSpPr txBox="1">
            <a:spLocks/>
          </p:cNvSpPr>
          <p:nvPr/>
        </p:nvSpPr>
        <p:spPr bwMode="auto">
          <a:xfrm>
            <a:off x="144463" y="1868488"/>
            <a:ext cx="89630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/>
          <a:lstStyle>
            <a:lvl1pPr defTabSz="957263"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defTabSz="957263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defTabSz="957263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defTabSz="957263"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defTabSz="957263"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defTabSz="957263"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defTabSz="957263"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defTabSz="957263"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defTabSz="957263"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kumimoji="0" lang="it-IT" altLang="it-IT" sz="2100">
              <a:solidFill>
                <a:schemeClr val="bg1"/>
              </a:solidFill>
              <a:latin typeface="Calibri" pitchFamily="34" charset="0"/>
            </a:endParaRPr>
          </a:p>
          <a:p>
            <a:r>
              <a:rPr kumimoji="0" lang="it-IT" altLang="it-IT" sz="2500" b="1" i="1">
                <a:solidFill>
                  <a:srgbClr val="FFFF00"/>
                </a:solidFill>
                <a:latin typeface="Imprint MT Shadow" pitchFamily="82" charset="0"/>
              </a:rPr>
              <a:t>               </a:t>
            </a:r>
            <a:r>
              <a:rPr kumimoji="0" lang="it-IT" altLang="it-IT" sz="2800" b="1" i="1">
                <a:latin typeface="Imprint MT Shadow" pitchFamily="82" charset="0"/>
              </a:rPr>
              <a:t>«La qualità del sistema ECM </a:t>
            </a:r>
          </a:p>
          <a:p>
            <a:r>
              <a:rPr kumimoji="0" lang="it-IT" altLang="it-IT" sz="2800" b="1" i="1">
                <a:latin typeface="Imprint MT Shadow" pitchFamily="82" charset="0"/>
              </a:rPr>
              <a:t>           per la qualità professionale «</a:t>
            </a:r>
          </a:p>
          <a:p>
            <a:endParaRPr kumimoji="0" lang="it-IT" altLang="it-IT" sz="2500" b="1" i="1">
              <a:latin typeface="Imprint MT Shadow" pitchFamily="82" charset="0"/>
            </a:endParaRPr>
          </a:p>
          <a:p>
            <a:endParaRPr kumimoji="0" lang="it-IT" altLang="it-IT" sz="2500" b="1" i="1">
              <a:latin typeface="Imprint MT Shadow" pitchFamily="82" charset="0"/>
            </a:endParaRPr>
          </a:p>
          <a:p>
            <a:r>
              <a:rPr kumimoji="0" lang="it-IT" altLang="it-IT" sz="2500" b="1" i="1">
                <a:solidFill>
                  <a:srgbClr val="FFFF00"/>
                </a:solidFill>
                <a:latin typeface="Imprint MT Shadow" pitchFamily="82" charset="0"/>
              </a:rPr>
              <a:t>Roma   4-5 novembre 2013</a:t>
            </a:r>
            <a:endParaRPr kumimoji="0" lang="it-IT" altLang="it-IT" sz="2500" b="1" i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80" name="Rettangolo 13"/>
          <p:cNvSpPr>
            <a:spLocks noChangeArrowheads="1"/>
          </p:cNvSpPr>
          <p:nvPr/>
        </p:nvSpPr>
        <p:spPr bwMode="auto">
          <a:xfrm>
            <a:off x="762000" y="4724400"/>
            <a:ext cx="81311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b="1">
                <a:solidFill>
                  <a:srgbClr val="FF0000"/>
                </a:solidFill>
              </a:rPr>
              <a:t>L’ E.C.M. italiana :  triennio 2014- 2016</a:t>
            </a:r>
          </a:p>
          <a:p>
            <a:r>
              <a:rPr lang="it-IT" altLang="it-IT" b="1">
                <a:solidFill>
                  <a:srgbClr val="FF0000"/>
                </a:solidFill>
              </a:rPr>
              <a:t>un percorso da programma educativo </a:t>
            </a:r>
          </a:p>
          <a:p>
            <a:r>
              <a:rPr lang="it-IT" altLang="it-IT" b="1">
                <a:solidFill>
                  <a:srgbClr val="FF0000"/>
                </a:solidFill>
              </a:rPr>
              <a:t>a sistema formativo verso lo  SVILUPPO PROFESSIONALE CONTINUO</a:t>
            </a:r>
          </a:p>
          <a:p>
            <a:endParaRPr lang="it-IT" altLang="it-IT" b="1">
              <a:solidFill>
                <a:srgbClr val="FF0000"/>
              </a:solidFill>
            </a:endParaRPr>
          </a:p>
          <a:p>
            <a:endParaRPr lang="it-IT" altLang="it-IT" b="1">
              <a:solidFill>
                <a:srgbClr val="FF0000"/>
              </a:solidFill>
            </a:endParaRPr>
          </a:p>
          <a:p>
            <a:r>
              <a:rPr lang="it-IT" altLang="it-IT" b="1">
                <a:solidFill>
                  <a:srgbClr val="FFFF00"/>
                </a:solidFill>
              </a:rPr>
              <a:t>                                         Luigi Conte - Udine </a:t>
            </a:r>
          </a:p>
        </p:txBody>
      </p:sp>
      <p:pic>
        <p:nvPicPr>
          <p:cNvPr id="3081" name="Picture 8" descr="presentazi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141288"/>
            <a:ext cx="38893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Ecco perché……..</a:t>
            </a:r>
          </a:p>
        </p:txBody>
      </p:sp>
      <p:sp>
        <p:nvSpPr>
          <p:cNvPr id="12291" name="Segnaposto contenuto 2"/>
          <p:cNvSpPr>
            <a:spLocks noGrp="1"/>
          </p:cNvSpPr>
          <p:nvPr>
            <p:ph idx="1"/>
          </p:nvPr>
        </p:nvSpPr>
        <p:spPr>
          <a:xfrm>
            <a:off x="1143000" y="1714500"/>
            <a:ext cx="7772400" cy="4114800"/>
          </a:xfrm>
        </p:spPr>
        <p:txBody>
          <a:bodyPr/>
          <a:lstStyle/>
          <a:p>
            <a:r>
              <a:rPr lang="it-IT" altLang="it-IT" sz="2800" b="1" i="1" smtClean="0"/>
              <a:t>L’accreditamento diretto dei provider </a:t>
            </a:r>
            <a:r>
              <a:rPr lang="it-IT" altLang="it-IT" sz="2800" b="1" i="1" smtClean="0">
                <a:solidFill>
                  <a:srgbClr val="FF0000"/>
                </a:solidFill>
              </a:rPr>
              <a:t>non identifica una diversa procedura burocratica</a:t>
            </a:r>
            <a:r>
              <a:rPr lang="it-IT" altLang="it-IT" sz="2800" b="1" i="1" smtClean="0"/>
              <a:t> ma ribalta il principio di responsabilità ed autonomia dei produttori di formazione, chiamati a garantire non su singoli eventi ma su tutta la propria attività, profili consoni di organizzazione (statuti, contabilità, centri di responsabilità), di offerta formativa (piani formativi), di trasparenza (contratti di sponsorizzazione).</a:t>
            </a:r>
            <a:endParaRPr lang="it-IT" altLang="it-IT" sz="2800" smtClean="0"/>
          </a:p>
          <a:p>
            <a:endParaRPr lang="it-IT" altLang="it-IT" smtClean="0"/>
          </a:p>
        </p:txBody>
      </p:sp>
      <p:pic>
        <p:nvPicPr>
          <p:cNvPr id="12292" name="Picture 8" descr="presenta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0"/>
            <a:ext cx="187166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888163" y="6488113"/>
            <a:ext cx="22558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Luigi Conte  - Udine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r>
              <a:rPr kumimoji="0" lang="it-IT" altLang="it-IT" sz="1800" smtClean="0">
                <a:solidFill>
                  <a:srgbClr val="FF0000"/>
                </a:solidFill>
                <a:latin typeface="Arial" charset="0"/>
              </a:rPr>
              <a:t>Ed ecco quindi  la necessità di 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836613"/>
            <a:ext cx="7897813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</a:pPr>
            <a:r>
              <a:rPr kumimoji="0" lang="it-IT" altLang="it-IT" smtClean="0"/>
              <a:t>Regole certe e stringenti per l’accreditamento dei Provider Nazionali e Regionali</a:t>
            </a:r>
          </a:p>
          <a:p>
            <a:pPr>
              <a:spcBef>
                <a:spcPct val="0"/>
              </a:spcBef>
              <a:buClrTx/>
              <a:buSzTx/>
            </a:pPr>
            <a:r>
              <a:rPr kumimoji="0" lang="it-IT" altLang="it-IT" smtClean="0"/>
              <a:t>Obbligo di rendere </a:t>
            </a:r>
            <a:r>
              <a:rPr kumimoji="0" lang="it-IT" altLang="it-IT" smtClean="0">
                <a:solidFill>
                  <a:srgbClr val="FF0000"/>
                </a:solidFill>
              </a:rPr>
              <a:t>trasparenti i rapporti di sponsorizzazione</a:t>
            </a:r>
          </a:p>
          <a:p>
            <a:pPr>
              <a:spcBef>
                <a:spcPct val="0"/>
              </a:spcBef>
              <a:buClrTx/>
              <a:buSzTx/>
            </a:pPr>
            <a:r>
              <a:rPr kumimoji="0" lang="it-IT" altLang="it-IT" smtClean="0"/>
              <a:t>Obbligo di evitare o rendere pubblici eventuali </a:t>
            </a:r>
            <a:r>
              <a:rPr kumimoji="0" lang="it-IT" altLang="it-IT" smtClean="0">
                <a:solidFill>
                  <a:srgbClr val="FF0000"/>
                </a:solidFill>
              </a:rPr>
              <a:t>conflitti di interesse</a:t>
            </a:r>
          </a:p>
          <a:p>
            <a:pPr>
              <a:spcBef>
                <a:spcPct val="0"/>
              </a:spcBef>
              <a:buClrTx/>
              <a:buSzTx/>
            </a:pPr>
            <a:r>
              <a:rPr kumimoji="0" lang="it-IT" altLang="it-IT" smtClean="0"/>
              <a:t>Obbligo della </a:t>
            </a:r>
            <a:r>
              <a:rPr kumimoji="0" lang="it-IT" altLang="it-IT" smtClean="0">
                <a:solidFill>
                  <a:srgbClr val="FF0000"/>
                </a:solidFill>
              </a:rPr>
              <a:t>valutazione</a:t>
            </a:r>
            <a:r>
              <a:rPr kumimoji="0" lang="it-IT" altLang="it-IT" smtClean="0"/>
              <a:t> non solo dei discenti , ma anche </a:t>
            </a:r>
            <a:r>
              <a:rPr kumimoji="0" lang="it-IT" altLang="it-IT" smtClean="0">
                <a:solidFill>
                  <a:srgbClr val="FF0000"/>
                </a:solidFill>
              </a:rPr>
              <a:t>dei docenti e degli approcci didattici</a:t>
            </a:r>
            <a:r>
              <a:rPr kumimoji="0" lang="it-IT" altLang="it-IT" smtClean="0"/>
              <a:t> (in un’ottica epidemiologica)</a:t>
            </a:r>
          </a:p>
        </p:txBody>
      </p:sp>
      <p:pic>
        <p:nvPicPr>
          <p:cNvPr id="13316" name="Picture 2" descr="Logo ECM - Programma Nazionale per la Formazione degli operatori della Sanità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30"/>
          <a:stretch>
            <a:fillRect/>
          </a:stretch>
        </p:blipFill>
        <p:spPr bwMode="auto">
          <a:xfrm>
            <a:off x="6143625" y="6076950"/>
            <a:ext cx="30003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827088" y="6488113"/>
            <a:ext cx="22558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Luigi Conte  - Udine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7772400" cy="1143000"/>
          </a:xfrm>
        </p:spPr>
        <p:txBody>
          <a:bodyPr/>
          <a:lstStyle/>
          <a:p>
            <a:r>
              <a:rPr kumimoji="0" lang="it-IT" altLang="it-IT" sz="1800" smtClean="0">
                <a:solidFill>
                  <a:srgbClr val="FF0000"/>
                </a:solidFill>
                <a:latin typeface="Arial" charset="0"/>
              </a:rPr>
              <a:t>Ed ecco la necessità  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8001000" cy="4678363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</a:pPr>
            <a:r>
              <a:rPr kumimoji="0" lang="it-IT" altLang="it-IT" sz="3300" smtClean="0"/>
              <a:t>Che ogni Provider accreditato allestisca un progetto formativo annuale / pluriennale quale frutto di un’autentica progettazione educativa ed un’attenta riflessione sui processi formativi</a:t>
            </a:r>
          </a:p>
          <a:p>
            <a:pPr>
              <a:spcBef>
                <a:spcPct val="0"/>
              </a:spcBef>
              <a:buClrTx/>
              <a:buSzTx/>
            </a:pPr>
            <a:r>
              <a:rPr kumimoji="0" lang="it-IT" altLang="it-IT" sz="3300" smtClean="0"/>
              <a:t>NON PIU’ FORMAZIONE OCCASIONALE , A “SPOT”</a:t>
            </a:r>
          </a:p>
          <a:p>
            <a:pPr>
              <a:spcBef>
                <a:spcPct val="0"/>
              </a:spcBef>
              <a:buClrTx/>
              <a:buSzTx/>
            </a:pPr>
            <a:r>
              <a:rPr kumimoji="0" lang="it-IT" altLang="it-IT" sz="3300" smtClean="0"/>
              <a:t>NON PIU’ chiedersi prima di tutto </a:t>
            </a:r>
            <a:r>
              <a:rPr lang="it-IT" altLang="it-IT" sz="3600" smtClean="0"/>
              <a:t>quale approccio didattico  utilizzare </a:t>
            </a:r>
            <a:r>
              <a:rPr kumimoji="0" lang="it-IT" altLang="it-IT" sz="3300" smtClean="0"/>
              <a:t>………...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it-IT" altLang="it-IT" sz="180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it-IT" altLang="it-IT" sz="1800" smtClean="0"/>
          </a:p>
        </p:txBody>
      </p:sp>
      <p:pic>
        <p:nvPicPr>
          <p:cNvPr id="14340" name="Picture 2" descr="Logo ECM - Programma Nazionale per la Formazione degli operatori della Sanità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30"/>
          <a:stretch>
            <a:fillRect/>
          </a:stretch>
        </p:blipFill>
        <p:spPr bwMode="auto">
          <a:xfrm>
            <a:off x="3419475" y="6076950"/>
            <a:ext cx="30003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827088" y="6488113"/>
            <a:ext cx="22558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Luigi Conte  - Udine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ma chiedersi nel preparare un evento formativo: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700213"/>
            <a:ext cx="7772400" cy="4114800"/>
          </a:xfrm>
        </p:spPr>
        <p:txBody>
          <a:bodyPr/>
          <a:lstStyle/>
          <a:p>
            <a:r>
              <a:rPr lang="it-IT" altLang="it-IT" smtClean="0"/>
              <a:t>Quale professionista della salute vogliamo formare ?</a:t>
            </a:r>
          </a:p>
          <a:p>
            <a:r>
              <a:rPr lang="it-IT" altLang="it-IT" smtClean="0">
                <a:solidFill>
                  <a:srgbClr val="FF0000"/>
                </a:solidFill>
              </a:rPr>
              <a:t>Con quali competenze ?</a:t>
            </a:r>
          </a:p>
          <a:p>
            <a:r>
              <a:rPr lang="it-IT" altLang="it-IT" smtClean="0">
                <a:solidFill>
                  <a:schemeClr val="accent2"/>
                </a:solidFill>
              </a:rPr>
              <a:t>In quale contesto ? </a:t>
            </a:r>
          </a:p>
          <a:p>
            <a:r>
              <a:rPr lang="it-IT" altLang="it-IT" smtClean="0">
                <a:solidFill>
                  <a:srgbClr val="FF0000"/>
                </a:solidFill>
              </a:rPr>
              <a:t>Perché ?</a:t>
            </a:r>
          </a:p>
          <a:p>
            <a:pPr>
              <a:buFont typeface="Monotype Sorts" pitchFamily="2" charset="2"/>
              <a:buNone/>
            </a:pPr>
            <a:r>
              <a:rPr lang="it-IT" altLang="it-IT" sz="2800" smtClean="0"/>
              <a:t>  ……. e poi possiamo chiederci </a:t>
            </a:r>
            <a:r>
              <a:rPr lang="it-IT" altLang="it-IT" sz="2800" smtClean="0">
                <a:solidFill>
                  <a:srgbClr val="FF0000"/>
                </a:solidFill>
              </a:rPr>
              <a:t>anche</a:t>
            </a:r>
            <a:r>
              <a:rPr lang="it-IT" altLang="it-IT" sz="2800" smtClean="0"/>
              <a:t>  con </a:t>
            </a:r>
            <a:r>
              <a:rPr lang="it-IT" altLang="it-IT" sz="2800" smtClean="0">
                <a:solidFill>
                  <a:srgbClr val="FF0000"/>
                </a:solidFill>
              </a:rPr>
              <a:t>quali mezzi didattici</a:t>
            </a:r>
          </a:p>
        </p:txBody>
      </p:sp>
      <p:pic>
        <p:nvPicPr>
          <p:cNvPr id="15364" name="Picture 2" descr="Logo ECM - Programma Nazionale per la Formazione degli operatori della Sanità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30"/>
          <a:stretch>
            <a:fillRect/>
          </a:stretch>
        </p:blipFill>
        <p:spPr bwMode="auto">
          <a:xfrm>
            <a:off x="3635375" y="6076950"/>
            <a:ext cx="30003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900113" y="6381750"/>
            <a:ext cx="225583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Luigi Conte  - Udine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it-IT" altLang="it-IT" sz="4400" smtClean="0">
                <a:solidFill>
                  <a:schemeClr val="tx2"/>
                </a:solidFill>
                <a:latin typeface="Times New Roman" pitchFamily="18" charset="0"/>
              </a:rPr>
              <a:t>Con queste premesse…..</a:t>
            </a:r>
            <a:br>
              <a:rPr kumimoji="1" lang="it-IT" altLang="it-IT" sz="440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kumimoji="1" lang="it-IT" altLang="it-IT" sz="4400" smtClean="0">
                <a:solidFill>
                  <a:schemeClr val="tx2"/>
                </a:solidFill>
                <a:latin typeface="Times New Roman" pitchFamily="18" charset="0"/>
              </a:rPr>
              <a:t>il credito ECM diventa…….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it-IT" altLang="it-IT" sz="3200" smtClean="0"/>
              <a:t>lo strumento per attestare l’avvenuta formazione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it-IT" altLang="it-IT" sz="3200" smtClean="0"/>
              <a:t>e non il fine stesso della formazione</a:t>
            </a:r>
          </a:p>
        </p:txBody>
      </p:sp>
      <p:pic>
        <p:nvPicPr>
          <p:cNvPr id="16388" name="Picture 2" descr="Logo ECM - Programma Nazionale per la Formazione degli operatori della Sanità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30"/>
          <a:stretch>
            <a:fillRect/>
          </a:stretch>
        </p:blipFill>
        <p:spPr bwMode="auto">
          <a:xfrm>
            <a:off x="3132138" y="6076950"/>
            <a:ext cx="30003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0" y="6381750"/>
            <a:ext cx="22558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Luigi Conte  - Udine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>
          <a:xfrm>
            <a:off x="1116013" y="765175"/>
            <a:ext cx="7772400" cy="1143000"/>
          </a:xfrm>
        </p:spPr>
        <p:txBody>
          <a:bodyPr/>
          <a:lstStyle/>
          <a:p>
            <a:r>
              <a:rPr lang="it-IT" altLang="it-IT" sz="4000" b="1" i="1" smtClean="0"/>
              <a:t>Abbiamo detto “No” a modelli burocratici, inquisitori e sanzionatori di controllo, ma…...</a:t>
            </a:r>
            <a:endParaRPr lang="it-IT" altLang="it-IT" sz="4000" smtClean="0"/>
          </a:p>
        </p:txBody>
      </p:sp>
      <p:sp>
        <p:nvSpPr>
          <p:cNvPr id="2355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altLang="it-IT" smtClean="0"/>
          </a:p>
          <a:p>
            <a:r>
              <a:rPr lang="it-IT" altLang="it-IT" smtClean="0"/>
              <a:t>Osservatorio nazionale e regionale per la valutazione dei provider e degli eventi al fine di garantire  qualità, efficacia ed efficienza al sistema</a:t>
            </a:r>
          </a:p>
          <a:p>
            <a:r>
              <a:rPr lang="it-IT" altLang="it-IT" smtClean="0"/>
              <a:t>Saranno ripresi i corsi di formazione ed adottato un regolamento per le “site visit” degli osservatori presso gli eventi e presso i provider</a:t>
            </a:r>
          </a:p>
        </p:txBody>
      </p:sp>
      <p:sp>
        <p:nvSpPr>
          <p:cNvPr id="4" name="Rettangolo 3"/>
          <p:cNvSpPr/>
          <p:nvPr/>
        </p:nvSpPr>
        <p:spPr>
          <a:xfrm>
            <a:off x="6888163" y="6488113"/>
            <a:ext cx="22558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Luigi Conte  - Udine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il ruolo Cogeaps </a:t>
            </a:r>
            <a:br>
              <a:rPr lang="it-IT" altLang="it-IT" smtClean="0"/>
            </a:br>
            <a:r>
              <a:rPr lang="it-IT" altLang="it-IT" sz="2400" smtClean="0"/>
              <a:t>( Consorzio per la Gestione delle Anagrafiche delle Professioni Sanitarie)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6013" y="1700213"/>
            <a:ext cx="77724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it-IT" altLang="it-IT" smtClean="0"/>
          </a:p>
          <a:p>
            <a:r>
              <a:rPr lang="it-IT" altLang="it-IT" smtClean="0"/>
              <a:t>I provider nazionali e regionali trasmettono i crediti erogati all’ente accreditante ed al COGEAPS</a:t>
            </a:r>
          </a:p>
          <a:p>
            <a:r>
              <a:rPr lang="it-IT" altLang="it-IT" smtClean="0"/>
              <a:t>L’Ordine accede al Cogeaps , verifica la posizione del singolo professionista ed emette la competente certificazione di legge al termine di ogni triennio</a:t>
            </a:r>
          </a:p>
        </p:txBody>
      </p:sp>
      <p:sp>
        <p:nvSpPr>
          <p:cNvPr id="6" name="Rettangolo 5"/>
          <p:cNvSpPr/>
          <p:nvPr/>
        </p:nvSpPr>
        <p:spPr>
          <a:xfrm>
            <a:off x="1042988" y="6381750"/>
            <a:ext cx="225583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Luigi Conte  - Udine </a:t>
            </a:r>
          </a:p>
        </p:txBody>
      </p:sp>
      <p:pic>
        <p:nvPicPr>
          <p:cNvPr id="18437" name="Picture 8" descr="presenta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5989638"/>
            <a:ext cx="20399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0"/>
            <a:ext cx="18573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>
          <a:xfrm>
            <a:off x="1619250" y="981075"/>
            <a:ext cx="7308850" cy="1143000"/>
          </a:xfrm>
        </p:spPr>
        <p:txBody>
          <a:bodyPr/>
          <a:lstStyle/>
          <a:p>
            <a:r>
              <a:rPr lang="it-IT" altLang="it-IT" sz="4000" smtClean="0"/>
              <a:t>Valorizzazione </a:t>
            </a:r>
            <a:br>
              <a:rPr lang="it-IT" altLang="it-IT" sz="4000" smtClean="0"/>
            </a:br>
            <a:r>
              <a:rPr lang="it-IT" altLang="it-IT" sz="4000" smtClean="0"/>
              <a:t>della FAD e della FSC</a:t>
            </a:r>
            <a:r>
              <a:rPr lang="it-IT" altLang="it-IT" smtClean="0"/>
              <a:t/>
            </a:r>
            <a:br>
              <a:rPr lang="it-IT" altLang="it-IT" smtClean="0"/>
            </a:br>
            <a:endParaRPr lang="it-IT" altLang="it-IT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14438" y="2143125"/>
            <a:ext cx="7772400" cy="4114800"/>
          </a:xfrm>
        </p:spPr>
        <p:txBody>
          <a:bodyPr/>
          <a:lstStyle/>
          <a:p>
            <a:r>
              <a:rPr lang="it-IT" altLang="it-IT" smtClean="0"/>
              <a:t>Non tutto e non solo “residenziale”</a:t>
            </a:r>
          </a:p>
          <a:p>
            <a:r>
              <a:rPr lang="it-IT" altLang="it-IT" smtClean="0"/>
              <a:t>Occorre adattare le metodologie didattiche  ai bisogni formativi ed ai contenuti</a:t>
            </a:r>
          </a:p>
          <a:p>
            <a:r>
              <a:rPr lang="it-IT" altLang="it-IT" smtClean="0"/>
              <a:t>Nell’ultimo anno la fad ha avuto un incremento notevole (da 5% al 37%)</a:t>
            </a:r>
          </a:p>
        </p:txBody>
      </p:sp>
      <p:sp>
        <p:nvSpPr>
          <p:cNvPr id="4" name="Rettangolo 3"/>
          <p:cNvSpPr/>
          <p:nvPr/>
        </p:nvSpPr>
        <p:spPr>
          <a:xfrm>
            <a:off x="928688" y="6286500"/>
            <a:ext cx="22558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Luigi Conte - Udine </a:t>
            </a:r>
          </a:p>
        </p:txBody>
      </p:sp>
      <p:pic>
        <p:nvPicPr>
          <p:cNvPr id="19461" name="Picture 8" descr="presenta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5202238"/>
            <a:ext cx="38893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 descr="C:\Programmi\Microsoft Office\MEDIA\CAGCAT10\j03005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27038"/>
            <a:ext cx="1995487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j04022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75" y="0"/>
            <a:ext cx="1482725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olo 1"/>
          <p:cNvSpPr>
            <a:spLocks noGrp="1"/>
          </p:cNvSpPr>
          <p:nvPr>
            <p:ph type="title"/>
          </p:nvPr>
        </p:nvSpPr>
        <p:spPr>
          <a:xfrm>
            <a:off x="971550" y="0"/>
            <a:ext cx="6337300" cy="1143000"/>
          </a:xfrm>
        </p:spPr>
        <p:txBody>
          <a:bodyPr/>
          <a:lstStyle/>
          <a:p>
            <a:r>
              <a:rPr lang="it-IT" altLang="it-IT" smtClean="0"/>
              <a:t>La proposta del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71550" y="2133600"/>
            <a:ext cx="77962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1" lang="it-IT" sz="2800" b="1" kern="0" dirty="0">
                <a:solidFill>
                  <a:srgbClr val="000000"/>
                </a:solidFill>
                <a:cs typeface="Arial" charset="0"/>
              </a:rPr>
              <a:t>Definizione nell’</a:t>
            </a:r>
            <a:r>
              <a:rPr kumimoji="1" lang="it-IT" sz="2800" kern="0" dirty="0">
                <a:solidFill>
                  <a:srgbClr val="000000"/>
                </a:solidFill>
                <a:cs typeface="Arial" charset="0"/>
              </a:rPr>
              <a:t>Accordo Stato Regioni del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1" lang="it-IT" sz="2800" kern="0" dirty="0">
                <a:solidFill>
                  <a:srgbClr val="000000"/>
                </a:solidFill>
                <a:cs typeface="Arial" charset="0"/>
              </a:rPr>
              <a:t>   1/8/2007: “</a:t>
            </a:r>
            <a:r>
              <a:rPr kumimoji="1" lang="it-IT" sz="2800" kern="0" dirty="0">
                <a:solidFill>
                  <a:srgbClr val="FF3300"/>
                </a:solidFill>
                <a:cs typeface="Arial" charset="0"/>
              </a:rPr>
              <a:t>strumento di programmazione e valutazione del percorso formativo del singolo operatore (individuale) o del gruppo di cui fa parte</a:t>
            </a:r>
            <a:r>
              <a:rPr kumimoji="1" lang="it-IT" sz="2800" kern="0" dirty="0">
                <a:solidFill>
                  <a:srgbClr val="000000"/>
                </a:solidFill>
                <a:cs typeface="Arial" charset="0"/>
              </a:rPr>
              <a:t> (equipe o network professionale). Non è, quindi, un portfolio delle competenze, ma ne può essere considerato  un precursore ed è comunque </a:t>
            </a:r>
            <a:r>
              <a:rPr kumimoji="1" lang="it-IT" sz="2800" kern="0" dirty="0">
                <a:solidFill>
                  <a:srgbClr val="FF3300"/>
                </a:solidFill>
                <a:cs typeface="Arial" charset="0"/>
              </a:rPr>
              <a:t>correlato al profilo professionale e alla posizione organizzativa</a:t>
            </a:r>
            <a:r>
              <a:rPr kumimoji="1" lang="it-IT" sz="2800" kern="0" dirty="0">
                <a:solidFill>
                  <a:srgbClr val="000000"/>
                </a:solidFill>
                <a:cs typeface="Arial" charset="0"/>
              </a:rPr>
              <a:t>”.</a:t>
            </a:r>
            <a:endParaRPr kumimoji="1" lang="it-IT" sz="2800" kern="0" dirty="0">
              <a:latin typeface="Arial Unicode MS" pitchFamily="34" charset="-128"/>
              <a:cs typeface="Courier New" pitchFamily="49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/>
            </a:pPr>
            <a:endParaRPr kumimoji="1" lang="it-IT" sz="2800" kern="0" dirty="0">
              <a:latin typeface="+mn-lt"/>
            </a:endParaRPr>
          </a:p>
        </p:txBody>
      </p:sp>
      <p:sp>
        <p:nvSpPr>
          <p:cNvPr id="20485" name="WordArt 4"/>
          <p:cNvSpPr>
            <a:spLocks noChangeArrowheads="1" noChangeShapeType="1" noTextEdit="1"/>
          </p:cNvSpPr>
          <p:nvPr/>
        </p:nvSpPr>
        <p:spPr bwMode="auto">
          <a:xfrm>
            <a:off x="2916238" y="908050"/>
            <a:ext cx="34194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DOSSIER FORMATIVO</a:t>
            </a:r>
          </a:p>
        </p:txBody>
      </p:sp>
      <p:pic>
        <p:nvPicPr>
          <p:cNvPr id="20486" name="Picture 2" descr="presentazi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5964238"/>
            <a:ext cx="1706562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3"/>
          <p:cNvSpPr>
            <a:spLocks noChangeArrowheads="1"/>
          </p:cNvSpPr>
          <p:nvPr/>
        </p:nvSpPr>
        <p:spPr bwMode="auto">
          <a:xfrm>
            <a:off x="971550" y="6381750"/>
            <a:ext cx="2119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/>
              <a:t>L.Conte - Udine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042988" y="963613"/>
            <a:ext cx="8101012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it-IT" altLang="it-IT" sz="2800">
                <a:cs typeface="Times New Roman" pitchFamily="18" charset="0"/>
              </a:rPr>
              <a:t>Il DF si avvale di quattro specifiche sezioni documentabili:</a:t>
            </a:r>
            <a:endParaRPr lang="it-IT" altLang="it-IT" sz="2800"/>
          </a:p>
          <a:p>
            <a:r>
              <a:rPr lang="it-IT" altLang="it-IT" sz="2000" b="1">
                <a:cs typeface="Times New Roman" pitchFamily="18" charset="0"/>
              </a:rPr>
              <a:t>1^ sezione.</a:t>
            </a:r>
            <a:r>
              <a:rPr lang="it-IT" altLang="it-IT" sz="2000">
                <a:cs typeface="Times New Roman" pitchFamily="18" charset="0"/>
              </a:rPr>
              <a:t> </a:t>
            </a:r>
            <a:r>
              <a:rPr lang="it-IT" altLang="it-IT" sz="2000" b="1">
                <a:cs typeface="Times New Roman" pitchFamily="18" charset="0"/>
              </a:rPr>
              <a:t>Anagrafica: il profilo anagrafico </a:t>
            </a:r>
            <a:r>
              <a:rPr lang="it-IT" altLang="it-IT" sz="2000">
                <a:cs typeface="Times New Roman" pitchFamily="18" charset="0"/>
              </a:rPr>
              <a:t>con l’indicazione del </a:t>
            </a:r>
            <a:r>
              <a:rPr lang="it-IT" altLang="it-IT" sz="2000" b="1">
                <a:cs typeface="Times New Roman" pitchFamily="18" charset="0"/>
              </a:rPr>
              <a:t>profilo professionale</a:t>
            </a:r>
            <a:r>
              <a:rPr lang="it-IT" altLang="it-IT" sz="2000">
                <a:cs typeface="Times New Roman" pitchFamily="18" charset="0"/>
              </a:rPr>
              <a:t>, della </a:t>
            </a:r>
            <a:r>
              <a:rPr lang="it-IT" altLang="it-IT" sz="2000" b="1">
                <a:cs typeface="Times New Roman" pitchFamily="18" charset="0"/>
              </a:rPr>
              <a:t>collocazione lavorativa </a:t>
            </a:r>
            <a:r>
              <a:rPr lang="it-IT" altLang="it-IT" sz="2000">
                <a:cs typeface="Times New Roman" pitchFamily="18" charset="0"/>
              </a:rPr>
              <a:t>(posizione organizzativa) e del </a:t>
            </a:r>
            <a:r>
              <a:rPr lang="it-IT" altLang="it-IT" sz="2000" b="1">
                <a:cs typeface="Times New Roman" pitchFamily="18" charset="0"/>
              </a:rPr>
              <a:t>curriculum </a:t>
            </a:r>
            <a:r>
              <a:rPr lang="it-IT" altLang="it-IT" sz="2000">
                <a:cs typeface="Times New Roman" pitchFamily="18" charset="0"/>
              </a:rPr>
              <a:t>dell’operatore</a:t>
            </a:r>
          </a:p>
          <a:p>
            <a:endParaRPr lang="it-IT" altLang="it-IT" sz="2000"/>
          </a:p>
          <a:p>
            <a:r>
              <a:rPr lang="it-IT" altLang="it-IT" sz="2000" b="1">
                <a:cs typeface="Times New Roman" pitchFamily="18" charset="0"/>
              </a:rPr>
              <a:t> </a:t>
            </a:r>
            <a:r>
              <a:rPr lang="it-IT" altLang="it-IT" sz="2000" b="1">
                <a:solidFill>
                  <a:srgbClr val="FF0000"/>
                </a:solidFill>
                <a:cs typeface="Times New Roman" pitchFamily="18" charset="0"/>
              </a:rPr>
              <a:t>2^ sezione.</a:t>
            </a:r>
            <a:r>
              <a:rPr lang="it-IT" altLang="it-IT" sz="200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it-IT" altLang="it-IT" sz="2000" b="1">
                <a:solidFill>
                  <a:srgbClr val="FF0000"/>
                </a:solidFill>
                <a:cs typeface="Times New Roman" pitchFamily="18" charset="0"/>
              </a:rPr>
              <a:t>Programmazione: il fabbisogno formativo individuale </a:t>
            </a:r>
            <a:r>
              <a:rPr lang="it-IT" altLang="it-IT" sz="2000">
                <a:solidFill>
                  <a:srgbClr val="FF0000"/>
                </a:solidFill>
                <a:cs typeface="Times New Roman" pitchFamily="18" charset="0"/>
              </a:rPr>
              <a:t>definito </a:t>
            </a:r>
            <a:endParaRPr lang="it-IT" altLang="it-IT" sz="2000">
              <a:solidFill>
                <a:srgbClr val="FF0000"/>
              </a:solidFill>
            </a:endParaRPr>
          </a:p>
          <a:p>
            <a:r>
              <a:rPr lang="it-IT" altLang="it-IT" sz="2000" b="1">
                <a:solidFill>
                  <a:srgbClr val="FF0000"/>
                </a:solidFill>
                <a:cs typeface="Times New Roman" pitchFamily="18" charset="0"/>
              </a:rPr>
              <a:t>a) in rapporto al profilo e alle aree di competenza dell’operatore </a:t>
            </a:r>
            <a:r>
              <a:rPr lang="it-IT" altLang="it-IT" sz="2000">
                <a:solidFill>
                  <a:srgbClr val="FF0000"/>
                </a:solidFill>
                <a:cs typeface="Times New Roman" pitchFamily="18" charset="0"/>
              </a:rPr>
              <a:t>e </a:t>
            </a:r>
            <a:endParaRPr lang="it-IT" altLang="it-IT" sz="2000">
              <a:solidFill>
                <a:srgbClr val="FF0000"/>
              </a:solidFill>
            </a:endParaRPr>
          </a:p>
          <a:p>
            <a:r>
              <a:rPr lang="it-IT" altLang="it-IT" sz="2000">
                <a:solidFill>
                  <a:srgbClr val="FF0000"/>
                </a:solidFill>
                <a:cs typeface="Times New Roman" pitchFamily="18" charset="0"/>
              </a:rPr>
              <a:t>b) </a:t>
            </a:r>
            <a:r>
              <a:rPr lang="it-IT" altLang="it-IT" sz="2000" b="1">
                <a:solidFill>
                  <a:srgbClr val="FF0000"/>
                </a:solidFill>
                <a:cs typeface="Times New Roman" pitchFamily="18" charset="0"/>
              </a:rPr>
              <a:t>alle caratteristiche dell’attività clinico-assistenziale svolta </a:t>
            </a:r>
            <a:endParaRPr lang="it-IT" altLang="it-IT" sz="2000" b="1">
              <a:solidFill>
                <a:srgbClr val="FF0000"/>
              </a:solidFill>
            </a:endParaRPr>
          </a:p>
          <a:p>
            <a:r>
              <a:rPr lang="it-IT" altLang="it-IT" sz="200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it-IT" altLang="it-IT" sz="2000">
              <a:solidFill>
                <a:srgbClr val="FF0000"/>
              </a:solidFill>
            </a:endParaRPr>
          </a:p>
          <a:p>
            <a:r>
              <a:rPr lang="it-IT" altLang="it-IT" sz="2000" b="1">
                <a:cs typeface="Times New Roman" pitchFamily="18" charset="0"/>
              </a:rPr>
              <a:t>3^ sezione.</a:t>
            </a:r>
            <a:r>
              <a:rPr lang="it-IT" altLang="it-IT" sz="2000">
                <a:cs typeface="Times New Roman" pitchFamily="18" charset="0"/>
              </a:rPr>
              <a:t> </a:t>
            </a:r>
            <a:r>
              <a:rPr lang="it-IT" altLang="it-IT" sz="2000" b="1">
                <a:cs typeface="Times New Roman" pitchFamily="18" charset="0"/>
              </a:rPr>
              <a:t>Realizzazione/Evidenze: </a:t>
            </a:r>
            <a:r>
              <a:rPr lang="it-IT" altLang="it-IT" sz="2000">
                <a:cs typeface="Times New Roman" pitchFamily="18" charset="0"/>
              </a:rPr>
              <a:t>le evidenze</a:t>
            </a:r>
            <a:r>
              <a:rPr lang="it-IT" altLang="it-IT" sz="2000" b="1">
                <a:cs typeface="Times New Roman" pitchFamily="18" charset="0"/>
              </a:rPr>
              <a:t> </a:t>
            </a:r>
            <a:r>
              <a:rPr lang="it-IT" altLang="it-IT" sz="2000">
                <a:cs typeface="Times New Roman" pitchFamily="18" charset="0"/>
              </a:rPr>
              <a:t>relative all’attività di formazione effettuata (documentazione, crediti, tipologie di attività) e alle altre attività considerate rilevanti (docenza, tutoraggio, ricerca). </a:t>
            </a:r>
          </a:p>
          <a:p>
            <a:endParaRPr lang="it-IT" altLang="it-IT" sz="2000"/>
          </a:p>
          <a:p>
            <a:r>
              <a:rPr lang="it-IT" altLang="it-IT" sz="2000" b="1">
                <a:cs typeface="Times New Roman" pitchFamily="18" charset="0"/>
              </a:rPr>
              <a:t> 4^ sezione</a:t>
            </a:r>
            <a:r>
              <a:rPr lang="it-IT" altLang="it-IT" sz="2000">
                <a:cs typeface="Times New Roman" pitchFamily="18" charset="0"/>
              </a:rPr>
              <a:t>. </a:t>
            </a:r>
            <a:r>
              <a:rPr lang="it-IT" altLang="it-IT" sz="2000" b="1">
                <a:cs typeface="Times New Roman" pitchFamily="18" charset="0"/>
              </a:rPr>
              <a:t>Valutazione: la valutazione periodica </a:t>
            </a:r>
            <a:r>
              <a:rPr lang="it-IT" altLang="it-IT" sz="2000">
                <a:cs typeface="Times New Roman" pitchFamily="18" charset="0"/>
              </a:rPr>
              <a:t>(da parte del singolo professionista,dell’Azienda, degli Ordini etc.)</a:t>
            </a:r>
            <a:endParaRPr lang="it-IT" altLang="it-IT" sz="2000"/>
          </a:p>
          <a:p>
            <a:endParaRPr lang="it-IT" altLang="it-IT"/>
          </a:p>
        </p:txBody>
      </p:sp>
      <p:pic>
        <p:nvPicPr>
          <p:cNvPr id="21507" name="Picture 2" descr="Logo ECM - Programma Nazionale per la Formazione degli operatori della Sanità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30"/>
          <a:stretch>
            <a:fillRect/>
          </a:stretch>
        </p:blipFill>
        <p:spPr bwMode="auto">
          <a:xfrm>
            <a:off x="3348038" y="115888"/>
            <a:ext cx="25003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888163" y="6488113"/>
            <a:ext cx="22558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Luigi Conte  - Udine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contenuto 2"/>
          <p:cNvSpPr>
            <a:spLocks noGrp="1"/>
          </p:cNvSpPr>
          <p:nvPr>
            <p:ph idx="1"/>
          </p:nvPr>
        </p:nvSpPr>
        <p:spPr>
          <a:xfrm>
            <a:off x="1187450" y="981075"/>
            <a:ext cx="7772400" cy="4114800"/>
          </a:xfrm>
        </p:spPr>
        <p:txBody>
          <a:bodyPr/>
          <a:lstStyle/>
          <a:p>
            <a:r>
              <a:rPr lang="it-IT" altLang="it-IT" smtClean="0"/>
              <a:t>Richiamare i principi fondanti ed ispiratori dell’ECM</a:t>
            </a:r>
          </a:p>
          <a:p>
            <a:r>
              <a:rPr lang="it-IT" altLang="it-IT" smtClean="0"/>
              <a:t>Riproporre le motivazioni delle scelte operative dalla Commissione Nazionale</a:t>
            </a:r>
          </a:p>
          <a:p>
            <a:r>
              <a:rPr lang="it-IT" altLang="it-IT" smtClean="0"/>
              <a:t>Accennare a rischi ed opportunità</a:t>
            </a:r>
          </a:p>
          <a:p>
            <a:r>
              <a:rPr lang="it-IT" altLang="it-IT" smtClean="0"/>
              <a:t>Esaminare gli strumenti da implementare nel prossimo triennio</a:t>
            </a:r>
          </a:p>
          <a:p>
            <a:r>
              <a:rPr lang="it-IT" altLang="it-IT" smtClean="0"/>
              <a:t>Tracciare le linee di indirizzo per il triennio 2014-2016</a:t>
            </a:r>
          </a:p>
          <a:p>
            <a:endParaRPr lang="it-IT" altLang="it-IT" smtClean="0"/>
          </a:p>
        </p:txBody>
      </p:sp>
      <p:pic>
        <p:nvPicPr>
          <p:cNvPr id="4099" name="Picture 8" descr="presenta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846763"/>
            <a:ext cx="23749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888163" y="6488113"/>
            <a:ext cx="22558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Luigi Conte  - Udine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La sfida del prossimo triennio</a:t>
            </a:r>
          </a:p>
        </p:txBody>
      </p:sp>
      <p:sp>
        <p:nvSpPr>
          <p:cNvPr id="2253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mtClean="0"/>
              <a:t>A brevissimo sarà attivato un </a:t>
            </a:r>
          </a:p>
          <a:p>
            <a:pPr>
              <a:buFont typeface="Monotype Sorts" pitchFamily="2" charset="2"/>
              <a:buNone/>
            </a:pPr>
            <a:r>
              <a:rPr lang="it-IT" altLang="it-IT" smtClean="0"/>
              <a:t>   call center / help desk per aiutare tutti i professionisti sanitari a costruire il proprio dossier formativo con accesso sul portale del CoGeAPS</a:t>
            </a:r>
          </a:p>
        </p:txBody>
      </p:sp>
      <p:pic>
        <p:nvPicPr>
          <p:cNvPr id="22532" name="Picture 8" descr="presenta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5202238"/>
            <a:ext cx="38893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888163" y="6488113"/>
            <a:ext cx="22558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Luigi Conte  - Udine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L’ultima determina del 17/07/13 ha fatto chiarezza su :</a:t>
            </a:r>
          </a:p>
        </p:txBody>
      </p:sp>
      <p:sp>
        <p:nvSpPr>
          <p:cNvPr id="2355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z="2800" b="1" smtClean="0"/>
              <a:t>Esoneri, </a:t>
            </a:r>
          </a:p>
          <a:p>
            <a:r>
              <a:rPr lang="it-IT" altLang="it-IT" sz="2800" b="1" smtClean="0"/>
              <a:t>Esenzioni, </a:t>
            </a:r>
          </a:p>
          <a:p>
            <a:r>
              <a:rPr lang="it-IT" altLang="it-IT" sz="2800" b="1" smtClean="0"/>
              <a:t>Tutoraggio Individuale, </a:t>
            </a:r>
          </a:p>
          <a:p>
            <a:r>
              <a:rPr lang="it-IT" altLang="it-IT" sz="2800" b="1" smtClean="0"/>
              <a:t>Formazione all’estero, </a:t>
            </a:r>
          </a:p>
          <a:p>
            <a:r>
              <a:rPr lang="it-IT" altLang="it-IT" sz="2800" b="1" smtClean="0"/>
              <a:t>Autoapprendimento, </a:t>
            </a:r>
          </a:p>
          <a:p>
            <a:r>
              <a:rPr lang="it-IT" altLang="it-IT" sz="2800" b="1" smtClean="0"/>
              <a:t>Modalità di registrazione e Certificazione</a:t>
            </a:r>
          </a:p>
          <a:p>
            <a:endParaRPr lang="it-IT" altLang="it-IT" sz="2800" b="1" smtClean="0"/>
          </a:p>
          <a:p>
            <a:r>
              <a:rPr lang="it-IT" altLang="it-IT" b="1" smtClean="0">
                <a:solidFill>
                  <a:srgbClr val="FF0000"/>
                </a:solidFill>
              </a:rPr>
              <a:t>E quindi il sistema può dirsi a regime per il prossimo triennio</a:t>
            </a:r>
            <a:endParaRPr lang="it-IT" altLang="it-IT" smtClean="0">
              <a:solidFill>
                <a:srgbClr val="FF0000"/>
              </a:solidFill>
            </a:endParaRPr>
          </a:p>
          <a:p>
            <a:endParaRPr lang="it-IT" altLang="it-IT" smtClean="0"/>
          </a:p>
        </p:txBody>
      </p:sp>
      <p:pic>
        <p:nvPicPr>
          <p:cNvPr id="23556" name="Picture 8" descr="presenta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000125"/>
            <a:ext cx="270033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888163" y="6488113"/>
            <a:ext cx="22558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Luigi Conte  - Udine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Il nostro è un «work in progress»</a:t>
            </a:r>
          </a:p>
        </p:txBody>
      </p:sp>
      <p:sp>
        <p:nvSpPr>
          <p:cNvPr id="2457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mtClean="0"/>
              <a:t>Pronti ad accogliere osservazioni e suggerimenti per garantire il miglior funzionamento del sistema</a:t>
            </a:r>
          </a:p>
          <a:p>
            <a:r>
              <a:rPr lang="it-IT" altLang="it-IT" smtClean="0"/>
              <a:t>Pronti ad apportare semplificazioni di processi laddove giustificati per il recupero di efficienza ed efficacia</a:t>
            </a:r>
          </a:p>
        </p:txBody>
      </p:sp>
      <p:pic>
        <p:nvPicPr>
          <p:cNvPr id="24580" name="Picture 4" descr="C:\Documents and Settings\Maria-Luigi\Impostazioni locali\Temporary Internet Files\Content.IE5\BI63KU1G\MM90039570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065713"/>
            <a:ext cx="2241550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C:\Documents and Settings\Maria-Luigi\Impostazioni locali\Temporary Internet Files\Content.IE5\M3DXIZGE\MM91000110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5065713"/>
            <a:ext cx="21780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La Commissione N.  E.C.M.</a:t>
            </a:r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mtClean="0"/>
              <a:t>ha stabilito in 150 crediti il debito formativo complessivo per il triennio 2014 – 2016 e ha previsto, inoltre, la possibilità, per tutti i professionisti sanitari, di riportare dal triennio precedente (2011 – 2013) fino a 45 crediti, se in linea con i previsti obblighi formativi.</a:t>
            </a:r>
          </a:p>
        </p:txBody>
      </p:sp>
      <p:pic>
        <p:nvPicPr>
          <p:cNvPr id="25604" name="Picture 8" descr="presenta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5641975"/>
            <a:ext cx="28575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888163" y="6488113"/>
            <a:ext cx="22558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Luigi Conte  - Udine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16013" y="1052513"/>
            <a:ext cx="7772400" cy="1143000"/>
          </a:xfrm>
        </p:spPr>
        <p:txBody>
          <a:bodyPr/>
          <a:lstStyle/>
          <a:p>
            <a:r>
              <a:rPr lang="it-IT" altLang="it-IT" sz="3600" smtClean="0">
                <a:solidFill>
                  <a:srgbClr val="000000"/>
                </a:solidFill>
                <a:latin typeface="Arial" charset="0"/>
              </a:rPr>
              <a:t>Una formazione che alimenta la multidimensionalit</a:t>
            </a:r>
            <a:r>
              <a:rPr lang="it-IT" altLang="it-IT" sz="3600" smtClean="0">
                <a:solidFill>
                  <a:srgbClr val="000000"/>
                </a:solidFill>
                <a:latin typeface="Tahoma" pitchFamily="34" charset="0"/>
              </a:rPr>
              <a:t>à</a:t>
            </a:r>
            <a:r>
              <a:rPr lang="it-IT" altLang="it-IT" sz="3600" smtClean="0">
                <a:solidFill>
                  <a:srgbClr val="000000"/>
                </a:solidFill>
                <a:latin typeface="Arial" charset="0"/>
              </a:rPr>
              <a:t> delle competenze del professionista può e deve :</a:t>
            </a:r>
            <a:br>
              <a:rPr lang="it-IT" altLang="it-IT" sz="3600" smtClean="0">
                <a:solidFill>
                  <a:srgbClr val="000000"/>
                </a:solidFill>
                <a:latin typeface="Arial" charset="0"/>
              </a:rPr>
            </a:br>
            <a:endParaRPr lang="it-IT" altLang="it-IT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1042988" y="2514600"/>
            <a:ext cx="7796212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/>
            </a:pPr>
            <a:r>
              <a:rPr kumimoji="1" lang="it-IT" sz="2800" kern="0" dirty="0">
                <a:solidFill>
                  <a:srgbClr val="000000"/>
                </a:solidFill>
              </a:rPr>
              <a:t>1. costituire il punto di incontro tra individuo (bisogni, aspirazioni, profilo professionale ecc.) e organizzazione (appropriatezza, efficienza ed efficacia dell</a:t>
            </a:r>
            <a:r>
              <a:rPr kumimoji="1" lang="it-IT" sz="2800" kern="0" dirty="0">
                <a:solidFill>
                  <a:srgbClr val="000000"/>
                </a:solidFill>
                <a:latin typeface="Tahoma"/>
              </a:rPr>
              <a:t>’</a:t>
            </a:r>
            <a:r>
              <a:rPr kumimoji="1" lang="it-IT" sz="2800" kern="0" dirty="0">
                <a:solidFill>
                  <a:srgbClr val="000000"/>
                </a:solidFill>
              </a:rPr>
              <a:t>offerta sanitaria);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/>
            </a:pPr>
            <a:r>
              <a:rPr kumimoji="1" lang="it-IT" sz="2800" kern="0" dirty="0">
                <a:solidFill>
                  <a:srgbClr val="FF0000"/>
                </a:solidFill>
              </a:rPr>
              <a:t>2.</a:t>
            </a:r>
            <a:r>
              <a:rPr kumimoji="1" lang="it-IT" sz="2800" kern="0" dirty="0">
                <a:solidFill>
                  <a:srgbClr val="000000"/>
                </a:solidFill>
              </a:rPr>
              <a:t> </a:t>
            </a:r>
            <a:r>
              <a:rPr kumimoji="1" lang="it-IT" sz="2800" kern="0" dirty="0">
                <a:solidFill>
                  <a:srgbClr val="FF0000"/>
                </a:solidFill>
              </a:rPr>
              <a:t>garantire la continuit</a:t>
            </a:r>
            <a:r>
              <a:rPr kumimoji="1" lang="it-IT" sz="2800" kern="0" dirty="0">
                <a:solidFill>
                  <a:srgbClr val="FF0000"/>
                </a:solidFill>
                <a:latin typeface="Tahoma"/>
              </a:rPr>
              <a:t>à</a:t>
            </a:r>
            <a:r>
              <a:rPr kumimoji="1" lang="it-IT" sz="2800" kern="0" dirty="0">
                <a:solidFill>
                  <a:srgbClr val="FF0000"/>
                </a:solidFill>
              </a:rPr>
              <a:t> tra lavoro e formazione, non separando secondo vecchi modelli scolastici, la formazione da una parte e l</a:t>
            </a:r>
            <a:r>
              <a:rPr kumimoji="1" lang="it-IT" sz="2800" kern="0" dirty="0">
                <a:solidFill>
                  <a:srgbClr val="FF0000"/>
                </a:solidFill>
                <a:latin typeface="Tahoma"/>
              </a:rPr>
              <a:t>’</a:t>
            </a:r>
            <a:r>
              <a:rPr kumimoji="1" lang="it-IT" sz="2800" kern="0" dirty="0">
                <a:solidFill>
                  <a:srgbClr val="FF0000"/>
                </a:solidFill>
              </a:rPr>
              <a:t>applicazione lavorativa dall</a:t>
            </a:r>
            <a:r>
              <a:rPr kumimoji="1" lang="it-IT" sz="2800" kern="0" dirty="0">
                <a:solidFill>
                  <a:srgbClr val="FF0000"/>
                </a:solidFill>
                <a:latin typeface="Tahoma"/>
              </a:rPr>
              <a:t>’</a:t>
            </a:r>
            <a:r>
              <a:rPr kumimoji="1" lang="it-IT" sz="2800" kern="0" dirty="0">
                <a:solidFill>
                  <a:srgbClr val="FF0000"/>
                </a:solidFill>
              </a:rPr>
              <a:t>altra</a:t>
            </a:r>
            <a:r>
              <a:rPr kumimoji="1" lang="it-IT" sz="2800" kern="0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26628" name="Rectangle 1028"/>
          <p:cNvSpPr>
            <a:spLocks noChangeArrowheads="1"/>
          </p:cNvSpPr>
          <p:nvPr/>
        </p:nvSpPr>
        <p:spPr bwMode="auto">
          <a:xfrm>
            <a:off x="6865938" y="6400800"/>
            <a:ext cx="227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/>
              <a:t>L.Conte - Udine</a:t>
            </a:r>
          </a:p>
        </p:txBody>
      </p:sp>
      <p:sp>
        <p:nvSpPr>
          <p:cNvPr id="26629" name="CasellaDiTesto 7"/>
          <p:cNvSpPr txBox="1">
            <a:spLocks noChangeArrowheads="1"/>
          </p:cNvSpPr>
          <p:nvPr/>
        </p:nvSpPr>
        <p:spPr bwMode="auto">
          <a:xfrm>
            <a:off x="900113" y="188913"/>
            <a:ext cx="1441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it-IT" altLang="it-IT" sz="1800"/>
              <a:t>Conclusioni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ttangolo 4"/>
          <p:cNvSpPr>
            <a:spLocks noChangeArrowheads="1"/>
          </p:cNvSpPr>
          <p:nvPr/>
        </p:nvSpPr>
        <p:spPr bwMode="auto">
          <a:xfrm>
            <a:off x="1258888" y="1196975"/>
            <a:ext cx="70675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800" b="1">
                <a:solidFill>
                  <a:srgbClr val="FF3300"/>
                </a:solidFill>
              </a:rPr>
              <a:t>La formazione è  un valore professionale </a:t>
            </a:r>
            <a:r>
              <a:rPr lang="it-IT" altLang="it-IT" sz="2800" b="1">
                <a:solidFill>
                  <a:srgbClr val="000099"/>
                </a:solidFill>
              </a:rPr>
              <a:t>ancorato nella deontologia dei codici di tutti i professionisti sanitari che va trasferito nella realtà delle organizzazioni  preposte alla tutela della salute ponendosi  come </a:t>
            </a:r>
            <a:r>
              <a:rPr lang="it-IT" altLang="it-IT" sz="2800" b="1">
                <a:solidFill>
                  <a:srgbClr val="FF3300"/>
                </a:solidFill>
              </a:rPr>
              <a:t>prezioso strumento di sviluppo della qualità, efficacia e sicurezza dei professionisti, delle organizzazioni e dei servizi resi.</a:t>
            </a:r>
            <a:r>
              <a:rPr lang="it-IT" altLang="it-IT" sz="2800" b="1">
                <a:solidFill>
                  <a:srgbClr val="000099"/>
                </a:solidFill>
              </a:rPr>
              <a:t> </a:t>
            </a:r>
            <a:endParaRPr lang="it-IT" altLang="it-IT" sz="2800"/>
          </a:p>
        </p:txBody>
      </p:sp>
      <p:sp>
        <p:nvSpPr>
          <p:cNvPr id="27651" name="CasellaDiTesto 6"/>
          <p:cNvSpPr txBox="1">
            <a:spLocks noChangeArrowheads="1"/>
          </p:cNvSpPr>
          <p:nvPr/>
        </p:nvSpPr>
        <p:spPr bwMode="auto">
          <a:xfrm>
            <a:off x="1066800" y="304800"/>
            <a:ext cx="200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it-IT" altLang="it-IT" sz="1800"/>
              <a:t>Conclusioni </a:t>
            </a:r>
          </a:p>
        </p:txBody>
      </p:sp>
      <p:pic>
        <p:nvPicPr>
          <p:cNvPr id="27652" name="Picture 2" descr="Logo ECM - Programma Nazionale per la Formazione degli operatori della Sanità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30"/>
          <a:stretch>
            <a:fillRect/>
          </a:stretch>
        </p:blipFill>
        <p:spPr bwMode="auto">
          <a:xfrm>
            <a:off x="3635375" y="6076950"/>
            <a:ext cx="30003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827088" y="6488113"/>
            <a:ext cx="22558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Luigi Conte  - Udine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Luigi e Mary\Desktop\GABBIANO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38" y="0"/>
            <a:ext cx="9444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uvola 2"/>
          <p:cNvSpPr/>
          <p:nvPr/>
        </p:nvSpPr>
        <p:spPr bwMode="auto">
          <a:xfrm>
            <a:off x="0" y="2205038"/>
            <a:ext cx="3851275" cy="11430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dirty="0"/>
              <a:t>Grazie per l’attenzione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altLang="it-IT" smtClean="0"/>
              <a:t>"E' evidente che i progressi della medicina e della scienza sono talmente importanti e innovativi che si deve studiare tutta la vita per essere sempre aggiornati"  </a:t>
            </a:r>
          </a:p>
        </p:txBody>
      </p:sp>
      <p:sp>
        <p:nvSpPr>
          <p:cNvPr id="5123" name="Sottotitolo 2"/>
          <p:cNvSpPr>
            <a:spLocks noGrp="1"/>
          </p:cNvSpPr>
          <p:nvPr>
            <p:ph type="subTitle" idx="1"/>
          </p:nvPr>
        </p:nvSpPr>
        <p:spPr>
          <a:xfrm>
            <a:off x="3429000" y="5572125"/>
            <a:ext cx="5429250" cy="6429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it-IT" altLang="it-IT" smtClean="0"/>
              <a:t>Luc Montagnier, Roma 10/10/2013</a:t>
            </a:r>
          </a:p>
        </p:txBody>
      </p:sp>
      <p:pic>
        <p:nvPicPr>
          <p:cNvPr id="5124" name="Picture 8" descr="presenta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357563"/>
            <a:ext cx="38893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0" y="6488113"/>
            <a:ext cx="22558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Luigi Conte  - Udine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>
          <a:xfrm>
            <a:off x="971550" y="457200"/>
            <a:ext cx="8172450" cy="1143000"/>
          </a:xfrm>
        </p:spPr>
        <p:txBody>
          <a:bodyPr/>
          <a:lstStyle/>
          <a:p>
            <a:r>
              <a:rPr lang="it-IT" altLang="it-IT" sz="4000" b="1" smtClean="0"/>
              <a:t>Un moderno professionista della salute di qualità deve acquisire e possedere adeguati strumenti:</a:t>
            </a:r>
          </a:p>
        </p:txBody>
      </p:sp>
      <p:sp>
        <p:nvSpPr>
          <p:cNvPr id="6147" name="Segnaposto contenuto 2"/>
          <p:cNvSpPr>
            <a:spLocks noGrp="1"/>
          </p:cNvSpPr>
          <p:nvPr>
            <p:ph idx="1"/>
          </p:nvPr>
        </p:nvSpPr>
        <p:spPr>
          <a:xfrm>
            <a:off x="971550" y="2060575"/>
            <a:ext cx="7988300" cy="4114800"/>
          </a:xfrm>
        </p:spPr>
        <p:txBody>
          <a:bodyPr/>
          <a:lstStyle/>
          <a:p>
            <a:r>
              <a:rPr lang="it-IT" altLang="it-IT" sz="2800" b="1" i="1" smtClean="0"/>
              <a:t>Per garantire :</a:t>
            </a:r>
          </a:p>
          <a:p>
            <a:r>
              <a:rPr lang="it-IT" altLang="it-IT" sz="2800" b="1" i="1" smtClean="0"/>
              <a:t>l’efficienza di costosi fattori produttivi;</a:t>
            </a:r>
          </a:p>
          <a:p>
            <a:r>
              <a:rPr lang="it-IT" altLang="it-IT" sz="2800" b="1" i="1" smtClean="0"/>
              <a:t>l’efficacia e l’appropriatezza delle pratiche professionali ;</a:t>
            </a:r>
          </a:p>
          <a:p>
            <a:r>
              <a:rPr lang="it-IT" altLang="it-IT" sz="2800" b="1" i="1" smtClean="0"/>
              <a:t>la buona gestione di complesse relazioni professionali ed umane;</a:t>
            </a:r>
          </a:p>
          <a:p>
            <a:pPr>
              <a:buFont typeface="Monotype Sorts" pitchFamily="2" charset="2"/>
              <a:buNone/>
            </a:pPr>
            <a:r>
              <a:rPr lang="it-IT" altLang="it-IT" sz="2800" b="1" i="1" smtClean="0">
                <a:solidFill>
                  <a:srgbClr val="FF0000"/>
                </a:solidFill>
              </a:rPr>
              <a:t>in un processo, continuo ed integrato, “long life” che parte dall’accesso agli studi accademici e si conclude al termine della vita attiva professionale</a:t>
            </a:r>
            <a:endParaRPr lang="it-IT" altLang="it-IT" sz="2800" smtClean="0">
              <a:solidFill>
                <a:srgbClr val="FF0000"/>
              </a:solidFill>
            </a:endParaRPr>
          </a:p>
          <a:p>
            <a:endParaRPr lang="it-IT" altLang="it-IT" smtClean="0"/>
          </a:p>
        </p:txBody>
      </p:sp>
      <p:sp>
        <p:nvSpPr>
          <p:cNvPr id="4" name="Rettangolo 3"/>
          <p:cNvSpPr/>
          <p:nvPr/>
        </p:nvSpPr>
        <p:spPr>
          <a:xfrm>
            <a:off x="6888163" y="6488113"/>
            <a:ext cx="22558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Luigi Conte  - Udine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testo 2"/>
          <p:cNvSpPr>
            <a:spLocks noGrp="1"/>
          </p:cNvSpPr>
          <p:nvPr>
            <p:ph type="body" idx="1"/>
          </p:nvPr>
        </p:nvSpPr>
        <p:spPr>
          <a:xfrm>
            <a:off x="1331913" y="2906713"/>
            <a:ext cx="7162800" cy="1500187"/>
          </a:xfrm>
        </p:spPr>
        <p:txBody>
          <a:bodyPr/>
          <a:lstStyle/>
          <a:p>
            <a:r>
              <a:rPr lang="it-IT" altLang="it-IT" smtClean="0">
                <a:solidFill>
                  <a:srgbClr val="000000"/>
                </a:solidFill>
              </a:rPr>
              <a:t>Quindi la </a:t>
            </a:r>
            <a:r>
              <a:rPr lang="it-IT" altLang="it-IT" b="1" smtClean="0">
                <a:solidFill>
                  <a:srgbClr val="000000"/>
                </a:solidFill>
              </a:rPr>
              <a:t>Formazione Continua</a:t>
            </a:r>
            <a:r>
              <a:rPr lang="it-IT" altLang="it-IT" smtClean="0">
                <a:solidFill>
                  <a:srgbClr val="000000"/>
                </a:solidFill>
              </a:rPr>
              <a:t> ECM non può essere pensata solo un banale trasferimento di conoscenze più o meno aggiornate né come semplice </a:t>
            </a:r>
            <a:r>
              <a:rPr lang="it-IT" altLang="it-IT" smtClean="0">
                <a:solidFill>
                  <a:srgbClr val="FF0000"/>
                </a:solidFill>
                <a:latin typeface="Verdana" pitchFamily="34" charset="0"/>
              </a:rPr>
              <a:t>“</a:t>
            </a:r>
            <a:r>
              <a:rPr lang="it-IT" altLang="it-IT" smtClean="0">
                <a:solidFill>
                  <a:srgbClr val="FF0000"/>
                </a:solidFill>
              </a:rPr>
              <a:t>manutenzione tecnica</a:t>
            </a:r>
            <a:r>
              <a:rPr lang="it-IT" altLang="it-IT" smtClean="0">
                <a:solidFill>
                  <a:srgbClr val="FF0000"/>
                </a:solidFill>
                <a:latin typeface="Verdana" pitchFamily="34" charset="0"/>
              </a:rPr>
              <a:t>”</a:t>
            </a:r>
            <a:r>
              <a:rPr lang="it-IT" altLang="it-IT" smtClean="0">
                <a:solidFill>
                  <a:srgbClr val="FF0000"/>
                </a:solidFill>
              </a:rPr>
              <a:t> </a:t>
            </a:r>
            <a:r>
              <a:rPr lang="it-IT" altLang="it-IT" smtClean="0">
                <a:solidFill>
                  <a:srgbClr val="000000"/>
                </a:solidFill>
              </a:rPr>
              <a:t>ma deve essere </a:t>
            </a:r>
            <a:r>
              <a:rPr lang="it-IT" altLang="it-IT" b="1" u="sng" smtClean="0">
                <a:solidFill>
                  <a:srgbClr val="000000"/>
                </a:solidFill>
              </a:rPr>
              <a:t>intesa come </a:t>
            </a:r>
          </a:p>
          <a:p>
            <a:r>
              <a:rPr lang="it-IT" altLang="it-IT" b="1" u="sng" smtClean="0">
                <a:solidFill>
                  <a:srgbClr val="FF0000"/>
                </a:solidFill>
              </a:rPr>
              <a:t>supporto allo sviluppo di </a:t>
            </a:r>
            <a:r>
              <a:rPr lang="it-IT" altLang="it-IT" b="1" u="sng" smtClean="0">
                <a:solidFill>
                  <a:srgbClr val="FF0000"/>
                </a:solidFill>
                <a:latin typeface="Verdana" pitchFamily="34" charset="0"/>
              </a:rPr>
              <a:t>“</a:t>
            </a:r>
            <a:r>
              <a:rPr lang="it-IT" altLang="it-IT" b="1" u="sng" smtClean="0">
                <a:solidFill>
                  <a:srgbClr val="FF0000"/>
                </a:solidFill>
              </a:rPr>
              <a:t>sistemi di competenze</a:t>
            </a:r>
            <a:r>
              <a:rPr lang="it-IT" altLang="it-IT" b="1" u="sng" smtClean="0">
                <a:solidFill>
                  <a:srgbClr val="FF0000"/>
                </a:solidFill>
                <a:latin typeface="Verdana" pitchFamily="34" charset="0"/>
              </a:rPr>
              <a:t>”</a:t>
            </a:r>
            <a:r>
              <a:rPr lang="it-IT" altLang="it-IT" b="1" u="sng" smtClean="0">
                <a:solidFill>
                  <a:srgbClr val="FF0000"/>
                </a:solidFill>
              </a:rPr>
              <a:t>,</a:t>
            </a:r>
          </a:p>
          <a:p>
            <a:r>
              <a:rPr lang="it-IT" altLang="it-IT" smtClean="0">
                <a:solidFill>
                  <a:srgbClr val="000000"/>
                </a:solidFill>
              </a:rPr>
              <a:t>che </a:t>
            </a:r>
            <a:r>
              <a:rPr lang="it-IT" altLang="it-IT" smtClean="0">
                <a:solidFill>
                  <a:srgbClr val="000000"/>
                </a:solidFill>
                <a:latin typeface="Verdana" pitchFamily="34" charset="0"/>
              </a:rPr>
              <a:t>è</a:t>
            </a:r>
            <a:r>
              <a:rPr lang="it-IT" altLang="it-IT" smtClean="0">
                <a:solidFill>
                  <a:srgbClr val="000000"/>
                </a:solidFill>
              </a:rPr>
              <a:t> riduttivo connotare esclusivamente come </a:t>
            </a:r>
            <a:r>
              <a:rPr lang="it-IT" altLang="it-IT" smtClean="0">
                <a:solidFill>
                  <a:srgbClr val="000000"/>
                </a:solidFill>
                <a:latin typeface="Verdana" pitchFamily="34" charset="0"/>
              </a:rPr>
              <a:t>“</a:t>
            </a:r>
            <a:r>
              <a:rPr lang="it-IT" altLang="it-IT" smtClean="0">
                <a:solidFill>
                  <a:srgbClr val="000000"/>
                </a:solidFill>
              </a:rPr>
              <a:t>tecnico-professionali</a:t>
            </a:r>
            <a:r>
              <a:rPr lang="it-IT" altLang="it-IT" smtClean="0">
                <a:solidFill>
                  <a:srgbClr val="000000"/>
                </a:solidFill>
                <a:latin typeface="Verdana" pitchFamily="34" charset="0"/>
              </a:rPr>
              <a:t>”</a:t>
            </a:r>
            <a:r>
              <a:rPr lang="it-IT" altLang="it-IT" smtClean="0">
                <a:solidFill>
                  <a:srgbClr val="000000"/>
                </a:solidFill>
              </a:rPr>
              <a:t>, ma devono comprendere tutta la gamma delle attivit</a:t>
            </a:r>
            <a:r>
              <a:rPr lang="it-IT" altLang="it-IT" smtClean="0">
                <a:solidFill>
                  <a:srgbClr val="000000"/>
                </a:solidFill>
                <a:latin typeface="Verdana" pitchFamily="34" charset="0"/>
              </a:rPr>
              <a:t>à</a:t>
            </a:r>
            <a:r>
              <a:rPr lang="it-IT" altLang="it-IT" smtClean="0">
                <a:solidFill>
                  <a:srgbClr val="000000"/>
                </a:solidFill>
              </a:rPr>
              <a:t> richieste in contesti sociali continuamente mutevoli e che </a:t>
            </a:r>
            <a:r>
              <a:rPr lang="it-IT" altLang="it-IT" smtClean="0">
                <a:solidFill>
                  <a:srgbClr val="FF0000"/>
                </a:solidFill>
              </a:rPr>
              <a:t>deve sfociare nello sviluppo professionale continuo.</a:t>
            </a:r>
          </a:p>
        </p:txBody>
      </p:sp>
      <p:pic>
        <p:nvPicPr>
          <p:cNvPr id="7171" name="Picture 8" descr="presenta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5202238"/>
            <a:ext cx="38893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888163" y="6488113"/>
            <a:ext cx="22558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Luigi Conte  - Udine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63" y="1143000"/>
            <a:ext cx="8229600" cy="45259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“Quando si dice che l’educazione è un trasferimento di conoscenze, si deve tener presente che il trasmetterla non significa ficcare qualcosa nella mente degli allievi. [Essa] non è un recipiente […..] La mente riorganizza di continuo l’esperienza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    e l’apprendimento consiste essenzialmente in questo.”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                                                 Raffaele </a:t>
            </a:r>
            <a:r>
              <a:rPr lang="it-IT" dirty="0" err="1" smtClean="0"/>
              <a:t>Laporta</a:t>
            </a:r>
            <a:r>
              <a:rPr lang="it-IT" dirty="0" smtClean="0"/>
              <a:t> </a:t>
            </a:r>
          </a:p>
        </p:txBody>
      </p:sp>
      <p:sp>
        <p:nvSpPr>
          <p:cNvPr id="8195" name="CasellaDiTesto 3"/>
          <p:cNvSpPr txBox="1">
            <a:spLocks noChangeArrowheads="1"/>
          </p:cNvSpPr>
          <p:nvPr/>
        </p:nvSpPr>
        <p:spPr bwMode="auto">
          <a:xfrm>
            <a:off x="1071563" y="357188"/>
            <a:ext cx="2325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it-IT" altLang="it-IT" sz="1800"/>
              <a:t>Ricordando che ……</a:t>
            </a:r>
          </a:p>
        </p:txBody>
      </p:sp>
      <p:pic>
        <p:nvPicPr>
          <p:cNvPr id="8196" name="Picture 8" descr="presenta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202238"/>
            <a:ext cx="38893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6888163" y="6488113"/>
            <a:ext cx="22558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Luigi Conte  - Udine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550" y="214313"/>
            <a:ext cx="7993063" cy="62865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 smtClean="0"/>
              <a:t>La formazione «long life» consente: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di aumentare le capacità di apprendimento delle persone mentre lavorano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di sviluppare e capitalizzare la conoscenza e l’esperienza acquisita partendo dal comportamento quotidiano di ognuno.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 smtClean="0">
                <a:solidFill>
                  <a:srgbClr val="FF0000"/>
                </a:solidFill>
              </a:rPr>
              <a:t>IL RISCHIO 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Offrire queste opportunità di crescita con prodotti carenti di 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Analisi dei bisogni dei professionisti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Di valutazioni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Di apporto di metodi didattici attivi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Di accurata verifica dei risultati</a:t>
            </a:r>
          </a:p>
        </p:txBody>
      </p:sp>
      <p:sp>
        <p:nvSpPr>
          <p:cNvPr id="9219" name="CasellaDiTesto 3"/>
          <p:cNvSpPr txBox="1">
            <a:spLocks noChangeArrowheads="1"/>
          </p:cNvSpPr>
          <p:nvPr/>
        </p:nvSpPr>
        <p:spPr bwMode="auto">
          <a:xfrm>
            <a:off x="5715000" y="6286500"/>
            <a:ext cx="2706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it-IT" altLang="it-IT" sz="1800">
                <a:latin typeface="Calibri" pitchFamily="34" charset="0"/>
              </a:rPr>
              <a:t>(De Santis - Teodori , 2012)</a:t>
            </a:r>
          </a:p>
        </p:txBody>
      </p:sp>
      <p:pic>
        <p:nvPicPr>
          <p:cNvPr id="9220" name="Picture 8" descr="presenta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6275388"/>
            <a:ext cx="136842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785813" y="6488113"/>
            <a:ext cx="22558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Luigi Conte  - Udine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La C.N. ECM vuole evitare :</a:t>
            </a:r>
          </a:p>
        </p:txBody>
      </p:sp>
      <p:sp>
        <p:nvSpPr>
          <p:cNvPr id="10243" name="Segnaposto contenuto 2"/>
          <p:cNvSpPr>
            <a:spLocks noGrp="1"/>
          </p:cNvSpPr>
          <p:nvPr>
            <p:ph idx="1"/>
          </p:nvPr>
        </p:nvSpPr>
        <p:spPr>
          <a:xfrm>
            <a:off x="1214438" y="1428750"/>
            <a:ext cx="7772400" cy="4114800"/>
          </a:xfrm>
        </p:spPr>
        <p:txBody>
          <a:bodyPr/>
          <a:lstStyle/>
          <a:p>
            <a:r>
              <a:rPr lang="it-IT" altLang="it-IT" smtClean="0"/>
              <a:t>Eventi formativi riduttivi </a:t>
            </a:r>
          </a:p>
          <a:p>
            <a:r>
              <a:rPr lang="it-IT" altLang="it-IT" smtClean="0"/>
              <a:t>Pensati ed attuati in forma episodica e semplicistica</a:t>
            </a:r>
          </a:p>
          <a:p>
            <a:r>
              <a:rPr lang="it-IT" altLang="it-IT" smtClean="0"/>
              <a:t>Realizzati frettolosamente </a:t>
            </a:r>
          </a:p>
          <a:p>
            <a:r>
              <a:rPr lang="it-IT" altLang="it-IT" smtClean="0"/>
              <a:t>Misurati male</a:t>
            </a:r>
          </a:p>
          <a:p>
            <a:r>
              <a:rPr lang="it-IT" altLang="it-IT" smtClean="0"/>
              <a:t>Con costi tali da non giustificare la scarsa qualità in un epoca di drastica riduzione  dei budget per la formazione</a:t>
            </a:r>
          </a:p>
        </p:txBody>
      </p:sp>
      <p:pic>
        <p:nvPicPr>
          <p:cNvPr id="10244" name="Picture 8" descr="presenta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0"/>
            <a:ext cx="2039937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785813" y="6357938"/>
            <a:ext cx="22558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Luigi Conte  - Udine </a:t>
            </a:r>
          </a:p>
        </p:txBody>
      </p:sp>
      <p:sp>
        <p:nvSpPr>
          <p:cNvPr id="10246" name="CasellaDiTesto 5"/>
          <p:cNvSpPr txBox="1">
            <a:spLocks noChangeArrowheads="1"/>
          </p:cNvSpPr>
          <p:nvPr/>
        </p:nvSpPr>
        <p:spPr bwMode="auto">
          <a:xfrm>
            <a:off x="5643563" y="6000750"/>
            <a:ext cx="274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it-IT" altLang="it-IT" sz="1800"/>
              <a:t>(De Santis-Teodori 2012)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772400" cy="1143000"/>
          </a:xfrm>
        </p:spPr>
        <p:txBody>
          <a:bodyPr/>
          <a:lstStyle/>
          <a:p>
            <a:pPr algn="ctr"/>
            <a:r>
              <a:rPr kumimoji="0" lang="it-IT" altLang="it-IT" sz="1800" b="1" smtClean="0">
                <a:solidFill>
                  <a:srgbClr val="FF0000"/>
                </a:solidFill>
                <a:latin typeface="Arial" charset="0"/>
              </a:rPr>
              <a:t>La vigilanza che si vuole perseguire con le nuove regole</a:t>
            </a:r>
            <a:br>
              <a:rPr kumimoji="0" lang="it-IT" altLang="it-IT" sz="1800" b="1" smtClean="0">
                <a:solidFill>
                  <a:srgbClr val="FF0000"/>
                </a:solidFill>
                <a:latin typeface="Arial" charset="0"/>
              </a:rPr>
            </a:br>
            <a:r>
              <a:rPr kumimoji="0" lang="it-IT" altLang="it-IT" sz="1800" b="1" smtClean="0">
                <a:solidFill>
                  <a:srgbClr val="FF0000"/>
                </a:solidFill>
                <a:latin typeface="Arial" charset="0"/>
              </a:rPr>
              <a:t>deve mirare a valorizzare “l’andragogismo”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484313"/>
            <a:ext cx="7772400" cy="38100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</a:pPr>
            <a:r>
              <a:rPr kumimoji="0" lang="it-IT" altLang="it-IT" sz="2800" smtClean="0"/>
              <a:t>Un formatore deve avere competenze didattiche (“i ferri del mestiere”), ma deve essere anche ben consapevole che queste vanno subordinate alla capacità prioritaria e cruciale, di saper individuare, esplicitare e quindi lavorare sugli obiettivi formativi, generali e specifici e sui contesti.</a:t>
            </a:r>
          </a:p>
          <a:p>
            <a:pPr>
              <a:spcBef>
                <a:spcPct val="0"/>
              </a:spcBef>
              <a:buClrTx/>
              <a:buSzTx/>
            </a:pPr>
            <a:r>
              <a:rPr kumimoji="0" lang="it-IT" altLang="it-IT" sz="2800" smtClean="0"/>
              <a:t>Per cancellare una standardizzazione acefala dei formatori di massa o, peggio ancora, distributori di crediti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791200" y="5562600"/>
            <a:ext cx="2154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it-IT" altLang="it-IT" sz="2400">
                <a:latin typeface="Times New Roman" pitchFamily="18" charset="0"/>
              </a:rPr>
              <a:t>(Bertolini 2010)</a:t>
            </a:r>
          </a:p>
        </p:txBody>
      </p:sp>
      <p:pic>
        <p:nvPicPr>
          <p:cNvPr id="11269" name="Picture 2" descr="Logo ECM - Programma Nazionale per la Formazione degli operatori della Sanità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30"/>
          <a:stretch>
            <a:fillRect/>
          </a:stretch>
        </p:blipFill>
        <p:spPr bwMode="auto">
          <a:xfrm>
            <a:off x="3419475" y="6076950"/>
            <a:ext cx="30003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900113" y="6488113"/>
            <a:ext cx="22558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Luigi Conte  - Udine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AVATTA">
  <a:themeElements>
    <a:clrScheme name="CRAVATTA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CRAVATTA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VATTA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VATTA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VATTA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VATTA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VATTA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VATTA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Office\Modelli\Strutture\CRAVATTA.POT</Template>
  <TotalTime>2039</TotalTime>
  <Words>1459</Words>
  <Application>Microsoft Office PowerPoint</Application>
  <PresentationFormat>Presentazione su schermo (4:3)</PresentationFormat>
  <Paragraphs>149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CRAVATTA</vt:lpstr>
      <vt:lpstr>Presentazione standard di PowerPoint</vt:lpstr>
      <vt:lpstr>Presentazione standard di PowerPoint</vt:lpstr>
      <vt:lpstr>"E' evidente che i progressi della medicina e della scienza sono talmente importanti e innovativi che si deve studiare tutta la vita per essere sempre aggiornati"  </vt:lpstr>
      <vt:lpstr>Un moderno professionista della salute di qualità deve acquisire e possedere adeguati strumenti:</vt:lpstr>
      <vt:lpstr>Presentazione standard di PowerPoint</vt:lpstr>
      <vt:lpstr>Presentazione standard di PowerPoint</vt:lpstr>
      <vt:lpstr>Presentazione standard di PowerPoint</vt:lpstr>
      <vt:lpstr>La C.N. ECM vuole evitare :</vt:lpstr>
      <vt:lpstr>La vigilanza che si vuole perseguire con le nuove regole deve mirare a valorizzare “l’andragogismo”</vt:lpstr>
      <vt:lpstr>Ecco perché……..</vt:lpstr>
      <vt:lpstr>Ed ecco quindi  la necessità di :</vt:lpstr>
      <vt:lpstr>Ed ecco la necessità  :</vt:lpstr>
      <vt:lpstr>ma chiedersi nel preparare un evento formativo:</vt:lpstr>
      <vt:lpstr>Con queste premesse….. il credito ECM diventa…….</vt:lpstr>
      <vt:lpstr>Abbiamo detto “No” a modelli burocratici, inquisitori e sanzionatori di controllo, ma…...</vt:lpstr>
      <vt:lpstr>il ruolo Cogeaps  ( Consorzio per la Gestione delle Anagrafiche delle Professioni Sanitarie)</vt:lpstr>
      <vt:lpstr>Valorizzazione  della FAD e della FSC </vt:lpstr>
      <vt:lpstr>La proposta del</vt:lpstr>
      <vt:lpstr>Presentazione standard di PowerPoint</vt:lpstr>
      <vt:lpstr>La sfida del prossimo triennio</vt:lpstr>
      <vt:lpstr>L’ultima determina del 17/07/13 ha fatto chiarezza su :</vt:lpstr>
      <vt:lpstr>Il nostro è un «work in progress»</vt:lpstr>
      <vt:lpstr>La Commissione N.  E.C.M.</vt:lpstr>
      <vt:lpstr>Una formazione che alimenta la multidimensionalità delle competenze del professionista può e deve :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Famiglia Conte</dc:creator>
  <cp:lastModifiedBy>tecno</cp:lastModifiedBy>
  <cp:revision>66</cp:revision>
  <dcterms:created xsi:type="dcterms:W3CDTF">2005-05-22T18:00:15Z</dcterms:created>
  <dcterms:modified xsi:type="dcterms:W3CDTF">2013-11-04T14:15:23Z</dcterms:modified>
</cp:coreProperties>
</file>