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02" r:id="rId2"/>
    <p:sldId id="303" r:id="rId3"/>
    <p:sldId id="304" r:id="rId4"/>
    <p:sldId id="305" r:id="rId5"/>
    <p:sldId id="306" r:id="rId6"/>
    <p:sldId id="307" r:id="rId7"/>
    <p:sldId id="308" r:id="rId8"/>
    <p:sldId id="320" r:id="rId9"/>
    <p:sldId id="309" r:id="rId10"/>
    <p:sldId id="310" r:id="rId11"/>
    <p:sldId id="311" r:id="rId12"/>
    <p:sldId id="313" r:id="rId13"/>
    <p:sldId id="315" r:id="rId14"/>
    <p:sldId id="312" r:id="rId15"/>
    <p:sldId id="314" r:id="rId16"/>
    <p:sldId id="319" r:id="rId17"/>
    <p:sldId id="321" r:id="rId18"/>
    <p:sldId id="322" r:id="rId19"/>
    <p:sldId id="317" r:id="rId20"/>
  </p:sldIdLst>
  <p:sldSz cx="9144000" cy="6858000" type="screen4x3"/>
  <p:notesSz cx="9926638" cy="6797675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8B8D"/>
    <a:srgbClr val="4D4D4D"/>
    <a:srgbClr val="6699FF"/>
    <a:srgbClr val="5F5F5F"/>
    <a:srgbClr val="009999"/>
    <a:srgbClr val="666699"/>
    <a:srgbClr val="00808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8053" autoAdjust="0"/>
    <p:restoredTop sz="94660"/>
  </p:normalViewPr>
  <p:slideViewPr>
    <p:cSldViewPr>
      <p:cViewPr>
        <p:scale>
          <a:sx n="75" d="100"/>
          <a:sy n="75" d="100"/>
        </p:scale>
        <p:origin x="-816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1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defTabSz="955675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2925" y="0"/>
            <a:ext cx="43021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64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3021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defTabSz="955675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64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2925" y="6456363"/>
            <a:ext cx="43021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/>
            </a:lvl1pPr>
          </a:lstStyle>
          <a:p>
            <a:pPr>
              <a:defRPr/>
            </a:pPr>
            <a:fld id="{57387658-2C16-4F1A-98E1-64D74A78733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897660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1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925" y="0"/>
            <a:ext cx="43021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150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188" y="3228975"/>
            <a:ext cx="7942262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 smtClean="0"/>
              <a:t>Fare clic per modificare gli stili del testo dello schema</a:t>
            </a:r>
          </a:p>
          <a:p>
            <a:pPr lvl="1"/>
            <a:r>
              <a:rPr lang="it-IT" altLang="it-IT" noProof="0" smtClean="0"/>
              <a:t>Secondo livello</a:t>
            </a:r>
          </a:p>
          <a:p>
            <a:pPr lvl="2"/>
            <a:r>
              <a:rPr lang="it-IT" altLang="it-IT" noProof="0" smtClean="0"/>
              <a:t>Terzo livello</a:t>
            </a:r>
          </a:p>
          <a:p>
            <a:pPr lvl="3"/>
            <a:r>
              <a:rPr lang="it-IT" altLang="it-IT" noProof="0" smtClean="0"/>
              <a:t>Quarto livello</a:t>
            </a:r>
          </a:p>
          <a:p>
            <a:pPr lvl="4"/>
            <a:r>
              <a:rPr lang="it-IT" altLang="it-IT" noProof="0" smtClean="0"/>
              <a:t>Quinto livello</a:t>
            </a:r>
          </a:p>
        </p:txBody>
      </p:sp>
      <p:sp>
        <p:nvSpPr>
          <p:cNvPr id="215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3021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15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925" y="6456363"/>
            <a:ext cx="43021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F363A23-9662-49BA-9DD9-8178572903B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305303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05799847-FCAD-41A9-A952-047C09CC1133}" type="slidenum">
              <a:rPr lang="it-IT" altLang="it-IT" smtClean="0"/>
              <a:pPr/>
              <a:t>17</a:t>
            </a:fld>
            <a:endParaRPr lang="it-IT" altLang="it-IT" smtClean="0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it-IT" altLang="it-IT" smtClean="0"/>
              <a:t>Il 50% proviene dalla realtà ospedaliera</a:t>
            </a:r>
          </a:p>
          <a:p>
            <a:pPr eaLnBrk="1" hangingPunct="1"/>
            <a:r>
              <a:rPr lang="it-IT" altLang="it-IT" smtClean="0"/>
              <a:t>Il 32% dal territorio</a:t>
            </a:r>
          </a:p>
          <a:p>
            <a:pPr eaLnBrk="1" hangingPunct="1"/>
            <a:r>
              <a:rPr lang="it-IT" altLang="it-IT" smtClean="0"/>
              <a:t>Il 18% afferisce ai Servizi infermieristici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98CDD16-18C1-4ECC-B0C0-8072E09D2FD7}" type="slidenum">
              <a:rPr lang="it-IT" altLang="it-IT" smtClean="0"/>
              <a:pPr/>
              <a:t>18</a:t>
            </a:fld>
            <a:endParaRPr lang="it-IT" altLang="it-IT" smtClean="0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it-IT" altLang="it-IT" smtClean="0"/>
              <a:t>Il grafico mostra le unità del profilo di ruolo più richieste ai fini dell’autovalutazione e sviluppo da parte dei Coordinatori infermieristici. Come si può ben notare, </a:t>
            </a:r>
            <a:r>
              <a:rPr lang="it-IT" altLang="it-IT" b="1" smtClean="0"/>
              <a:t>il 46%</a:t>
            </a:r>
            <a:r>
              <a:rPr lang="it-IT" altLang="it-IT" smtClean="0"/>
              <a:t> delle persone ha inserito nel proprio piano l’unità </a:t>
            </a:r>
            <a:r>
              <a:rPr lang="it-IT" altLang="it-IT" b="1" smtClean="0"/>
              <a:t>B3 “Gestione del conflitto”</a:t>
            </a:r>
            <a:r>
              <a:rPr lang="it-IT" altLang="it-IT" smtClean="0"/>
              <a:t>, seguito con una percentuale del </a:t>
            </a:r>
            <a:r>
              <a:rPr lang="it-IT" altLang="it-IT" b="1" smtClean="0"/>
              <a:t>27% da B1 “Gestire il cambiamento”</a:t>
            </a:r>
            <a:r>
              <a:rPr lang="it-IT" altLang="it-IT" smtClean="0"/>
              <a:t>. Le altre unità maggiormente richieste sono state:</a:t>
            </a:r>
          </a:p>
          <a:p>
            <a:pPr eaLnBrk="1" hangingPunct="1"/>
            <a:r>
              <a:rPr lang="it-IT" altLang="it-IT" smtClean="0"/>
              <a:t>B2 Guidare la squadra, E1 Gestire i processi (24%)</a:t>
            </a:r>
          </a:p>
          <a:p>
            <a:pPr eaLnBrk="1" hangingPunct="1"/>
            <a:r>
              <a:rPr lang="it-IT" altLang="it-IT" smtClean="0"/>
              <a:t>E2 Gestire la qualità dell’assistenza (23%)</a:t>
            </a:r>
          </a:p>
          <a:p>
            <a:pPr eaLnBrk="1" hangingPunct="1"/>
            <a:r>
              <a:rPr lang="it-IT" altLang="it-IT" smtClean="0"/>
              <a:t>C5 Gestire lo sviluppo delle persone (21%)</a:t>
            </a:r>
          </a:p>
          <a:p>
            <a:pPr eaLnBrk="1" hangingPunct="1"/>
            <a:r>
              <a:rPr lang="it-IT" altLang="it-IT" smtClean="0"/>
              <a:t>C4 Gestire le performance delle persone, B6 Gestire il proprio carico di lavoro (18%)</a:t>
            </a:r>
          </a:p>
          <a:p>
            <a:pPr eaLnBrk="1" hangingPunct="1"/>
            <a:r>
              <a:rPr lang="it-IT" altLang="it-IT" smtClean="0"/>
              <a:t>A2 Concordare e raggiungere gli obiettivi (14%)</a:t>
            </a:r>
          </a:p>
          <a:p>
            <a:pPr eaLnBrk="1" hangingPunct="1"/>
            <a:r>
              <a:rPr lang="it-IT" altLang="it-IT" smtClean="0"/>
              <a:t>C1 Individuare le caratteristiche necessarie del personale (11%)</a:t>
            </a:r>
          </a:p>
          <a:p>
            <a:pPr eaLnBrk="1" hangingPunct="1"/>
            <a:r>
              <a:rPr lang="it-IT" altLang="it-IT" smtClean="0"/>
              <a:t>Rispetto ai 31 Coordinatori coinvolti nella sperimentazione, le differenze sono:</a:t>
            </a:r>
          </a:p>
          <a:p>
            <a:pPr eaLnBrk="1" hangingPunct="1"/>
            <a:r>
              <a:rPr lang="it-IT" altLang="it-IT" smtClean="0"/>
              <a:t>l’unità C4 Gestione della performance risulta tra i temi più sentiti, ma è meno rilevante rispetto ad altri;</a:t>
            </a:r>
          </a:p>
          <a:p>
            <a:pPr eaLnBrk="1" hangingPunct="1"/>
            <a:r>
              <a:rPr lang="it-IT" altLang="it-IT" smtClean="0"/>
              <a:t>l’unità B3 Gestione dei conflitti ha interessato quasi la metà dei PSP, mentre nella sperimentazione solamente il 22%;</a:t>
            </a:r>
          </a:p>
          <a:p>
            <a:pPr eaLnBrk="1" hangingPunct="1"/>
            <a:r>
              <a:rPr lang="it-IT" altLang="it-IT" smtClean="0"/>
              <a:t>è riconfermata la necessità di approfondire il tema dei Processi, soprattutto per quanto riguarda la ricerca e l’utilizzo di indicatori di processo, la valutazione dell’efficacia/efficienza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smtClean="0"/>
          </a:p>
        </p:txBody>
      </p:sp>
      <p:sp>
        <p:nvSpPr>
          <p:cNvPr id="24580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FFB6949-EB75-48F3-8BD6-1D617E4353E8}" type="slidenum">
              <a:rPr lang="it-IT" altLang="it-IT" sz="1200" smtClean="0"/>
              <a:pPr eaLnBrk="1" hangingPunct="1"/>
              <a:t>19</a:t>
            </a:fld>
            <a:endParaRPr lang="it-IT" altLang="it-IT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CDC4F-CF11-43AF-94ED-2A822B7935C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85566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AA937-40C0-48E8-864A-DC416821DB3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33972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F44B5-3115-409B-868E-2DAD5D9434C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662541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F57601-D2C0-49B1-83A8-55E0409553C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16976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A3DD3-96CE-4C32-922F-344C1103652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4766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644EC-5B03-4816-8E50-5A44A6B33C2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7625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2611E-4567-4A73-B671-41BB2CFD3B3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7247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941C6-AFED-49EF-A41A-5BEB33B38A5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27465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DCCC2-6E95-49E4-8551-8D4035E756D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63878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B76E1-5BBD-4A45-B0D6-B03C27EC453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74663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96A5B-B4DE-4DAB-B457-0BF24C94428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71638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D6F96-10A8-49A7-BF5B-A5389EE360C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98043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D2E71B3-C357-48D8-92C9-64AAA35D84C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8"/>
          <p:cNvGrpSpPr>
            <a:grpSpLocks/>
          </p:cNvGrpSpPr>
          <p:nvPr/>
        </p:nvGrpSpPr>
        <p:grpSpPr bwMode="auto">
          <a:xfrm>
            <a:off x="142875" y="6300788"/>
            <a:ext cx="9001125" cy="504825"/>
            <a:chOff x="90" y="3969"/>
            <a:chExt cx="5670" cy="318"/>
          </a:xfrm>
        </p:grpSpPr>
        <p:sp>
          <p:nvSpPr>
            <p:cNvPr id="2055" name="Line 4"/>
            <p:cNvSpPr>
              <a:spLocks noChangeShapeType="1"/>
            </p:cNvSpPr>
            <p:nvPr/>
          </p:nvSpPr>
          <p:spPr bwMode="auto">
            <a:xfrm>
              <a:off x="2245" y="4201"/>
              <a:ext cx="3515" cy="0"/>
            </a:xfrm>
            <a:prstGeom prst="line">
              <a:avLst/>
            </a:prstGeom>
            <a:noFill/>
            <a:ln w="12700">
              <a:solidFill>
                <a:srgbClr val="0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056" name="Text Box 5"/>
            <p:cNvSpPr txBox="1">
              <a:spLocks noChangeArrowheads="1"/>
            </p:cNvSpPr>
            <p:nvPr/>
          </p:nvSpPr>
          <p:spPr bwMode="auto">
            <a:xfrm>
              <a:off x="253" y="4103"/>
              <a:ext cx="2037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it-IT" altLang="it-IT" sz="900">
                  <a:solidFill>
                    <a:srgbClr val="008080"/>
                  </a:solidFill>
                  <a:latin typeface="Arial Narrow" pitchFamily="34" charset="0"/>
                </a:rPr>
                <a:t>PROVINCIA AUTONOMA DI TRENTO – Dipartimento Lavoro e Welfare</a:t>
              </a:r>
            </a:p>
          </p:txBody>
        </p:sp>
        <p:pic>
          <p:nvPicPr>
            <p:cNvPr id="2057" name="Picture 6" descr="PAT_color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" y="3969"/>
              <a:ext cx="194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611188" y="1844675"/>
            <a:ext cx="7920037" cy="1223963"/>
          </a:xfrm>
          <a:prstGeom prst="rect">
            <a:avLst/>
          </a:prstGeom>
          <a:solidFill>
            <a:srgbClr val="0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  <p:sp>
        <p:nvSpPr>
          <p:cNvPr id="2052" name="Text Box 7"/>
          <p:cNvSpPr txBox="1">
            <a:spLocks noChangeArrowheads="1"/>
          </p:cNvSpPr>
          <p:nvPr/>
        </p:nvSpPr>
        <p:spPr bwMode="auto">
          <a:xfrm>
            <a:off x="0" y="2047875"/>
            <a:ext cx="9144000" cy="81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it-IT" altLang="it-IT" sz="2800" b="1">
                <a:solidFill>
                  <a:schemeClr val="bg1"/>
                </a:solidFill>
                <a:latin typeface="Arial Narrow" pitchFamily="34" charset="0"/>
              </a:rPr>
              <a:t>L’esperienza del dossier formativo 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it-IT" altLang="it-IT" sz="2800" b="1">
                <a:solidFill>
                  <a:schemeClr val="bg1"/>
                </a:solidFill>
                <a:latin typeface="Arial Narrow" pitchFamily="34" charset="0"/>
              </a:rPr>
              <a:t>della Provincia autonoma di Trento</a:t>
            </a:r>
          </a:p>
        </p:txBody>
      </p:sp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0" y="3803650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it-IT" altLang="it-IT" sz="2000" b="1">
                <a:solidFill>
                  <a:srgbClr val="008080"/>
                </a:solidFill>
                <a:latin typeface="Arial Narrow" pitchFamily="34" charset="0"/>
              </a:rPr>
              <a:t>Franca Bellotti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it-IT" altLang="it-IT" sz="1600">
                <a:solidFill>
                  <a:srgbClr val="4D4D4D"/>
                </a:solidFill>
                <a:latin typeface="Arial Narrow" pitchFamily="34" charset="0"/>
              </a:rPr>
              <a:t>Ufficio Formazione e sviluppo delle risorse umane</a:t>
            </a:r>
          </a:p>
        </p:txBody>
      </p:sp>
      <p:sp>
        <p:nvSpPr>
          <p:cNvPr id="2054" name="Text Box 9"/>
          <p:cNvSpPr txBox="1">
            <a:spLocks noChangeArrowheads="1"/>
          </p:cNvSpPr>
          <p:nvPr/>
        </p:nvSpPr>
        <p:spPr bwMode="auto">
          <a:xfrm>
            <a:off x="0" y="260350"/>
            <a:ext cx="9144000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it-IT" altLang="it-IT" sz="1800" b="1">
                <a:solidFill>
                  <a:srgbClr val="5F5F5F"/>
                </a:solidFill>
                <a:latin typeface="Arial Narrow" pitchFamily="34" charset="0"/>
              </a:rPr>
              <a:t>CONFERENZA NAZIONALE SULLA FORMAZIONE CONTINUA IN MEDICINA </a:t>
            </a:r>
          </a:p>
          <a:p>
            <a:pPr algn="ctr"/>
            <a:r>
              <a:rPr lang="it-IT" altLang="it-IT" sz="1600">
                <a:solidFill>
                  <a:srgbClr val="5F5F5F"/>
                </a:solidFill>
                <a:latin typeface="Arial Narrow" pitchFamily="34" charset="0"/>
              </a:rPr>
              <a:t>Roma  –  Palazzo dei Congressi  –  4 e  5 novembre 2013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142875" y="6353175"/>
            <a:ext cx="9001125" cy="504825"/>
            <a:chOff x="90" y="3969"/>
            <a:chExt cx="5670" cy="318"/>
          </a:xfrm>
        </p:grpSpPr>
        <p:sp>
          <p:nvSpPr>
            <p:cNvPr id="11297" name="Line 3"/>
            <p:cNvSpPr>
              <a:spLocks noChangeShapeType="1"/>
            </p:cNvSpPr>
            <p:nvPr/>
          </p:nvSpPr>
          <p:spPr bwMode="auto">
            <a:xfrm>
              <a:off x="2245" y="4201"/>
              <a:ext cx="3515" cy="0"/>
            </a:xfrm>
            <a:prstGeom prst="line">
              <a:avLst/>
            </a:prstGeom>
            <a:noFill/>
            <a:ln w="12700">
              <a:solidFill>
                <a:srgbClr val="0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1298" name="Text Box 4"/>
            <p:cNvSpPr txBox="1">
              <a:spLocks noChangeArrowheads="1"/>
            </p:cNvSpPr>
            <p:nvPr/>
          </p:nvSpPr>
          <p:spPr bwMode="auto">
            <a:xfrm>
              <a:off x="253" y="4103"/>
              <a:ext cx="2037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it-IT" altLang="it-IT" sz="900">
                  <a:solidFill>
                    <a:srgbClr val="008080"/>
                  </a:solidFill>
                  <a:latin typeface="Arial Narrow" pitchFamily="34" charset="0"/>
                </a:rPr>
                <a:t>PROVINCIA AUTONOMA DI TRENTO – Dipartimento Lavoro e Welfare</a:t>
              </a:r>
            </a:p>
          </p:txBody>
        </p:sp>
        <p:pic>
          <p:nvPicPr>
            <p:cNvPr id="11299" name="Picture 5" descr="PAT_color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" y="3969"/>
              <a:ext cx="194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1267" name="Group 6"/>
          <p:cNvGrpSpPr>
            <a:grpSpLocks/>
          </p:cNvGrpSpPr>
          <p:nvPr/>
        </p:nvGrpSpPr>
        <p:grpSpPr bwMode="auto">
          <a:xfrm>
            <a:off x="1187450" y="188913"/>
            <a:ext cx="7956550" cy="504825"/>
            <a:chOff x="748" y="119"/>
            <a:chExt cx="5012" cy="318"/>
          </a:xfrm>
        </p:grpSpPr>
        <p:sp>
          <p:nvSpPr>
            <p:cNvPr id="11295" name="Rectangle 7"/>
            <p:cNvSpPr>
              <a:spLocks noChangeArrowheads="1"/>
            </p:cNvSpPr>
            <p:nvPr/>
          </p:nvSpPr>
          <p:spPr bwMode="auto">
            <a:xfrm>
              <a:off x="793" y="391"/>
              <a:ext cx="4967" cy="46"/>
            </a:xfrm>
            <a:prstGeom prst="rect">
              <a:avLst/>
            </a:prstGeom>
            <a:solidFill>
              <a:srgbClr val="0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altLang="it-IT"/>
            </a:p>
          </p:txBody>
        </p:sp>
        <p:sp>
          <p:nvSpPr>
            <p:cNvPr id="11296" name="Text Box 8"/>
            <p:cNvSpPr txBox="1">
              <a:spLocks noChangeArrowheads="1"/>
            </p:cNvSpPr>
            <p:nvPr/>
          </p:nvSpPr>
          <p:spPr bwMode="auto">
            <a:xfrm>
              <a:off x="748" y="119"/>
              <a:ext cx="49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it-IT" altLang="it-IT" sz="2400" b="1">
                  <a:solidFill>
                    <a:srgbClr val="008080"/>
                  </a:solidFill>
                  <a:latin typeface="Arial Narrow" pitchFamily="34" charset="0"/>
                </a:rPr>
                <a:t>PSP - Costruzione del modello delle competenze</a:t>
              </a:r>
              <a:endParaRPr lang="it-IT" altLang="it-IT" sz="1800" b="1">
                <a:solidFill>
                  <a:srgbClr val="008080"/>
                </a:solidFill>
                <a:latin typeface="Arial Narrow" pitchFamily="34" charset="0"/>
              </a:endParaRPr>
            </a:p>
          </p:txBody>
        </p:sp>
      </p:grpSp>
      <p:sp>
        <p:nvSpPr>
          <p:cNvPr id="11268" name="Text Box 12"/>
          <p:cNvSpPr txBox="1">
            <a:spLocks noChangeArrowheads="1"/>
          </p:cNvSpPr>
          <p:nvPr/>
        </p:nvSpPr>
        <p:spPr bwMode="auto">
          <a:xfrm>
            <a:off x="1187450" y="620713"/>
            <a:ext cx="3529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it-IT" altLang="it-IT" sz="2000">
                <a:solidFill>
                  <a:srgbClr val="008080"/>
                </a:solidFill>
              </a:rPr>
              <a:t>nelle figure di coordinamento</a:t>
            </a:r>
          </a:p>
        </p:txBody>
      </p:sp>
      <p:grpSp>
        <p:nvGrpSpPr>
          <p:cNvPr id="11269" name="Group 42"/>
          <p:cNvGrpSpPr>
            <a:grpSpLocks/>
          </p:cNvGrpSpPr>
          <p:nvPr/>
        </p:nvGrpSpPr>
        <p:grpSpPr bwMode="auto">
          <a:xfrm>
            <a:off x="971550" y="4797425"/>
            <a:ext cx="3816350" cy="1439863"/>
            <a:chOff x="612" y="3022"/>
            <a:chExt cx="2404" cy="907"/>
          </a:xfrm>
        </p:grpSpPr>
        <p:sp>
          <p:nvSpPr>
            <p:cNvPr id="11293" name="Rectangle 15"/>
            <p:cNvSpPr>
              <a:spLocks noChangeArrowheads="1"/>
            </p:cNvSpPr>
            <p:nvPr/>
          </p:nvSpPr>
          <p:spPr bwMode="auto">
            <a:xfrm>
              <a:off x="624" y="3082"/>
              <a:ext cx="2381" cy="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b="1">
                  <a:solidFill>
                    <a:srgbClr val="008080"/>
                  </a:solidFill>
                </a:rPr>
                <a:t>FOCUS GROUP </a:t>
              </a:r>
              <a:r>
                <a:rPr lang="it-IT" altLang="it-IT">
                  <a:solidFill>
                    <a:srgbClr val="008080"/>
                  </a:solidFill>
                </a:rPr>
                <a:t>(allargato)</a:t>
              </a:r>
              <a:r>
                <a:rPr lang="it-IT" altLang="it-IT">
                  <a:solidFill>
                    <a:srgbClr val="4D4D4D"/>
                  </a:solidFill>
                </a:rPr>
                <a:t> </a:t>
              </a:r>
              <a:endParaRPr lang="it-IT" altLang="it-IT" sz="400">
                <a:solidFill>
                  <a:srgbClr val="4D4D4D"/>
                </a:solidFill>
              </a:endParaRPr>
            </a:p>
            <a:p>
              <a:endParaRPr lang="it-IT" altLang="it-IT" sz="400">
                <a:solidFill>
                  <a:srgbClr val="4D4D4D"/>
                </a:solidFill>
              </a:endParaRPr>
            </a:p>
            <a:p>
              <a:r>
                <a:rPr lang="it-IT" altLang="it-IT">
                  <a:solidFill>
                    <a:srgbClr val="008080"/>
                  </a:solidFill>
                </a:rPr>
                <a:t>►</a:t>
              </a:r>
              <a:r>
                <a:rPr lang="it-IT" altLang="it-IT"/>
                <a:t> </a:t>
              </a:r>
              <a:r>
                <a:rPr lang="it-IT" altLang="it-IT">
                  <a:solidFill>
                    <a:srgbClr val="4D4D4D"/>
                  </a:solidFill>
                  <a:latin typeface="Arial Narrow" pitchFamily="34" charset="0"/>
                </a:rPr>
                <a:t>Validazione del profilo di ruolo</a:t>
              </a:r>
            </a:p>
            <a:p>
              <a:endParaRPr lang="it-IT" altLang="it-IT" sz="400">
                <a:solidFill>
                  <a:srgbClr val="4D4D4D"/>
                </a:solidFill>
                <a:latin typeface="Arial Narrow" pitchFamily="34" charset="0"/>
              </a:endParaRPr>
            </a:p>
            <a:p>
              <a:r>
                <a:rPr lang="it-IT" altLang="it-IT">
                  <a:solidFill>
                    <a:srgbClr val="008080"/>
                  </a:solidFill>
                </a:rPr>
                <a:t>►</a:t>
              </a:r>
              <a:r>
                <a:rPr lang="it-IT" altLang="it-IT"/>
                <a:t> </a:t>
              </a:r>
              <a:r>
                <a:rPr lang="it-IT" altLang="it-IT">
                  <a:solidFill>
                    <a:srgbClr val="4D4D4D"/>
                  </a:solidFill>
                  <a:latin typeface="Arial Narrow" pitchFamily="34" charset="0"/>
                </a:rPr>
                <a:t>Sperimentazione modello (auto-diagnosi)</a:t>
              </a:r>
            </a:p>
            <a:p>
              <a:endParaRPr lang="it-IT" altLang="it-IT" sz="400">
                <a:solidFill>
                  <a:srgbClr val="4D4D4D"/>
                </a:solidFill>
                <a:latin typeface="Arial Narrow" pitchFamily="34" charset="0"/>
              </a:endParaRPr>
            </a:p>
            <a:p>
              <a:r>
                <a:rPr lang="it-IT" altLang="it-IT">
                  <a:solidFill>
                    <a:srgbClr val="008080"/>
                  </a:solidFill>
                </a:rPr>
                <a:t>►</a:t>
              </a:r>
              <a:r>
                <a:rPr lang="it-IT" altLang="it-IT"/>
                <a:t> </a:t>
              </a:r>
              <a:r>
                <a:rPr lang="it-IT" altLang="it-IT">
                  <a:solidFill>
                    <a:srgbClr val="4D4D4D"/>
                  </a:solidFill>
                  <a:latin typeface="Arial Narrow" pitchFamily="34" charset="0"/>
                </a:rPr>
                <a:t>Identificazione priorità formative e di sviluppo</a:t>
              </a:r>
            </a:p>
          </p:txBody>
        </p:sp>
        <p:sp>
          <p:nvSpPr>
            <p:cNvPr id="11294" name="Rectangle 18"/>
            <p:cNvSpPr>
              <a:spLocks noChangeArrowheads="1"/>
            </p:cNvSpPr>
            <p:nvPr/>
          </p:nvSpPr>
          <p:spPr bwMode="auto">
            <a:xfrm>
              <a:off x="612" y="3022"/>
              <a:ext cx="2404" cy="907"/>
            </a:xfrm>
            <a:prstGeom prst="rect">
              <a:avLst/>
            </a:prstGeom>
            <a:noFill/>
            <a:ln w="28575">
              <a:solidFill>
                <a:srgbClr val="0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altLang="it-IT"/>
            </a:p>
          </p:txBody>
        </p:sp>
      </p:grpSp>
      <p:grpSp>
        <p:nvGrpSpPr>
          <p:cNvPr id="11270" name="Group 31"/>
          <p:cNvGrpSpPr>
            <a:grpSpLocks/>
          </p:cNvGrpSpPr>
          <p:nvPr/>
        </p:nvGrpSpPr>
        <p:grpSpPr bwMode="auto">
          <a:xfrm>
            <a:off x="5940425" y="1736725"/>
            <a:ext cx="2376488" cy="647700"/>
            <a:chOff x="3560" y="1162"/>
            <a:chExt cx="1497" cy="408"/>
          </a:xfrm>
        </p:grpSpPr>
        <p:sp>
          <p:nvSpPr>
            <p:cNvPr id="11291" name="Rectangle 26"/>
            <p:cNvSpPr>
              <a:spLocks noChangeArrowheads="1"/>
            </p:cNvSpPr>
            <p:nvPr/>
          </p:nvSpPr>
          <p:spPr bwMode="auto">
            <a:xfrm>
              <a:off x="3595" y="1203"/>
              <a:ext cx="1427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400" b="1">
                  <a:solidFill>
                    <a:srgbClr val="008080"/>
                  </a:solidFill>
                </a:rPr>
                <a:t>1ª bozza del profilo delle competenze del ruolo</a:t>
              </a:r>
            </a:p>
          </p:txBody>
        </p:sp>
        <p:sp>
          <p:nvSpPr>
            <p:cNvPr id="11292" name="Rectangle 30"/>
            <p:cNvSpPr>
              <a:spLocks noChangeArrowheads="1"/>
            </p:cNvSpPr>
            <p:nvPr/>
          </p:nvSpPr>
          <p:spPr bwMode="auto">
            <a:xfrm>
              <a:off x="3560" y="1162"/>
              <a:ext cx="1497" cy="408"/>
            </a:xfrm>
            <a:prstGeom prst="rect">
              <a:avLst/>
            </a:prstGeom>
            <a:noFill/>
            <a:ln w="28575">
              <a:solidFill>
                <a:srgbClr val="0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altLang="it-IT"/>
            </a:p>
          </p:txBody>
        </p:sp>
      </p:grpSp>
      <p:grpSp>
        <p:nvGrpSpPr>
          <p:cNvPr id="11271" name="Group 32"/>
          <p:cNvGrpSpPr>
            <a:grpSpLocks/>
          </p:cNvGrpSpPr>
          <p:nvPr/>
        </p:nvGrpSpPr>
        <p:grpSpPr bwMode="auto">
          <a:xfrm>
            <a:off x="5940425" y="3465513"/>
            <a:ext cx="2376488" cy="647700"/>
            <a:chOff x="3560" y="1162"/>
            <a:chExt cx="1497" cy="408"/>
          </a:xfrm>
        </p:grpSpPr>
        <p:sp>
          <p:nvSpPr>
            <p:cNvPr id="11289" name="Rectangle 33"/>
            <p:cNvSpPr>
              <a:spLocks noChangeArrowheads="1"/>
            </p:cNvSpPr>
            <p:nvPr/>
          </p:nvSpPr>
          <p:spPr bwMode="auto">
            <a:xfrm>
              <a:off x="3595" y="1203"/>
              <a:ext cx="1427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400" b="1">
                  <a:solidFill>
                    <a:srgbClr val="008080"/>
                  </a:solidFill>
                </a:rPr>
                <a:t>2ª bozza del profilo delle competenze del ruolo</a:t>
              </a:r>
            </a:p>
          </p:txBody>
        </p:sp>
        <p:sp>
          <p:nvSpPr>
            <p:cNvPr id="11290" name="Rectangle 34"/>
            <p:cNvSpPr>
              <a:spLocks noChangeArrowheads="1"/>
            </p:cNvSpPr>
            <p:nvPr/>
          </p:nvSpPr>
          <p:spPr bwMode="auto">
            <a:xfrm>
              <a:off x="3560" y="1162"/>
              <a:ext cx="1497" cy="408"/>
            </a:xfrm>
            <a:prstGeom prst="rect">
              <a:avLst/>
            </a:prstGeom>
            <a:noFill/>
            <a:ln w="28575">
              <a:solidFill>
                <a:srgbClr val="0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altLang="it-IT"/>
            </a:p>
          </p:txBody>
        </p:sp>
      </p:grpSp>
      <p:grpSp>
        <p:nvGrpSpPr>
          <p:cNvPr id="11272" name="Group 46"/>
          <p:cNvGrpSpPr>
            <a:grpSpLocks/>
          </p:cNvGrpSpPr>
          <p:nvPr/>
        </p:nvGrpSpPr>
        <p:grpSpPr bwMode="auto">
          <a:xfrm>
            <a:off x="5940425" y="4976813"/>
            <a:ext cx="2376488" cy="1081087"/>
            <a:chOff x="3470" y="3294"/>
            <a:chExt cx="1497" cy="681"/>
          </a:xfrm>
        </p:grpSpPr>
        <p:grpSp>
          <p:nvGrpSpPr>
            <p:cNvPr id="11283" name="Group 36"/>
            <p:cNvGrpSpPr>
              <a:grpSpLocks/>
            </p:cNvGrpSpPr>
            <p:nvPr/>
          </p:nvGrpSpPr>
          <p:grpSpPr bwMode="auto">
            <a:xfrm>
              <a:off x="3470" y="3294"/>
              <a:ext cx="1497" cy="227"/>
              <a:chOff x="3538" y="2981"/>
              <a:chExt cx="1497" cy="227"/>
            </a:xfrm>
          </p:grpSpPr>
          <p:sp>
            <p:nvSpPr>
              <p:cNvPr id="11287" name="Rectangle 28"/>
              <p:cNvSpPr>
                <a:spLocks noChangeArrowheads="1"/>
              </p:cNvSpPr>
              <p:nvPr/>
            </p:nvSpPr>
            <p:spPr bwMode="auto">
              <a:xfrm>
                <a:off x="3572" y="2999"/>
                <a:ext cx="1427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sz="1400" b="1">
                    <a:solidFill>
                      <a:srgbClr val="008080"/>
                    </a:solidFill>
                  </a:rPr>
                  <a:t>Profilo definitivo</a:t>
                </a:r>
              </a:p>
            </p:txBody>
          </p:sp>
          <p:sp>
            <p:nvSpPr>
              <p:cNvPr id="11288" name="Rectangle 35"/>
              <p:cNvSpPr>
                <a:spLocks noChangeArrowheads="1"/>
              </p:cNvSpPr>
              <p:nvPr/>
            </p:nvSpPr>
            <p:spPr bwMode="auto">
              <a:xfrm>
                <a:off x="3538" y="2981"/>
                <a:ext cx="1497" cy="227"/>
              </a:xfrm>
              <a:prstGeom prst="rect">
                <a:avLst/>
              </a:prstGeom>
              <a:noFill/>
              <a:ln w="28575">
                <a:solidFill>
                  <a:srgbClr val="00808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 altLang="it-IT"/>
              </a:p>
            </p:txBody>
          </p:sp>
        </p:grpSp>
        <p:grpSp>
          <p:nvGrpSpPr>
            <p:cNvPr id="11284" name="Group 37"/>
            <p:cNvGrpSpPr>
              <a:grpSpLocks/>
            </p:cNvGrpSpPr>
            <p:nvPr/>
          </p:nvGrpSpPr>
          <p:grpSpPr bwMode="auto">
            <a:xfrm>
              <a:off x="3470" y="3748"/>
              <a:ext cx="1497" cy="227"/>
              <a:chOff x="3538" y="2981"/>
              <a:chExt cx="1497" cy="227"/>
            </a:xfrm>
          </p:grpSpPr>
          <p:sp>
            <p:nvSpPr>
              <p:cNvPr id="11285" name="Rectangle 38"/>
              <p:cNvSpPr>
                <a:spLocks noChangeArrowheads="1"/>
              </p:cNvSpPr>
              <p:nvPr/>
            </p:nvSpPr>
            <p:spPr bwMode="auto">
              <a:xfrm>
                <a:off x="3572" y="2999"/>
                <a:ext cx="1427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sz="1400" b="1">
                    <a:solidFill>
                      <a:srgbClr val="008080"/>
                    </a:solidFill>
                  </a:rPr>
                  <a:t>Fabbisogni emersi</a:t>
                </a:r>
              </a:p>
            </p:txBody>
          </p:sp>
          <p:sp>
            <p:nvSpPr>
              <p:cNvPr id="11286" name="Rectangle 39"/>
              <p:cNvSpPr>
                <a:spLocks noChangeArrowheads="1"/>
              </p:cNvSpPr>
              <p:nvPr/>
            </p:nvSpPr>
            <p:spPr bwMode="auto">
              <a:xfrm>
                <a:off x="3538" y="2981"/>
                <a:ext cx="1497" cy="227"/>
              </a:xfrm>
              <a:prstGeom prst="rect">
                <a:avLst/>
              </a:prstGeom>
              <a:noFill/>
              <a:ln w="28575">
                <a:solidFill>
                  <a:srgbClr val="00808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 altLang="it-IT"/>
              </a:p>
            </p:txBody>
          </p:sp>
        </p:grpSp>
      </p:grpSp>
      <p:grpSp>
        <p:nvGrpSpPr>
          <p:cNvPr id="11273" name="Group 44"/>
          <p:cNvGrpSpPr>
            <a:grpSpLocks/>
          </p:cNvGrpSpPr>
          <p:nvPr/>
        </p:nvGrpSpPr>
        <p:grpSpPr bwMode="auto">
          <a:xfrm>
            <a:off x="971550" y="3068638"/>
            <a:ext cx="3816350" cy="1439862"/>
            <a:chOff x="612" y="2024"/>
            <a:chExt cx="2404" cy="907"/>
          </a:xfrm>
        </p:grpSpPr>
        <p:sp>
          <p:nvSpPr>
            <p:cNvPr id="11281" name="Rectangle 14"/>
            <p:cNvSpPr>
              <a:spLocks noChangeArrowheads="1"/>
            </p:cNvSpPr>
            <p:nvPr/>
          </p:nvSpPr>
          <p:spPr bwMode="auto">
            <a:xfrm>
              <a:off x="624" y="2102"/>
              <a:ext cx="2381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b="1">
                  <a:solidFill>
                    <a:srgbClr val="008080"/>
                  </a:solidFill>
                </a:rPr>
                <a:t>2° WORKSHOP</a:t>
              </a:r>
            </a:p>
            <a:p>
              <a:endParaRPr lang="it-IT" altLang="it-IT" sz="400" b="1">
                <a:solidFill>
                  <a:srgbClr val="4D4D4D"/>
                </a:solidFill>
              </a:endParaRPr>
            </a:p>
            <a:p>
              <a:r>
                <a:rPr lang="it-IT" altLang="it-IT">
                  <a:solidFill>
                    <a:srgbClr val="008080"/>
                  </a:solidFill>
                </a:rPr>
                <a:t>►</a:t>
              </a:r>
              <a:r>
                <a:rPr lang="it-IT" altLang="it-IT"/>
                <a:t> </a:t>
              </a:r>
              <a:r>
                <a:rPr lang="it-IT" altLang="it-IT">
                  <a:solidFill>
                    <a:srgbClr val="4D4D4D"/>
                  </a:solidFill>
                  <a:latin typeface="Arial Narrow" pitchFamily="34" charset="0"/>
                </a:rPr>
                <a:t>Aggiunta di conoscenze e capacità </a:t>
              </a:r>
            </a:p>
            <a:p>
              <a:r>
                <a:rPr lang="it-IT" altLang="it-IT">
                  <a:solidFill>
                    <a:srgbClr val="4D4D4D"/>
                  </a:solidFill>
                  <a:latin typeface="Arial Narrow" pitchFamily="34" charset="0"/>
                </a:rPr>
                <a:t>      necessarie per ricoprire il ruolo </a:t>
              </a:r>
            </a:p>
            <a:p>
              <a:endParaRPr lang="it-IT" altLang="it-IT" sz="400">
                <a:solidFill>
                  <a:srgbClr val="4D4D4D"/>
                </a:solidFill>
                <a:latin typeface="Arial Narrow" pitchFamily="34" charset="0"/>
              </a:endParaRPr>
            </a:p>
            <a:p>
              <a:r>
                <a:rPr lang="it-IT" altLang="it-IT">
                  <a:solidFill>
                    <a:srgbClr val="008080"/>
                  </a:solidFill>
                </a:rPr>
                <a:t>►</a:t>
              </a:r>
              <a:r>
                <a:rPr lang="it-IT" altLang="it-IT"/>
                <a:t> </a:t>
              </a:r>
              <a:r>
                <a:rPr lang="it-IT" altLang="it-IT">
                  <a:solidFill>
                    <a:srgbClr val="4D4D4D"/>
                  </a:solidFill>
                  <a:latin typeface="Arial Narrow" pitchFamily="34" charset="0"/>
                </a:rPr>
                <a:t>Criteri di performance</a:t>
              </a:r>
            </a:p>
          </p:txBody>
        </p:sp>
        <p:sp>
          <p:nvSpPr>
            <p:cNvPr id="11282" name="Rectangle 40"/>
            <p:cNvSpPr>
              <a:spLocks noChangeArrowheads="1"/>
            </p:cNvSpPr>
            <p:nvPr/>
          </p:nvSpPr>
          <p:spPr bwMode="auto">
            <a:xfrm>
              <a:off x="612" y="2024"/>
              <a:ext cx="2404" cy="907"/>
            </a:xfrm>
            <a:prstGeom prst="rect">
              <a:avLst/>
            </a:prstGeom>
            <a:noFill/>
            <a:ln w="28575">
              <a:solidFill>
                <a:srgbClr val="0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altLang="it-IT"/>
            </a:p>
          </p:txBody>
        </p:sp>
      </p:grpSp>
      <p:grpSp>
        <p:nvGrpSpPr>
          <p:cNvPr id="11274" name="Group 45"/>
          <p:cNvGrpSpPr>
            <a:grpSpLocks/>
          </p:cNvGrpSpPr>
          <p:nvPr/>
        </p:nvGrpSpPr>
        <p:grpSpPr bwMode="auto">
          <a:xfrm>
            <a:off x="971550" y="1341438"/>
            <a:ext cx="3816350" cy="1439862"/>
            <a:chOff x="612" y="1071"/>
            <a:chExt cx="2404" cy="907"/>
          </a:xfrm>
        </p:grpSpPr>
        <p:sp>
          <p:nvSpPr>
            <p:cNvPr id="11279" name="Rectangle 13"/>
            <p:cNvSpPr>
              <a:spLocks noChangeArrowheads="1"/>
            </p:cNvSpPr>
            <p:nvPr/>
          </p:nvSpPr>
          <p:spPr bwMode="auto">
            <a:xfrm>
              <a:off x="624" y="1226"/>
              <a:ext cx="2381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b="1">
                  <a:solidFill>
                    <a:srgbClr val="008080"/>
                  </a:solidFill>
                </a:rPr>
                <a:t>1° WORKSHOP</a:t>
              </a:r>
              <a:endParaRPr lang="it-IT" altLang="it-IT" sz="400" b="1">
                <a:solidFill>
                  <a:srgbClr val="008080"/>
                </a:solidFill>
              </a:endParaRPr>
            </a:p>
            <a:p>
              <a:endParaRPr lang="it-IT" altLang="it-IT" sz="400" b="1">
                <a:solidFill>
                  <a:srgbClr val="008080"/>
                </a:solidFill>
              </a:endParaRPr>
            </a:p>
            <a:p>
              <a:r>
                <a:rPr lang="it-IT" altLang="it-IT"/>
                <a:t> </a:t>
              </a:r>
              <a:r>
                <a:rPr lang="it-IT" altLang="it-IT">
                  <a:solidFill>
                    <a:srgbClr val="008080"/>
                  </a:solidFill>
                  <a:cs typeface="Arial" charset="0"/>
                </a:rPr>
                <a:t>► </a:t>
              </a:r>
              <a:r>
                <a:rPr lang="it-IT" altLang="it-IT">
                  <a:solidFill>
                    <a:srgbClr val="4D4D4D"/>
                  </a:solidFill>
                  <a:latin typeface="Arial Narrow" pitchFamily="34" charset="0"/>
                </a:rPr>
                <a:t>Definizione dell’obiettivo principale di ruolo </a:t>
              </a:r>
              <a:endParaRPr lang="it-IT" altLang="it-IT" sz="400">
                <a:solidFill>
                  <a:srgbClr val="4D4D4D"/>
                </a:solidFill>
                <a:latin typeface="Arial Narrow" pitchFamily="34" charset="0"/>
              </a:endParaRPr>
            </a:p>
            <a:p>
              <a:endParaRPr lang="it-IT" altLang="it-IT" sz="400">
                <a:solidFill>
                  <a:srgbClr val="4D4D4D"/>
                </a:solidFill>
                <a:latin typeface="Arial Narrow" pitchFamily="34" charset="0"/>
              </a:endParaRPr>
            </a:p>
            <a:p>
              <a:r>
                <a:rPr lang="it-IT" altLang="it-IT">
                  <a:solidFill>
                    <a:srgbClr val="4D4D4D"/>
                  </a:solidFill>
                  <a:latin typeface="Arial Narrow" pitchFamily="34" charset="0"/>
                </a:rPr>
                <a:t> </a:t>
              </a:r>
              <a:r>
                <a:rPr lang="it-IT" altLang="it-IT">
                  <a:solidFill>
                    <a:srgbClr val="008080"/>
                  </a:solidFill>
                </a:rPr>
                <a:t>► </a:t>
              </a:r>
              <a:r>
                <a:rPr lang="it-IT" altLang="it-IT">
                  <a:solidFill>
                    <a:srgbClr val="4D4D4D"/>
                  </a:solidFill>
                  <a:latin typeface="Arial Narrow" pitchFamily="34" charset="0"/>
                </a:rPr>
                <a:t>Stesura delle attività principali di ruolo</a:t>
              </a:r>
            </a:p>
          </p:txBody>
        </p:sp>
        <p:sp>
          <p:nvSpPr>
            <p:cNvPr id="11280" name="Rectangle 43"/>
            <p:cNvSpPr>
              <a:spLocks noChangeArrowheads="1"/>
            </p:cNvSpPr>
            <p:nvPr/>
          </p:nvSpPr>
          <p:spPr bwMode="auto">
            <a:xfrm>
              <a:off x="612" y="1071"/>
              <a:ext cx="2404" cy="907"/>
            </a:xfrm>
            <a:prstGeom prst="rect">
              <a:avLst/>
            </a:prstGeom>
            <a:noFill/>
            <a:ln w="28575">
              <a:solidFill>
                <a:srgbClr val="0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altLang="it-IT"/>
            </a:p>
          </p:txBody>
        </p:sp>
      </p:grpSp>
      <p:sp>
        <p:nvSpPr>
          <p:cNvPr id="11275" name="Line 48"/>
          <p:cNvSpPr>
            <a:spLocks noChangeShapeType="1"/>
          </p:cNvSpPr>
          <p:nvPr/>
        </p:nvSpPr>
        <p:spPr bwMode="auto">
          <a:xfrm>
            <a:off x="4967288" y="2060575"/>
            <a:ext cx="863600" cy="0"/>
          </a:xfrm>
          <a:prstGeom prst="line">
            <a:avLst/>
          </a:prstGeom>
          <a:noFill/>
          <a:ln w="57150">
            <a:solidFill>
              <a:srgbClr val="0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276" name="Line 49"/>
          <p:cNvSpPr>
            <a:spLocks noChangeShapeType="1"/>
          </p:cNvSpPr>
          <p:nvPr/>
        </p:nvSpPr>
        <p:spPr bwMode="auto">
          <a:xfrm>
            <a:off x="4968875" y="3789363"/>
            <a:ext cx="863600" cy="0"/>
          </a:xfrm>
          <a:prstGeom prst="line">
            <a:avLst/>
          </a:prstGeom>
          <a:noFill/>
          <a:ln w="57150">
            <a:solidFill>
              <a:srgbClr val="0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277" name="Line 50"/>
          <p:cNvSpPr>
            <a:spLocks noChangeShapeType="1"/>
          </p:cNvSpPr>
          <p:nvPr/>
        </p:nvSpPr>
        <p:spPr bwMode="auto">
          <a:xfrm>
            <a:off x="4967288" y="5157788"/>
            <a:ext cx="863600" cy="0"/>
          </a:xfrm>
          <a:prstGeom prst="line">
            <a:avLst/>
          </a:prstGeom>
          <a:noFill/>
          <a:ln w="57150">
            <a:solidFill>
              <a:srgbClr val="0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278" name="Line 51"/>
          <p:cNvSpPr>
            <a:spLocks noChangeShapeType="1"/>
          </p:cNvSpPr>
          <p:nvPr/>
        </p:nvSpPr>
        <p:spPr bwMode="auto">
          <a:xfrm>
            <a:off x="4968875" y="5876925"/>
            <a:ext cx="863600" cy="0"/>
          </a:xfrm>
          <a:prstGeom prst="line">
            <a:avLst/>
          </a:prstGeom>
          <a:noFill/>
          <a:ln w="57150">
            <a:solidFill>
              <a:srgbClr val="0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142875" y="6353175"/>
            <a:ext cx="9001125" cy="504825"/>
            <a:chOff x="90" y="3969"/>
            <a:chExt cx="5670" cy="318"/>
          </a:xfrm>
        </p:grpSpPr>
        <p:sp>
          <p:nvSpPr>
            <p:cNvPr id="12319" name="Line 3"/>
            <p:cNvSpPr>
              <a:spLocks noChangeShapeType="1"/>
            </p:cNvSpPr>
            <p:nvPr/>
          </p:nvSpPr>
          <p:spPr bwMode="auto">
            <a:xfrm>
              <a:off x="2245" y="4201"/>
              <a:ext cx="3515" cy="0"/>
            </a:xfrm>
            <a:prstGeom prst="line">
              <a:avLst/>
            </a:prstGeom>
            <a:noFill/>
            <a:ln w="12700">
              <a:solidFill>
                <a:srgbClr val="0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2320" name="Text Box 4"/>
            <p:cNvSpPr txBox="1">
              <a:spLocks noChangeArrowheads="1"/>
            </p:cNvSpPr>
            <p:nvPr/>
          </p:nvSpPr>
          <p:spPr bwMode="auto">
            <a:xfrm>
              <a:off x="253" y="4103"/>
              <a:ext cx="2037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it-IT" altLang="it-IT" sz="900">
                  <a:solidFill>
                    <a:srgbClr val="008080"/>
                  </a:solidFill>
                  <a:latin typeface="Arial Narrow" pitchFamily="34" charset="0"/>
                </a:rPr>
                <a:t>PROVINCIA AUTONOMA DI TRENTO – Dipartimento Lavoro e Welfare</a:t>
              </a:r>
            </a:p>
          </p:txBody>
        </p:sp>
        <p:pic>
          <p:nvPicPr>
            <p:cNvPr id="12321" name="Picture 5" descr="PAT_color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" y="3969"/>
              <a:ext cx="194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2291" name="Group 6"/>
          <p:cNvGrpSpPr>
            <a:grpSpLocks/>
          </p:cNvGrpSpPr>
          <p:nvPr/>
        </p:nvGrpSpPr>
        <p:grpSpPr bwMode="auto">
          <a:xfrm>
            <a:off x="1187450" y="188913"/>
            <a:ext cx="7956550" cy="504825"/>
            <a:chOff x="748" y="119"/>
            <a:chExt cx="5012" cy="318"/>
          </a:xfrm>
        </p:grpSpPr>
        <p:sp>
          <p:nvSpPr>
            <p:cNvPr id="12317" name="Rectangle 7"/>
            <p:cNvSpPr>
              <a:spLocks noChangeArrowheads="1"/>
            </p:cNvSpPr>
            <p:nvPr/>
          </p:nvSpPr>
          <p:spPr bwMode="auto">
            <a:xfrm>
              <a:off x="793" y="391"/>
              <a:ext cx="4967" cy="46"/>
            </a:xfrm>
            <a:prstGeom prst="rect">
              <a:avLst/>
            </a:prstGeom>
            <a:solidFill>
              <a:srgbClr val="0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altLang="it-IT"/>
            </a:p>
          </p:txBody>
        </p:sp>
        <p:sp>
          <p:nvSpPr>
            <p:cNvPr id="12318" name="Text Box 8"/>
            <p:cNvSpPr txBox="1">
              <a:spLocks noChangeArrowheads="1"/>
            </p:cNvSpPr>
            <p:nvPr/>
          </p:nvSpPr>
          <p:spPr bwMode="auto">
            <a:xfrm>
              <a:off x="748" y="119"/>
              <a:ext cx="49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it-IT" altLang="it-IT" sz="2400" b="1">
                  <a:solidFill>
                    <a:srgbClr val="008080"/>
                  </a:solidFill>
                  <a:latin typeface="Arial Narrow" pitchFamily="34" charset="0"/>
                </a:rPr>
                <a:t>PSP: dalla definizione all’utilizzo</a:t>
              </a:r>
              <a:endParaRPr lang="it-IT" altLang="it-IT" sz="1800" b="1">
                <a:solidFill>
                  <a:srgbClr val="008080"/>
                </a:solidFill>
                <a:latin typeface="Arial Narrow" pitchFamily="34" charset="0"/>
              </a:endParaRPr>
            </a:p>
          </p:txBody>
        </p:sp>
      </p:grpSp>
      <p:grpSp>
        <p:nvGrpSpPr>
          <p:cNvPr id="12292" name="Group 58"/>
          <p:cNvGrpSpPr>
            <a:grpSpLocks/>
          </p:cNvGrpSpPr>
          <p:nvPr/>
        </p:nvGrpSpPr>
        <p:grpSpPr bwMode="auto">
          <a:xfrm>
            <a:off x="323850" y="1700213"/>
            <a:ext cx="2303463" cy="3238500"/>
            <a:chOff x="295" y="1071"/>
            <a:chExt cx="1451" cy="2040"/>
          </a:xfrm>
        </p:grpSpPr>
        <p:sp>
          <p:nvSpPr>
            <p:cNvPr id="12312" name="Rectangle 36"/>
            <p:cNvSpPr>
              <a:spLocks noChangeArrowheads="1"/>
            </p:cNvSpPr>
            <p:nvPr/>
          </p:nvSpPr>
          <p:spPr bwMode="auto">
            <a:xfrm>
              <a:off x="340" y="1434"/>
              <a:ext cx="1406" cy="12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400">
                  <a:solidFill>
                    <a:srgbClr val="4D4D4D"/>
                  </a:solidFill>
                  <a:latin typeface="Arial Narrow" pitchFamily="34" charset="0"/>
                </a:rPr>
                <a:t>Le persone coinvolte per ciascun ruolo di coordinamento</a:t>
              </a:r>
              <a:endParaRPr lang="it-IT" altLang="it-IT" sz="400">
                <a:solidFill>
                  <a:srgbClr val="4D4D4D"/>
                </a:solidFill>
                <a:latin typeface="Arial Narrow" pitchFamily="34" charset="0"/>
              </a:endParaRPr>
            </a:p>
            <a:p>
              <a:endParaRPr lang="it-IT" altLang="it-IT" sz="400">
                <a:solidFill>
                  <a:srgbClr val="4D4D4D"/>
                </a:solidFill>
                <a:latin typeface="Arial Narrow" pitchFamily="34" charset="0"/>
              </a:endParaRPr>
            </a:p>
            <a:p>
              <a:r>
                <a:rPr lang="it-IT" altLang="it-IT" sz="1400">
                  <a:solidFill>
                    <a:srgbClr val="006666"/>
                  </a:solidFill>
                  <a:latin typeface="Arial Narrow" pitchFamily="34" charset="0"/>
                </a:rPr>
                <a:t>►2 workshop</a:t>
              </a:r>
              <a:r>
                <a:rPr lang="it-IT" altLang="it-IT" sz="1400">
                  <a:solidFill>
                    <a:srgbClr val="4D4D4D"/>
                  </a:solidFill>
                  <a:latin typeface="Arial Narrow" pitchFamily="34" charset="0"/>
                </a:rPr>
                <a:t> per la bozza del profilo di ruolo</a:t>
              </a:r>
            </a:p>
            <a:p>
              <a:endParaRPr lang="it-IT" altLang="it-IT" sz="400">
                <a:solidFill>
                  <a:srgbClr val="4D4D4D"/>
                </a:solidFill>
                <a:latin typeface="Arial Narrow" pitchFamily="34" charset="0"/>
              </a:endParaRPr>
            </a:p>
            <a:p>
              <a:r>
                <a:rPr lang="it-IT" altLang="it-IT" sz="1400">
                  <a:solidFill>
                    <a:srgbClr val="006666"/>
                  </a:solidFill>
                </a:rPr>
                <a:t>►</a:t>
              </a:r>
              <a:r>
                <a:rPr lang="it-IT" altLang="it-IT" sz="1400"/>
                <a:t> </a:t>
              </a:r>
              <a:r>
                <a:rPr lang="it-IT" altLang="it-IT" sz="1400">
                  <a:solidFill>
                    <a:srgbClr val="006666"/>
                  </a:solidFill>
                  <a:latin typeface="Arial Narrow" pitchFamily="34" charset="0"/>
                </a:rPr>
                <a:t>1 focus group</a:t>
              </a:r>
              <a:r>
                <a:rPr lang="it-IT" altLang="it-IT" sz="1400">
                  <a:solidFill>
                    <a:srgbClr val="4D4D4D"/>
                  </a:solidFill>
                  <a:latin typeface="Arial Narrow" pitchFamily="34" charset="0"/>
                </a:rPr>
                <a:t> per la stesura definitiva del profilo e l’identificazione delle priorità di sviluppo</a:t>
              </a:r>
            </a:p>
          </p:txBody>
        </p:sp>
        <p:grpSp>
          <p:nvGrpSpPr>
            <p:cNvPr id="12313" name="Group 54"/>
            <p:cNvGrpSpPr>
              <a:grpSpLocks/>
            </p:cNvGrpSpPr>
            <p:nvPr/>
          </p:nvGrpSpPr>
          <p:grpSpPr bwMode="auto">
            <a:xfrm>
              <a:off x="295" y="1071"/>
              <a:ext cx="1451" cy="2040"/>
              <a:chOff x="295" y="1117"/>
              <a:chExt cx="1451" cy="2040"/>
            </a:xfrm>
          </p:grpSpPr>
          <p:sp>
            <p:nvSpPr>
              <p:cNvPr id="12314" name="Rectangle 44"/>
              <p:cNvSpPr>
                <a:spLocks noChangeArrowheads="1"/>
              </p:cNvSpPr>
              <p:nvPr/>
            </p:nvSpPr>
            <p:spPr bwMode="auto">
              <a:xfrm>
                <a:off x="295" y="1117"/>
                <a:ext cx="1451" cy="318"/>
              </a:xfrm>
              <a:prstGeom prst="rect">
                <a:avLst/>
              </a:prstGeom>
              <a:solidFill>
                <a:srgbClr val="008080"/>
              </a:solidFill>
              <a:ln w="28575">
                <a:solidFill>
                  <a:srgbClr val="00808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 altLang="it-IT"/>
              </a:p>
            </p:txBody>
          </p:sp>
          <p:sp>
            <p:nvSpPr>
              <p:cNvPr id="12315" name="Rectangle 39"/>
              <p:cNvSpPr>
                <a:spLocks noChangeArrowheads="1"/>
              </p:cNvSpPr>
              <p:nvPr/>
            </p:nvSpPr>
            <p:spPr bwMode="auto">
              <a:xfrm>
                <a:off x="340" y="1117"/>
                <a:ext cx="1225" cy="3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sz="1400" b="1">
                    <a:solidFill>
                      <a:schemeClr val="bg1"/>
                    </a:solidFill>
                  </a:rPr>
                  <a:t>DEFINIZIONE PROFILO DI RUOLO</a:t>
                </a:r>
              </a:p>
            </p:txBody>
          </p:sp>
          <p:sp>
            <p:nvSpPr>
              <p:cNvPr id="12316" name="Rectangle 45"/>
              <p:cNvSpPr>
                <a:spLocks noChangeArrowheads="1"/>
              </p:cNvSpPr>
              <p:nvPr/>
            </p:nvSpPr>
            <p:spPr bwMode="auto">
              <a:xfrm>
                <a:off x="295" y="1434"/>
                <a:ext cx="1451" cy="1723"/>
              </a:xfrm>
              <a:prstGeom prst="rect">
                <a:avLst/>
              </a:prstGeom>
              <a:noFill/>
              <a:ln w="28575">
                <a:solidFill>
                  <a:srgbClr val="00808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 altLang="it-IT"/>
              </a:p>
            </p:txBody>
          </p:sp>
        </p:grpSp>
      </p:grpSp>
      <p:grpSp>
        <p:nvGrpSpPr>
          <p:cNvPr id="198729" name="Group 73"/>
          <p:cNvGrpSpPr>
            <a:grpSpLocks/>
          </p:cNvGrpSpPr>
          <p:nvPr/>
        </p:nvGrpSpPr>
        <p:grpSpPr bwMode="auto">
          <a:xfrm>
            <a:off x="2339975" y="1196975"/>
            <a:ext cx="3059113" cy="3743325"/>
            <a:chOff x="1474" y="754"/>
            <a:chExt cx="1927" cy="2358"/>
          </a:xfrm>
        </p:grpSpPr>
        <p:grpSp>
          <p:nvGrpSpPr>
            <p:cNvPr id="12306" name="Group 59"/>
            <p:cNvGrpSpPr>
              <a:grpSpLocks/>
            </p:cNvGrpSpPr>
            <p:nvPr/>
          </p:nvGrpSpPr>
          <p:grpSpPr bwMode="auto">
            <a:xfrm>
              <a:off x="1950" y="1071"/>
              <a:ext cx="1451" cy="2041"/>
              <a:chOff x="2154" y="1071"/>
              <a:chExt cx="1451" cy="2041"/>
            </a:xfrm>
          </p:grpSpPr>
          <p:sp>
            <p:nvSpPr>
              <p:cNvPr id="12308" name="Rectangle 46"/>
              <p:cNvSpPr>
                <a:spLocks noChangeArrowheads="1"/>
              </p:cNvSpPr>
              <p:nvPr/>
            </p:nvSpPr>
            <p:spPr bwMode="auto">
              <a:xfrm>
                <a:off x="2154" y="1071"/>
                <a:ext cx="1451" cy="318"/>
              </a:xfrm>
              <a:prstGeom prst="rect">
                <a:avLst/>
              </a:prstGeom>
              <a:solidFill>
                <a:srgbClr val="008080"/>
              </a:solidFill>
              <a:ln w="28575">
                <a:solidFill>
                  <a:srgbClr val="00808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 altLang="it-IT"/>
              </a:p>
            </p:txBody>
          </p:sp>
          <p:sp>
            <p:nvSpPr>
              <p:cNvPr id="12309" name="Rectangle 37"/>
              <p:cNvSpPr>
                <a:spLocks noChangeArrowheads="1"/>
              </p:cNvSpPr>
              <p:nvPr/>
            </p:nvSpPr>
            <p:spPr bwMode="auto">
              <a:xfrm>
                <a:off x="2176" y="1434"/>
                <a:ext cx="1361" cy="14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sz="1400">
                    <a:solidFill>
                      <a:srgbClr val="4D4D4D"/>
                    </a:solidFill>
                    <a:latin typeface="Arial Narrow" pitchFamily="34" charset="0"/>
                  </a:rPr>
                  <a:t>Attraverso un campione di 50 persone appartenenti ai ruoli analizzati è stata effettuata una autovalutazione su:</a:t>
                </a:r>
                <a:endParaRPr lang="it-IT" altLang="it-IT" sz="400">
                  <a:solidFill>
                    <a:srgbClr val="4D4D4D"/>
                  </a:solidFill>
                  <a:latin typeface="Arial Narrow" pitchFamily="34" charset="0"/>
                </a:endParaRPr>
              </a:p>
              <a:p>
                <a:endParaRPr lang="it-IT" altLang="it-IT" sz="400">
                  <a:solidFill>
                    <a:srgbClr val="4D4D4D"/>
                  </a:solidFill>
                  <a:latin typeface="Arial Narrow" pitchFamily="34" charset="0"/>
                </a:endParaRPr>
              </a:p>
              <a:p>
                <a:r>
                  <a:rPr lang="it-IT" altLang="it-IT">
                    <a:solidFill>
                      <a:srgbClr val="006666"/>
                    </a:solidFill>
                  </a:rPr>
                  <a:t>►</a:t>
                </a:r>
                <a:r>
                  <a:rPr lang="it-IT" altLang="it-IT"/>
                  <a:t> </a:t>
                </a:r>
                <a:r>
                  <a:rPr lang="it-IT" altLang="it-IT" sz="1400">
                    <a:solidFill>
                      <a:srgbClr val="006666"/>
                    </a:solidFill>
                    <a:latin typeface="Arial Narrow" pitchFamily="34" charset="0"/>
                  </a:rPr>
                  <a:t>unità prioritarie necessarie</a:t>
                </a:r>
                <a:r>
                  <a:rPr lang="it-IT" altLang="it-IT" sz="1400">
                    <a:solidFill>
                      <a:srgbClr val="4D4D4D"/>
                    </a:solidFill>
                    <a:latin typeface="Arial Narrow" pitchFamily="34" charset="0"/>
                  </a:rPr>
                  <a:t>     </a:t>
                </a:r>
                <a:r>
                  <a:rPr lang="it-IT" altLang="it-IT" sz="1400">
                    <a:solidFill>
                      <a:schemeClr val="bg1"/>
                    </a:solidFill>
                    <a:latin typeface="Arial Narrow" pitchFamily="34" charset="0"/>
                  </a:rPr>
                  <a:t>p</a:t>
                </a:r>
                <a:r>
                  <a:rPr lang="it-IT" altLang="it-IT" sz="1400">
                    <a:solidFill>
                      <a:srgbClr val="4D4D4D"/>
                    </a:solidFill>
                    <a:latin typeface="Arial Narrow" pitchFamily="34" charset="0"/>
                  </a:rPr>
                  <a:t>    per raggiungere l’obiettivo  </a:t>
                </a:r>
                <a:r>
                  <a:rPr lang="it-IT" altLang="it-IT" sz="1400">
                    <a:solidFill>
                      <a:schemeClr val="bg1"/>
                    </a:solidFill>
                    <a:latin typeface="Arial Narrow" pitchFamily="34" charset="0"/>
                  </a:rPr>
                  <a:t>d</a:t>
                </a:r>
                <a:r>
                  <a:rPr lang="it-IT" altLang="it-IT" sz="1400">
                    <a:solidFill>
                      <a:srgbClr val="4D4D4D"/>
                    </a:solidFill>
                    <a:latin typeface="Arial Narrow" pitchFamily="34" charset="0"/>
                  </a:rPr>
                  <a:t>    di ruolo</a:t>
                </a:r>
                <a:endParaRPr lang="it-IT" altLang="it-IT" sz="400">
                  <a:solidFill>
                    <a:srgbClr val="4D4D4D"/>
                  </a:solidFill>
                  <a:latin typeface="Arial Narrow" pitchFamily="34" charset="0"/>
                </a:endParaRPr>
              </a:p>
              <a:p>
                <a:endParaRPr lang="it-IT" altLang="it-IT" sz="400">
                  <a:solidFill>
                    <a:srgbClr val="4D4D4D"/>
                  </a:solidFill>
                  <a:latin typeface="Arial Narrow" pitchFamily="34" charset="0"/>
                </a:endParaRPr>
              </a:p>
              <a:p>
                <a:r>
                  <a:rPr lang="it-IT" altLang="it-IT" sz="1400">
                    <a:solidFill>
                      <a:srgbClr val="006666"/>
                    </a:solidFill>
                  </a:rPr>
                  <a:t>►</a:t>
                </a:r>
                <a:r>
                  <a:rPr lang="it-IT" altLang="it-IT" sz="1400"/>
                  <a:t> </a:t>
                </a:r>
                <a:r>
                  <a:rPr lang="it-IT" altLang="it-IT" sz="1400">
                    <a:solidFill>
                      <a:srgbClr val="006666"/>
                    </a:solidFill>
                    <a:latin typeface="Arial Narrow" pitchFamily="34" charset="0"/>
                  </a:rPr>
                  <a:t>Criteri di performance</a:t>
                </a:r>
              </a:p>
              <a:p>
                <a:r>
                  <a:rPr lang="it-IT" altLang="it-IT" sz="1400">
                    <a:solidFill>
                      <a:srgbClr val="006666"/>
                    </a:solidFill>
                  </a:rPr>
                  <a:t>► </a:t>
                </a:r>
                <a:r>
                  <a:rPr lang="it-IT" altLang="it-IT" sz="1400">
                    <a:solidFill>
                      <a:srgbClr val="006666"/>
                    </a:solidFill>
                    <a:latin typeface="Arial Narrow" pitchFamily="34" charset="0"/>
                  </a:rPr>
                  <a:t>Conoscenze</a:t>
                </a:r>
              </a:p>
              <a:p>
                <a:r>
                  <a:rPr lang="it-IT" altLang="it-IT" sz="1400">
                    <a:solidFill>
                      <a:srgbClr val="006666"/>
                    </a:solidFill>
                  </a:rPr>
                  <a:t>► </a:t>
                </a:r>
                <a:r>
                  <a:rPr lang="it-IT" altLang="it-IT" sz="1400">
                    <a:solidFill>
                      <a:srgbClr val="006666"/>
                    </a:solidFill>
                    <a:latin typeface="Arial Narrow" pitchFamily="34" charset="0"/>
                  </a:rPr>
                  <a:t>Capacità</a:t>
                </a:r>
              </a:p>
            </p:txBody>
          </p:sp>
          <p:sp>
            <p:nvSpPr>
              <p:cNvPr id="12310" name="Rectangle 40"/>
              <p:cNvSpPr>
                <a:spLocks noChangeArrowheads="1"/>
              </p:cNvSpPr>
              <p:nvPr/>
            </p:nvSpPr>
            <p:spPr bwMode="auto">
              <a:xfrm>
                <a:off x="2200" y="1134"/>
                <a:ext cx="1229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1400" b="1">
                    <a:solidFill>
                      <a:schemeClr val="bg1"/>
                    </a:solidFill>
                  </a:rPr>
                  <a:t>AUTOVALUTAZIONE</a:t>
                </a:r>
              </a:p>
            </p:txBody>
          </p:sp>
          <p:sp>
            <p:nvSpPr>
              <p:cNvPr id="12311" name="Rectangle 47"/>
              <p:cNvSpPr>
                <a:spLocks noChangeArrowheads="1"/>
              </p:cNvSpPr>
              <p:nvPr/>
            </p:nvSpPr>
            <p:spPr bwMode="auto">
              <a:xfrm>
                <a:off x="2154" y="1389"/>
                <a:ext cx="1451" cy="1723"/>
              </a:xfrm>
              <a:prstGeom prst="rect">
                <a:avLst/>
              </a:prstGeom>
              <a:noFill/>
              <a:ln w="28575">
                <a:solidFill>
                  <a:srgbClr val="00808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 altLang="it-IT"/>
              </a:p>
            </p:txBody>
          </p:sp>
        </p:grpSp>
        <p:sp>
          <p:nvSpPr>
            <p:cNvPr id="12307" name="AutoShape 70"/>
            <p:cNvSpPr>
              <a:spLocks noChangeArrowheads="1"/>
            </p:cNvSpPr>
            <p:nvPr/>
          </p:nvSpPr>
          <p:spPr bwMode="auto">
            <a:xfrm>
              <a:off x="1474" y="754"/>
              <a:ext cx="816" cy="227"/>
            </a:xfrm>
            <a:prstGeom prst="curvedDownArrow">
              <a:avLst>
                <a:gd name="adj1" fmla="val 71894"/>
                <a:gd name="adj2" fmla="val 143789"/>
                <a:gd name="adj3" fmla="val 33333"/>
              </a:avLst>
            </a:prstGeom>
            <a:solidFill>
              <a:srgbClr val="008080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altLang="it-IT"/>
            </a:p>
          </p:txBody>
        </p:sp>
      </p:grpSp>
      <p:grpSp>
        <p:nvGrpSpPr>
          <p:cNvPr id="198730" name="Group 74"/>
          <p:cNvGrpSpPr>
            <a:grpSpLocks/>
          </p:cNvGrpSpPr>
          <p:nvPr/>
        </p:nvGrpSpPr>
        <p:grpSpPr bwMode="auto">
          <a:xfrm>
            <a:off x="5148263" y="1196975"/>
            <a:ext cx="3022600" cy="3743325"/>
            <a:chOff x="3243" y="754"/>
            <a:chExt cx="1904" cy="2358"/>
          </a:xfrm>
        </p:grpSpPr>
        <p:grpSp>
          <p:nvGrpSpPr>
            <p:cNvPr id="12300" name="Group 60"/>
            <p:cNvGrpSpPr>
              <a:grpSpLocks/>
            </p:cNvGrpSpPr>
            <p:nvPr/>
          </p:nvGrpSpPr>
          <p:grpSpPr bwMode="auto">
            <a:xfrm>
              <a:off x="3696" y="1071"/>
              <a:ext cx="1451" cy="2041"/>
              <a:chOff x="3969" y="1071"/>
              <a:chExt cx="1451" cy="2041"/>
            </a:xfrm>
          </p:grpSpPr>
          <p:sp>
            <p:nvSpPr>
              <p:cNvPr id="12302" name="Rectangle 38"/>
              <p:cNvSpPr>
                <a:spLocks noChangeArrowheads="1"/>
              </p:cNvSpPr>
              <p:nvPr/>
            </p:nvSpPr>
            <p:spPr bwMode="auto">
              <a:xfrm>
                <a:off x="4014" y="1434"/>
                <a:ext cx="1360" cy="15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sz="1400">
                    <a:solidFill>
                      <a:srgbClr val="4D4D4D"/>
                    </a:solidFill>
                    <a:latin typeface="Arial Narrow" pitchFamily="34" charset="0"/>
                  </a:rPr>
                  <a:t>Per le unità valutate come importanti, ma critiche per copertura di competenza, sono state definite le </a:t>
                </a:r>
                <a:r>
                  <a:rPr lang="it-IT" altLang="it-IT" sz="1400">
                    <a:solidFill>
                      <a:srgbClr val="006666"/>
                    </a:solidFill>
                    <a:latin typeface="Arial Narrow" pitchFamily="34" charset="0"/>
                  </a:rPr>
                  <a:t>aree di fabbisogno di sviluppo</a:t>
                </a:r>
                <a:r>
                  <a:rPr lang="it-IT" altLang="it-IT" sz="1400">
                    <a:solidFill>
                      <a:srgbClr val="4D4D4D"/>
                    </a:solidFill>
                    <a:latin typeface="Arial Narrow" pitchFamily="34" charset="0"/>
                  </a:rPr>
                  <a:t>.</a:t>
                </a:r>
                <a:endParaRPr lang="it-IT" altLang="it-IT" sz="400">
                  <a:solidFill>
                    <a:srgbClr val="4D4D4D"/>
                  </a:solidFill>
                  <a:latin typeface="Arial Narrow" pitchFamily="34" charset="0"/>
                </a:endParaRPr>
              </a:p>
              <a:p>
                <a:endParaRPr lang="it-IT" altLang="it-IT" sz="400">
                  <a:solidFill>
                    <a:srgbClr val="4D4D4D"/>
                  </a:solidFill>
                  <a:latin typeface="Arial Narrow" pitchFamily="34" charset="0"/>
                </a:endParaRPr>
              </a:p>
              <a:p>
                <a:r>
                  <a:rPr lang="it-IT" altLang="it-IT" sz="1400">
                    <a:solidFill>
                      <a:srgbClr val="4D4D4D"/>
                    </a:solidFill>
                    <a:latin typeface="Arial Narrow" pitchFamily="34" charset="0"/>
                  </a:rPr>
                  <a:t>Con la definizione delle aree di bisogno, avendo il dettaglio di quanto realizzato precedentemente, è possibile risalire alle conoscenze e capacità da sviluppare</a:t>
                </a:r>
              </a:p>
            </p:txBody>
          </p:sp>
          <p:sp>
            <p:nvSpPr>
              <p:cNvPr id="12303" name="Rectangle 51"/>
              <p:cNvSpPr>
                <a:spLocks noChangeArrowheads="1"/>
              </p:cNvSpPr>
              <p:nvPr/>
            </p:nvSpPr>
            <p:spPr bwMode="auto">
              <a:xfrm>
                <a:off x="3969" y="1071"/>
                <a:ext cx="1451" cy="318"/>
              </a:xfrm>
              <a:prstGeom prst="rect">
                <a:avLst/>
              </a:prstGeom>
              <a:solidFill>
                <a:srgbClr val="008080"/>
              </a:solidFill>
              <a:ln w="28575">
                <a:solidFill>
                  <a:srgbClr val="00808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 altLang="it-IT"/>
              </a:p>
            </p:txBody>
          </p:sp>
          <p:sp>
            <p:nvSpPr>
              <p:cNvPr id="12304" name="Rectangle 52"/>
              <p:cNvSpPr>
                <a:spLocks noChangeArrowheads="1"/>
              </p:cNvSpPr>
              <p:nvPr/>
            </p:nvSpPr>
            <p:spPr bwMode="auto">
              <a:xfrm>
                <a:off x="4015" y="1134"/>
                <a:ext cx="140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1400" b="1">
                    <a:solidFill>
                      <a:schemeClr val="bg1"/>
                    </a:solidFill>
                  </a:rPr>
                  <a:t>ANALISI E FABBISOGNI</a:t>
                </a:r>
              </a:p>
            </p:txBody>
          </p:sp>
          <p:sp>
            <p:nvSpPr>
              <p:cNvPr id="12305" name="Rectangle 53"/>
              <p:cNvSpPr>
                <a:spLocks noChangeArrowheads="1"/>
              </p:cNvSpPr>
              <p:nvPr/>
            </p:nvSpPr>
            <p:spPr bwMode="auto">
              <a:xfrm>
                <a:off x="3969" y="1389"/>
                <a:ext cx="1451" cy="1723"/>
              </a:xfrm>
              <a:prstGeom prst="rect">
                <a:avLst/>
              </a:prstGeom>
              <a:noFill/>
              <a:ln w="28575">
                <a:solidFill>
                  <a:srgbClr val="00808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 altLang="it-IT"/>
              </a:p>
            </p:txBody>
          </p:sp>
        </p:grpSp>
        <p:sp>
          <p:nvSpPr>
            <p:cNvPr id="12301" name="AutoShape 71"/>
            <p:cNvSpPr>
              <a:spLocks noChangeArrowheads="1"/>
            </p:cNvSpPr>
            <p:nvPr/>
          </p:nvSpPr>
          <p:spPr bwMode="auto">
            <a:xfrm>
              <a:off x="3243" y="754"/>
              <a:ext cx="816" cy="227"/>
            </a:xfrm>
            <a:prstGeom prst="curvedDownArrow">
              <a:avLst>
                <a:gd name="adj1" fmla="val 71894"/>
                <a:gd name="adj2" fmla="val 143789"/>
                <a:gd name="adj3" fmla="val 33333"/>
              </a:avLst>
            </a:prstGeom>
            <a:solidFill>
              <a:srgbClr val="008080"/>
            </a:solidFill>
            <a:ln w="9525">
              <a:solidFill>
                <a:srgbClr val="0066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altLang="it-IT"/>
            </a:p>
          </p:txBody>
        </p:sp>
      </p:grpSp>
      <p:grpSp>
        <p:nvGrpSpPr>
          <p:cNvPr id="198731" name="Group 75"/>
          <p:cNvGrpSpPr>
            <a:grpSpLocks/>
          </p:cNvGrpSpPr>
          <p:nvPr/>
        </p:nvGrpSpPr>
        <p:grpSpPr bwMode="auto">
          <a:xfrm>
            <a:off x="4643438" y="4581525"/>
            <a:ext cx="4186237" cy="1649413"/>
            <a:chOff x="2925" y="2889"/>
            <a:chExt cx="2637" cy="1039"/>
          </a:xfrm>
        </p:grpSpPr>
        <p:grpSp>
          <p:nvGrpSpPr>
            <p:cNvPr id="12296" name="Group 63"/>
            <p:cNvGrpSpPr>
              <a:grpSpLocks/>
            </p:cNvGrpSpPr>
            <p:nvPr/>
          </p:nvGrpSpPr>
          <p:grpSpPr bwMode="auto">
            <a:xfrm>
              <a:off x="2925" y="3612"/>
              <a:ext cx="2223" cy="272"/>
              <a:chOff x="2381" y="3793"/>
              <a:chExt cx="2223" cy="272"/>
            </a:xfrm>
          </p:grpSpPr>
          <p:sp>
            <p:nvSpPr>
              <p:cNvPr id="12298" name="Rectangle 62"/>
              <p:cNvSpPr>
                <a:spLocks noChangeArrowheads="1"/>
              </p:cNvSpPr>
              <p:nvPr/>
            </p:nvSpPr>
            <p:spPr bwMode="auto">
              <a:xfrm>
                <a:off x="2381" y="3793"/>
                <a:ext cx="2223" cy="272"/>
              </a:xfrm>
              <a:prstGeom prst="rect">
                <a:avLst/>
              </a:prstGeom>
              <a:solidFill>
                <a:srgbClr val="0066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 altLang="it-IT"/>
              </a:p>
            </p:txBody>
          </p:sp>
          <p:sp>
            <p:nvSpPr>
              <p:cNvPr id="12299" name="Rectangle 42"/>
              <p:cNvSpPr>
                <a:spLocks noChangeArrowheads="1"/>
              </p:cNvSpPr>
              <p:nvPr/>
            </p:nvSpPr>
            <p:spPr bwMode="auto">
              <a:xfrm>
                <a:off x="2381" y="3823"/>
                <a:ext cx="2223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b="1">
                    <a:solidFill>
                      <a:schemeClr val="bg1"/>
                    </a:solidFill>
                  </a:rPr>
                  <a:t>PIANO DI SVILUPPO PERSONALE</a:t>
                </a:r>
              </a:p>
            </p:txBody>
          </p:sp>
        </p:grpSp>
        <p:sp>
          <p:nvSpPr>
            <p:cNvPr id="12297" name="AutoShape 72"/>
            <p:cNvSpPr>
              <a:spLocks noChangeArrowheads="1"/>
            </p:cNvSpPr>
            <p:nvPr/>
          </p:nvSpPr>
          <p:spPr bwMode="auto">
            <a:xfrm rot="5187314">
              <a:off x="4884" y="3250"/>
              <a:ext cx="1039" cy="317"/>
            </a:xfrm>
            <a:prstGeom prst="curvedDownArrow">
              <a:avLst>
                <a:gd name="adj1" fmla="val 65552"/>
                <a:gd name="adj2" fmla="val 131104"/>
                <a:gd name="adj3" fmla="val 33333"/>
              </a:avLst>
            </a:prstGeom>
            <a:solidFill>
              <a:srgbClr val="006666"/>
            </a:solidFill>
            <a:ln w="9525">
              <a:solidFill>
                <a:srgbClr val="0066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altLang="it-IT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8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8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8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8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98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98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142875" y="6353175"/>
            <a:ext cx="9001125" cy="504825"/>
            <a:chOff x="90" y="3969"/>
            <a:chExt cx="5670" cy="318"/>
          </a:xfrm>
        </p:grpSpPr>
        <p:sp>
          <p:nvSpPr>
            <p:cNvPr id="13330" name="Line 3"/>
            <p:cNvSpPr>
              <a:spLocks noChangeShapeType="1"/>
            </p:cNvSpPr>
            <p:nvPr/>
          </p:nvSpPr>
          <p:spPr bwMode="auto">
            <a:xfrm>
              <a:off x="2245" y="4201"/>
              <a:ext cx="3515" cy="0"/>
            </a:xfrm>
            <a:prstGeom prst="line">
              <a:avLst/>
            </a:prstGeom>
            <a:noFill/>
            <a:ln w="12700">
              <a:solidFill>
                <a:srgbClr val="0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3331" name="Text Box 4"/>
            <p:cNvSpPr txBox="1">
              <a:spLocks noChangeArrowheads="1"/>
            </p:cNvSpPr>
            <p:nvPr/>
          </p:nvSpPr>
          <p:spPr bwMode="auto">
            <a:xfrm>
              <a:off x="253" y="4103"/>
              <a:ext cx="2037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it-IT" altLang="it-IT" sz="900">
                  <a:solidFill>
                    <a:srgbClr val="008080"/>
                  </a:solidFill>
                  <a:latin typeface="Arial Narrow" pitchFamily="34" charset="0"/>
                </a:rPr>
                <a:t>PROVINCIA AUTONOMA DI TRENTO – Dipartimento Lavoro e Welfare</a:t>
              </a:r>
            </a:p>
          </p:txBody>
        </p:sp>
        <p:pic>
          <p:nvPicPr>
            <p:cNvPr id="13332" name="Picture 5" descr="PAT_color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" y="3969"/>
              <a:ext cx="194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3315" name="Group 6"/>
          <p:cNvGrpSpPr>
            <a:grpSpLocks/>
          </p:cNvGrpSpPr>
          <p:nvPr/>
        </p:nvGrpSpPr>
        <p:grpSpPr bwMode="auto">
          <a:xfrm>
            <a:off x="1187450" y="188913"/>
            <a:ext cx="7956550" cy="504825"/>
            <a:chOff x="748" y="119"/>
            <a:chExt cx="5012" cy="318"/>
          </a:xfrm>
        </p:grpSpPr>
        <p:sp>
          <p:nvSpPr>
            <p:cNvPr id="13328" name="Rectangle 7"/>
            <p:cNvSpPr>
              <a:spLocks noChangeArrowheads="1"/>
            </p:cNvSpPr>
            <p:nvPr/>
          </p:nvSpPr>
          <p:spPr bwMode="auto">
            <a:xfrm>
              <a:off x="793" y="391"/>
              <a:ext cx="4967" cy="46"/>
            </a:xfrm>
            <a:prstGeom prst="rect">
              <a:avLst/>
            </a:prstGeom>
            <a:solidFill>
              <a:srgbClr val="0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altLang="it-IT"/>
            </a:p>
          </p:txBody>
        </p:sp>
        <p:sp>
          <p:nvSpPr>
            <p:cNvPr id="13329" name="Text Box 8"/>
            <p:cNvSpPr txBox="1">
              <a:spLocks noChangeArrowheads="1"/>
            </p:cNvSpPr>
            <p:nvPr/>
          </p:nvSpPr>
          <p:spPr bwMode="auto">
            <a:xfrm>
              <a:off x="748" y="119"/>
              <a:ext cx="49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it-IT" altLang="it-IT" sz="2400" b="1">
                  <a:solidFill>
                    <a:srgbClr val="008080"/>
                  </a:solidFill>
                  <a:latin typeface="Arial Narrow" pitchFamily="34" charset="0"/>
                </a:rPr>
                <a:t>PSP - Il modello delle competenze</a:t>
              </a:r>
              <a:r>
                <a:rPr lang="it-IT" altLang="it-IT" sz="2400">
                  <a:solidFill>
                    <a:srgbClr val="008080"/>
                  </a:solidFill>
                  <a:latin typeface="Arial Narrow" pitchFamily="34" charset="0"/>
                </a:rPr>
                <a:t>:</a:t>
              </a:r>
              <a:r>
                <a:rPr lang="it-IT" altLang="it-IT" sz="2400" b="1">
                  <a:solidFill>
                    <a:srgbClr val="008080"/>
                  </a:solidFill>
                  <a:latin typeface="Arial Narrow" pitchFamily="34" charset="0"/>
                </a:rPr>
                <a:t> </a:t>
              </a:r>
              <a:r>
                <a:rPr lang="it-IT" altLang="it-IT" sz="2000">
                  <a:solidFill>
                    <a:srgbClr val="008080"/>
                  </a:solidFill>
                </a:rPr>
                <a:t>la struttura del profilo di ruolo</a:t>
              </a:r>
            </a:p>
          </p:txBody>
        </p:sp>
      </p:grpSp>
      <p:sp>
        <p:nvSpPr>
          <p:cNvPr id="13316" name="Rectangle 17"/>
          <p:cNvSpPr>
            <a:spLocks noChangeArrowheads="1"/>
          </p:cNvSpPr>
          <p:nvPr/>
        </p:nvSpPr>
        <p:spPr bwMode="auto">
          <a:xfrm>
            <a:off x="1187450" y="830263"/>
            <a:ext cx="6769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>
                <a:solidFill>
                  <a:srgbClr val="4D4D4D"/>
                </a:solidFill>
                <a:latin typeface="Arial Narrow" pitchFamily="34" charset="0"/>
              </a:rPr>
              <a:t>Il profilo di ruolo è la base comune per </a:t>
            </a:r>
            <a:r>
              <a:rPr lang="it-IT" altLang="it-IT" b="1">
                <a:solidFill>
                  <a:srgbClr val="008080"/>
                </a:solidFill>
                <a:latin typeface="Arial Narrow" pitchFamily="34" charset="0"/>
              </a:rPr>
              <a:t>osservare</a:t>
            </a:r>
            <a:r>
              <a:rPr lang="it-IT" altLang="it-IT">
                <a:solidFill>
                  <a:srgbClr val="4D4D4D"/>
                </a:solidFill>
                <a:latin typeface="Arial Narrow" pitchFamily="34" charset="0"/>
              </a:rPr>
              <a:t>, </a:t>
            </a:r>
            <a:r>
              <a:rPr lang="it-IT" altLang="it-IT" b="1">
                <a:solidFill>
                  <a:srgbClr val="008080"/>
                </a:solidFill>
                <a:latin typeface="Arial Narrow" pitchFamily="34" charset="0"/>
              </a:rPr>
              <a:t>valutare</a:t>
            </a:r>
            <a:r>
              <a:rPr lang="it-IT" altLang="it-IT">
                <a:solidFill>
                  <a:srgbClr val="4D4D4D"/>
                </a:solidFill>
                <a:latin typeface="Arial Narrow" pitchFamily="34" charset="0"/>
              </a:rPr>
              <a:t> e </a:t>
            </a:r>
            <a:r>
              <a:rPr lang="it-IT" altLang="it-IT" b="1">
                <a:solidFill>
                  <a:srgbClr val="008080"/>
                </a:solidFill>
                <a:latin typeface="Arial Narrow" pitchFamily="34" charset="0"/>
              </a:rPr>
              <a:t>sviluppare</a:t>
            </a:r>
          </a:p>
        </p:txBody>
      </p:sp>
      <p:sp>
        <p:nvSpPr>
          <p:cNvPr id="13317" name="Rectangle 18"/>
          <p:cNvSpPr>
            <a:spLocks noChangeArrowheads="1"/>
          </p:cNvSpPr>
          <p:nvPr/>
        </p:nvSpPr>
        <p:spPr bwMode="auto">
          <a:xfrm>
            <a:off x="1187450" y="1916113"/>
            <a:ext cx="72009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b="1">
                <a:solidFill>
                  <a:srgbClr val="008080"/>
                </a:solidFill>
              </a:rPr>
              <a:t>MACROATTIVITÀ</a:t>
            </a:r>
          </a:p>
          <a:p>
            <a:r>
              <a:rPr lang="it-IT" altLang="it-IT">
                <a:solidFill>
                  <a:srgbClr val="4D4D4D"/>
                </a:solidFill>
                <a:latin typeface="Arial Narrow" pitchFamily="34" charset="0"/>
              </a:rPr>
              <a:t>Gruppi di attività, rappresentati dai 5 fattori EFQM: </a:t>
            </a:r>
            <a:r>
              <a:rPr lang="it-IT" altLang="it-IT" sz="1500">
                <a:solidFill>
                  <a:srgbClr val="006666"/>
                </a:solidFill>
                <a:latin typeface="Arial Narrow" pitchFamily="34" charset="0"/>
              </a:rPr>
              <a:t>LEADERSHIP</a:t>
            </a:r>
            <a:r>
              <a:rPr lang="it-IT" altLang="it-IT" sz="1500">
                <a:solidFill>
                  <a:srgbClr val="4D4D4D"/>
                </a:solidFill>
                <a:latin typeface="Arial Narrow" pitchFamily="34" charset="0"/>
              </a:rPr>
              <a:t>, </a:t>
            </a:r>
            <a:r>
              <a:rPr lang="it-IT" altLang="it-IT" sz="1500">
                <a:solidFill>
                  <a:srgbClr val="006666"/>
                </a:solidFill>
                <a:latin typeface="Arial Narrow" pitchFamily="34" charset="0"/>
              </a:rPr>
              <a:t>STRATEGIE E POLITICHE</a:t>
            </a:r>
            <a:r>
              <a:rPr lang="it-IT" altLang="it-IT" sz="1500">
                <a:solidFill>
                  <a:srgbClr val="4D4D4D"/>
                </a:solidFill>
                <a:latin typeface="Arial Narrow" pitchFamily="34" charset="0"/>
              </a:rPr>
              <a:t>, </a:t>
            </a:r>
            <a:r>
              <a:rPr lang="it-IT" altLang="it-IT" sz="1500">
                <a:solidFill>
                  <a:srgbClr val="006666"/>
                </a:solidFill>
                <a:latin typeface="Arial Narrow" pitchFamily="34" charset="0"/>
              </a:rPr>
              <a:t>GESTIONE DEL PERSONALE</a:t>
            </a:r>
            <a:r>
              <a:rPr lang="it-IT" altLang="it-IT" sz="1500">
                <a:solidFill>
                  <a:srgbClr val="4D4D4D"/>
                </a:solidFill>
                <a:latin typeface="Arial Narrow" pitchFamily="34" charset="0"/>
              </a:rPr>
              <a:t>, </a:t>
            </a:r>
            <a:r>
              <a:rPr lang="it-IT" altLang="it-IT" sz="1500">
                <a:solidFill>
                  <a:srgbClr val="006666"/>
                </a:solidFill>
                <a:latin typeface="Arial Narrow" pitchFamily="34" charset="0"/>
              </a:rPr>
              <a:t>PARTNERSHIP E RISORSE</a:t>
            </a:r>
            <a:r>
              <a:rPr lang="it-IT" altLang="it-IT" sz="1500">
                <a:solidFill>
                  <a:srgbClr val="4D4D4D"/>
                </a:solidFill>
                <a:latin typeface="Arial Narrow" pitchFamily="34" charset="0"/>
              </a:rPr>
              <a:t>, </a:t>
            </a:r>
            <a:r>
              <a:rPr lang="it-IT" altLang="it-IT" sz="1500">
                <a:solidFill>
                  <a:srgbClr val="006666"/>
                </a:solidFill>
                <a:latin typeface="Arial Narrow" pitchFamily="34" charset="0"/>
              </a:rPr>
              <a:t>PROCESSI ASSISTENZIALI</a:t>
            </a:r>
            <a:r>
              <a:rPr lang="it-IT" altLang="it-IT">
                <a:solidFill>
                  <a:srgbClr val="4D4D4D"/>
                </a:solidFill>
                <a:latin typeface="Arial Narrow" pitchFamily="34" charset="0"/>
              </a:rPr>
              <a:t> (macroaree di attività)</a:t>
            </a:r>
          </a:p>
        </p:txBody>
      </p:sp>
      <p:sp>
        <p:nvSpPr>
          <p:cNvPr id="13318" name="Rectangle 19"/>
          <p:cNvSpPr>
            <a:spLocks noChangeArrowheads="1"/>
          </p:cNvSpPr>
          <p:nvPr/>
        </p:nvSpPr>
        <p:spPr bwMode="auto">
          <a:xfrm>
            <a:off x="1187450" y="3167063"/>
            <a:ext cx="712787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b="1">
                <a:solidFill>
                  <a:srgbClr val="008080"/>
                </a:solidFill>
              </a:rPr>
              <a:t>UNITÀ</a:t>
            </a:r>
            <a:r>
              <a:rPr lang="it-IT" altLang="it-IT">
                <a:solidFill>
                  <a:srgbClr val="008080"/>
                </a:solidFill>
              </a:rPr>
              <a:t> </a:t>
            </a:r>
          </a:p>
          <a:p>
            <a:r>
              <a:rPr lang="it-IT" altLang="it-IT">
                <a:solidFill>
                  <a:srgbClr val="4D4D4D"/>
                </a:solidFill>
                <a:latin typeface="Arial Narrow" pitchFamily="34" charset="0"/>
              </a:rPr>
              <a:t>Attività svolte dal ruolo per raggiungere l’obiettivo assegnato e raggruppate in modo omogeneo nelle 5 aree</a:t>
            </a:r>
          </a:p>
        </p:txBody>
      </p:sp>
      <p:sp>
        <p:nvSpPr>
          <p:cNvPr id="13319" name="Rectangle 20"/>
          <p:cNvSpPr>
            <a:spLocks noChangeArrowheads="1"/>
          </p:cNvSpPr>
          <p:nvPr/>
        </p:nvSpPr>
        <p:spPr bwMode="auto">
          <a:xfrm>
            <a:off x="1187450" y="4110038"/>
            <a:ext cx="69850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b="1">
                <a:solidFill>
                  <a:srgbClr val="008080"/>
                </a:solidFill>
              </a:rPr>
              <a:t>CRITERI DI PERFORMANCE</a:t>
            </a:r>
            <a:endParaRPr lang="it-IT" altLang="it-IT">
              <a:solidFill>
                <a:srgbClr val="008080"/>
              </a:solidFill>
            </a:endParaRPr>
          </a:p>
          <a:p>
            <a:r>
              <a:rPr lang="it-IT" altLang="it-IT">
                <a:solidFill>
                  <a:srgbClr val="4D4D4D"/>
                </a:solidFill>
                <a:latin typeface="Arial Narrow" pitchFamily="34" charset="0"/>
              </a:rPr>
              <a:t>Comportamenti concreti che spiegano ciascuna attività, ovvero: che cosa significa “fare bene” le attività</a:t>
            </a:r>
          </a:p>
        </p:txBody>
      </p:sp>
      <p:sp>
        <p:nvSpPr>
          <p:cNvPr id="13320" name="Rectangle 21"/>
          <p:cNvSpPr>
            <a:spLocks noChangeArrowheads="1"/>
          </p:cNvSpPr>
          <p:nvPr/>
        </p:nvSpPr>
        <p:spPr bwMode="auto">
          <a:xfrm>
            <a:off x="1187450" y="5049838"/>
            <a:ext cx="6767513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b="1">
                <a:solidFill>
                  <a:srgbClr val="008080"/>
                </a:solidFill>
              </a:rPr>
              <a:t>COMPETENZE</a:t>
            </a:r>
            <a:r>
              <a:rPr lang="it-IT" altLang="it-IT" b="1">
                <a:solidFill>
                  <a:srgbClr val="006666"/>
                </a:solidFill>
              </a:rPr>
              <a:t> </a:t>
            </a:r>
            <a:r>
              <a:rPr lang="it-IT" altLang="it-IT">
                <a:solidFill>
                  <a:srgbClr val="4D4D4D"/>
                </a:solidFill>
                <a:latin typeface="Arial Narrow" pitchFamily="34" charset="0"/>
              </a:rPr>
              <a:t>necessarie per realizzare correttamente i criteri delle performance e quindi le attività:</a:t>
            </a:r>
          </a:p>
          <a:p>
            <a:r>
              <a:rPr lang="it-IT" altLang="it-IT">
                <a:solidFill>
                  <a:srgbClr val="008080"/>
                </a:solidFill>
              </a:rPr>
              <a:t>► </a:t>
            </a:r>
            <a:r>
              <a:rPr lang="it-IT" altLang="it-IT">
                <a:solidFill>
                  <a:srgbClr val="008080"/>
                </a:solidFill>
                <a:latin typeface="Arial Narrow" pitchFamily="34" charset="0"/>
              </a:rPr>
              <a:t>conoscenze</a:t>
            </a:r>
            <a:r>
              <a:rPr lang="it-IT" altLang="it-IT">
                <a:solidFill>
                  <a:srgbClr val="4D4D4D"/>
                </a:solidFill>
                <a:latin typeface="Arial Narrow" pitchFamily="34" charset="0"/>
              </a:rPr>
              <a:t> (generiche, di contesto, di disciplina)</a:t>
            </a:r>
          </a:p>
          <a:p>
            <a:r>
              <a:rPr lang="it-IT" altLang="it-IT">
                <a:solidFill>
                  <a:srgbClr val="008080"/>
                </a:solidFill>
              </a:rPr>
              <a:t>► </a:t>
            </a:r>
            <a:r>
              <a:rPr lang="it-IT" altLang="it-IT">
                <a:solidFill>
                  <a:srgbClr val="008080"/>
                </a:solidFill>
                <a:latin typeface="Arial Narrow" pitchFamily="34" charset="0"/>
              </a:rPr>
              <a:t>capacità</a:t>
            </a:r>
          </a:p>
        </p:txBody>
      </p:sp>
      <p:sp>
        <p:nvSpPr>
          <p:cNvPr id="13321" name="Rectangle 22"/>
          <p:cNvSpPr>
            <a:spLocks noChangeArrowheads="1"/>
          </p:cNvSpPr>
          <p:nvPr/>
        </p:nvSpPr>
        <p:spPr bwMode="auto">
          <a:xfrm>
            <a:off x="1187450" y="1406525"/>
            <a:ext cx="25320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b="1">
                <a:solidFill>
                  <a:srgbClr val="008080"/>
                </a:solidFill>
              </a:rPr>
              <a:t>OBIETTIVO DEL RUOLO</a:t>
            </a:r>
          </a:p>
        </p:txBody>
      </p:sp>
      <p:sp>
        <p:nvSpPr>
          <p:cNvPr id="13322" name="Line 24"/>
          <p:cNvSpPr>
            <a:spLocks noChangeShapeType="1"/>
          </p:cNvSpPr>
          <p:nvPr/>
        </p:nvSpPr>
        <p:spPr bwMode="auto">
          <a:xfrm>
            <a:off x="1258888" y="1341438"/>
            <a:ext cx="6985000" cy="0"/>
          </a:xfrm>
          <a:prstGeom prst="line">
            <a:avLst/>
          </a:prstGeom>
          <a:noFill/>
          <a:ln w="19050">
            <a:solidFill>
              <a:srgbClr val="0066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3323" name="Line 25"/>
          <p:cNvSpPr>
            <a:spLocks noChangeShapeType="1"/>
          </p:cNvSpPr>
          <p:nvPr/>
        </p:nvSpPr>
        <p:spPr bwMode="auto">
          <a:xfrm>
            <a:off x="1258888" y="1828800"/>
            <a:ext cx="6985000" cy="0"/>
          </a:xfrm>
          <a:prstGeom prst="line">
            <a:avLst/>
          </a:prstGeom>
          <a:noFill/>
          <a:ln w="19050">
            <a:solidFill>
              <a:srgbClr val="0066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3324" name="Line 26"/>
          <p:cNvSpPr>
            <a:spLocks noChangeShapeType="1"/>
          </p:cNvSpPr>
          <p:nvPr/>
        </p:nvSpPr>
        <p:spPr bwMode="auto">
          <a:xfrm>
            <a:off x="1258888" y="3076575"/>
            <a:ext cx="6985000" cy="0"/>
          </a:xfrm>
          <a:prstGeom prst="line">
            <a:avLst/>
          </a:prstGeom>
          <a:noFill/>
          <a:ln w="19050">
            <a:solidFill>
              <a:srgbClr val="0066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3325" name="Line 27"/>
          <p:cNvSpPr>
            <a:spLocks noChangeShapeType="1"/>
          </p:cNvSpPr>
          <p:nvPr/>
        </p:nvSpPr>
        <p:spPr bwMode="auto">
          <a:xfrm>
            <a:off x="1258888" y="4038600"/>
            <a:ext cx="6985000" cy="0"/>
          </a:xfrm>
          <a:prstGeom prst="line">
            <a:avLst/>
          </a:prstGeom>
          <a:noFill/>
          <a:ln w="19050">
            <a:solidFill>
              <a:srgbClr val="0066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3326" name="Line 28"/>
          <p:cNvSpPr>
            <a:spLocks noChangeShapeType="1"/>
          </p:cNvSpPr>
          <p:nvPr/>
        </p:nvSpPr>
        <p:spPr bwMode="auto">
          <a:xfrm>
            <a:off x="1258888" y="4975225"/>
            <a:ext cx="6985000" cy="0"/>
          </a:xfrm>
          <a:prstGeom prst="line">
            <a:avLst/>
          </a:prstGeom>
          <a:noFill/>
          <a:ln w="19050">
            <a:solidFill>
              <a:srgbClr val="0066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3327" name="Line 29"/>
          <p:cNvSpPr>
            <a:spLocks noChangeShapeType="1"/>
          </p:cNvSpPr>
          <p:nvPr/>
        </p:nvSpPr>
        <p:spPr bwMode="auto">
          <a:xfrm>
            <a:off x="1331913" y="6237288"/>
            <a:ext cx="6985000" cy="0"/>
          </a:xfrm>
          <a:prstGeom prst="line">
            <a:avLst/>
          </a:prstGeom>
          <a:noFill/>
          <a:ln w="19050">
            <a:solidFill>
              <a:srgbClr val="0066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142875" y="6353175"/>
            <a:ext cx="9001125" cy="504825"/>
            <a:chOff x="90" y="3969"/>
            <a:chExt cx="5670" cy="318"/>
          </a:xfrm>
        </p:grpSpPr>
        <p:sp>
          <p:nvSpPr>
            <p:cNvPr id="14348" name="Line 3"/>
            <p:cNvSpPr>
              <a:spLocks noChangeShapeType="1"/>
            </p:cNvSpPr>
            <p:nvPr/>
          </p:nvSpPr>
          <p:spPr bwMode="auto">
            <a:xfrm>
              <a:off x="2245" y="4201"/>
              <a:ext cx="3515" cy="0"/>
            </a:xfrm>
            <a:prstGeom prst="line">
              <a:avLst/>
            </a:prstGeom>
            <a:noFill/>
            <a:ln w="12700">
              <a:solidFill>
                <a:srgbClr val="0066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4349" name="Text Box 4"/>
            <p:cNvSpPr txBox="1">
              <a:spLocks noChangeArrowheads="1"/>
            </p:cNvSpPr>
            <p:nvPr/>
          </p:nvSpPr>
          <p:spPr bwMode="auto">
            <a:xfrm>
              <a:off x="253" y="4103"/>
              <a:ext cx="2037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it-IT" altLang="it-IT" sz="900">
                  <a:solidFill>
                    <a:srgbClr val="006666"/>
                  </a:solidFill>
                  <a:latin typeface="Arial Narrow" pitchFamily="34" charset="0"/>
                </a:rPr>
                <a:t>PROVINCIA AUTONOMA DI TRENTO – Dipartimento Lavoro e Welfare</a:t>
              </a:r>
            </a:p>
          </p:txBody>
        </p:sp>
        <p:pic>
          <p:nvPicPr>
            <p:cNvPr id="14350" name="Picture 5" descr="PAT_color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" y="3969"/>
              <a:ext cx="194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4339" name="Group 6"/>
          <p:cNvGrpSpPr>
            <a:grpSpLocks/>
          </p:cNvGrpSpPr>
          <p:nvPr/>
        </p:nvGrpSpPr>
        <p:grpSpPr bwMode="auto">
          <a:xfrm>
            <a:off x="1187450" y="188913"/>
            <a:ext cx="7956550" cy="504825"/>
            <a:chOff x="748" y="119"/>
            <a:chExt cx="5012" cy="318"/>
          </a:xfrm>
        </p:grpSpPr>
        <p:sp>
          <p:nvSpPr>
            <p:cNvPr id="14346" name="Rectangle 7"/>
            <p:cNvSpPr>
              <a:spLocks noChangeArrowheads="1"/>
            </p:cNvSpPr>
            <p:nvPr/>
          </p:nvSpPr>
          <p:spPr bwMode="auto">
            <a:xfrm>
              <a:off x="793" y="391"/>
              <a:ext cx="4967" cy="46"/>
            </a:xfrm>
            <a:prstGeom prst="rect">
              <a:avLst/>
            </a:prstGeom>
            <a:solidFill>
              <a:srgbClr val="0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altLang="it-IT"/>
            </a:p>
          </p:txBody>
        </p:sp>
        <p:sp>
          <p:nvSpPr>
            <p:cNvPr id="14347" name="Text Box 8"/>
            <p:cNvSpPr txBox="1">
              <a:spLocks noChangeArrowheads="1"/>
            </p:cNvSpPr>
            <p:nvPr/>
          </p:nvSpPr>
          <p:spPr bwMode="auto">
            <a:xfrm>
              <a:off x="748" y="119"/>
              <a:ext cx="49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it-IT" altLang="it-IT" sz="2400" b="1">
                  <a:solidFill>
                    <a:srgbClr val="008080"/>
                  </a:solidFill>
                  <a:latin typeface="Arial Narrow" pitchFamily="34" charset="0"/>
                </a:rPr>
                <a:t>Il Piano di Sviluppo Personale</a:t>
              </a:r>
              <a:endParaRPr lang="it-IT" altLang="it-IT" sz="2000">
                <a:solidFill>
                  <a:srgbClr val="008080"/>
                </a:solidFill>
              </a:endParaRPr>
            </a:p>
          </p:txBody>
        </p:sp>
      </p:grpSp>
      <p:sp>
        <p:nvSpPr>
          <p:cNvPr id="14340" name="Rectangle 12"/>
          <p:cNvSpPr>
            <a:spLocks noChangeArrowheads="1"/>
          </p:cNvSpPr>
          <p:nvPr/>
        </p:nvSpPr>
        <p:spPr bwMode="auto">
          <a:xfrm>
            <a:off x="1187450" y="4724400"/>
            <a:ext cx="6626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b="1">
                <a:solidFill>
                  <a:srgbClr val="008080"/>
                </a:solidFill>
              </a:rPr>
              <a:t>► realizzato</a:t>
            </a:r>
            <a:r>
              <a:rPr lang="it-IT" altLang="it-IT">
                <a:solidFill>
                  <a:srgbClr val="4D4D4D"/>
                </a:solidFill>
              </a:rPr>
              <a:t> </a:t>
            </a:r>
            <a:r>
              <a:rPr lang="it-IT" altLang="it-IT">
                <a:solidFill>
                  <a:srgbClr val="4D4D4D"/>
                </a:solidFill>
                <a:latin typeface="Arial Narrow" pitchFamily="34" charset="0"/>
              </a:rPr>
              <a:t>nell’arco di circa due anni</a:t>
            </a:r>
          </a:p>
        </p:txBody>
      </p:sp>
      <p:sp>
        <p:nvSpPr>
          <p:cNvPr id="14341" name="Rectangle 13"/>
          <p:cNvSpPr>
            <a:spLocks noChangeArrowheads="1"/>
          </p:cNvSpPr>
          <p:nvPr/>
        </p:nvSpPr>
        <p:spPr bwMode="auto">
          <a:xfrm>
            <a:off x="1187450" y="1989138"/>
            <a:ext cx="651668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b="1">
                <a:solidFill>
                  <a:srgbClr val="008080"/>
                </a:solidFill>
                <a:cs typeface="Arial" charset="0"/>
              </a:rPr>
              <a:t>►</a:t>
            </a:r>
            <a:r>
              <a:rPr lang="it-IT" altLang="it-IT" b="1">
                <a:solidFill>
                  <a:srgbClr val="008080"/>
                </a:solidFill>
              </a:rPr>
              <a:t>costituito</a:t>
            </a:r>
            <a:r>
              <a:rPr lang="it-IT" altLang="it-IT">
                <a:solidFill>
                  <a:srgbClr val="4D4D4D"/>
                </a:solidFill>
              </a:rPr>
              <a:t> </a:t>
            </a:r>
            <a:r>
              <a:rPr lang="it-IT" altLang="it-IT">
                <a:solidFill>
                  <a:srgbClr val="4D4D4D"/>
                </a:solidFill>
                <a:latin typeface="Arial Narrow" pitchFamily="34" charset="0"/>
              </a:rPr>
              <a:t>da un </a:t>
            </a:r>
            <a:r>
              <a:rPr lang="it-IT" altLang="it-IT">
                <a:solidFill>
                  <a:srgbClr val="008080"/>
                </a:solidFill>
                <a:latin typeface="Arial Narrow" pitchFamily="34" charset="0"/>
              </a:rPr>
              <a:t>percorso formativo comune per ruolo</a:t>
            </a:r>
            <a:r>
              <a:rPr lang="it-IT" altLang="it-IT">
                <a:solidFill>
                  <a:srgbClr val="4D4D4D"/>
                </a:solidFill>
                <a:latin typeface="Arial Narrow" pitchFamily="34" charset="0"/>
              </a:rPr>
              <a:t> e da una parte di </a:t>
            </a:r>
            <a:r>
              <a:rPr lang="it-IT" altLang="it-IT">
                <a:solidFill>
                  <a:srgbClr val="008080"/>
                </a:solidFill>
                <a:latin typeface="Arial Narrow" pitchFamily="34" charset="0"/>
              </a:rPr>
              <a:t>attività personalizzate</a:t>
            </a:r>
            <a:r>
              <a:rPr lang="it-IT" altLang="it-IT">
                <a:solidFill>
                  <a:srgbClr val="4D4D4D"/>
                </a:solidFill>
                <a:latin typeface="Arial Narrow" pitchFamily="34" charset="0"/>
              </a:rPr>
              <a:t> (azioni di sviluppo quali stage, partecipazione a progetti/convegni, formazione specialistica, counselling, incontri tra pari …) di sviluppo</a:t>
            </a:r>
          </a:p>
        </p:txBody>
      </p:sp>
      <p:sp>
        <p:nvSpPr>
          <p:cNvPr id="14342" name="Rectangle 14"/>
          <p:cNvSpPr>
            <a:spLocks noChangeArrowheads="1"/>
          </p:cNvSpPr>
          <p:nvPr/>
        </p:nvSpPr>
        <p:spPr bwMode="auto">
          <a:xfrm>
            <a:off x="1187450" y="3141663"/>
            <a:ext cx="63007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b="1">
                <a:solidFill>
                  <a:srgbClr val="008080"/>
                </a:solidFill>
              </a:rPr>
              <a:t>► validato</a:t>
            </a:r>
            <a:r>
              <a:rPr lang="it-IT" altLang="it-IT">
                <a:solidFill>
                  <a:srgbClr val="4D4D4D"/>
                </a:solidFill>
              </a:rPr>
              <a:t> </a:t>
            </a:r>
            <a:r>
              <a:rPr lang="it-IT" altLang="it-IT">
                <a:solidFill>
                  <a:srgbClr val="4D4D4D"/>
                </a:solidFill>
                <a:latin typeface="Arial Narrow" pitchFamily="34" charset="0"/>
              </a:rPr>
              <a:t>dal responsabile diretto</a:t>
            </a:r>
          </a:p>
        </p:txBody>
      </p:sp>
      <p:sp>
        <p:nvSpPr>
          <p:cNvPr id="14343" name="Rectangle 15"/>
          <p:cNvSpPr>
            <a:spLocks noChangeArrowheads="1"/>
          </p:cNvSpPr>
          <p:nvPr/>
        </p:nvSpPr>
        <p:spPr bwMode="auto">
          <a:xfrm>
            <a:off x="1187450" y="3789363"/>
            <a:ext cx="66611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b="1">
                <a:solidFill>
                  <a:srgbClr val="008080"/>
                </a:solidFill>
              </a:rPr>
              <a:t>► rivisto</a:t>
            </a:r>
            <a:r>
              <a:rPr lang="it-IT" altLang="it-IT">
                <a:solidFill>
                  <a:srgbClr val="4D4D4D"/>
                </a:solidFill>
              </a:rPr>
              <a:t> </a:t>
            </a:r>
            <a:r>
              <a:rPr lang="it-IT" altLang="it-IT">
                <a:solidFill>
                  <a:srgbClr val="4D4D4D"/>
                </a:solidFill>
                <a:latin typeface="Arial Narrow" pitchFamily="34" charset="0"/>
              </a:rPr>
              <a:t>da chi è interessato a rivedere le proprie aree di miglioramento (cambiamenti di esigenze)</a:t>
            </a:r>
          </a:p>
        </p:txBody>
      </p:sp>
      <p:sp>
        <p:nvSpPr>
          <p:cNvPr id="14344" name="Rectangle 16"/>
          <p:cNvSpPr>
            <a:spLocks noChangeArrowheads="1"/>
          </p:cNvSpPr>
          <p:nvPr/>
        </p:nvSpPr>
        <p:spPr bwMode="auto">
          <a:xfrm>
            <a:off x="1187450" y="5300663"/>
            <a:ext cx="69484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b="1">
                <a:solidFill>
                  <a:srgbClr val="008080"/>
                </a:solidFill>
              </a:rPr>
              <a:t>► monitorato</a:t>
            </a:r>
            <a:r>
              <a:rPr lang="it-IT" altLang="it-IT">
                <a:solidFill>
                  <a:srgbClr val="4D4D4D"/>
                </a:solidFill>
              </a:rPr>
              <a:t> </a:t>
            </a:r>
            <a:r>
              <a:rPr lang="it-IT" altLang="it-IT">
                <a:solidFill>
                  <a:srgbClr val="4D4D4D"/>
                </a:solidFill>
                <a:latin typeface="Arial Narrow" pitchFamily="34" charset="0"/>
              </a:rPr>
              <a:t>allo scopo di perfezionare il processo di sviluppo</a:t>
            </a:r>
          </a:p>
        </p:txBody>
      </p:sp>
      <p:sp>
        <p:nvSpPr>
          <p:cNvPr id="14345" name="Rectangle 17"/>
          <p:cNvSpPr>
            <a:spLocks noChangeArrowheads="1"/>
          </p:cNvSpPr>
          <p:nvPr/>
        </p:nvSpPr>
        <p:spPr bwMode="auto">
          <a:xfrm>
            <a:off x="1187450" y="1052513"/>
            <a:ext cx="651668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>
                <a:solidFill>
                  <a:srgbClr val="4D4D4D"/>
                </a:solidFill>
                <a:latin typeface="Arial Narrow" pitchFamily="34" charset="0"/>
              </a:rPr>
              <a:t>è lo strumento che raccoglie le </a:t>
            </a:r>
            <a:r>
              <a:rPr lang="it-IT" altLang="it-IT">
                <a:solidFill>
                  <a:srgbClr val="008080"/>
                </a:solidFill>
              </a:rPr>
              <a:t>esigenze</a:t>
            </a:r>
            <a:r>
              <a:rPr lang="it-IT" altLang="it-IT">
                <a:solidFill>
                  <a:srgbClr val="4D4D4D"/>
                </a:solidFill>
                <a:latin typeface="Arial Narrow" pitchFamily="34" charset="0"/>
              </a:rPr>
              <a:t> di miglioramento personali e definisce le corrispondenti </a:t>
            </a:r>
            <a:r>
              <a:rPr lang="it-IT" altLang="it-IT">
                <a:solidFill>
                  <a:srgbClr val="008080"/>
                </a:solidFill>
              </a:rPr>
              <a:t>iniziative </a:t>
            </a:r>
            <a:r>
              <a:rPr lang="it-IT" altLang="it-IT">
                <a:solidFill>
                  <a:srgbClr val="4D4D4D"/>
                </a:solidFill>
                <a:latin typeface="Arial Narrow" pitchFamily="34" charset="0"/>
              </a:rPr>
              <a:t>di sviluppo. Esso è :  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142875" y="6353175"/>
            <a:ext cx="9001125" cy="504825"/>
            <a:chOff x="90" y="3969"/>
            <a:chExt cx="5670" cy="318"/>
          </a:xfrm>
        </p:grpSpPr>
        <p:sp>
          <p:nvSpPr>
            <p:cNvPr id="15367" name="Line 3"/>
            <p:cNvSpPr>
              <a:spLocks noChangeShapeType="1"/>
            </p:cNvSpPr>
            <p:nvPr/>
          </p:nvSpPr>
          <p:spPr bwMode="auto">
            <a:xfrm>
              <a:off x="2245" y="4201"/>
              <a:ext cx="3515" cy="0"/>
            </a:xfrm>
            <a:prstGeom prst="line">
              <a:avLst/>
            </a:prstGeom>
            <a:noFill/>
            <a:ln w="12700">
              <a:solidFill>
                <a:srgbClr val="0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5368" name="Text Box 4"/>
            <p:cNvSpPr txBox="1">
              <a:spLocks noChangeArrowheads="1"/>
            </p:cNvSpPr>
            <p:nvPr/>
          </p:nvSpPr>
          <p:spPr bwMode="auto">
            <a:xfrm>
              <a:off x="253" y="4103"/>
              <a:ext cx="2037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it-IT" altLang="it-IT" sz="900">
                  <a:solidFill>
                    <a:srgbClr val="008080"/>
                  </a:solidFill>
                  <a:latin typeface="Arial Narrow" pitchFamily="34" charset="0"/>
                </a:rPr>
                <a:t>PROVINCIA AUTONOMA DI TRENTO – Dipartimento Lavoro e Welfare</a:t>
              </a:r>
            </a:p>
          </p:txBody>
        </p:sp>
        <p:pic>
          <p:nvPicPr>
            <p:cNvPr id="15369" name="Picture 5" descr="PAT_color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" y="3969"/>
              <a:ext cx="194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363" name="Group 6"/>
          <p:cNvGrpSpPr>
            <a:grpSpLocks/>
          </p:cNvGrpSpPr>
          <p:nvPr/>
        </p:nvGrpSpPr>
        <p:grpSpPr bwMode="auto">
          <a:xfrm>
            <a:off x="1187450" y="188913"/>
            <a:ext cx="7956550" cy="504825"/>
            <a:chOff x="748" y="119"/>
            <a:chExt cx="5012" cy="318"/>
          </a:xfrm>
        </p:grpSpPr>
        <p:sp>
          <p:nvSpPr>
            <p:cNvPr id="15365" name="Rectangle 7"/>
            <p:cNvSpPr>
              <a:spLocks noChangeArrowheads="1"/>
            </p:cNvSpPr>
            <p:nvPr/>
          </p:nvSpPr>
          <p:spPr bwMode="auto">
            <a:xfrm>
              <a:off x="793" y="391"/>
              <a:ext cx="4967" cy="46"/>
            </a:xfrm>
            <a:prstGeom prst="rect">
              <a:avLst/>
            </a:prstGeom>
            <a:solidFill>
              <a:srgbClr val="0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altLang="it-IT"/>
            </a:p>
          </p:txBody>
        </p:sp>
        <p:sp>
          <p:nvSpPr>
            <p:cNvPr id="15366" name="Text Box 8"/>
            <p:cNvSpPr txBox="1">
              <a:spLocks noChangeArrowheads="1"/>
            </p:cNvSpPr>
            <p:nvPr/>
          </p:nvSpPr>
          <p:spPr bwMode="auto">
            <a:xfrm>
              <a:off x="748" y="119"/>
              <a:ext cx="49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it-IT" altLang="it-IT" sz="2400" b="1">
                  <a:solidFill>
                    <a:srgbClr val="008080"/>
                  </a:solidFill>
                  <a:latin typeface="Arial Narrow" pitchFamily="34" charset="0"/>
                </a:rPr>
                <a:t>Come funziona il PSP</a:t>
              </a:r>
              <a:endParaRPr lang="it-IT" altLang="it-IT" sz="1800" b="1">
                <a:solidFill>
                  <a:srgbClr val="008080"/>
                </a:solidFill>
                <a:latin typeface="Arial Narrow" pitchFamily="34" charset="0"/>
              </a:endParaRPr>
            </a:p>
          </p:txBody>
        </p:sp>
      </p:grpSp>
      <p:pic>
        <p:nvPicPr>
          <p:cNvPr id="15364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908050"/>
            <a:ext cx="86106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808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142875" y="6353175"/>
            <a:ext cx="9001125" cy="504825"/>
            <a:chOff x="90" y="3969"/>
            <a:chExt cx="5670" cy="318"/>
          </a:xfrm>
        </p:grpSpPr>
        <p:sp>
          <p:nvSpPr>
            <p:cNvPr id="16393" name="Line 3"/>
            <p:cNvSpPr>
              <a:spLocks noChangeShapeType="1"/>
            </p:cNvSpPr>
            <p:nvPr/>
          </p:nvSpPr>
          <p:spPr bwMode="auto">
            <a:xfrm>
              <a:off x="2245" y="4201"/>
              <a:ext cx="3515" cy="0"/>
            </a:xfrm>
            <a:prstGeom prst="line">
              <a:avLst/>
            </a:prstGeom>
            <a:noFill/>
            <a:ln w="12700">
              <a:solidFill>
                <a:srgbClr val="0066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6394" name="Text Box 4"/>
            <p:cNvSpPr txBox="1">
              <a:spLocks noChangeArrowheads="1"/>
            </p:cNvSpPr>
            <p:nvPr/>
          </p:nvSpPr>
          <p:spPr bwMode="auto">
            <a:xfrm>
              <a:off x="253" y="4103"/>
              <a:ext cx="2037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it-IT" altLang="it-IT" sz="900">
                  <a:solidFill>
                    <a:srgbClr val="006666"/>
                  </a:solidFill>
                  <a:latin typeface="Arial Narrow" pitchFamily="34" charset="0"/>
                </a:rPr>
                <a:t>PROVINCIA AUTONOMA DI TRENTO – Dipartimento Lavoro e Welfare</a:t>
              </a:r>
            </a:p>
          </p:txBody>
        </p:sp>
        <p:pic>
          <p:nvPicPr>
            <p:cNvPr id="16395" name="Picture 5" descr="PAT_color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" y="3969"/>
              <a:ext cx="194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6387" name="Group 6"/>
          <p:cNvGrpSpPr>
            <a:grpSpLocks/>
          </p:cNvGrpSpPr>
          <p:nvPr/>
        </p:nvGrpSpPr>
        <p:grpSpPr bwMode="auto">
          <a:xfrm>
            <a:off x="1187450" y="188913"/>
            <a:ext cx="7956550" cy="504825"/>
            <a:chOff x="748" y="119"/>
            <a:chExt cx="5012" cy="318"/>
          </a:xfrm>
        </p:grpSpPr>
        <p:sp>
          <p:nvSpPr>
            <p:cNvPr id="16391" name="Rectangle 7"/>
            <p:cNvSpPr>
              <a:spLocks noChangeArrowheads="1"/>
            </p:cNvSpPr>
            <p:nvPr/>
          </p:nvSpPr>
          <p:spPr bwMode="auto">
            <a:xfrm>
              <a:off x="793" y="391"/>
              <a:ext cx="4967" cy="46"/>
            </a:xfrm>
            <a:prstGeom prst="rect">
              <a:avLst/>
            </a:prstGeom>
            <a:solidFill>
              <a:srgbClr val="0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altLang="it-IT"/>
            </a:p>
          </p:txBody>
        </p:sp>
        <p:sp>
          <p:nvSpPr>
            <p:cNvPr id="16392" name="Text Box 8"/>
            <p:cNvSpPr txBox="1">
              <a:spLocks noChangeArrowheads="1"/>
            </p:cNvSpPr>
            <p:nvPr/>
          </p:nvSpPr>
          <p:spPr bwMode="auto">
            <a:xfrm>
              <a:off x="748" y="119"/>
              <a:ext cx="49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it-IT" altLang="it-IT" sz="2400" b="1">
                  <a:solidFill>
                    <a:srgbClr val="008080"/>
                  </a:solidFill>
                  <a:latin typeface="Arial Narrow" pitchFamily="34" charset="0"/>
                </a:rPr>
                <a:t>Le iniziative di sviluppo</a:t>
              </a:r>
              <a:endParaRPr lang="it-IT" altLang="it-IT" sz="2000">
                <a:solidFill>
                  <a:srgbClr val="008080"/>
                </a:solidFill>
              </a:endParaRPr>
            </a:p>
          </p:txBody>
        </p:sp>
      </p:grpSp>
      <p:sp>
        <p:nvSpPr>
          <p:cNvPr id="16388" name="Rectangle 21"/>
          <p:cNvSpPr>
            <a:spLocks noChangeArrowheads="1"/>
          </p:cNvSpPr>
          <p:nvPr/>
        </p:nvSpPr>
        <p:spPr bwMode="auto">
          <a:xfrm>
            <a:off x="1258888" y="1268413"/>
            <a:ext cx="32559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b="1">
                <a:solidFill>
                  <a:srgbClr val="008080"/>
                </a:solidFill>
                <a:cs typeface="Arial" charset="0"/>
              </a:rPr>
              <a:t>► </a:t>
            </a:r>
            <a:r>
              <a:rPr lang="it-IT" altLang="it-IT" b="1">
                <a:solidFill>
                  <a:srgbClr val="008080"/>
                </a:solidFill>
              </a:rPr>
              <a:t>Corsi di formazione “ad hoc”</a:t>
            </a:r>
          </a:p>
        </p:txBody>
      </p:sp>
      <p:sp>
        <p:nvSpPr>
          <p:cNvPr id="16389" name="Rectangle 22"/>
          <p:cNvSpPr>
            <a:spLocks noChangeArrowheads="1"/>
          </p:cNvSpPr>
          <p:nvPr/>
        </p:nvSpPr>
        <p:spPr bwMode="auto">
          <a:xfrm>
            <a:off x="1258888" y="1989138"/>
            <a:ext cx="6419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b="1">
                <a:solidFill>
                  <a:srgbClr val="008080"/>
                </a:solidFill>
              </a:rPr>
              <a:t>►</a:t>
            </a:r>
            <a:r>
              <a:rPr lang="it-IT" altLang="it-IT"/>
              <a:t> </a:t>
            </a:r>
            <a:r>
              <a:rPr lang="it-IT" altLang="it-IT" b="1">
                <a:solidFill>
                  <a:srgbClr val="008080"/>
                </a:solidFill>
              </a:rPr>
              <a:t>Corsi dal Piano per la formazione continua aziendale biennale</a:t>
            </a:r>
          </a:p>
        </p:txBody>
      </p:sp>
      <p:sp>
        <p:nvSpPr>
          <p:cNvPr id="16390" name="Rectangle 23"/>
          <p:cNvSpPr>
            <a:spLocks noChangeArrowheads="1"/>
          </p:cNvSpPr>
          <p:nvPr/>
        </p:nvSpPr>
        <p:spPr bwMode="auto">
          <a:xfrm>
            <a:off x="1258888" y="2709863"/>
            <a:ext cx="4572000" cy="194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b="1">
                <a:solidFill>
                  <a:srgbClr val="008080"/>
                </a:solidFill>
              </a:rPr>
              <a:t>►</a:t>
            </a:r>
            <a:r>
              <a:rPr lang="it-IT" altLang="it-IT"/>
              <a:t> </a:t>
            </a:r>
            <a:r>
              <a:rPr lang="it-IT" altLang="it-IT" b="1">
                <a:solidFill>
                  <a:srgbClr val="008080"/>
                </a:solidFill>
              </a:rPr>
              <a:t>Azioni di sviluppo personalizzate</a:t>
            </a:r>
            <a:endParaRPr lang="it-IT" altLang="it-IT"/>
          </a:p>
          <a:p>
            <a:pPr>
              <a:spcBef>
                <a:spcPct val="10000"/>
              </a:spcBef>
            </a:pPr>
            <a:r>
              <a:rPr lang="it-IT" altLang="it-IT"/>
              <a:t>     </a:t>
            </a:r>
            <a:r>
              <a:rPr lang="it-IT" altLang="it-IT">
                <a:solidFill>
                  <a:srgbClr val="008080"/>
                </a:solidFill>
              </a:rPr>
              <a:t>▬</a:t>
            </a:r>
            <a:r>
              <a:rPr lang="it-IT" altLang="it-IT"/>
              <a:t> </a:t>
            </a:r>
            <a:r>
              <a:rPr lang="it-IT" altLang="it-IT">
                <a:solidFill>
                  <a:srgbClr val="4D4D4D"/>
                </a:solidFill>
                <a:latin typeface="Arial Narrow" pitchFamily="34" charset="0"/>
              </a:rPr>
              <a:t>Counselling/mentoring</a:t>
            </a:r>
          </a:p>
          <a:p>
            <a:pPr>
              <a:spcBef>
                <a:spcPct val="10000"/>
              </a:spcBef>
            </a:pPr>
            <a:r>
              <a:rPr lang="it-IT" altLang="it-IT"/>
              <a:t>     </a:t>
            </a:r>
            <a:r>
              <a:rPr lang="it-IT" altLang="it-IT">
                <a:solidFill>
                  <a:srgbClr val="008080"/>
                </a:solidFill>
              </a:rPr>
              <a:t>▬</a:t>
            </a:r>
            <a:r>
              <a:rPr lang="it-IT" altLang="it-IT"/>
              <a:t> </a:t>
            </a:r>
            <a:r>
              <a:rPr lang="it-IT" altLang="it-IT">
                <a:solidFill>
                  <a:srgbClr val="4D4D4D"/>
                </a:solidFill>
                <a:latin typeface="Arial Narrow" pitchFamily="34" charset="0"/>
              </a:rPr>
              <a:t>Incontri mirati a tema</a:t>
            </a:r>
          </a:p>
          <a:p>
            <a:pPr>
              <a:spcBef>
                <a:spcPct val="10000"/>
              </a:spcBef>
            </a:pPr>
            <a:r>
              <a:rPr lang="it-IT" altLang="it-IT"/>
              <a:t>     </a:t>
            </a:r>
            <a:r>
              <a:rPr lang="it-IT" altLang="it-IT">
                <a:solidFill>
                  <a:srgbClr val="008080"/>
                </a:solidFill>
              </a:rPr>
              <a:t>▬</a:t>
            </a:r>
            <a:r>
              <a:rPr lang="it-IT" altLang="it-IT"/>
              <a:t> </a:t>
            </a:r>
            <a:r>
              <a:rPr lang="it-IT" altLang="it-IT">
                <a:solidFill>
                  <a:srgbClr val="4D4D4D"/>
                </a:solidFill>
                <a:latin typeface="Arial Narrow" pitchFamily="34" charset="0"/>
              </a:rPr>
              <a:t>Momenti di confronto fra Coordinatori</a:t>
            </a:r>
          </a:p>
          <a:p>
            <a:pPr>
              <a:spcBef>
                <a:spcPct val="10000"/>
              </a:spcBef>
            </a:pPr>
            <a:r>
              <a:rPr lang="it-IT" altLang="it-IT"/>
              <a:t>     </a:t>
            </a:r>
            <a:r>
              <a:rPr lang="it-IT" altLang="it-IT">
                <a:solidFill>
                  <a:srgbClr val="008080"/>
                </a:solidFill>
              </a:rPr>
              <a:t>▬</a:t>
            </a:r>
            <a:r>
              <a:rPr lang="it-IT" altLang="it-IT"/>
              <a:t> </a:t>
            </a:r>
            <a:r>
              <a:rPr lang="it-IT" altLang="it-IT">
                <a:solidFill>
                  <a:srgbClr val="4D4D4D"/>
                </a:solidFill>
                <a:latin typeface="Arial Narrow" pitchFamily="34" charset="0"/>
              </a:rPr>
              <a:t>Partecipazione a progetti</a:t>
            </a:r>
          </a:p>
          <a:p>
            <a:pPr>
              <a:spcBef>
                <a:spcPct val="10000"/>
              </a:spcBef>
            </a:pPr>
            <a:r>
              <a:rPr lang="it-IT" altLang="it-IT"/>
              <a:t>     </a:t>
            </a:r>
            <a:r>
              <a:rPr lang="it-IT" altLang="it-IT">
                <a:solidFill>
                  <a:srgbClr val="008080"/>
                </a:solidFill>
              </a:rPr>
              <a:t>▬</a:t>
            </a:r>
            <a:r>
              <a:rPr lang="it-IT" altLang="it-IT"/>
              <a:t> </a:t>
            </a:r>
            <a:r>
              <a:rPr lang="it-IT" altLang="it-IT">
                <a:solidFill>
                  <a:srgbClr val="4D4D4D"/>
                </a:solidFill>
                <a:latin typeface="Arial Narrow" pitchFamily="34" charset="0"/>
              </a:rPr>
              <a:t>Confronti periodici col capo</a:t>
            </a:r>
          </a:p>
          <a:p>
            <a:pPr>
              <a:spcBef>
                <a:spcPct val="10000"/>
              </a:spcBef>
            </a:pPr>
            <a:r>
              <a:rPr lang="it-IT" altLang="it-IT"/>
              <a:t>     </a:t>
            </a:r>
            <a:r>
              <a:rPr lang="it-IT" altLang="it-IT">
                <a:solidFill>
                  <a:srgbClr val="008080"/>
                </a:solidFill>
              </a:rPr>
              <a:t>▬</a:t>
            </a:r>
            <a:r>
              <a:rPr lang="it-IT" altLang="it-IT"/>
              <a:t> </a:t>
            </a:r>
            <a:r>
              <a:rPr lang="it-IT" altLang="it-IT">
                <a:solidFill>
                  <a:srgbClr val="4D4D4D"/>
                </a:solidFill>
                <a:latin typeface="Arial Narrow" pitchFamily="34" charset="0"/>
              </a:rPr>
              <a:t>Stage professionale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142875" y="6353175"/>
            <a:ext cx="9001125" cy="504825"/>
            <a:chOff x="90" y="3969"/>
            <a:chExt cx="5670" cy="318"/>
          </a:xfrm>
        </p:grpSpPr>
        <p:sp>
          <p:nvSpPr>
            <p:cNvPr id="17429" name="Line 3"/>
            <p:cNvSpPr>
              <a:spLocks noChangeShapeType="1"/>
            </p:cNvSpPr>
            <p:nvPr/>
          </p:nvSpPr>
          <p:spPr bwMode="auto">
            <a:xfrm>
              <a:off x="2245" y="4201"/>
              <a:ext cx="3515" cy="0"/>
            </a:xfrm>
            <a:prstGeom prst="line">
              <a:avLst/>
            </a:prstGeom>
            <a:noFill/>
            <a:ln w="12700">
              <a:solidFill>
                <a:srgbClr val="0066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7430" name="Text Box 4"/>
            <p:cNvSpPr txBox="1">
              <a:spLocks noChangeArrowheads="1"/>
            </p:cNvSpPr>
            <p:nvPr/>
          </p:nvSpPr>
          <p:spPr bwMode="auto">
            <a:xfrm>
              <a:off x="253" y="4103"/>
              <a:ext cx="2037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it-IT" altLang="it-IT" sz="900">
                  <a:solidFill>
                    <a:srgbClr val="006666"/>
                  </a:solidFill>
                  <a:latin typeface="Arial Narrow" pitchFamily="34" charset="0"/>
                </a:rPr>
                <a:t>PROVINCIA AUTONOMA DI TRENTO – Dipartimento Lavoro e Welfare</a:t>
              </a:r>
            </a:p>
          </p:txBody>
        </p:sp>
        <p:pic>
          <p:nvPicPr>
            <p:cNvPr id="17431" name="Picture 5" descr="PAT_color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" y="3969"/>
              <a:ext cx="194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7411" name="Group 6"/>
          <p:cNvGrpSpPr>
            <a:grpSpLocks/>
          </p:cNvGrpSpPr>
          <p:nvPr/>
        </p:nvGrpSpPr>
        <p:grpSpPr bwMode="auto">
          <a:xfrm>
            <a:off x="1187450" y="188913"/>
            <a:ext cx="7956550" cy="504825"/>
            <a:chOff x="748" y="119"/>
            <a:chExt cx="5012" cy="318"/>
          </a:xfrm>
        </p:grpSpPr>
        <p:sp>
          <p:nvSpPr>
            <p:cNvPr id="17427" name="Rectangle 7"/>
            <p:cNvSpPr>
              <a:spLocks noChangeArrowheads="1"/>
            </p:cNvSpPr>
            <p:nvPr/>
          </p:nvSpPr>
          <p:spPr bwMode="auto">
            <a:xfrm>
              <a:off x="793" y="391"/>
              <a:ext cx="4967" cy="46"/>
            </a:xfrm>
            <a:prstGeom prst="rect">
              <a:avLst/>
            </a:prstGeom>
            <a:solidFill>
              <a:srgbClr val="0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altLang="it-IT"/>
            </a:p>
          </p:txBody>
        </p:sp>
        <p:sp>
          <p:nvSpPr>
            <p:cNvPr id="17428" name="Text Box 8"/>
            <p:cNvSpPr txBox="1">
              <a:spLocks noChangeArrowheads="1"/>
            </p:cNvSpPr>
            <p:nvPr/>
          </p:nvSpPr>
          <p:spPr bwMode="auto">
            <a:xfrm>
              <a:off x="748" y="119"/>
              <a:ext cx="49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it-IT" altLang="it-IT" sz="2400" b="1">
                  <a:solidFill>
                    <a:srgbClr val="008080"/>
                  </a:solidFill>
                  <a:latin typeface="Arial Narrow" pitchFamily="34" charset="0"/>
                </a:rPr>
                <a:t>Gli attori del processo di sviluppo</a:t>
              </a:r>
              <a:endParaRPr lang="it-IT" altLang="it-IT" sz="2000">
                <a:solidFill>
                  <a:srgbClr val="008080"/>
                </a:solidFill>
              </a:endParaRPr>
            </a:p>
          </p:txBody>
        </p:sp>
      </p:grpSp>
      <p:sp>
        <p:nvSpPr>
          <p:cNvPr id="209947" name="_s1029"/>
          <p:cNvSpPr>
            <a:spLocks noChangeArrowheads="1"/>
          </p:cNvSpPr>
          <p:nvPr/>
        </p:nvSpPr>
        <p:spPr bwMode="auto">
          <a:xfrm>
            <a:off x="2549525" y="1965325"/>
            <a:ext cx="1147763" cy="1149350"/>
          </a:xfrm>
          <a:prstGeom prst="ellipse">
            <a:avLst/>
          </a:prstGeom>
          <a:solidFill>
            <a:srgbClr val="008080">
              <a:alpha val="50195"/>
            </a:srgbClr>
          </a:solidFill>
          <a:ln w="12700" algn="ctr">
            <a:solidFill>
              <a:srgbClr val="0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9040" tIns="64520" rIns="129040" bIns="64520" anchor="ctr"/>
          <a:lstStyle/>
          <a:p>
            <a:pPr algn="ctr"/>
            <a:r>
              <a:rPr lang="it-IT" altLang="it-IT" sz="2400" b="1">
                <a:solidFill>
                  <a:srgbClr val="006666"/>
                </a:solidFill>
                <a:latin typeface="Arial Narrow" pitchFamily="34" charset="0"/>
              </a:rPr>
              <a:t>…</a:t>
            </a:r>
          </a:p>
        </p:txBody>
      </p:sp>
      <p:sp>
        <p:nvSpPr>
          <p:cNvPr id="209948" name="_s1031"/>
          <p:cNvSpPr>
            <a:spLocks noChangeArrowheads="1"/>
          </p:cNvSpPr>
          <p:nvPr/>
        </p:nvSpPr>
        <p:spPr bwMode="auto">
          <a:xfrm>
            <a:off x="2217738" y="3424238"/>
            <a:ext cx="1147762" cy="1147762"/>
          </a:xfrm>
          <a:prstGeom prst="ellipse">
            <a:avLst/>
          </a:prstGeom>
          <a:solidFill>
            <a:srgbClr val="008080">
              <a:alpha val="50195"/>
            </a:srgbClr>
          </a:solidFill>
          <a:ln w="12700" algn="ctr">
            <a:solidFill>
              <a:srgbClr val="0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9040" tIns="64520" rIns="129040" bIns="64520" anchor="ctr"/>
          <a:lstStyle/>
          <a:p>
            <a:pPr algn="ctr"/>
            <a:r>
              <a:rPr lang="it-IT" altLang="it-IT" sz="1500" b="1">
                <a:solidFill>
                  <a:srgbClr val="006666"/>
                </a:solidFill>
                <a:latin typeface="Arial Narrow" pitchFamily="34" charset="0"/>
              </a:rPr>
              <a:t>AREA </a:t>
            </a:r>
          </a:p>
          <a:p>
            <a:pPr algn="ctr"/>
            <a:r>
              <a:rPr lang="it-IT" altLang="it-IT" sz="1500" b="1">
                <a:solidFill>
                  <a:srgbClr val="006666"/>
                </a:solidFill>
                <a:latin typeface="Arial Narrow" pitchFamily="34" charset="0"/>
              </a:rPr>
              <a:t>PROFESSIONI</a:t>
            </a:r>
          </a:p>
          <a:p>
            <a:pPr algn="ctr"/>
            <a:r>
              <a:rPr lang="it-IT" altLang="it-IT" sz="1500" b="1">
                <a:solidFill>
                  <a:srgbClr val="006666"/>
                </a:solidFill>
                <a:latin typeface="Arial Narrow" pitchFamily="34" charset="0"/>
              </a:rPr>
              <a:t>SANITARIE</a:t>
            </a:r>
          </a:p>
        </p:txBody>
      </p:sp>
      <p:sp>
        <p:nvSpPr>
          <p:cNvPr id="209949" name="_s1033"/>
          <p:cNvSpPr>
            <a:spLocks noChangeArrowheads="1"/>
          </p:cNvSpPr>
          <p:nvPr/>
        </p:nvSpPr>
        <p:spPr bwMode="auto">
          <a:xfrm>
            <a:off x="3151188" y="4591050"/>
            <a:ext cx="1149350" cy="1149350"/>
          </a:xfrm>
          <a:prstGeom prst="ellipse">
            <a:avLst/>
          </a:prstGeom>
          <a:solidFill>
            <a:srgbClr val="008080">
              <a:alpha val="50195"/>
            </a:srgbClr>
          </a:solidFill>
          <a:ln w="12700" algn="ctr">
            <a:solidFill>
              <a:srgbClr val="0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9040" tIns="64520" rIns="129040" bIns="64520" anchor="ctr"/>
          <a:lstStyle/>
          <a:p>
            <a:pPr algn="ctr"/>
            <a:r>
              <a:rPr lang="it-IT" altLang="it-IT" b="1">
                <a:solidFill>
                  <a:srgbClr val="006666"/>
                </a:solidFill>
                <a:latin typeface="Arial Narrow" pitchFamily="34" charset="0"/>
              </a:rPr>
              <a:t>COLLEGHI</a:t>
            </a:r>
          </a:p>
        </p:txBody>
      </p:sp>
      <p:sp>
        <p:nvSpPr>
          <p:cNvPr id="209950" name="_s1035"/>
          <p:cNvSpPr>
            <a:spLocks noChangeArrowheads="1"/>
          </p:cNvSpPr>
          <p:nvPr/>
        </p:nvSpPr>
        <p:spPr bwMode="auto">
          <a:xfrm>
            <a:off x="4643438" y="4581525"/>
            <a:ext cx="1149350" cy="1149350"/>
          </a:xfrm>
          <a:prstGeom prst="ellipse">
            <a:avLst/>
          </a:prstGeom>
          <a:solidFill>
            <a:srgbClr val="008080">
              <a:alpha val="50195"/>
            </a:srgbClr>
          </a:solidFill>
          <a:ln w="12700" algn="ctr">
            <a:solidFill>
              <a:srgbClr val="0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9040" tIns="64520" rIns="129040" bIns="64520" anchor="ctr"/>
          <a:lstStyle/>
          <a:p>
            <a:pPr algn="ctr"/>
            <a:r>
              <a:rPr lang="it-IT" altLang="it-IT" b="1">
                <a:solidFill>
                  <a:srgbClr val="006666"/>
                </a:solidFill>
                <a:latin typeface="Arial Narrow" pitchFamily="34" charset="0"/>
              </a:rPr>
              <a:t>COLLABORATORI</a:t>
            </a:r>
          </a:p>
        </p:txBody>
      </p:sp>
      <p:sp>
        <p:nvSpPr>
          <p:cNvPr id="209951" name="_s1037"/>
          <p:cNvSpPr>
            <a:spLocks noChangeArrowheads="1"/>
          </p:cNvSpPr>
          <p:nvPr/>
        </p:nvSpPr>
        <p:spPr bwMode="auto">
          <a:xfrm>
            <a:off x="5580063" y="3429000"/>
            <a:ext cx="1149350" cy="1147763"/>
          </a:xfrm>
          <a:prstGeom prst="ellipse">
            <a:avLst/>
          </a:prstGeom>
          <a:solidFill>
            <a:srgbClr val="008080">
              <a:alpha val="50195"/>
            </a:srgbClr>
          </a:solidFill>
          <a:ln w="12700" algn="ctr">
            <a:solidFill>
              <a:srgbClr val="0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9040" tIns="64520" rIns="129040" bIns="64520" anchor="ctr"/>
          <a:lstStyle/>
          <a:p>
            <a:pPr algn="ctr"/>
            <a:r>
              <a:rPr lang="it-IT" altLang="it-IT" b="1">
                <a:solidFill>
                  <a:srgbClr val="006666"/>
                </a:solidFill>
                <a:latin typeface="Arial Narrow" pitchFamily="34" charset="0"/>
              </a:rPr>
              <a:t>SERVIZIO </a:t>
            </a:r>
          </a:p>
          <a:p>
            <a:pPr algn="ctr"/>
            <a:r>
              <a:rPr lang="it-IT" altLang="it-IT" b="1">
                <a:solidFill>
                  <a:srgbClr val="006666"/>
                </a:solidFill>
                <a:latin typeface="Arial Narrow" pitchFamily="34" charset="0"/>
              </a:rPr>
              <a:t>FORMAZIONE</a:t>
            </a:r>
          </a:p>
        </p:txBody>
      </p:sp>
      <p:sp>
        <p:nvSpPr>
          <p:cNvPr id="209952" name="_s1039"/>
          <p:cNvSpPr>
            <a:spLocks noChangeArrowheads="1"/>
          </p:cNvSpPr>
          <p:nvPr/>
        </p:nvSpPr>
        <p:spPr bwMode="auto">
          <a:xfrm>
            <a:off x="5243513" y="1963738"/>
            <a:ext cx="1149350" cy="1147762"/>
          </a:xfrm>
          <a:prstGeom prst="ellipse">
            <a:avLst/>
          </a:prstGeom>
          <a:solidFill>
            <a:srgbClr val="008080">
              <a:alpha val="50195"/>
            </a:srgbClr>
          </a:solidFill>
          <a:ln w="12700" algn="ctr">
            <a:solidFill>
              <a:srgbClr val="0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9040" tIns="64520" rIns="129040" bIns="64520" anchor="ctr"/>
          <a:lstStyle/>
          <a:p>
            <a:pPr algn="ctr"/>
            <a:r>
              <a:rPr lang="it-IT" altLang="it-IT" b="1">
                <a:solidFill>
                  <a:srgbClr val="006666"/>
                </a:solidFill>
                <a:latin typeface="Arial Narrow" pitchFamily="34" charset="0"/>
              </a:rPr>
              <a:t>TUTOR</a:t>
            </a:r>
          </a:p>
        </p:txBody>
      </p:sp>
      <p:sp>
        <p:nvSpPr>
          <p:cNvPr id="209953" name="_s1041"/>
          <p:cNvSpPr>
            <a:spLocks noChangeArrowheads="1"/>
          </p:cNvSpPr>
          <p:nvPr/>
        </p:nvSpPr>
        <p:spPr bwMode="auto">
          <a:xfrm>
            <a:off x="3924300" y="1341438"/>
            <a:ext cx="1149350" cy="1149350"/>
          </a:xfrm>
          <a:prstGeom prst="ellipse">
            <a:avLst/>
          </a:prstGeom>
          <a:solidFill>
            <a:srgbClr val="008080">
              <a:alpha val="50195"/>
            </a:srgbClr>
          </a:solidFill>
          <a:ln w="12700">
            <a:solidFill>
              <a:srgbClr val="008080"/>
            </a:solidFill>
            <a:round/>
            <a:headEnd/>
            <a:tailEnd/>
          </a:ln>
        </p:spPr>
        <p:txBody>
          <a:bodyPr wrap="none" lIns="129040" tIns="64520" rIns="129040" bIns="64520" anchor="ctr"/>
          <a:lstStyle/>
          <a:p>
            <a:pPr algn="ctr"/>
            <a:r>
              <a:rPr lang="it-IT" altLang="it-IT" b="1">
                <a:solidFill>
                  <a:srgbClr val="006666"/>
                </a:solidFill>
                <a:latin typeface="Arial Narrow" pitchFamily="34" charset="0"/>
              </a:rPr>
              <a:t>CAPO</a:t>
            </a:r>
          </a:p>
        </p:txBody>
      </p:sp>
      <p:sp>
        <p:nvSpPr>
          <p:cNvPr id="17419" name="_s1042"/>
          <p:cNvSpPr>
            <a:spLocks noChangeArrowheads="1"/>
          </p:cNvSpPr>
          <p:nvPr/>
        </p:nvSpPr>
        <p:spPr bwMode="auto">
          <a:xfrm>
            <a:off x="3895725" y="3040063"/>
            <a:ext cx="1149350" cy="1147762"/>
          </a:xfrm>
          <a:prstGeom prst="ellipse">
            <a:avLst/>
          </a:prstGeom>
          <a:solidFill>
            <a:srgbClr val="008080">
              <a:alpha val="50195"/>
            </a:srgbClr>
          </a:solidFill>
          <a:ln w="12700" algn="ctr">
            <a:solidFill>
              <a:srgbClr val="0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9040" tIns="64520" rIns="129040" bIns="64520" anchor="ctr"/>
          <a:lstStyle/>
          <a:p>
            <a:pPr algn="ctr"/>
            <a:r>
              <a:rPr lang="it-IT" altLang="it-IT" sz="3600" b="1">
                <a:solidFill>
                  <a:srgbClr val="006666"/>
                </a:solidFill>
                <a:latin typeface="Arial Narrow" pitchFamily="34" charset="0"/>
              </a:rPr>
              <a:t>io</a:t>
            </a:r>
          </a:p>
        </p:txBody>
      </p:sp>
      <p:sp>
        <p:nvSpPr>
          <p:cNvPr id="209955" name="_s1028"/>
          <p:cNvSpPr>
            <a:spLocks noChangeShapeType="1"/>
          </p:cNvSpPr>
          <p:nvPr/>
        </p:nvSpPr>
        <p:spPr bwMode="auto">
          <a:xfrm flipH="1" flipV="1">
            <a:off x="3570288" y="2895600"/>
            <a:ext cx="452437" cy="358775"/>
          </a:xfrm>
          <a:prstGeom prst="line">
            <a:avLst/>
          </a:prstGeom>
          <a:noFill/>
          <a:ln w="19050">
            <a:solidFill>
              <a:srgbClr val="00808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it-IT"/>
          </a:p>
        </p:txBody>
      </p:sp>
      <p:sp>
        <p:nvSpPr>
          <p:cNvPr id="209956" name="_s1030"/>
          <p:cNvSpPr>
            <a:spLocks noChangeShapeType="1"/>
          </p:cNvSpPr>
          <p:nvPr/>
        </p:nvSpPr>
        <p:spPr bwMode="auto">
          <a:xfrm flipH="1">
            <a:off x="3349625" y="3738563"/>
            <a:ext cx="561975" cy="130175"/>
          </a:xfrm>
          <a:prstGeom prst="line">
            <a:avLst/>
          </a:prstGeom>
          <a:noFill/>
          <a:ln w="19050">
            <a:solidFill>
              <a:srgbClr val="00808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it-IT"/>
          </a:p>
        </p:txBody>
      </p:sp>
      <p:sp>
        <p:nvSpPr>
          <p:cNvPr id="209957" name="_s1032"/>
          <p:cNvSpPr>
            <a:spLocks noChangeShapeType="1"/>
          </p:cNvSpPr>
          <p:nvPr/>
        </p:nvSpPr>
        <p:spPr bwMode="auto">
          <a:xfrm flipH="1">
            <a:off x="3971925" y="4127500"/>
            <a:ext cx="249238" cy="519113"/>
          </a:xfrm>
          <a:prstGeom prst="line">
            <a:avLst/>
          </a:prstGeom>
          <a:noFill/>
          <a:ln w="19050">
            <a:solidFill>
              <a:srgbClr val="00808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it-IT"/>
          </a:p>
        </p:txBody>
      </p:sp>
      <p:sp>
        <p:nvSpPr>
          <p:cNvPr id="209958" name="_s1034"/>
          <p:cNvSpPr>
            <a:spLocks noChangeShapeType="1"/>
          </p:cNvSpPr>
          <p:nvPr/>
        </p:nvSpPr>
        <p:spPr bwMode="auto">
          <a:xfrm>
            <a:off x="4718050" y="4127500"/>
            <a:ext cx="250825" cy="519113"/>
          </a:xfrm>
          <a:prstGeom prst="line">
            <a:avLst/>
          </a:prstGeom>
          <a:noFill/>
          <a:ln w="19050">
            <a:solidFill>
              <a:srgbClr val="00808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it-IT"/>
          </a:p>
        </p:txBody>
      </p:sp>
      <p:sp>
        <p:nvSpPr>
          <p:cNvPr id="209959" name="_s1036"/>
          <p:cNvSpPr>
            <a:spLocks noChangeShapeType="1"/>
          </p:cNvSpPr>
          <p:nvPr/>
        </p:nvSpPr>
        <p:spPr bwMode="auto">
          <a:xfrm>
            <a:off x="5041900" y="3727450"/>
            <a:ext cx="561975" cy="127000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it-IT"/>
          </a:p>
        </p:txBody>
      </p:sp>
      <p:sp>
        <p:nvSpPr>
          <p:cNvPr id="209960" name="_s1038"/>
          <p:cNvSpPr>
            <a:spLocks noChangeShapeType="1"/>
          </p:cNvSpPr>
          <p:nvPr/>
        </p:nvSpPr>
        <p:spPr bwMode="auto">
          <a:xfrm flipV="1">
            <a:off x="4918075" y="2895600"/>
            <a:ext cx="450850" cy="358775"/>
          </a:xfrm>
          <a:prstGeom prst="line">
            <a:avLst/>
          </a:prstGeom>
          <a:noFill/>
          <a:ln w="19050">
            <a:solidFill>
              <a:srgbClr val="00808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it-IT"/>
          </a:p>
        </p:txBody>
      </p:sp>
      <p:sp>
        <p:nvSpPr>
          <p:cNvPr id="209961" name="_s1040"/>
          <p:cNvSpPr>
            <a:spLocks noChangeShapeType="1"/>
          </p:cNvSpPr>
          <p:nvPr/>
        </p:nvSpPr>
        <p:spPr bwMode="auto">
          <a:xfrm flipV="1">
            <a:off x="4500563" y="2492375"/>
            <a:ext cx="0" cy="577850"/>
          </a:xfrm>
          <a:prstGeom prst="line">
            <a:avLst/>
          </a:prstGeom>
          <a:noFill/>
          <a:ln w="19050">
            <a:solidFill>
              <a:srgbClr val="00808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it-I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209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9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209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9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209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9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1000"/>
                                        <p:tgtEl>
                                          <p:spTgt spid="209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1000"/>
                                        <p:tgtEl>
                                          <p:spTgt spid="209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4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1000"/>
                                        <p:tgtEl>
                                          <p:spTgt spid="209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5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1000"/>
                                        <p:tgtEl>
                                          <p:spTgt spid="209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0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47" grpId="0" animBg="1"/>
      <p:bldP spid="209948" grpId="0" animBg="1"/>
      <p:bldP spid="209949" grpId="0" animBg="1"/>
      <p:bldP spid="209950" grpId="0" animBg="1"/>
      <p:bldP spid="209951" grpId="0" animBg="1"/>
      <p:bldP spid="209952" grpId="0" animBg="1"/>
      <p:bldP spid="209953" grpId="0" animBg="1"/>
      <p:bldP spid="209955" grpId="0" animBg="1"/>
      <p:bldP spid="209956" grpId="0" animBg="1"/>
      <p:bldP spid="209957" grpId="0" animBg="1"/>
      <p:bldP spid="209958" grpId="0" animBg="1"/>
      <p:bldP spid="209959" grpId="0" animBg="1"/>
      <p:bldP spid="209960" grpId="0" animBg="1"/>
      <p:bldP spid="20996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28650"/>
            <a:ext cx="7724775" cy="438150"/>
          </a:xfrm>
        </p:spPr>
        <p:txBody>
          <a:bodyPr/>
          <a:lstStyle/>
          <a:p>
            <a:pPr defTabSz="709613" eaLnBrk="1" hangingPunct="1"/>
            <a:r>
              <a:rPr lang="it-IT" altLang="it-IT" sz="2400" b="1" u="sng" smtClean="0">
                <a:solidFill>
                  <a:srgbClr val="008080"/>
                </a:solidFill>
              </a:rPr>
              <a:t>I risultati: la popolazione di riferimento</a:t>
            </a:r>
            <a:endParaRPr lang="it-IT" altLang="it-IT" u="sng" smtClean="0">
              <a:solidFill>
                <a:srgbClr val="008080"/>
              </a:solidFill>
            </a:endParaRP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1679575"/>
            <a:ext cx="6199187" cy="362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7724775" cy="438150"/>
          </a:xfrm>
          <a:noFill/>
        </p:spPr>
        <p:txBody>
          <a:bodyPr lIns="71426" tIns="36505" rIns="71426" bIns="36505">
            <a:spAutoFit/>
          </a:bodyPr>
          <a:lstStyle/>
          <a:p>
            <a:pPr defTabSz="709613" eaLnBrk="1" hangingPunct="1"/>
            <a:r>
              <a:rPr lang="it-IT" altLang="it-IT" sz="2400" b="1" u="sng" smtClean="0">
                <a:solidFill>
                  <a:srgbClr val="008080"/>
                </a:solidFill>
              </a:rPr>
              <a:t>I risultati: la popolazione di riferimento</a:t>
            </a: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8" y="909638"/>
            <a:ext cx="8926512" cy="410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9140" name="Text Box 4"/>
          <p:cNvSpPr txBox="1">
            <a:spLocks noChangeArrowheads="1"/>
          </p:cNvSpPr>
          <p:nvPr/>
        </p:nvSpPr>
        <p:spPr bwMode="auto">
          <a:xfrm>
            <a:off x="466725" y="4941888"/>
            <a:ext cx="7273925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altLang="it-IT" b="1">
                <a:effectLst>
                  <a:outerShdw blurRad="38100" dist="38100" dir="2700000" algn="tl">
                    <a:srgbClr val="C0C0C0"/>
                  </a:outerShdw>
                </a:effectLst>
              </a:rPr>
              <a:t>B3 “Gestire i conflitti nella squadra” (46%)</a:t>
            </a:r>
          </a:p>
          <a:p>
            <a:pPr>
              <a:spcBef>
                <a:spcPct val="50000"/>
              </a:spcBef>
              <a:defRPr/>
            </a:pPr>
            <a:r>
              <a:rPr lang="it-IT" altLang="it-IT"/>
              <a:t>B1 “Gestire il cambiamento” (27%)</a:t>
            </a:r>
          </a:p>
          <a:p>
            <a:pPr>
              <a:spcBef>
                <a:spcPct val="50000"/>
              </a:spcBef>
              <a:defRPr/>
            </a:pPr>
            <a:r>
              <a:rPr lang="it-IT" altLang="it-IT"/>
              <a:t>B2 “Guidare la squadra”, E1 “Gestire i processi” (24%)</a:t>
            </a:r>
          </a:p>
          <a:p>
            <a:pPr>
              <a:spcBef>
                <a:spcPct val="50000"/>
              </a:spcBef>
              <a:defRPr/>
            </a:pPr>
            <a:r>
              <a:rPr lang="it-IT" altLang="it-IT"/>
              <a:t>E2 “Gestire la qualità dell’assistenza” (23%)</a:t>
            </a:r>
          </a:p>
          <a:p>
            <a:pPr>
              <a:spcBef>
                <a:spcPct val="50000"/>
              </a:spcBef>
              <a:defRPr/>
            </a:pPr>
            <a:r>
              <a:rPr lang="it-IT" altLang="it-IT"/>
              <a:t>C5 “Gestire lo sviluppo delle persone” (21%)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2"/>
          <p:cNvGrpSpPr>
            <a:grpSpLocks/>
          </p:cNvGrpSpPr>
          <p:nvPr/>
        </p:nvGrpSpPr>
        <p:grpSpPr bwMode="auto">
          <a:xfrm>
            <a:off x="142875" y="6353175"/>
            <a:ext cx="9001125" cy="504825"/>
            <a:chOff x="90" y="3969"/>
            <a:chExt cx="5670" cy="318"/>
          </a:xfrm>
        </p:grpSpPr>
        <p:sp>
          <p:nvSpPr>
            <p:cNvPr id="20510" name="Line 3"/>
            <p:cNvSpPr>
              <a:spLocks noChangeShapeType="1"/>
            </p:cNvSpPr>
            <p:nvPr/>
          </p:nvSpPr>
          <p:spPr bwMode="auto">
            <a:xfrm>
              <a:off x="2245" y="4201"/>
              <a:ext cx="3515" cy="0"/>
            </a:xfrm>
            <a:prstGeom prst="line">
              <a:avLst/>
            </a:prstGeom>
            <a:noFill/>
            <a:ln w="12700">
              <a:solidFill>
                <a:srgbClr val="0066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0511" name="Text Box 4"/>
            <p:cNvSpPr txBox="1">
              <a:spLocks noChangeArrowheads="1"/>
            </p:cNvSpPr>
            <p:nvPr/>
          </p:nvSpPr>
          <p:spPr bwMode="auto">
            <a:xfrm>
              <a:off x="253" y="4103"/>
              <a:ext cx="2037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it-IT" altLang="it-IT" sz="900">
                  <a:solidFill>
                    <a:srgbClr val="006666"/>
                  </a:solidFill>
                  <a:latin typeface="Arial Narrow" pitchFamily="34" charset="0"/>
                </a:rPr>
                <a:t>PROVINCIA AUTONOMA DI TRENTO – Dipartimento Lavoro e Welfare</a:t>
              </a:r>
            </a:p>
          </p:txBody>
        </p:sp>
        <p:pic>
          <p:nvPicPr>
            <p:cNvPr id="20512" name="Picture 5" descr="PAT_color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" y="3969"/>
              <a:ext cx="194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0483" name="Group 6"/>
          <p:cNvGrpSpPr>
            <a:grpSpLocks/>
          </p:cNvGrpSpPr>
          <p:nvPr/>
        </p:nvGrpSpPr>
        <p:grpSpPr bwMode="auto">
          <a:xfrm>
            <a:off x="1187450" y="188913"/>
            <a:ext cx="7956550" cy="504825"/>
            <a:chOff x="748" y="119"/>
            <a:chExt cx="5012" cy="318"/>
          </a:xfrm>
        </p:grpSpPr>
        <p:sp>
          <p:nvSpPr>
            <p:cNvPr id="20508" name="Rectangle 7"/>
            <p:cNvSpPr>
              <a:spLocks noChangeArrowheads="1"/>
            </p:cNvSpPr>
            <p:nvPr/>
          </p:nvSpPr>
          <p:spPr bwMode="auto">
            <a:xfrm>
              <a:off x="793" y="391"/>
              <a:ext cx="4967" cy="46"/>
            </a:xfrm>
            <a:prstGeom prst="rect">
              <a:avLst/>
            </a:prstGeom>
            <a:solidFill>
              <a:srgbClr val="0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altLang="it-IT"/>
            </a:p>
          </p:txBody>
        </p:sp>
        <p:sp>
          <p:nvSpPr>
            <p:cNvPr id="20509" name="Text Box 8"/>
            <p:cNvSpPr txBox="1">
              <a:spLocks noChangeArrowheads="1"/>
            </p:cNvSpPr>
            <p:nvPr/>
          </p:nvSpPr>
          <p:spPr bwMode="auto">
            <a:xfrm>
              <a:off x="748" y="119"/>
              <a:ext cx="49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it-IT" altLang="it-IT" sz="2400" b="1">
                  <a:solidFill>
                    <a:srgbClr val="008080"/>
                  </a:solidFill>
                  <a:latin typeface="Arial Narrow" pitchFamily="34" charset="0"/>
                </a:rPr>
                <a:t>Il fascicolo del dipendente</a:t>
              </a:r>
              <a:endParaRPr lang="it-IT" altLang="it-IT" sz="2000">
                <a:solidFill>
                  <a:srgbClr val="008080"/>
                </a:solidFill>
              </a:endParaRPr>
            </a:p>
          </p:txBody>
        </p:sp>
      </p:grpSp>
      <p:sp>
        <p:nvSpPr>
          <p:cNvPr id="20484" name="Rectangle 46"/>
          <p:cNvSpPr>
            <a:spLocks noChangeArrowheads="1"/>
          </p:cNvSpPr>
          <p:nvPr/>
        </p:nvSpPr>
        <p:spPr bwMode="auto">
          <a:xfrm>
            <a:off x="1187450" y="908050"/>
            <a:ext cx="7345363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>
                <a:solidFill>
                  <a:srgbClr val="4D4D4D"/>
                </a:solidFill>
                <a:latin typeface="Arial Narrow" pitchFamily="34" charset="0"/>
              </a:rPr>
              <a:t>Il fascicolo del dipendente è lo strumento online che contiene tutte le informazioni relative al dipendente e il suo ruolo, compreso le competenze o credenziali possedute (abilitazione, </a:t>
            </a:r>
            <a:r>
              <a:rPr lang="it-IT" altLang="it-IT" b="1">
                <a:solidFill>
                  <a:srgbClr val="4D4D4D"/>
                </a:solidFill>
                <a:latin typeface="Arial Narrow" pitchFamily="34" charset="0"/>
              </a:rPr>
              <a:t>formazione,</a:t>
            </a:r>
            <a:r>
              <a:rPr lang="it-IT" altLang="it-IT">
                <a:solidFill>
                  <a:srgbClr val="4D4D4D"/>
                </a:solidFill>
                <a:latin typeface="Arial Narrow" pitchFamily="34" charset="0"/>
              </a:rPr>
              <a:t> pratica ed esperienze) e le rispettive qualifiche, basati sulla valutazione delle credenziali e della performance.</a:t>
            </a:r>
          </a:p>
        </p:txBody>
      </p:sp>
      <p:grpSp>
        <p:nvGrpSpPr>
          <p:cNvPr id="20485" name="Group 59"/>
          <p:cNvGrpSpPr>
            <a:grpSpLocks/>
          </p:cNvGrpSpPr>
          <p:nvPr/>
        </p:nvGrpSpPr>
        <p:grpSpPr bwMode="auto">
          <a:xfrm>
            <a:off x="3635375" y="3429000"/>
            <a:ext cx="1512888" cy="1512888"/>
            <a:chOff x="2517" y="1979"/>
            <a:chExt cx="953" cy="953"/>
          </a:xfrm>
        </p:grpSpPr>
        <p:sp>
          <p:nvSpPr>
            <p:cNvPr id="20506" name="Text Box 51"/>
            <p:cNvSpPr txBox="1">
              <a:spLocks noChangeArrowheads="1"/>
            </p:cNvSpPr>
            <p:nvPr/>
          </p:nvSpPr>
          <p:spPr bwMode="auto">
            <a:xfrm>
              <a:off x="2539" y="2273"/>
              <a:ext cx="907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it-IT" altLang="it-IT" sz="1600" b="1">
                  <a:solidFill>
                    <a:srgbClr val="008080"/>
                  </a:solidFill>
                </a:rPr>
                <a:t>FASCICOLO VIRTUALE</a:t>
              </a:r>
            </a:p>
          </p:txBody>
        </p:sp>
        <p:sp>
          <p:nvSpPr>
            <p:cNvPr id="20507" name="Oval 55"/>
            <p:cNvSpPr>
              <a:spLocks noChangeArrowheads="1"/>
            </p:cNvSpPr>
            <p:nvPr/>
          </p:nvSpPr>
          <p:spPr bwMode="auto">
            <a:xfrm>
              <a:off x="2517" y="1979"/>
              <a:ext cx="953" cy="953"/>
            </a:xfrm>
            <a:prstGeom prst="ellipse">
              <a:avLst/>
            </a:prstGeom>
            <a:noFill/>
            <a:ln w="28575">
              <a:solidFill>
                <a:srgbClr val="0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DDDDD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altLang="it-IT"/>
            </a:p>
          </p:txBody>
        </p:sp>
      </p:grpSp>
      <p:grpSp>
        <p:nvGrpSpPr>
          <p:cNvPr id="20486" name="Group 60"/>
          <p:cNvGrpSpPr>
            <a:grpSpLocks/>
          </p:cNvGrpSpPr>
          <p:nvPr/>
        </p:nvGrpSpPr>
        <p:grpSpPr bwMode="auto">
          <a:xfrm>
            <a:off x="3527425" y="5373688"/>
            <a:ext cx="2447925" cy="863600"/>
            <a:chOff x="2154" y="3158"/>
            <a:chExt cx="1542" cy="544"/>
          </a:xfrm>
        </p:grpSpPr>
        <p:sp>
          <p:nvSpPr>
            <p:cNvPr id="20504" name="Text Box 52"/>
            <p:cNvSpPr txBox="1">
              <a:spLocks noChangeArrowheads="1"/>
            </p:cNvSpPr>
            <p:nvPr/>
          </p:nvSpPr>
          <p:spPr bwMode="auto">
            <a:xfrm>
              <a:off x="2222" y="3247"/>
              <a:ext cx="1406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it-IT" altLang="it-IT" sz="1600">
                  <a:solidFill>
                    <a:srgbClr val="4D4D4D"/>
                  </a:solidFill>
                </a:rPr>
                <a:t>Formazione</a:t>
              </a:r>
            </a:p>
            <a:p>
              <a:pPr algn="ctr"/>
              <a:r>
                <a:rPr lang="it-IT" altLang="it-IT" sz="1600" b="1">
                  <a:solidFill>
                    <a:srgbClr val="4D4D4D"/>
                  </a:solidFill>
                </a:rPr>
                <a:t>Dossier formativo</a:t>
              </a:r>
            </a:p>
          </p:txBody>
        </p:sp>
        <p:sp>
          <p:nvSpPr>
            <p:cNvPr id="20505" name="Rectangle 56"/>
            <p:cNvSpPr>
              <a:spLocks noChangeArrowheads="1"/>
            </p:cNvSpPr>
            <p:nvPr/>
          </p:nvSpPr>
          <p:spPr bwMode="auto">
            <a:xfrm>
              <a:off x="2154" y="3158"/>
              <a:ext cx="1542" cy="544"/>
            </a:xfrm>
            <a:prstGeom prst="rect">
              <a:avLst/>
            </a:prstGeom>
            <a:noFill/>
            <a:ln w="28575">
              <a:solidFill>
                <a:srgbClr val="0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altLang="it-IT"/>
            </a:p>
          </p:txBody>
        </p:sp>
      </p:grpSp>
      <p:grpSp>
        <p:nvGrpSpPr>
          <p:cNvPr id="20487" name="Group 61"/>
          <p:cNvGrpSpPr>
            <a:grpSpLocks/>
          </p:cNvGrpSpPr>
          <p:nvPr/>
        </p:nvGrpSpPr>
        <p:grpSpPr bwMode="auto">
          <a:xfrm>
            <a:off x="468313" y="3752850"/>
            <a:ext cx="2447925" cy="863600"/>
            <a:chOff x="295" y="2160"/>
            <a:chExt cx="1542" cy="544"/>
          </a:xfrm>
        </p:grpSpPr>
        <p:sp>
          <p:nvSpPr>
            <p:cNvPr id="20502" name="Text Box 47"/>
            <p:cNvSpPr txBox="1">
              <a:spLocks noChangeArrowheads="1"/>
            </p:cNvSpPr>
            <p:nvPr/>
          </p:nvSpPr>
          <p:spPr bwMode="auto">
            <a:xfrm>
              <a:off x="386" y="2249"/>
              <a:ext cx="1361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it-IT" altLang="it-IT" sz="1600" b="1">
                  <a:solidFill>
                    <a:srgbClr val="4D4D4D"/>
                  </a:solidFill>
                </a:rPr>
                <a:t>Piano di sviluppo Personale</a:t>
              </a:r>
            </a:p>
          </p:txBody>
        </p:sp>
        <p:sp>
          <p:nvSpPr>
            <p:cNvPr id="20503" name="Rectangle 57"/>
            <p:cNvSpPr>
              <a:spLocks noChangeArrowheads="1"/>
            </p:cNvSpPr>
            <p:nvPr/>
          </p:nvSpPr>
          <p:spPr bwMode="auto">
            <a:xfrm>
              <a:off x="295" y="2160"/>
              <a:ext cx="1542" cy="544"/>
            </a:xfrm>
            <a:prstGeom prst="rect">
              <a:avLst/>
            </a:prstGeom>
            <a:noFill/>
            <a:ln w="28575">
              <a:solidFill>
                <a:srgbClr val="0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altLang="it-IT"/>
            </a:p>
          </p:txBody>
        </p:sp>
      </p:grpSp>
      <p:grpSp>
        <p:nvGrpSpPr>
          <p:cNvPr id="20488" name="Group 62"/>
          <p:cNvGrpSpPr>
            <a:grpSpLocks/>
          </p:cNvGrpSpPr>
          <p:nvPr/>
        </p:nvGrpSpPr>
        <p:grpSpPr bwMode="auto">
          <a:xfrm>
            <a:off x="3527425" y="2133600"/>
            <a:ext cx="2447925" cy="863600"/>
            <a:chOff x="2290" y="1344"/>
            <a:chExt cx="1542" cy="544"/>
          </a:xfrm>
        </p:grpSpPr>
        <p:sp>
          <p:nvSpPr>
            <p:cNvPr id="20500" name="Text Box 49"/>
            <p:cNvSpPr txBox="1">
              <a:spLocks noChangeArrowheads="1"/>
            </p:cNvSpPr>
            <p:nvPr/>
          </p:nvSpPr>
          <p:spPr bwMode="auto">
            <a:xfrm>
              <a:off x="2358" y="1433"/>
              <a:ext cx="1406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it-IT" altLang="it-IT" sz="1600">
                  <a:solidFill>
                    <a:srgbClr val="4D4D4D"/>
                  </a:solidFill>
                </a:rPr>
                <a:t>Valutazione e sviluppo delle prestazioni</a:t>
              </a:r>
            </a:p>
          </p:txBody>
        </p:sp>
        <p:sp>
          <p:nvSpPr>
            <p:cNvPr id="20501" name="Rectangle 58"/>
            <p:cNvSpPr>
              <a:spLocks noChangeArrowheads="1"/>
            </p:cNvSpPr>
            <p:nvPr/>
          </p:nvSpPr>
          <p:spPr bwMode="auto">
            <a:xfrm>
              <a:off x="2290" y="1344"/>
              <a:ext cx="1542" cy="544"/>
            </a:xfrm>
            <a:prstGeom prst="rect">
              <a:avLst/>
            </a:prstGeom>
            <a:noFill/>
            <a:ln w="28575">
              <a:solidFill>
                <a:srgbClr val="0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altLang="it-IT"/>
            </a:p>
          </p:txBody>
        </p:sp>
      </p:grpSp>
      <p:sp>
        <p:nvSpPr>
          <p:cNvPr id="20489" name="Line 63"/>
          <p:cNvSpPr>
            <a:spLocks noChangeShapeType="1"/>
          </p:cNvSpPr>
          <p:nvPr/>
        </p:nvSpPr>
        <p:spPr bwMode="auto">
          <a:xfrm flipH="1">
            <a:off x="2195513" y="2565400"/>
            <a:ext cx="1223962" cy="1008063"/>
          </a:xfrm>
          <a:prstGeom prst="line">
            <a:avLst/>
          </a:prstGeom>
          <a:noFill/>
          <a:ln w="38100">
            <a:solidFill>
              <a:srgbClr val="00808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490" name="Line 64"/>
          <p:cNvSpPr>
            <a:spLocks noChangeShapeType="1"/>
          </p:cNvSpPr>
          <p:nvPr/>
        </p:nvSpPr>
        <p:spPr bwMode="auto">
          <a:xfrm flipH="1" flipV="1">
            <a:off x="2195513" y="4797425"/>
            <a:ext cx="1223962" cy="1008063"/>
          </a:xfrm>
          <a:prstGeom prst="line">
            <a:avLst/>
          </a:prstGeom>
          <a:noFill/>
          <a:ln w="38100">
            <a:solidFill>
              <a:srgbClr val="00808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491" name="Line 65"/>
          <p:cNvSpPr>
            <a:spLocks noChangeShapeType="1"/>
          </p:cNvSpPr>
          <p:nvPr/>
        </p:nvSpPr>
        <p:spPr bwMode="auto">
          <a:xfrm>
            <a:off x="5795963" y="3141663"/>
            <a:ext cx="0" cy="2087562"/>
          </a:xfrm>
          <a:prstGeom prst="line">
            <a:avLst/>
          </a:prstGeom>
          <a:noFill/>
          <a:ln w="38100">
            <a:solidFill>
              <a:srgbClr val="00808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grpSp>
        <p:nvGrpSpPr>
          <p:cNvPr id="20492" name="Group 67"/>
          <p:cNvGrpSpPr>
            <a:grpSpLocks/>
          </p:cNvGrpSpPr>
          <p:nvPr/>
        </p:nvGrpSpPr>
        <p:grpSpPr bwMode="auto">
          <a:xfrm>
            <a:off x="6516688" y="2133600"/>
            <a:ext cx="1655762" cy="863600"/>
            <a:chOff x="3969" y="1344"/>
            <a:chExt cx="1043" cy="544"/>
          </a:xfrm>
        </p:grpSpPr>
        <p:sp>
          <p:nvSpPr>
            <p:cNvPr id="20498" name="Text Box 50"/>
            <p:cNvSpPr txBox="1">
              <a:spLocks noChangeArrowheads="1"/>
            </p:cNvSpPr>
            <p:nvPr/>
          </p:nvSpPr>
          <p:spPr bwMode="auto">
            <a:xfrm>
              <a:off x="3969" y="1356"/>
              <a:ext cx="1043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it-IT" altLang="it-IT" sz="1600" b="1">
                  <a:solidFill>
                    <a:srgbClr val="4D4D4D"/>
                  </a:solidFill>
                </a:rPr>
                <a:t>Scheda </a:t>
              </a:r>
            </a:p>
            <a:p>
              <a:pPr algn="ctr"/>
              <a:r>
                <a:rPr lang="it-IT" altLang="it-IT" sz="1600" b="1">
                  <a:solidFill>
                    <a:srgbClr val="4D4D4D"/>
                  </a:solidFill>
                </a:rPr>
                <a:t>valutazione </a:t>
              </a:r>
            </a:p>
            <a:p>
              <a:pPr algn="ctr"/>
              <a:r>
                <a:rPr lang="it-IT" altLang="it-IT" sz="1600" b="1">
                  <a:solidFill>
                    <a:srgbClr val="4D4D4D"/>
                  </a:solidFill>
                </a:rPr>
                <a:t>e sviluppo</a:t>
              </a:r>
            </a:p>
          </p:txBody>
        </p:sp>
        <p:sp>
          <p:nvSpPr>
            <p:cNvPr id="20499" name="Rectangle 66"/>
            <p:cNvSpPr>
              <a:spLocks noChangeArrowheads="1"/>
            </p:cNvSpPr>
            <p:nvPr/>
          </p:nvSpPr>
          <p:spPr bwMode="auto">
            <a:xfrm>
              <a:off x="4036" y="1344"/>
              <a:ext cx="908" cy="544"/>
            </a:xfrm>
            <a:prstGeom prst="rect">
              <a:avLst/>
            </a:prstGeom>
            <a:noFill/>
            <a:ln w="28575">
              <a:solidFill>
                <a:srgbClr val="0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altLang="it-IT"/>
            </a:p>
          </p:txBody>
        </p:sp>
      </p:grpSp>
      <p:grpSp>
        <p:nvGrpSpPr>
          <p:cNvPr id="20493" name="Group 68"/>
          <p:cNvGrpSpPr>
            <a:grpSpLocks/>
          </p:cNvGrpSpPr>
          <p:nvPr/>
        </p:nvGrpSpPr>
        <p:grpSpPr bwMode="auto">
          <a:xfrm>
            <a:off x="6516688" y="5373688"/>
            <a:ext cx="1655762" cy="863600"/>
            <a:chOff x="3969" y="1344"/>
            <a:chExt cx="1043" cy="544"/>
          </a:xfrm>
        </p:grpSpPr>
        <p:sp>
          <p:nvSpPr>
            <p:cNvPr id="20496" name="Text Box 69"/>
            <p:cNvSpPr txBox="1">
              <a:spLocks noChangeArrowheads="1"/>
            </p:cNvSpPr>
            <p:nvPr/>
          </p:nvSpPr>
          <p:spPr bwMode="auto">
            <a:xfrm>
              <a:off x="3969" y="1356"/>
              <a:ext cx="1043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it-IT" altLang="it-IT" sz="1600" b="1">
                  <a:solidFill>
                    <a:srgbClr val="4D4D4D"/>
                  </a:solidFill>
                </a:rPr>
                <a:t>Piano </a:t>
              </a:r>
            </a:p>
            <a:p>
              <a:pPr algn="ctr"/>
              <a:r>
                <a:rPr lang="it-IT" altLang="it-IT" sz="1600" b="1">
                  <a:solidFill>
                    <a:srgbClr val="4D4D4D"/>
                  </a:solidFill>
                </a:rPr>
                <a:t>formativo </a:t>
              </a:r>
            </a:p>
            <a:p>
              <a:pPr algn="ctr"/>
              <a:r>
                <a:rPr lang="it-IT" altLang="it-IT" sz="1600" b="1">
                  <a:solidFill>
                    <a:srgbClr val="4D4D4D"/>
                  </a:solidFill>
                </a:rPr>
                <a:t>individuale</a:t>
              </a:r>
            </a:p>
          </p:txBody>
        </p:sp>
        <p:sp>
          <p:nvSpPr>
            <p:cNvPr id="20497" name="Rectangle 70"/>
            <p:cNvSpPr>
              <a:spLocks noChangeArrowheads="1"/>
            </p:cNvSpPr>
            <p:nvPr/>
          </p:nvSpPr>
          <p:spPr bwMode="auto">
            <a:xfrm>
              <a:off x="4036" y="1344"/>
              <a:ext cx="908" cy="544"/>
            </a:xfrm>
            <a:prstGeom prst="rect">
              <a:avLst/>
            </a:prstGeom>
            <a:noFill/>
            <a:ln w="28575">
              <a:solidFill>
                <a:srgbClr val="0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altLang="it-IT"/>
            </a:p>
          </p:txBody>
        </p:sp>
      </p:grpSp>
      <p:sp>
        <p:nvSpPr>
          <p:cNvPr id="20494" name="Line 71"/>
          <p:cNvSpPr>
            <a:spLocks noChangeShapeType="1"/>
          </p:cNvSpPr>
          <p:nvPr/>
        </p:nvSpPr>
        <p:spPr bwMode="auto">
          <a:xfrm>
            <a:off x="5970588" y="2565400"/>
            <a:ext cx="654050" cy="0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495" name="Line 73"/>
          <p:cNvSpPr>
            <a:spLocks noChangeShapeType="1"/>
          </p:cNvSpPr>
          <p:nvPr/>
        </p:nvSpPr>
        <p:spPr bwMode="auto">
          <a:xfrm>
            <a:off x="5970588" y="5805488"/>
            <a:ext cx="654050" cy="0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44"/>
          <p:cNvGrpSpPr>
            <a:grpSpLocks/>
          </p:cNvGrpSpPr>
          <p:nvPr/>
        </p:nvGrpSpPr>
        <p:grpSpPr bwMode="auto">
          <a:xfrm>
            <a:off x="1187450" y="188913"/>
            <a:ext cx="7956550" cy="506412"/>
            <a:chOff x="748" y="118"/>
            <a:chExt cx="5012" cy="319"/>
          </a:xfrm>
        </p:grpSpPr>
        <p:sp>
          <p:nvSpPr>
            <p:cNvPr id="3110" name="Rectangle 13"/>
            <p:cNvSpPr>
              <a:spLocks noChangeArrowheads="1"/>
            </p:cNvSpPr>
            <p:nvPr/>
          </p:nvSpPr>
          <p:spPr bwMode="auto">
            <a:xfrm>
              <a:off x="793" y="391"/>
              <a:ext cx="4967" cy="46"/>
            </a:xfrm>
            <a:prstGeom prst="rect">
              <a:avLst/>
            </a:prstGeom>
            <a:solidFill>
              <a:srgbClr val="0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altLang="it-IT"/>
            </a:p>
          </p:txBody>
        </p:sp>
        <p:sp>
          <p:nvSpPr>
            <p:cNvPr id="3111" name="Text Box 14"/>
            <p:cNvSpPr txBox="1">
              <a:spLocks noChangeArrowheads="1"/>
            </p:cNvSpPr>
            <p:nvPr/>
          </p:nvSpPr>
          <p:spPr bwMode="auto">
            <a:xfrm>
              <a:off x="748" y="118"/>
              <a:ext cx="46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it-IT" altLang="it-IT" sz="2400" b="1">
                  <a:solidFill>
                    <a:srgbClr val="008080"/>
                  </a:solidFill>
                  <a:latin typeface="Arial Narrow" pitchFamily="34" charset="0"/>
                </a:rPr>
                <a:t>Il dossier formativo</a:t>
              </a:r>
            </a:p>
          </p:txBody>
        </p:sp>
      </p:grpSp>
      <p:sp>
        <p:nvSpPr>
          <p:cNvPr id="3075" name="Text Box 34"/>
          <p:cNvSpPr txBox="1">
            <a:spLocks noChangeArrowheads="1"/>
          </p:cNvSpPr>
          <p:nvPr/>
        </p:nvSpPr>
        <p:spPr bwMode="auto">
          <a:xfrm>
            <a:off x="1187450" y="981075"/>
            <a:ext cx="7058025" cy="160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it-IT" altLang="it-IT" sz="1800">
                <a:solidFill>
                  <a:srgbClr val="4D4D4D"/>
                </a:solidFill>
              </a:rPr>
              <a:t>È uno strumento</a:t>
            </a:r>
          </a:p>
          <a:p>
            <a:pPr>
              <a:spcBef>
                <a:spcPct val="50000"/>
              </a:spcBef>
            </a:pPr>
            <a:r>
              <a:rPr lang="it-IT" altLang="it-IT" sz="1800">
                <a:solidFill>
                  <a:srgbClr val="4D4D4D"/>
                </a:solidFill>
              </a:rPr>
              <a:t>di</a:t>
            </a:r>
            <a:r>
              <a:rPr lang="it-IT" altLang="it-IT" sz="1800"/>
              <a:t> </a:t>
            </a:r>
            <a:r>
              <a:rPr lang="it-IT" altLang="it-IT" sz="1800" b="1">
                <a:solidFill>
                  <a:srgbClr val="008080"/>
                </a:solidFill>
              </a:rPr>
              <a:t>programmazione e valutazione del percorso formativo</a:t>
            </a:r>
            <a:r>
              <a:rPr lang="it-IT" altLang="it-IT" sz="1800"/>
              <a:t> </a:t>
            </a:r>
          </a:p>
          <a:p>
            <a:pPr>
              <a:spcBef>
                <a:spcPct val="50000"/>
              </a:spcBef>
            </a:pPr>
            <a:r>
              <a:rPr lang="it-IT" altLang="it-IT" sz="1800">
                <a:solidFill>
                  <a:srgbClr val="4D4D4D"/>
                </a:solidFill>
              </a:rPr>
              <a:t>del </a:t>
            </a:r>
            <a:r>
              <a:rPr lang="it-IT" altLang="it-IT" sz="1800" b="1">
                <a:solidFill>
                  <a:srgbClr val="008080"/>
                </a:solidFill>
              </a:rPr>
              <a:t>singolo </a:t>
            </a:r>
            <a:r>
              <a:rPr lang="it-IT" altLang="it-IT" sz="1800">
                <a:solidFill>
                  <a:srgbClr val="4D4D4D"/>
                </a:solidFill>
              </a:rPr>
              <a:t>o del</a:t>
            </a:r>
            <a:r>
              <a:rPr lang="it-IT" altLang="it-IT" sz="1800" b="1">
                <a:solidFill>
                  <a:srgbClr val="008080"/>
                </a:solidFill>
              </a:rPr>
              <a:t> gruppo</a:t>
            </a:r>
            <a:r>
              <a:rPr lang="it-IT" altLang="it-IT" sz="1800"/>
              <a:t> </a:t>
            </a:r>
            <a:r>
              <a:rPr lang="it-IT" altLang="it-IT" sz="1800">
                <a:solidFill>
                  <a:srgbClr val="4D4D4D"/>
                </a:solidFill>
              </a:rPr>
              <a:t>di cui fa parte, </a:t>
            </a:r>
          </a:p>
          <a:p>
            <a:pPr>
              <a:spcBef>
                <a:spcPct val="50000"/>
              </a:spcBef>
            </a:pPr>
            <a:r>
              <a:rPr lang="it-IT" altLang="it-IT" sz="1800">
                <a:solidFill>
                  <a:srgbClr val="4D4D4D"/>
                </a:solidFill>
              </a:rPr>
              <a:t>all’interno di</a:t>
            </a:r>
            <a:r>
              <a:rPr lang="it-IT" altLang="it-IT" sz="1800" b="1">
                <a:solidFill>
                  <a:srgbClr val="008080"/>
                </a:solidFill>
              </a:rPr>
              <a:t> </a:t>
            </a:r>
            <a:r>
              <a:rPr lang="it-IT" altLang="it-IT" sz="1800">
                <a:solidFill>
                  <a:srgbClr val="4D4D4D"/>
                </a:solidFill>
              </a:rPr>
              <a:t>un’</a:t>
            </a:r>
            <a:r>
              <a:rPr lang="it-IT" altLang="it-IT" sz="1800" b="1">
                <a:solidFill>
                  <a:srgbClr val="008080"/>
                </a:solidFill>
              </a:rPr>
              <a:t>organizzazione</a:t>
            </a:r>
          </a:p>
        </p:txBody>
      </p:sp>
      <p:grpSp>
        <p:nvGrpSpPr>
          <p:cNvPr id="3076" name="Group 40"/>
          <p:cNvGrpSpPr>
            <a:grpSpLocks/>
          </p:cNvGrpSpPr>
          <p:nvPr/>
        </p:nvGrpSpPr>
        <p:grpSpPr bwMode="auto">
          <a:xfrm>
            <a:off x="142875" y="6300788"/>
            <a:ext cx="9001125" cy="504825"/>
            <a:chOff x="90" y="3969"/>
            <a:chExt cx="5670" cy="318"/>
          </a:xfrm>
        </p:grpSpPr>
        <p:sp>
          <p:nvSpPr>
            <p:cNvPr id="3107" name="Line 41"/>
            <p:cNvSpPr>
              <a:spLocks noChangeShapeType="1"/>
            </p:cNvSpPr>
            <p:nvPr/>
          </p:nvSpPr>
          <p:spPr bwMode="auto">
            <a:xfrm>
              <a:off x="2245" y="4201"/>
              <a:ext cx="3515" cy="0"/>
            </a:xfrm>
            <a:prstGeom prst="line">
              <a:avLst/>
            </a:prstGeom>
            <a:noFill/>
            <a:ln w="12700">
              <a:solidFill>
                <a:srgbClr val="0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108" name="Text Box 42"/>
            <p:cNvSpPr txBox="1">
              <a:spLocks noChangeArrowheads="1"/>
            </p:cNvSpPr>
            <p:nvPr/>
          </p:nvSpPr>
          <p:spPr bwMode="auto">
            <a:xfrm>
              <a:off x="253" y="4103"/>
              <a:ext cx="2037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it-IT" altLang="it-IT" sz="900">
                  <a:solidFill>
                    <a:srgbClr val="008080"/>
                  </a:solidFill>
                  <a:latin typeface="Arial Narrow" pitchFamily="34" charset="0"/>
                </a:rPr>
                <a:t>PROVINCIA AUTONOMA DI TRENTO – Dipartimento Lavoro e Welfare</a:t>
              </a:r>
            </a:p>
          </p:txBody>
        </p:sp>
        <p:pic>
          <p:nvPicPr>
            <p:cNvPr id="3109" name="Picture 43" descr="PAT_color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" y="3969"/>
              <a:ext cx="194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077" name="Group 112"/>
          <p:cNvGrpSpPr>
            <a:grpSpLocks/>
          </p:cNvGrpSpPr>
          <p:nvPr/>
        </p:nvGrpSpPr>
        <p:grpSpPr bwMode="auto">
          <a:xfrm>
            <a:off x="395288" y="2852738"/>
            <a:ext cx="8137525" cy="3384550"/>
            <a:chOff x="249" y="1797"/>
            <a:chExt cx="5126" cy="2132"/>
          </a:xfrm>
        </p:grpSpPr>
        <p:grpSp>
          <p:nvGrpSpPr>
            <p:cNvPr id="3078" name="Group 110"/>
            <p:cNvGrpSpPr>
              <a:grpSpLocks/>
            </p:cNvGrpSpPr>
            <p:nvPr/>
          </p:nvGrpSpPr>
          <p:grpSpPr bwMode="auto">
            <a:xfrm>
              <a:off x="249" y="1797"/>
              <a:ext cx="5126" cy="2132"/>
              <a:chOff x="249" y="1706"/>
              <a:chExt cx="5126" cy="2132"/>
            </a:xfrm>
          </p:grpSpPr>
          <p:grpSp>
            <p:nvGrpSpPr>
              <p:cNvPr id="3080" name="Group 109"/>
              <p:cNvGrpSpPr>
                <a:grpSpLocks/>
              </p:cNvGrpSpPr>
              <p:nvPr/>
            </p:nvGrpSpPr>
            <p:grpSpPr bwMode="auto">
              <a:xfrm>
                <a:off x="1383" y="1706"/>
                <a:ext cx="2858" cy="2132"/>
                <a:chOff x="1383" y="1706"/>
                <a:chExt cx="2858" cy="2132"/>
              </a:xfrm>
            </p:grpSpPr>
            <p:grpSp>
              <p:nvGrpSpPr>
                <p:cNvPr id="3083" name="Group 104"/>
                <p:cNvGrpSpPr>
                  <a:grpSpLocks/>
                </p:cNvGrpSpPr>
                <p:nvPr/>
              </p:nvGrpSpPr>
              <p:grpSpPr bwMode="auto">
                <a:xfrm>
                  <a:off x="1383" y="2478"/>
                  <a:ext cx="2313" cy="410"/>
                  <a:chOff x="1383" y="2523"/>
                  <a:chExt cx="2313" cy="410"/>
                </a:xfrm>
              </p:grpSpPr>
              <p:grpSp>
                <p:nvGrpSpPr>
                  <p:cNvPr id="3087" name="Group 93"/>
                  <p:cNvGrpSpPr>
                    <a:grpSpLocks/>
                  </p:cNvGrpSpPr>
                  <p:nvPr/>
                </p:nvGrpSpPr>
                <p:grpSpPr bwMode="auto">
                  <a:xfrm>
                    <a:off x="1383" y="2523"/>
                    <a:ext cx="2313" cy="183"/>
                    <a:chOff x="113" y="2438"/>
                    <a:chExt cx="2313" cy="183"/>
                  </a:xfrm>
                </p:grpSpPr>
                <p:grpSp>
                  <p:nvGrpSpPr>
                    <p:cNvPr id="3098" name="Group 9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61" y="2438"/>
                      <a:ext cx="1416" cy="183"/>
                      <a:chOff x="567" y="2426"/>
                      <a:chExt cx="1416" cy="183"/>
                    </a:xfrm>
                  </p:grpSpPr>
                  <p:grpSp>
                    <p:nvGrpSpPr>
                      <p:cNvPr id="3101" name="Group 7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67" y="2426"/>
                        <a:ext cx="680" cy="183"/>
                        <a:chOff x="567" y="2432"/>
                        <a:chExt cx="680" cy="183"/>
                      </a:xfrm>
                    </p:grpSpPr>
                    <p:sp>
                      <p:nvSpPr>
                        <p:cNvPr id="3105" name="Line 7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V="1">
                          <a:off x="567" y="2432"/>
                          <a:ext cx="317" cy="183"/>
                        </a:xfrm>
                        <a:prstGeom prst="line">
                          <a:avLst/>
                        </a:prstGeom>
                        <a:noFill/>
                        <a:ln w="28575">
                          <a:solidFill>
                            <a:srgbClr val="4D4D4D"/>
                          </a:solidFill>
                          <a:round/>
                          <a:headEnd/>
                          <a:tailEnd type="triangle" w="med" len="med"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it-IT"/>
                        </a:p>
                      </p:txBody>
                    </p:sp>
                    <p:sp>
                      <p:nvSpPr>
                        <p:cNvPr id="3106" name="Line 7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 flipV="1">
                          <a:off x="930" y="2432"/>
                          <a:ext cx="317" cy="183"/>
                        </a:xfrm>
                        <a:prstGeom prst="line">
                          <a:avLst/>
                        </a:prstGeom>
                        <a:noFill/>
                        <a:ln w="28575">
                          <a:solidFill>
                            <a:srgbClr val="4D4D4D"/>
                          </a:solidFill>
                          <a:round/>
                          <a:headEnd type="triangle" w="med" len="med"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it-IT"/>
                        </a:p>
                      </p:txBody>
                    </p:sp>
                  </p:grpSp>
                  <p:grpSp>
                    <p:nvGrpSpPr>
                      <p:cNvPr id="3102" name="Group 9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303" y="2426"/>
                        <a:ext cx="680" cy="183"/>
                        <a:chOff x="1338" y="2432"/>
                        <a:chExt cx="680" cy="183"/>
                      </a:xfrm>
                    </p:grpSpPr>
                    <p:sp>
                      <p:nvSpPr>
                        <p:cNvPr id="3103" name="Line 7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V="1">
                          <a:off x="1338" y="2432"/>
                          <a:ext cx="317" cy="183"/>
                        </a:xfrm>
                        <a:prstGeom prst="line">
                          <a:avLst/>
                        </a:prstGeom>
                        <a:noFill/>
                        <a:ln w="28575">
                          <a:solidFill>
                            <a:srgbClr val="4D4D4D"/>
                          </a:solidFill>
                          <a:round/>
                          <a:headEnd/>
                          <a:tailEnd type="triangle" w="med" len="med"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it-IT"/>
                        </a:p>
                      </p:txBody>
                    </p:sp>
                    <p:sp>
                      <p:nvSpPr>
                        <p:cNvPr id="3104" name="Line 8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 flipV="1">
                          <a:off x="1701" y="2432"/>
                          <a:ext cx="317" cy="183"/>
                        </a:xfrm>
                        <a:prstGeom prst="line">
                          <a:avLst/>
                        </a:prstGeom>
                        <a:noFill/>
                        <a:ln w="28575">
                          <a:solidFill>
                            <a:srgbClr val="4D4D4D"/>
                          </a:solidFill>
                          <a:round/>
                          <a:headEnd type="triangle" w="med" len="med"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it-IT"/>
                        </a:p>
                      </p:txBody>
                    </p:sp>
                  </p:grpSp>
                </p:grpSp>
                <p:sp>
                  <p:nvSpPr>
                    <p:cNvPr id="3099" name="Line 8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13" y="2620"/>
                      <a:ext cx="408" cy="1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4D4D4D"/>
                      </a:solidFill>
                      <a:round/>
                      <a:headEnd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it-IT"/>
                    </a:p>
                  </p:txBody>
                </p:sp>
                <p:sp>
                  <p:nvSpPr>
                    <p:cNvPr id="3100" name="Line 9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018" y="2620"/>
                      <a:ext cx="408" cy="1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4D4D4D"/>
                      </a:solidFill>
                      <a:round/>
                      <a:headEnd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it-IT"/>
                    </a:p>
                  </p:txBody>
                </p:sp>
              </p:grpSp>
              <p:grpSp>
                <p:nvGrpSpPr>
                  <p:cNvPr id="3088" name="Group 94"/>
                  <p:cNvGrpSpPr>
                    <a:grpSpLocks/>
                  </p:cNvGrpSpPr>
                  <p:nvPr/>
                </p:nvGrpSpPr>
                <p:grpSpPr bwMode="auto">
                  <a:xfrm>
                    <a:off x="1383" y="2750"/>
                    <a:ext cx="2313" cy="183"/>
                    <a:chOff x="113" y="2438"/>
                    <a:chExt cx="2313" cy="183"/>
                  </a:xfrm>
                </p:grpSpPr>
                <p:grpSp>
                  <p:nvGrpSpPr>
                    <p:cNvPr id="3089" name="Group 9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61" y="2438"/>
                      <a:ext cx="1416" cy="183"/>
                      <a:chOff x="567" y="2426"/>
                      <a:chExt cx="1416" cy="183"/>
                    </a:xfrm>
                  </p:grpSpPr>
                  <p:grpSp>
                    <p:nvGrpSpPr>
                      <p:cNvPr id="3092" name="Group 9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67" y="2426"/>
                        <a:ext cx="680" cy="183"/>
                        <a:chOff x="567" y="2432"/>
                        <a:chExt cx="680" cy="183"/>
                      </a:xfrm>
                    </p:grpSpPr>
                    <p:sp>
                      <p:nvSpPr>
                        <p:cNvPr id="3096" name="Line 9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V="1">
                          <a:off x="567" y="2432"/>
                          <a:ext cx="317" cy="183"/>
                        </a:xfrm>
                        <a:prstGeom prst="line">
                          <a:avLst/>
                        </a:prstGeom>
                        <a:noFill/>
                        <a:ln w="28575">
                          <a:solidFill>
                            <a:srgbClr val="4D4D4D"/>
                          </a:solidFill>
                          <a:round/>
                          <a:headEnd/>
                          <a:tailEnd type="triangle" w="med" len="med"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it-IT"/>
                        </a:p>
                      </p:txBody>
                    </p:sp>
                    <p:sp>
                      <p:nvSpPr>
                        <p:cNvPr id="3097" name="Line 9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 flipV="1">
                          <a:off x="930" y="2432"/>
                          <a:ext cx="317" cy="183"/>
                        </a:xfrm>
                        <a:prstGeom prst="line">
                          <a:avLst/>
                        </a:prstGeom>
                        <a:noFill/>
                        <a:ln w="28575">
                          <a:solidFill>
                            <a:srgbClr val="4D4D4D"/>
                          </a:solidFill>
                          <a:round/>
                          <a:headEnd type="triangle" w="med" len="med"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it-IT"/>
                        </a:p>
                      </p:txBody>
                    </p:sp>
                  </p:grpSp>
                  <p:grpSp>
                    <p:nvGrpSpPr>
                      <p:cNvPr id="3093" name="Group 9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303" y="2426"/>
                        <a:ext cx="680" cy="183"/>
                        <a:chOff x="1338" y="2432"/>
                        <a:chExt cx="680" cy="183"/>
                      </a:xfrm>
                    </p:grpSpPr>
                    <p:sp>
                      <p:nvSpPr>
                        <p:cNvPr id="3094" name="Line 10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V="1">
                          <a:off x="1338" y="2432"/>
                          <a:ext cx="317" cy="183"/>
                        </a:xfrm>
                        <a:prstGeom prst="line">
                          <a:avLst/>
                        </a:prstGeom>
                        <a:noFill/>
                        <a:ln w="28575">
                          <a:solidFill>
                            <a:srgbClr val="4D4D4D"/>
                          </a:solidFill>
                          <a:round/>
                          <a:headEnd/>
                          <a:tailEnd type="triangle" w="med" len="med"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it-IT"/>
                        </a:p>
                      </p:txBody>
                    </p:sp>
                    <p:sp>
                      <p:nvSpPr>
                        <p:cNvPr id="3095" name="Line 10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 flipV="1">
                          <a:off x="1701" y="2432"/>
                          <a:ext cx="317" cy="183"/>
                        </a:xfrm>
                        <a:prstGeom prst="line">
                          <a:avLst/>
                        </a:prstGeom>
                        <a:noFill/>
                        <a:ln w="28575">
                          <a:solidFill>
                            <a:srgbClr val="4D4D4D"/>
                          </a:solidFill>
                          <a:round/>
                          <a:headEnd type="triangle" w="med" len="med"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it-IT"/>
                        </a:p>
                      </p:txBody>
                    </p:sp>
                  </p:grpSp>
                </p:grpSp>
                <p:sp>
                  <p:nvSpPr>
                    <p:cNvPr id="3090" name="Line 10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13" y="2620"/>
                      <a:ext cx="408" cy="1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4D4D4D"/>
                      </a:solidFill>
                      <a:round/>
                      <a:headEnd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it-IT"/>
                    </a:p>
                  </p:txBody>
                </p:sp>
                <p:sp>
                  <p:nvSpPr>
                    <p:cNvPr id="3091" name="Line 10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018" y="2620"/>
                      <a:ext cx="408" cy="1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4D4D4D"/>
                      </a:solidFill>
                      <a:round/>
                      <a:headEnd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it-IT"/>
                    </a:p>
                  </p:txBody>
                </p:sp>
              </p:grpSp>
            </p:grpSp>
            <p:grpSp>
              <p:nvGrpSpPr>
                <p:cNvPr id="3084" name="Group 108"/>
                <p:cNvGrpSpPr>
                  <a:grpSpLocks/>
                </p:cNvGrpSpPr>
                <p:nvPr/>
              </p:nvGrpSpPr>
              <p:grpSpPr bwMode="auto">
                <a:xfrm>
                  <a:off x="1610" y="1706"/>
                  <a:ext cx="2631" cy="2132"/>
                  <a:chOff x="1610" y="1706"/>
                  <a:chExt cx="2631" cy="2132"/>
                </a:xfrm>
              </p:grpSpPr>
              <p:sp>
                <p:nvSpPr>
                  <p:cNvPr id="3085" name="Oval 48"/>
                  <p:cNvSpPr>
                    <a:spLocks noChangeArrowheads="1"/>
                  </p:cNvSpPr>
                  <p:nvPr/>
                </p:nvSpPr>
                <p:spPr bwMode="auto">
                  <a:xfrm>
                    <a:off x="1610" y="1706"/>
                    <a:ext cx="2132" cy="2132"/>
                  </a:xfrm>
                  <a:prstGeom prst="ellipse">
                    <a:avLst/>
                  </a:prstGeom>
                  <a:noFill/>
                  <a:ln w="28575">
                    <a:solidFill>
                      <a:srgbClr val="008080"/>
                    </a:solidFill>
                    <a:prstDash val="lg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it-IT" altLang="it-IT"/>
                  </a:p>
                </p:txBody>
              </p:sp>
              <p:sp>
                <p:nvSpPr>
                  <p:cNvPr id="3086" name="AutoShape 105"/>
                  <p:cNvSpPr>
                    <a:spLocks noChangeArrowheads="1"/>
                  </p:cNvSpPr>
                  <p:nvPr/>
                </p:nvSpPr>
                <p:spPr bwMode="auto">
                  <a:xfrm>
                    <a:off x="3833" y="2614"/>
                    <a:ext cx="408" cy="318"/>
                  </a:xfrm>
                  <a:prstGeom prst="rightArrow">
                    <a:avLst>
                      <a:gd name="adj1" fmla="val 50000"/>
                      <a:gd name="adj2" fmla="val 32075"/>
                    </a:avLst>
                  </a:prstGeom>
                  <a:noFill/>
                  <a:ln w="28575">
                    <a:solidFill>
                      <a:srgbClr val="4D4D4D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it-IT" altLang="it-IT"/>
                  </a:p>
                </p:txBody>
              </p:sp>
            </p:grpSp>
          </p:grpSp>
          <p:sp>
            <p:nvSpPr>
              <p:cNvPr id="3081" name="Text Box 106"/>
              <p:cNvSpPr txBox="1">
                <a:spLocks noChangeArrowheads="1"/>
              </p:cNvSpPr>
              <p:nvPr/>
            </p:nvSpPr>
            <p:spPr bwMode="auto">
              <a:xfrm>
                <a:off x="249" y="2578"/>
                <a:ext cx="1089" cy="3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>
                  <a:spcBef>
                    <a:spcPct val="15000"/>
                  </a:spcBef>
                </a:pPr>
                <a:r>
                  <a:rPr lang="it-IT" altLang="it-IT" sz="1600" b="1">
                    <a:solidFill>
                      <a:srgbClr val="4D4D4D"/>
                    </a:solidFill>
                    <a:latin typeface="Arial Narrow" pitchFamily="34" charset="0"/>
                  </a:rPr>
                  <a:t>PROFESSIONISTA</a:t>
                </a:r>
              </a:p>
              <a:p>
                <a:pPr algn="r">
                  <a:spcBef>
                    <a:spcPct val="15000"/>
                  </a:spcBef>
                </a:pPr>
                <a:r>
                  <a:rPr lang="it-IT" altLang="it-IT" sz="1600" b="1">
                    <a:solidFill>
                      <a:srgbClr val="4D4D4D"/>
                    </a:solidFill>
                    <a:latin typeface="Arial Narrow" pitchFamily="34" charset="0"/>
                  </a:rPr>
                  <a:t>O GRUPPO</a:t>
                </a:r>
              </a:p>
            </p:txBody>
          </p:sp>
          <p:sp>
            <p:nvSpPr>
              <p:cNvPr id="3082" name="Text Box 107"/>
              <p:cNvSpPr txBox="1">
                <a:spLocks noChangeArrowheads="1"/>
              </p:cNvSpPr>
              <p:nvPr/>
            </p:nvSpPr>
            <p:spPr bwMode="auto">
              <a:xfrm>
                <a:off x="4286" y="2659"/>
                <a:ext cx="1089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>
                  <a:spcBef>
                    <a:spcPct val="15000"/>
                  </a:spcBef>
                </a:pPr>
                <a:r>
                  <a:rPr lang="it-IT" altLang="it-IT" sz="1600" b="1">
                    <a:solidFill>
                      <a:srgbClr val="4D4D4D"/>
                    </a:solidFill>
                    <a:latin typeface="Arial Narrow" pitchFamily="34" charset="0"/>
                  </a:rPr>
                  <a:t>ORGANIZZAZIONE</a:t>
                </a:r>
              </a:p>
            </p:txBody>
          </p:sp>
        </p:grpSp>
        <p:sp>
          <p:nvSpPr>
            <p:cNvPr id="3079" name="Text Box 111"/>
            <p:cNvSpPr txBox="1">
              <a:spLocks noChangeArrowheads="1"/>
            </p:cNvSpPr>
            <p:nvPr/>
          </p:nvSpPr>
          <p:spPr bwMode="auto">
            <a:xfrm>
              <a:off x="1837" y="3158"/>
              <a:ext cx="16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it-IT" altLang="it-IT" sz="1600" b="1">
                  <a:solidFill>
                    <a:srgbClr val="008080"/>
                  </a:solidFill>
                  <a:latin typeface="Arial Narrow" pitchFamily="34" charset="0"/>
                </a:rPr>
                <a:t>LIFE-LONG LEARNING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3"/>
          <p:cNvSpPr>
            <a:spLocks noChangeArrowheads="1"/>
          </p:cNvSpPr>
          <p:nvPr/>
        </p:nvSpPr>
        <p:spPr bwMode="auto">
          <a:xfrm>
            <a:off x="1187450" y="1052513"/>
            <a:ext cx="7058025" cy="67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it-IT" altLang="it-IT">
                <a:solidFill>
                  <a:srgbClr val="4D4D4D"/>
                </a:solidFill>
                <a:latin typeface="Arial Narrow" pitchFamily="34" charset="0"/>
              </a:rPr>
              <a:t>La </a:t>
            </a:r>
            <a:r>
              <a:rPr lang="it-IT" altLang="it-IT" b="1">
                <a:solidFill>
                  <a:srgbClr val="008080"/>
                </a:solidFill>
              </a:rPr>
              <a:t>formazione ECM</a:t>
            </a:r>
            <a:r>
              <a:rPr lang="it-IT" altLang="it-IT">
                <a:solidFill>
                  <a:srgbClr val="4D4D4D"/>
                </a:solidFill>
              </a:rPr>
              <a:t> </a:t>
            </a:r>
            <a:r>
              <a:rPr lang="it-IT" altLang="it-IT">
                <a:solidFill>
                  <a:srgbClr val="4D4D4D"/>
                </a:solidFill>
                <a:latin typeface="Arial Narrow" pitchFamily="34" charset="0"/>
              </a:rPr>
              <a:t>ha posto attenzione prevalentemente all’uguaglianza, </a:t>
            </a:r>
          </a:p>
          <a:p>
            <a:pPr>
              <a:lnSpc>
                <a:spcPct val="120000"/>
              </a:lnSpc>
            </a:pPr>
            <a:r>
              <a:rPr lang="it-IT" altLang="it-IT">
                <a:solidFill>
                  <a:srgbClr val="4D4D4D"/>
                </a:solidFill>
                <a:latin typeface="Arial Narrow" pitchFamily="34" charset="0"/>
              </a:rPr>
              <a:t>formazione = corso</a:t>
            </a:r>
            <a:r>
              <a:rPr lang="it-IT" altLang="it-IT">
                <a:latin typeface="Arial Narrow" pitchFamily="34" charset="0"/>
              </a:rPr>
              <a:t> </a:t>
            </a:r>
          </a:p>
        </p:txBody>
      </p:sp>
      <p:grpSp>
        <p:nvGrpSpPr>
          <p:cNvPr id="4099" name="Group 19"/>
          <p:cNvGrpSpPr>
            <a:grpSpLocks/>
          </p:cNvGrpSpPr>
          <p:nvPr/>
        </p:nvGrpSpPr>
        <p:grpSpPr bwMode="auto">
          <a:xfrm>
            <a:off x="1187450" y="188913"/>
            <a:ext cx="7956550" cy="506412"/>
            <a:chOff x="748" y="118"/>
            <a:chExt cx="5012" cy="319"/>
          </a:xfrm>
        </p:grpSpPr>
        <p:sp>
          <p:nvSpPr>
            <p:cNvPr id="4108" name="Rectangle 20"/>
            <p:cNvSpPr>
              <a:spLocks noChangeArrowheads="1"/>
            </p:cNvSpPr>
            <p:nvPr/>
          </p:nvSpPr>
          <p:spPr bwMode="auto">
            <a:xfrm>
              <a:off x="793" y="391"/>
              <a:ext cx="4967" cy="46"/>
            </a:xfrm>
            <a:prstGeom prst="rect">
              <a:avLst/>
            </a:prstGeom>
            <a:solidFill>
              <a:srgbClr val="0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altLang="it-IT"/>
            </a:p>
          </p:txBody>
        </p:sp>
        <p:sp>
          <p:nvSpPr>
            <p:cNvPr id="4109" name="Text Box 21"/>
            <p:cNvSpPr txBox="1">
              <a:spLocks noChangeArrowheads="1"/>
            </p:cNvSpPr>
            <p:nvPr/>
          </p:nvSpPr>
          <p:spPr bwMode="auto">
            <a:xfrm>
              <a:off x="748" y="118"/>
              <a:ext cx="46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it-IT" altLang="it-IT" sz="2400" b="1">
                  <a:solidFill>
                    <a:srgbClr val="008080"/>
                  </a:solidFill>
                  <a:latin typeface="Arial Narrow" pitchFamily="34" charset="0"/>
                </a:rPr>
                <a:t>Prima del dossier formativo</a:t>
              </a:r>
            </a:p>
          </p:txBody>
        </p:sp>
      </p:grpSp>
      <p:pic>
        <p:nvPicPr>
          <p:cNvPr id="190494" name="Picture 30" descr="MC9004316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349500"/>
            <a:ext cx="3313112" cy="331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 Box 31"/>
          <p:cNvSpPr txBox="1">
            <a:spLocks noChangeArrowheads="1"/>
          </p:cNvSpPr>
          <p:nvPr/>
        </p:nvSpPr>
        <p:spPr bwMode="auto">
          <a:xfrm>
            <a:off x="685800" y="3214688"/>
            <a:ext cx="10810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it-IT" altLang="it-IT" sz="2000" b="1">
                <a:solidFill>
                  <a:srgbClr val="4D4D4D"/>
                </a:solidFill>
              </a:rPr>
              <a:t>azioni </a:t>
            </a:r>
          </a:p>
          <a:p>
            <a:pPr algn="ctr"/>
            <a:r>
              <a:rPr lang="it-IT" altLang="it-IT" sz="2000" b="1">
                <a:solidFill>
                  <a:srgbClr val="4D4D4D"/>
                </a:solidFill>
              </a:rPr>
              <a:t>prima</a:t>
            </a:r>
          </a:p>
        </p:txBody>
      </p:sp>
      <p:sp>
        <p:nvSpPr>
          <p:cNvPr id="4102" name="Text Box 32"/>
          <p:cNvSpPr txBox="1">
            <a:spLocks noChangeArrowheads="1"/>
          </p:cNvSpPr>
          <p:nvPr/>
        </p:nvSpPr>
        <p:spPr bwMode="auto">
          <a:xfrm>
            <a:off x="7451725" y="3357563"/>
            <a:ext cx="1152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it-IT" altLang="it-IT" sz="2000" b="1">
                <a:solidFill>
                  <a:srgbClr val="4D4D4D"/>
                </a:solidFill>
              </a:rPr>
              <a:t>risultati</a:t>
            </a:r>
          </a:p>
        </p:txBody>
      </p:sp>
      <p:sp>
        <p:nvSpPr>
          <p:cNvPr id="4103" name="Text Box 33"/>
          <p:cNvSpPr txBox="1">
            <a:spLocks noChangeArrowheads="1"/>
          </p:cNvSpPr>
          <p:nvPr/>
        </p:nvSpPr>
        <p:spPr bwMode="auto">
          <a:xfrm>
            <a:off x="5461000" y="3205163"/>
            <a:ext cx="10795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it-IT" altLang="it-IT" sz="2000" b="1">
                <a:solidFill>
                  <a:srgbClr val="4D4D4D"/>
                </a:solidFill>
              </a:rPr>
              <a:t>azioni </a:t>
            </a:r>
          </a:p>
          <a:p>
            <a:pPr algn="ctr"/>
            <a:r>
              <a:rPr lang="it-IT" altLang="it-IT" sz="2000" b="1">
                <a:solidFill>
                  <a:srgbClr val="4D4D4D"/>
                </a:solidFill>
              </a:rPr>
              <a:t>dopo</a:t>
            </a:r>
          </a:p>
        </p:txBody>
      </p:sp>
      <p:sp>
        <p:nvSpPr>
          <p:cNvPr id="4104" name="Text Box 34"/>
          <p:cNvSpPr txBox="1">
            <a:spLocks noChangeArrowheads="1"/>
          </p:cNvSpPr>
          <p:nvPr/>
        </p:nvSpPr>
        <p:spPr bwMode="auto">
          <a:xfrm>
            <a:off x="2676525" y="3276600"/>
            <a:ext cx="18732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it-IT" altLang="it-IT" b="1">
                <a:solidFill>
                  <a:srgbClr val="008080"/>
                </a:solidFill>
              </a:rPr>
              <a:t>corso</a:t>
            </a:r>
          </a:p>
        </p:txBody>
      </p:sp>
      <p:sp>
        <p:nvSpPr>
          <p:cNvPr id="4105" name="Line 35"/>
          <p:cNvSpPr>
            <a:spLocks noChangeShapeType="1"/>
          </p:cNvSpPr>
          <p:nvPr/>
        </p:nvSpPr>
        <p:spPr bwMode="auto">
          <a:xfrm>
            <a:off x="1860550" y="3582988"/>
            <a:ext cx="720725" cy="0"/>
          </a:xfrm>
          <a:prstGeom prst="line">
            <a:avLst/>
          </a:prstGeom>
          <a:noFill/>
          <a:ln w="57150">
            <a:solidFill>
              <a:srgbClr val="4D4D4D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06" name="Line 36"/>
          <p:cNvSpPr>
            <a:spLocks noChangeShapeType="1"/>
          </p:cNvSpPr>
          <p:nvPr/>
        </p:nvSpPr>
        <p:spPr bwMode="auto">
          <a:xfrm>
            <a:off x="4643438" y="3573463"/>
            <a:ext cx="720725" cy="0"/>
          </a:xfrm>
          <a:prstGeom prst="line">
            <a:avLst/>
          </a:prstGeom>
          <a:noFill/>
          <a:ln w="57150">
            <a:solidFill>
              <a:srgbClr val="4D4D4D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07" name="Line 37"/>
          <p:cNvSpPr>
            <a:spLocks noChangeShapeType="1"/>
          </p:cNvSpPr>
          <p:nvPr/>
        </p:nvSpPr>
        <p:spPr bwMode="auto">
          <a:xfrm>
            <a:off x="6635750" y="3565525"/>
            <a:ext cx="720725" cy="0"/>
          </a:xfrm>
          <a:prstGeom prst="line">
            <a:avLst/>
          </a:prstGeom>
          <a:noFill/>
          <a:ln w="57150">
            <a:solidFill>
              <a:srgbClr val="4D4D4D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90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90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5"/>
          <p:cNvGrpSpPr>
            <a:grpSpLocks/>
          </p:cNvGrpSpPr>
          <p:nvPr/>
        </p:nvGrpSpPr>
        <p:grpSpPr bwMode="auto">
          <a:xfrm>
            <a:off x="323850" y="1341438"/>
            <a:ext cx="4032250" cy="2897187"/>
            <a:chOff x="204" y="845"/>
            <a:chExt cx="2540" cy="1825"/>
          </a:xfrm>
        </p:grpSpPr>
        <p:sp>
          <p:nvSpPr>
            <p:cNvPr id="5133" name="Text Box 12"/>
            <p:cNvSpPr txBox="1">
              <a:spLocks noChangeArrowheads="1"/>
            </p:cNvSpPr>
            <p:nvPr/>
          </p:nvSpPr>
          <p:spPr bwMode="auto">
            <a:xfrm>
              <a:off x="204" y="845"/>
              <a:ext cx="231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it-IT" altLang="it-IT" sz="1600" b="1">
                  <a:solidFill>
                    <a:srgbClr val="008080"/>
                  </a:solidFill>
                </a:rPr>
                <a:t>ACCORDO STATO-REGIONI 2007</a:t>
              </a:r>
            </a:p>
          </p:txBody>
        </p:sp>
        <p:sp>
          <p:nvSpPr>
            <p:cNvPr id="5134" name="Text Box 13"/>
            <p:cNvSpPr txBox="1">
              <a:spLocks noChangeArrowheads="1"/>
            </p:cNvSpPr>
            <p:nvPr/>
          </p:nvSpPr>
          <p:spPr bwMode="auto">
            <a:xfrm>
              <a:off x="204" y="1117"/>
              <a:ext cx="2450" cy="6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it-IT" altLang="it-IT" sz="1600">
                  <a:solidFill>
                    <a:srgbClr val="4D4D4D"/>
                  </a:solidFill>
                </a:rPr>
                <a:t>La definizione e la valutazione degli obiettivi formativi specifici avviene a livello individuale, di gruppo e di organizzazione attraverso</a:t>
              </a:r>
              <a:r>
                <a:rPr lang="it-IT" altLang="it-IT" sz="1600"/>
                <a:t> </a:t>
              </a:r>
              <a:r>
                <a:rPr lang="it-IT" altLang="it-IT" sz="1600" b="1">
                  <a:solidFill>
                    <a:srgbClr val="008080"/>
                  </a:solidFill>
                </a:rPr>
                <a:t>3 strumenti</a:t>
              </a:r>
              <a:r>
                <a:rPr lang="it-IT" altLang="it-IT" sz="1600"/>
                <a:t>:</a:t>
              </a:r>
            </a:p>
          </p:txBody>
        </p:sp>
        <p:sp>
          <p:nvSpPr>
            <p:cNvPr id="5135" name="Rectangle 14"/>
            <p:cNvSpPr>
              <a:spLocks noChangeArrowheads="1"/>
            </p:cNvSpPr>
            <p:nvPr/>
          </p:nvSpPr>
          <p:spPr bwMode="auto">
            <a:xfrm>
              <a:off x="204" y="1842"/>
              <a:ext cx="2540" cy="8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b="1">
                  <a:solidFill>
                    <a:srgbClr val="008080"/>
                  </a:solidFill>
                </a:rPr>
                <a:t>► Dossier formativo</a:t>
              </a:r>
            </a:p>
            <a:p>
              <a:endParaRPr lang="it-IT" altLang="it-IT" b="1">
                <a:solidFill>
                  <a:srgbClr val="008080"/>
                </a:solidFill>
              </a:endParaRPr>
            </a:p>
            <a:p>
              <a:r>
                <a:rPr lang="it-IT" altLang="it-IT" b="1">
                  <a:solidFill>
                    <a:srgbClr val="008080"/>
                  </a:solidFill>
                </a:rPr>
                <a:t>► Piano della formazione aziendale</a:t>
              </a:r>
            </a:p>
            <a:p>
              <a:endParaRPr lang="it-IT" altLang="it-IT" b="1">
                <a:solidFill>
                  <a:srgbClr val="008080"/>
                </a:solidFill>
              </a:endParaRPr>
            </a:p>
            <a:p>
              <a:r>
                <a:rPr lang="it-IT" altLang="it-IT" b="1">
                  <a:solidFill>
                    <a:srgbClr val="008080"/>
                  </a:solidFill>
                </a:rPr>
                <a:t>► Rapporto sulla formazione aziendale</a:t>
              </a:r>
            </a:p>
          </p:txBody>
        </p:sp>
      </p:grpSp>
      <p:grpSp>
        <p:nvGrpSpPr>
          <p:cNvPr id="191517" name="Group 29"/>
          <p:cNvGrpSpPr>
            <a:grpSpLocks/>
          </p:cNvGrpSpPr>
          <p:nvPr/>
        </p:nvGrpSpPr>
        <p:grpSpPr bwMode="auto">
          <a:xfrm>
            <a:off x="4716463" y="1341438"/>
            <a:ext cx="4103687" cy="4191000"/>
            <a:chOff x="2971" y="845"/>
            <a:chExt cx="2585" cy="2640"/>
          </a:xfrm>
        </p:grpSpPr>
        <p:sp>
          <p:nvSpPr>
            <p:cNvPr id="5131" name="Text Box 16"/>
            <p:cNvSpPr txBox="1">
              <a:spLocks noChangeArrowheads="1"/>
            </p:cNvSpPr>
            <p:nvPr/>
          </p:nvSpPr>
          <p:spPr bwMode="auto">
            <a:xfrm>
              <a:off x="2971" y="1117"/>
              <a:ext cx="2585" cy="2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it-IT" altLang="it-IT" sz="1600">
                  <a:solidFill>
                    <a:srgbClr val="4D4D4D"/>
                  </a:solidFill>
                </a:rPr>
                <a:t>… gli obiettivi formativi (tre livelli) costituiscono  un riferimento e bilanciamento delle competenze e responsabilità … concretamente articolarsi e armonizzarsi nel piano formativo (dossier formativo) …</a:t>
              </a:r>
            </a:p>
            <a:p>
              <a:endParaRPr lang="it-IT" altLang="it-IT" sz="1600">
                <a:solidFill>
                  <a:srgbClr val="4D4D4D"/>
                </a:solidFill>
              </a:endParaRPr>
            </a:p>
            <a:p>
              <a:r>
                <a:rPr lang="it-IT" altLang="it-IT" sz="1600">
                  <a:solidFill>
                    <a:srgbClr val="4D4D4D"/>
                  </a:solidFill>
                </a:rPr>
                <a:t> </a:t>
              </a:r>
              <a:r>
                <a:rPr lang="it-IT" altLang="it-IT" sz="1600">
                  <a:solidFill>
                    <a:srgbClr val="4D4D4D"/>
                  </a:solidFill>
                  <a:cs typeface="Arial" charset="0"/>
                </a:rPr>
                <a:t>[il </a:t>
              </a:r>
              <a:r>
                <a:rPr lang="it-IT" altLang="it-IT" sz="1600">
                  <a:solidFill>
                    <a:srgbClr val="4D4D4D"/>
                  </a:solidFill>
                </a:rPr>
                <a:t>dossier formativo</a:t>
              </a:r>
              <a:r>
                <a:rPr lang="it-IT" altLang="it-IT" sz="1600">
                  <a:solidFill>
                    <a:srgbClr val="4D4D4D"/>
                  </a:solidFill>
                  <a:cs typeface="Arial" charset="0"/>
                </a:rPr>
                <a:t>] </a:t>
              </a:r>
            </a:p>
            <a:p>
              <a:r>
                <a:rPr lang="it-IT" altLang="it-IT" sz="1600">
                  <a:solidFill>
                    <a:srgbClr val="4D4D4D"/>
                  </a:solidFill>
                  <a:cs typeface="Arial" charset="0"/>
                </a:rPr>
                <a:t>… </a:t>
              </a:r>
              <a:r>
                <a:rPr lang="it-IT" altLang="it-IT" sz="1600">
                  <a:solidFill>
                    <a:srgbClr val="4D4D4D"/>
                  </a:solidFill>
                </a:rPr>
                <a:t>rappresenta dunque il</a:t>
              </a:r>
              <a:r>
                <a:rPr lang="it-IT" altLang="it-IT" sz="1600"/>
                <a:t> </a:t>
              </a:r>
              <a:r>
                <a:rPr lang="it-IT" altLang="it-IT" sz="1600" b="1">
                  <a:solidFill>
                    <a:srgbClr val="008080"/>
                  </a:solidFill>
                </a:rPr>
                <a:t>prodotto</a:t>
              </a:r>
              <a:r>
                <a:rPr lang="it-IT" altLang="it-IT" sz="1600"/>
                <a:t> </a:t>
              </a:r>
            </a:p>
            <a:p>
              <a:r>
                <a:rPr lang="it-IT" altLang="it-IT" sz="1600">
                  <a:solidFill>
                    <a:srgbClr val="4D4D4D"/>
                  </a:solidFill>
                </a:rPr>
                <a:t>… definisce il</a:t>
              </a:r>
              <a:r>
                <a:rPr lang="it-IT" altLang="it-IT" sz="1600"/>
                <a:t> </a:t>
              </a:r>
              <a:r>
                <a:rPr lang="it-IT" altLang="it-IT" sz="1600" b="1">
                  <a:solidFill>
                    <a:srgbClr val="008080"/>
                  </a:solidFill>
                </a:rPr>
                <a:t>volume dei bisogni da soddisfare/soddisfatti da quel professionista</a:t>
              </a:r>
              <a:r>
                <a:rPr lang="it-IT" altLang="it-IT" sz="1600">
                  <a:solidFill>
                    <a:srgbClr val="4D4D4D"/>
                  </a:solidFill>
                </a:rPr>
                <a:t>, inserito in quello</a:t>
              </a:r>
              <a:r>
                <a:rPr lang="it-IT" altLang="it-IT" sz="1600"/>
                <a:t> </a:t>
              </a:r>
              <a:r>
                <a:rPr lang="it-IT" altLang="it-IT" sz="1600" b="1">
                  <a:solidFill>
                    <a:srgbClr val="008080"/>
                  </a:solidFill>
                </a:rPr>
                <a:t>specifico contesto di produzione</a:t>
              </a:r>
              <a:r>
                <a:rPr lang="it-IT" altLang="it-IT" sz="1600"/>
                <a:t> </a:t>
              </a:r>
              <a:r>
                <a:rPr lang="it-IT" altLang="it-IT" sz="1600">
                  <a:solidFill>
                    <a:srgbClr val="4D4D4D"/>
                  </a:solidFill>
                </a:rPr>
                <a:t>di attività sanitarie, parte costitutiva di un</a:t>
              </a:r>
              <a:r>
                <a:rPr lang="it-IT" altLang="it-IT" sz="1600"/>
                <a:t> </a:t>
              </a:r>
              <a:r>
                <a:rPr lang="it-IT" altLang="it-IT" sz="1600" b="1">
                  <a:solidFill>
                    <a:srgbClr val="008080"/>
                  </a:solidFill>
                </a:rPr>
                <a:t>sistema più generale</a:t>
              </a:r>
              <a:r>
                <a:rPr lang="it-IT" altLang="it-IT" sz="1600"/>
                <a:t> </a:t>
              </a:r>
              <a:r>
                <a:rPr lang="it-IT" altLang="it-IT" sz="1600">
                  <a:solidFill>
                    <a:srgbClr val="4D4D4D"/>
                  </a:solidFill>
                </a:rPr>
                <a:t>di tutela della salute</a:t>
              </a:r>
            </a:p>
          </p:txBody>
        </p:sp>
        <p:sp>
          <p:nvSpPr>
            <p:cNvPr id="5132" name="Text Box 17"/>
            <p:cNvSpPr txBox="1">
              <a:spLocks noChangeArrowheads="1"/>
            </p:cNvSpPr>
            <p:nvPr/>
          </p:nvSpPr>
          <p:spPr bwMode="auto">
            <a:xfrm>
              <a:off x="2971" y="845"/>
              <a:ext cx="231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it-IT" altLang="it-IT" sz="1600" b="1">
                  <a:solidFill>
                    <a:srgbClr val="008080"/>
                  </a:solidFill>
                </a:rPr>
                <a:t>ACCORDO STATO-REGIONI 2009</a:t>
              </a:r>
            </a:p>
          </p:txBody>
        </p:sp>
      </p:grpSp>
      <p:grpSp>
        <p:nvGrpSpPr>
          <p:cNvPr id="5124" name="Group 18"/>
          <p:cNvGrpSpPr>
            <a:grpSpLocks/>
          </p:cNvGrpSpPr>
          <p:nvPr/>
        </p:nvGrpSpPr>
        <p:grpSpPr bwMode="auto">
          <a:xfrm>
            <a:off x="142875" y="6300788"/>
            <a:ext cx="9001125" cy="504825"/>
            <a:chOff x="90" y="3969"/>
            <a:chExt cx="5670" cy="318"/>
          </a:xfrm>
        </p:grpSpPr>
        <p:sp>
          <p:nvSpPr>
            <p:cNvPr id="5128" name="Line 19"/>
            <p:cNvSpPr>
              <a:spLocks noChangeShapeType="1"/>
            </p:cNvSpPr>
            <p:nvPr/>
          </p:nvSpPr>
          <p:spPr bwMode="auto">
            <a:xfrm>
              <a:off x="2245" y="4201"/>
              <a:ext cx="3515" cy="0"/>
            </a:xfrm>
            <a:prstGeom prst="line">
              <a:avLst/>
            </a:prstGeom>
            <a:noFill/>
            <a:ln w="12700">
              <a:solidFill>
                <a:srgbClr val="0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129" name="Text Box 20"/>
            <p:cNvSpPr txBox="1">
              <a:spLocks noChangeArrowheads="1"/>
            </p:cNvSpPr>
            <p:nvPr/>
          </p:nvSpPr>
          <p:spPr bwMode="auto">
            <a:xfrm>
              <a:off x="253" y="4103"/>
              <a:ext cx="2037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it-IT" altLang="it-IT" sz="900">
                  <a:solidFill>
                    <a:srgbClr val="008080"/>
                  </a:solidFill>
                  <a:latin typeface="Arial Narrow" pitchFamily="34" charset="0"/>
                </a:rPr>
                <a:t>PROVINCIA AUTONOMA DI TRENTO – Dipartimento Lavoro e Welfare</a:t>
              </a:r>
            </a:p>
          </p:txBody>
        </p:sp>
        <p:pic>
          <p:nvPicPr>
            <p:cNvPr id="5130" name="Picture 21" descr="PAT_color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" y="3969"/>
              <a:ext cx="194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125" name="Group 26"/>
          <p:cNvGrpSpPr>
            <a:grpSpLocks/>
          </p:cNvGrpSpPr>
          <p:nvPr/>
        </p:nvGrpSpPr>
        <p:grpSpPr bwMode="auto">
          <a:xfrm>
            <a:off x="1187450" y="187325"/>
            <a:ext cx="7956550" cy="506413"/>
            <a:chOff x="748" y="118"/>
            <a:chExt cx="5012" cy="319"/>
          </a:xfrm>
        </p:grpSpPr>
        <p:sp>
          <p:nvSpPr>
            <p:cNvPr id="5126" name="Rectangle 27"/>
            <p:cNvSpPr>
              <a:spLocks noChangeArrowheads="1"/>
            </p:cNvSpPr>
            <p:nvPr/>
          </p:nvSpPr>
          <p:spPr bwMode="auto">
            <a:xfrm>
              <a:off x="793" y="391"/>
              <a:ext cx="4967" cy="46"/>
            </a:xfrm>
            <a:prstGeom prst="rect">
              <a:avLst/>
            </a:prstGeom>
            <a:solidFill>
              <a:srgbClr val="0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altLang="it-IT"/>
            </a:p>
          </p:txBody>
        </p:sp>
        <p:sp>
          <p:nvSpPr>
            <p:cNvPr id="5127" name="Text Box 28"/>
            <p:cNvSpPr txBox="1">
              <a:spLocks noChangeArrowheads="1"/>
            </p:cNvSpPr>
            <p:nvPr/>
          </p:nvSpPr>
          <p:spPr bwMode="auto">
            <a:xfrm>
              <a:off x="748" y="118"/>
              <a:ext cx="46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it-IT" altLang="it-IT" sz="2400" b="1">
                  <a:solidFill>
                    <a:srgbClr val="008080"/>
                  </a:solidFill>
                  <a:latin typeface="Arial Narrow" pitchFamily="34" charset="0"/>
                </a:rPr>
                <a:t>Il dossier formativo negli Accordi Stato-Regioni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1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1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5"/>
          <p:cNvSpPr txBox="1">
            <a:spLocks noChangeArrowheads="1"/>
          </p:cNvSpPr>
          <p:nvPr/>
        </p:nvSpPr>
        <p:spPr bwMode="auto">
          <a:xfrm>
            <a:off x="1187450" y="1296988"/>
            <a:ext cx="7345363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it-IT" altLang="it-IT" sz="1600">
                <a:solidFill>
                  <a:srgbClr val="4D4D4D"/>
                </a:solidFill>
              </a:rPr>
              <a:t>L’</a:t>
            </a:r>
            <a:r>
              <a:rPr lang="it-IT" altLang="it-IT" sz="1600" b="1">
                <a:solidFill>
                  <a:srgbClr val="008080"/>
                </a:solidFill>
              </a:rPr>
              <a:t>ECM</a:t>
            </a:r>
            <a:r>
              <a:rPr lang="it-IT" altLang="it-IT" sz="1600">
                <a:solidFill>
                  <a:srgbClr val="4D4D4D"/>
                </a:solidFill>
              </a:rPr>
              <a:t> come sistema di governo della formazione dei professionisti sanitari</a:t>
            </a:r>
          </a:p>
          <a:p>
            <a:endParaRPr lang="it-IT" altLang="it-IT" sz="1600">
              <a:solidFill>
                <a:srgbClr val="4D4D4D"/>
              </a:solidFill>
            </a:endParaRPr>
          </a:p>
          <a:p>
            <a:endParaRPr lang="it-IT" altLang="it-IT" sz="1600">
              <a:solidFill>
                <a:srgbClr val="4D4D4D"/>
              </a:solidFill>
            </a:endParaRPr>
          </a:p>
          <a:p>
            <a:r>
              <a:rPr lang="it-IT" altLang="it-IT" sz="1600">
                <a:solidFill>
                  <a:srgbClr val="4D4D4D"/>
                </a:solidFill>
              </a:rPr>
              <a:t>Il </a:t>
            </a:r>
            <a:r>
              <a:rPr lang="it-IT" altLang="it-IT" sz="1600" b="1">
                <a:solidFill>
                  <a:srgbClr val="008080"/>
                </a:solidFill>
              </a:rPr>
              <a:t>DOSSIER FORMATIVO</a:t>
            </a:r>
            <a:r>
              <a:rPr lang="it-IT" altLang="it-IT" sz="1600">
                <a:solidFill>
                  <a:srgbClr val="4D4D4D"/>
                </a:solidFill>
              </a:rPr>
              <a:t> come precursore del portfolio delle competenze:</a:t>
            </a:r>
          </a:p>
        </p:txBody>
      </p:sp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1187450" y="2447925"/>
            <a:ext cx="7272338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b="1">
                <a:solidFill>
                  <a:srgbClr val="008080"/>
                </a:solidFill>
                <a:cs typeface="Arial" charset="0"/>
              </a:rPr>
              <a:t>►</a:t>
            </a:r>
            <a:r>
              <a:rPr lang="it-IT" altLang="it-IT" b="1">
                <a:solidFill>
                  <a:srgbClr val="008080"/>
                </a:solidFill>
              </a:rPr>
              <a:t> rendicontare</a:t>
            </a:r>
            <a:r>
              <a:rPr lang="it-IT" altLang="it-IT">
                <a:solidFill>
                  <a:srgbClr val="4D4D4D"/>
                </a:solidFill>
              </a:rPr>
              <a:t> la formazione</a:t>
            </a:r>
          </a:p>
          <a:p>
            <a:endParaRPr lang="it-IT" altLang="it-IT" b="1">
              <a:solidFill>
                <a:srgbClr val="4D4D4D"/>
              </a:solidFill>
            </a:endParaRPr>
          </a:p>
          <a:p>
            <a:r>
              <a:rPr lang="it-IT" altLang="it-IT" b="1">
                <a:solidFill>
                  <a:srgbClr val="008080"/>
                </a:solidFill>
              </a:rPr>
              <a:t>►</a:t>
            </a:r>
            <a:r>
              <a:rPr lang="it-IT" altLang="it-IT"/>
              <a:t> </a:t>
            </a:r>
            <a:r>
              <a:rPr lang="it-IT" altLang="it-IT" b="1">
                <a:solidFill>
                  <a:srgbClr val="008080"/>
                </a:solidFill>
              </a:rPr>
              <a:t>pianificare</a:t>
            </a:r>
            <a:r>
              <a:rPr lang="it-IT" altLang="it-IT">
                <a:solidFill>
                  <a:srgbClr val="4D4D4D"/>
                </a:solidFill>
              </a:rPr>
              <a:t> il percorso formativo (equilibrio obiettivi nazionali / regionali)</a:t>
            </a:r>
          </a:p>
          <a:p>
            <a:endParaRPr lang="it-IT" altLang="it-IT" b="1">
              <a:solidFill>
                <a:srgbClr val="4D4D4D"/>
              </a:solidFill>
            </a:endParaRPr>
          </a:p>
          <a:p>
            <a:r>
              <a:rPr lang="it-IT" altLang="it-IT" b="1">
                <a:solidFill>
                  <a:srgbClr val="008080"/>
                </a:solidFill>
              </a:rPr>
              <a:t>►</a:t>
            </a:r>
            <a:r>
              <a:rPr lang="it-IT" altLang="it-IT"/>
              <a:t> </a:t>
            </a:r>
            <a:r>
              <a:rPr lang="it-IT" altLang="it-IT">
                <a:solidFill>
                  <a:srgbClr val="4D4D4D"/>
                </a:solidFill>
              </a:rPr>
              <a:t>evidenziare le competenze acquisite (</a:t>
            </a:r>
            <a:r>
              <a:rPr lang="it-IT" altLang="it-IT" b="1">
                <a:solidFill>
                  <a:srgbClr val="008080"/>
                </a:solidFill>
              </a:rPr>
              <a:t>mappatura delle competenze</a:t>
            </a:r>
            <a:r>
              <a:rPr lang="it-IT" altLang="it-IT">
                <a:solidFill>
                  <a:srgbClr val="4D4D4D"/>
                </a:solidFill>
              </a:rPr>
              <a:t>)</a:t>
            </a:r>
          </a:p>
          <a:p>
            <a:endParaRPr lang="it-IT" altLang="it-IT" b="1">
              <a:solidFill>
                <a:srgbClr val="4D4D4D"/>
              </a:solidFill>
            </a:endParaRPr>
          </a:p>
          <a:p>
            <a:r>
              <a:rPr lang="it-IT" altLang="it-IT" b="1">
                <a:solidFill>
                  <a:srgbClr val="008080"/>
                </a:solidFill>
              </a:rPr>
              <a:t>►</a:t>
            </a:r>
            <a:r>
              <a:rPr lang="it-IT" altLang="it-IT"/>
              <a:t> </a:t>
            </a:r>
            <a:r>
              <a:rPr lang="it-IT" altLang="it-IT" b="1">
                <a:solidFill>
                  <a:srgbClr val="008080"/>
                </a:solidFill>
              </a:rPr>
              <a:t>supportare lo sviluppo delle competenze</a:t>
            </a:r>
            <a:r>
              <a:rPr lang="it-IT" altLang="it-IT">
                <a:solidFill>
                  <a:srgbClr val="4D4D4D"/>
                </a:solidFill>
              </a:rPr>
              <a:t> mediante la programmazione delle azioni per colmare il gap tra competenze attuali e attese</a:t>
            </a:r>
          </a:p>
        </p:txBody>
      </p:sp>
      <p:grpSp>
        <p:nvGrpSpPr>
          <p:cNvPr id="6148" name="Group 9"/>
          <p:cNvGrpSpPr>
            <a:grpSpLocks/>
          </p:cNvGrpSpPr>
          <p:nvPr/>
        </p:nvGrpSpPr>
        <p:grpSpPr bwMode="auto">
          <a:xfrm>
            <a:off x="142875" y="6300788"/>
            <a:ext cx="9001125" cy="504825"/>
            <a:chOff x="90" y="3969"/>
            <a:chExt cx="5670" cy="318"/>
          </a:xfrm>
        </p:grpSpPr>
        <p:sp>
          <p:nvSpPr>
            <p:cNvPr id="6152" name="Line 10"/>
            <p:cNvSpPr>
              <a:spLocks noChangeShapeType="1"/>
            </p:cNvSpPr>
            <p:nvPr/>
          </p:nvSpPr>
          <p:spPr bwMode="auto">
            <a:xfrm>
              <a:off x="2245" y="4201"/>
              <a:ext cx="3515" cy="0"/>
            </a:xfrm>
            <a:prstGeom prst="line">
              <a:avLst/>
            </a:prstGeom>
            <a:noFill/>
            <a:ln w="12700">
              <a:solidFill>
                <a:srgbClr val="0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153" name="Text Box 11"/>
            <p:cNvSpPr txBox="1">
              <a:spLocks noChangeArrowheads="1"/>
            </p:cNvSpPr>
            <p:nvPr/>
          </p:nvSpPr>
          <p:spPr bwMode="auto">
            <a:xfrm>
              <a:off x="253" y="4103"/>
              <a:ext cx="2037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it-IT" altLang="it-IT" sz="900">
                  <a:solidFill>
                    <a:srgbClr val="008080"/>
                  </a:solidFill>
                  <a:latin typeface="Arial Narrow" pitchFamily="34" charset="0"/>
                </a:rPr>
                <a:t>PROVINCIA AUTONOMA DI TRENTO – Dipartimento Lavoro e Welfare</a:t>
              </a:r>
            </a:p>
          </p:txBody>
        </p:sp>
        <p:pic>
          <p:nvPicPr>
            <p:cNvPr id="6154" name="Picture 12" descr="PAT_color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" y="3969"/>
              <a:ext cx="194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149" name="Group 13"/>
          <p:cNvGrpSpPr>
            <a:grpSpLocks/>
          </p:cNvGrpSpPr>
          <p:nvPr/>
        </p:nvGrpSpPr>
        <p:grpSpPr bwMode="auto">
          <a:xfrm>
            <a:off x="1187450" y="187325"/>
            <a:ext cx="7956550" cy="506413"/>
            <a:chOff x="748" y="118"/>
            <a:chExt cx="5012" cy="319"/>
          </a:xfrm>
        </p:grpSpPr>
        <p:sp>
          <p:nvSpPr>
            <p:cNvPr id="6150" name="Rectangle 14"/>
            <p:cNvSpPr>
              <a:spLocks noChangeArrowheads="1"/>
            </p:cNvSpPr>
            <p:nvPr/>
          </p:nvSpPr>
          <p:spPr bwMode="auto">
            <a:xfrm>
              <a:off x="793" y="391"/>
              <a:ext cx="4967" cy="46"/>
            </a:xfrm>
            <a:prstGeom prst="rect">
              <a:avLst/>
            </a:prstGeom>
            <a:solidFill>
              <a:srgbClr val="0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altLang="it-IT"/>
            </a:p>
          </p:txBody>
        </p:sp>
        <p:sp>
          <p:nvSpPr>
            <p:cNvPr id="6151" name="Text Box 15"/>
            <p:cNvSpPr txBox="1">
              <a:spLocks noChangeArrowheads="1"/>
            </p:cNvSpPr>
            <p:nvPr/>
          </p:nvSpPr>
          <p:spPr bwMode="auto">
            <a:xfrm>
              <a:off x="748" y="118"/>
              <a:ext cx="46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it-IT" altLang="it-IT" sz="2400" b="1">
                  <a:solidFill>
                    <a:srgbClr val="008080"/>
                  </a:solidFill>
                  <a:latin typeface="Arial Narrow" pitchFamily="34" charset="0"/>
                </a:rPr>
                <a:t>Il dossier formativo: Accordi 2009 e 2012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6"/>
          <p:cNvGrpSpPr>
            <a:grpSpLocks/>
          </p:cNvGrpSpPr>
          <p:nvPr/>
        </p:nvGrpSpPr>
        <p:grpSpPr bwMode="auto">
          <a:xfrm>
            <a:off x="142875" y="6300788"/>
            <a:ext cx="9001125" cy="504825"/>
            <a:chOff x="90" y="3969"/>
            <a:chExt cx="5670" cy="318"/>
          </a:xfrm>
        </p:grpSpPr>
        <p:sp>
          <p:nvSpPr>
            <p:cNvPr id="7190" name="Line 7"/>
            <p:cNvSpPr>
              <a:spLocks noChangeShapeType="1"/>
            </p:cNvSpPr>
            <p:nvPr/>
          </p:nvSpPr>
          <p:spPr bwMode="auto">
            <a:xfrm>
              <a:off x="2245" y="4201"/>
              <a:ext cx="3515" cy="0"/>
            </a:xfrm>
            <a:prstGeom prst="line">
              <a:avLst/>
            </a:prstGeom>
            <a:noFill/>
            <a:ln w="12700">
              <a:solidFill>
                <a:srgbClr val="0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191" name="Text Box 8"/>
            <p:cNvSpPr txBox="1">
              <a:spLocks noChangeArrowheads="1"/>
            </p:cNvSpPr>
            <p:nvPr/>
          </p:nvSpPr>
          <p:spPr bwMode="auto">
            <a:xfrm>
              <a:off x="253" y="4103"/>
              <a:ext cx="2037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it-IT" altLang="it-IT" sz="900">
                  <a:solidFill>
                    <a:srgbClr val="008080"/>
                  </a:solidFill>
                  <a:latin typeface="Arial Narrow" pitchFamily="34" charset="0"/>
                </a:rPr>
                <a:t>PROVINCIA AUTONOMA DI TRENTO – Dipartimento Lavoro e Welfare</a:t>
              </a:r>
            </a:p>
          </p:txBody>
        </p:sp>
        <p:pic>
          <p:nvPicPr>
            <p:cNvPr id="7192" name="Picture 9" descr="PAT_color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" y="3969"/>
              <a:ext cx="194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171" name="Group 34"/>
          <p:cNvGrpSpPr>
            <a:grpSpLocks/>
          </p:cNvGrpSpPr>
          <p:nvPr/>
        </p:nvGrpSpPr>
        <p:grpSpPr bwMode="auto">
          <a:xfrm>
            <a:off x="684213" y="1196975"/>
            <a:ext cx="5241925" cy="5241925"/>
            <a:chOff x="431" y="754"/>
            <a:chExt cx="3302" cy="3302"/>
          </a:xfrm>
        </p:grpSpPr>
        <p:grpSp>
          <p:nvGrpSpPr>
            <p:cNvPr id="7180" name="Group 22"/>
            <p:cNvGrpSpPr>
              <a:grpSpLocks/>
            </p:cNvGrpSpPr>
            <p:nvPr/>
          </p:nvGrpSpPr>
          <p:grpSpPr bwMode="auto">
            <a:xfrm>
              <a:off x="431" y="754"/>
              <a:ext cx="3302" cy="3302"/>
              <a:chOff x="928" y="618"/>
              <a:chExt cx="3448" cy="3448"/>
            </a:xfrm>
          </p:grpSpPr>
          <p:sp>
            <p:nvSpPr>
              <p:cNvPr id="7186" name="Oval 19"/>
              <p:cNvSpPr>
                <a:spLocks noChangeArrowheads="1"/>
              </p:cNvSpPr>
              <p:nvPr/>
            </p:nvSpPr>
            <p:spPr bwMode="auto">
              <a:xfrm>
                <a:off x="928" y="618"/>
                <a:ext cx="3448" cy="344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 altLang="it-IT"/>
              </a:p>
            </p:txBody>
          </p:sp>
          <p:sp>
            <p:nvSpPr>
              <p:cNvPr id="7187" name="Oval 11"/>
              <p:cNvSpPr>
                <a:spLocks noChangeArrowheads="1"/>
              </p:cNvSpPr>
              <p:nvPr/>
            </p:nvSpPr>
            <p:spPr bwMode="auto">
              <a:xfrm>
                <a:off x="1110" y="1117"/>
                <a:ext cx="3084" cy="281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 altLang="it-IT"/>
              </a:p>
            </p:txBody>
          </p:sp>
          <p:sp>
            <p:nvSpPr>
              <p:cNvPr id="7188" name="Oval 21"/>
              <p:cNvSpPr>
                <a:spLocks noChangeArrowheads="1"/>
              </p:cNvSpPr>
              <p:nvPr/>
            </p:nvSpPr>
            <p:spPr bwMode="auto">
              <a:xfrm>
                <a:off x="1541" y="1570"/>
                <a:ext cx="2223" cy="2223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 altLang="it-IT"/>
              </a:p>
            </p:txBody>
          </p:sp>
          <p:sp>
            <p:nvSpPr>
              <p:cNvPr id="7189" name="Oval 13"/>
              <p:cNvSpPr>
                <a:spLocks noChangeArrowheads="1"/>
              </p:cNvSpPr>
              <p:nvPr/>
            </p:nvSpPr>
            <p:spPr bwMode="auto">
              <a:xfrm>
                <a:off x="1904" y="2432"/>
                <a:ext cx="1496" cy="12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 altLang="it-IT"/>
              </a:p>
            </p:txBody>
          </p:sp>
        </p:grpSp>
        <p:grpSp>
          <p:nvGrpSpPr>
            <p:cNvPr id="7181" name="Group 33"/>
            <p:cNvGrpSpPr>
              <a:grpSpLocks/>
            </p:cNvGrpSpPr>
            <p:nvPr/>
          </p:nvGrpSpPr>
          <p:grpSpPr bwMode="auto">
            <a:xfrm>
              <a:off x="1170" y="799"/>
              <a:ext cx="1825" cy="2493"/>
              <a:chOff x="1170" y="799"/>
              <a:chExt cx="1825" cy="2493"/>
            </a:xfrm>
          </p:grpSpPr>
          <p:sp>
            <p:nvSpPr>
              <p:cNvPr id="7182" name="Text Box 15"/>
              <p:cNvSpPr txBox="1">
                <a:spLocks noChangeArrowheads="1"/>
              </p:cNvSpPr>
              <p:nvPr/>
            </p:nvSpPr>
            <p:spPr bwMode="auto">
              <a:xfrm>
                <a:off x="1409" y="799"/>
                <a:ext cx="1346" cy="3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it-IT" altLang="it-IT" sz="1600" b="1">
                    <a:solidFill>
                      <a:schemeClr val="bg1"/>
                    </a:solidFill>
                    <a:latin typeface="Arial Narrow" pitchFamily="34" charset="0"/>
                  </a:rPr>
                  <a:t>Sviluppare le competenze</a:t>
                </a:r>
              </a:p>
            </p:txBody>
          </p:sp>
          <p:sp>
            <p:nvSpPr>
              <p:cNvPr id="7183" name="Text Box 16"/>
              <p:cNvSpPr txBox="1">
                <a:spLocks noChangeArrowheads="1"/>
              </p:cNvSpPr>
              <p:nvPr/>
            </p:nvSpPr>
            <p:spPr bwMode="auto">
              <a:xfrm>
                <a:off x="1170" y="1970"/>
                <a:ext cx="1825" cy="3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it-IT" altLang="it-IT" sz="1600" b="1">
                    <a:solidFill>
                      <a:schemeClr val="bg1"/>
                    </a:solidFill>
                    <a:latin typeface="Arial Narrow" pitchFamily="34" charset="0"/>
                  </a:rPr>
                  <a:t>Programmare la formazione e valutarne il grado di realizzazione</a:t>
                </a:r>
              </a:p>
            </p:txBody>
          </p:sp>
          <p:sp>
            <p:nvSpPr>
              <p:cNvPr id="7184" name="Text Box 17"/>
              <p:cNvSpPr txBox="1">
                <a:spLocks noChangeArrowheads="1"/>
              </p:cNvSpPr>
              <p:nvPr/>
            </p:nvSpPr>
            <p:spPr bwMode="auto">
              <a:xfrm>
                <a:off x="1409" y="2926"/>
                <a:ext cx="1346" cy="3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it-IT" altLang="it-IT" sz="1600">
                    <a:solidFill>
                      <a:srgbClr val="4D4D4D"/>
                    </a:solidFill>
                    <a:latin typeface="Arial Narrow" pitchFamily="34" charset="0"/>
                  </a:rPr>
                  <a:t>Dare evidenza alla formazione conseguita</a:t>
                </a:r>
              </a:p>
            </p:txBody>
          </p:sp>
          <p:sp>
            <p:nvSpPr>
              <p:cNvPr id="7185" name="Text Box 18"/>
              <p:cNvSpPr txBox="1">
                <a:spLocks noChangeArrowheads="1"/>
              </p:cNvSpPr>
              <p:nvPr/>
            </p:nvSpPr>
            <p:spPr bwMode="auto">
              <a:xfrm>
                <a:off x="1409" y="1275"/>
                <a:ext cx="1346" cy="3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it-IT" altLang="it-IT" sz="1600">
                    <a:solidFill>
                      <a:srgbClr val="4D4D4D"/>
                    </a:solidFill>
                    <a:latin typeface="Arial Narrow" pitchFamily="34" charset="0"/>
                  </a:rPr>
                  <a:t>Dare evidenza alle competenze acquisite</a:t>
                </a:r>
              </a:p>
            </p:txBody>
          </p:sp>
        </p:grpSp>
      </p:grpSp>
      <p:grpSp>
        <p:nvGrpSpPr>
          <p:cNvPr id="7172" name="Group 32"/>
          <p:cNvGrpSpPr>
            <a:grpSpLocks/>
          </p:cNvGrpSpPr>
          <p:nvPr/>
        </p:nvGrpSpPr>
        <p:grpSpPr bwMode="auto">
          <a:xfrm>
            <a:off x="6372225" y="1268413"/>
            <a:ext cx="2449513" cy="4965700"/>
            <a:chOff x="4014" y="799"/>
            <a:chExt cx="1543" cy="3128"/>
          </a:xfrm>
        </p:grpSpPr>
        <p:grpSp>
          <p:nvGrpSpPr>
            <p:cNvPr id="7176" name="Group 26"/>
            <p:cNvGrpSpPr>
              <a:grpSpLocks/>
            </p:cNvGrpSpPr>
            <p:nvPr/>
          </p:nvGrpSpPr>
          <p:grpSpPr bwMode="auto">
            <a:xfrm>
              <a:off x="4014" y="799"/>
              <a:ext cx="1" cy="3128"/>
              <a:chOff x="4264" y="663"/>
              <a:chExt cx="0" cy="3266"/>
            </a:xfrm>
          </p:grpSpPr>
          <p:sp>
            <p:nvSpPr>
              <p:cNvPr id="7178" name="Line 24"/>
              <p:cNvSpPr>
                <a:spLocks noChangeShapeType="1"/>
              </p:cNvSpPr>
              <p:nvPr/>
            </p:nvSpPr>
            <p:spPr bwMode="auto">
              <a:xfrm>
                <a:off x="4264" y="1570"/>
                <a:ext cx="0" cy="2359"/>
              </a:xfrm>
              <a:prstGeom prst="line">
                <a:avLst/>
              </a:prstGeom>
              <a:noFill/>
              <a:ln w="76200">
                <a:solidFill>
                  <a:srgbClr val="00808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179" name="Line 25"/>
              <p:cNvSpPr>
                <a:spLocks noChangeShapeType="1"/>
              </p:cNvSpPr>
              <p:nvPr/>
            </p:nvSpPr>
            <p:spPr bwMode="auto">
              <a:xfrm flipV="1">
                <a:off x="4264" y="663"/>
                <a:ext cx="0" cy="2359"/>
              </a:xfrm>
              <a:prstGeom prst="line">
                <a:avLst/>
              </a:prstGeom>
              <a:noFill/>
              <a:ln w="76200">
                <a:solidFill>
                  <a:srgbClr val="00808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7177" name="Text Box 27"/>
            <p:cNvSpPr txBox="1">
              <a:spLocks noChangeArrowheads="1"/>
            </p:cNvSpPr>
            <p:nvPr/>
          </p:nvSpPr>
          <p:spPr bwMode="auto">
            <a:xfrm>
              <a:off x="4036" y="2074"/>
              <a:ext cx="1521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it-IT" altLang="it-IT" sz="1800" b="1">
                  <a:solidFill>
                    <a:srgbClr val="008080"/>
                  </a:solidFill>
                  <a:latin typeface="Arial Narrow" pitchFamily="34" charset="0"/>
                </a:rPr>
                <a:t>Gestione integrata</a:t>
              </a:r>
              <a:r>
                <a:rPr lang="it-IT" altLang="it-IT" sz="1800">
                  <a:solidFill>
                    <a:srgbClr val="4D4D4D"/>
                  </a:solidFill>
                  <a:latin typeface="Arial Narrow" pitchFamily="34" charset="0"/>
                </a:rPr>
                <a:t> del DF con il sistema di gestione del personale</a:t>
              </a:r>
            </a:p>
          </p:txBody>
        </p:sp>
      </p:grpSp>
      <p:grpSp>
        <p:nvGrpSpPr>
          <p:cNvPr id="7173" name="Group 28"/>
          <p:cNvGrpSpPr>
            <a:grpSpLocks/>
          </p:cNvGrpSpPr>
          <p:nvPr/>
        </p:nvGrpSpPr>
        <p:grpSpPr bwMode="auto">
          <a:xfrm>
            <a:off x="1187450" y="187325"/>
            <a:ext cx="7956550" cy="506413"/>
            <a:chOff x="748" y="118"/>
            <a:chExt cx="5012" cy="319"/>
          </a:xfrm>
        </p:grpSpPr>
        <p:sp>
          <p:nvSpPr>
            <p:cNvPr id="7174" name="Rectangle 29"/>
            <p:cNvSpPr>
              <a:spLocks noChangeArrowheads="1"/>
            </p:cNvSpPr>
            <p:nvPr/>
          </p:nvSpPr>
          <p:spPr bwMode="auto">
            <a:xfrm>
              <a:off x="793" y="391"/>
              <a:ext cx="4967" cy="46"/>
            </a:xfrm>
            <a:prstGeom prst="rect">
              <a:avLst/>
            </a:prstGeom>
            <a:solidFill>
              <a:srgbClr val="0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altLang="it-IT"/>
            </a:p>
          </p:txBody>
        </p:sp>
        <p:sp>
          <p:nvSpPr>
            <p:cNvPr id="7175" name="Text Box 30"/>
            <p:cNvSpPr txBox="1">
              <a:spLocks noChangeArrowheads="1"/>
            </p:cNvSpPr>
            <p:nvPr/>
          </p:nvSpPr>
          <p:spPr bwMode="auto">
            <a:xfrm>
              <a:off x="748" y="118"/>
              <a:ext cx="46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it-IT" altLang="it-IT" sz="2400" b="1">
                  <a:solidFill>
                    <a:srgbClr val="008080"/>
                  </a:solidFill>
                  <a:latin typeface="Arial Narrow" pitchFamily="34" charset="0"/>
                </a:rPr>
                <a:t>Il modello logico di dossier formativo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1"/>
          <p:cNvSpPr>
            <a:spLocks noChangeArrowheads="1"/>
          </p:cNvSpPr>
          <p:nvPr/>
        </p:nvSpPr>
        <p:spPr bwMode="auto">
          <a:xfrm>
            <a:off x="5003800" y="2179638"/>
            <a:ext cx="2952750" cy="936625"/>
          </a:xfrm>
          <a:prstGeom prst="rect">
            <a:avLst/>
          </a:prstGeom>
          <a:noFill/>
          <a:ln w="38100">
            <a:solidFill>
              <a:srgbClr val="0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99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  <p:sp>
        <p:nvSpPr>
          <p:cNvPr id="8195" name="Rectangle 62"/>
          <p:cNvSpPr>
            <a:spLocks noChangeArrowheads="1"/>
          </p:cNvSpPr>
          <p:nvPr/>
        </p:nvSpPr>
        <p:spPr bwMode="auto">
          <a:xfrm>
            <a:off x="1258888" y="2181225"/>
            <a:ext cx="2952750" cy="936625"/>
          </a:xfrm>
          <a:prstGeom prst="rect">
            <a:avLst/>
          </a:prstGeom>
          <a:noFill/>
          <a:ln w="38100">
            <a:solidFill>
              <a:srgbClr val="0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99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  <p:grpSp>
        <p:nvGrpSpPr>
          <p:cNvPr id="8196" name="Group 4"/>
          <p:cNvGrpSpPr>
            <a:grpSpLocks/>
          </p:cNvGrpSpPr>
          <p:nvPr/>
        </p:nvGrpSpPr>
        <p:grpSpPr bwMode="auto">
          <a:xfrm>
            <a:off x="142875" y="6353175"/>
            <a:ext cx="9001125" cy="504825"/>
            <a:chOff x="90" y="3969"/>
            <a:chExt cx="5670" cy="318"/>
          </a:xfrm>
        </p:grpSpPr>
        <p:sp>
          <p:nvSpPr>
            <p:cNvPr id="8231" name="Line 5"/>
            <p:cNvSpPr>
              <a:spLocks noChangeShapeType="1"/>
            </p:cNvSpPr>
            <p:nvPr/>
          </p:nvSpPr>
          <p:spPr bwMode="auto">
            <a:xfrm>
              <a:off x="2245" y="4201"/>
              <a:ext cx="3515" cy="0"/>
            </a:xfrm>
            <a:prstGeom prst="line">
              <a:avLst/>
            </a:prstGeom>
            <a:noFill/>
            <a:ln w="12700">
              <a:solidFill>
                <a:srgbClr val="0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8232" name="Text Box 6"/>
            <p:cNvSpPr txBox="1">
              <a:spLocks noChangeArrowheads="1"/>
            </p:cNvSpPr>
            <p:nvPr/>
          </p:nvSpPr>
          <p:spPr bwMode="auto">
            <a:xfrm>
              <a:off x="253" y="4103"/>
              <a:ext cx="2037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it-IT" altLang="it-IT" sz="900">
                  <a:solidFill>
                    <a:srgbClr val="008080"/>
                  </a:solidFill>
                  <a:latin typeface="Arial Narrow" pitchFamily="34" charset="0"/>
                </a:rPr>
                <a:t>PROVINCIA AUTONOMA DI TRENTO – Dipartimento Lavoro e Welfare</a:t>
              </a:r>
            </a:p>
          </p:txBody>
        </p:sp>
        <p:pic>
          <p:nvPicPr>
            <p:cNvPr id="8233" name="Picture 7" descr="PAT_color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" y="3969"/>
              <a:ext cx="194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197" name="Group 26"/>
          <p:cNvGrpSpPr>
            <a:grpSpLocks/>
          </p:cNvGrpSpPr>
          <p:nvPr/>
        </p:nvGrpSpPr>
        <p:grpSpPr bwMode="auto">
          <a:xfrm>
            <a:off x="1187450" y="188913"/>
            <a:ext cx="7956550" cy="504825"/>
            <a:chOff x="748" y="119"/>
            <a:chExt cx="5012" cy="318"/>
          </a:xfrm>
        </p:grpSpPr>
        <p:sp>
          <p:nvSpPr>
            <p:cNvPr id="8229" name="Rectangle 23"/>
            <p:cNvSpPr>
              <a:spLocks noChangeArrowheads="1"/>
            </p:cNvSpPr>
            <p:nvPr/>
          </p:nvSpPr>
          <p:spPr bwMode="auto">
            <a:xfrm>
              <a:off x="793" y="391"/>
              <a:ext cx="4967" cy="46"/>
            </a:xfrm>
            <a:prstGeom prst="rect">
              <a:avLst/>
            </a:prstGeom>
            <a:solidFill>
              <a:srgbClr val="0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altLang="it-IT"/>
            </a:p>
          </p:txBody>
        </p:sp>
        <p:sp>
          <p:nvSpPr>
            <p:cNvPr id="8230" name="Text Box 25"/>
            <p:cNvSpPr txBox="1">
              <a:spLocks noChangeArrowheads="1"/>
            </p:cNvSpPr>
            <p:nvPr/>
          </p:nvSpPr>
          <p:spPr bwMode="auto">
            <a:xfrm>
              <a:off x="748" y="119"/>
              <a:ext cx="49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it-IT" altLang="it-IT" sz="2400" b="1">
                  <a:solidFill>
                    <a:srgbClr val="008080"/>
                  </a:solidFill>
                  <a:latin typeface="Arial Narrow" pitchFamily="34" charset="0"/>
                </a:rPr>
                <a:t>La costruzione del dossier formativo </a:t>
              </a:r>
              <a:r>
                <a:rPr lang="it-IT" altLang="it-IT" sz="1800">
                  <a:solidFill>
                    <a:srgbClr val="008080"/>
                  </a:solidFill>
                  <a:latin typeface="Arial Narrow" pitchFamily="34" charset="0"/>
                </a:rPr>
                <a:t>nella Provincia autonoma di Trento</a:t>
              </a:r>
            </a:p>
          </p:txBody>
        </p:sp>
      </p:grpSp>
      <p:sp>
        <p:nvSpPr>
          <p:cNvPr id="8198" name="Rectangle 65"/>
          <p:cNvSpPr>
            <a:spLocks noChangeArrowheads="1"/>
          </p:cNvSpPr>
          <p:nvPr/>
        </p:nvSpPr>
        <p:spPr bwMode="auto">
          <a:xfrm>
            <a:off x="2163763" y="1052513"/>
            <a:ext cx="4895850" cy="576262"/>
          </a:xfrm>
          <a:prstGeom prst="rect">
            <a:avLst/>
          </a:prstGeom>
          <a:solidFill>
            <a:srgbClr val="0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rgbClr val="0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  <p:sp>
        <p:nvSpPr>
          <p:cNvPr id="8199" name="Rectangle 33"/>
          <p:cNvSpPr>
            <a:spLocks noChangeArrowheads="1"/>
          </p:cNvSpPr>
          <p:nvPr/>
        </p:nvSpPr>
        <p:spPr bwMode="auto">
          <a:xfrm>
            <a:off x="2268538" y="1173163"/>
            <a:ext cx="46847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b="1">
                <a:solidFill>
                  <a:schemeClr val="bg1"/>
                </a:solidFill>
              </a:rPr>
              <a:t>DOSSIER FORMATIVO DEL PROFESSIONISTA</a:t>
            </a:r>
          </a:p>
        </p:txBody>
      </p:sp>
      <p:sp>
        <p:nvSpPr>
          <p:cNvPr id="8200" name="Text Box 34"/>
          <p:cNvSpPr txBox="1">
            <a:spLocks noChangeArrowheads="1"/>
          </p:cNvSpPr>
          <p:nvPr/>
        </p:nvSpPr>
        <p:spPr bwMode="auto">
          <a:xfrm>
            <a:off x="822325" y="5718175"/>
            <a:ext cx="1296988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it-IT" altLang="it-IT" sz="1500" b="1">
                <a:solidFill>
                  <a:srgbClr val="4D4D4D"/>
                </a:solidFill>
                <a:latin typeface="Arial Narrow" pitchFamily="34" charset="0"/>
              </a:rPr>
              <a:t>Corsi in sede</a:t>
            </a:r>
          </a:p>
        </p:txBody>
      </p:sp>
      <p:sp>
        <p:nvSpPr>
          <p:cNvPr id="8201" name="Oval 37"/>
          <p:cNvSpPr>
            <a:spLocks noChangeArrowheads="1"/>
          </p:cNvSpPr>
          <p:nvPr/>
        </p:nvSpPr>
        <p:spPr bwMode="auto">
          <a:xfrm>
            <a:off x="750888" y="5589588"/>
            <a:ext cx="1439862" cy="576262"/>
          </a:xfrm>
          <a:prstGeom prst="ellipse">
            <a:avLst/>
          </a:prstGeom>
          <a:noFill/>
          <a:ln w="28575">
            <a:solidFill>
              <a:srgbClr val="008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  <p:sp>
        <p:nvSpPr>
          <p:cNvPr id="8202" name="Text Box 40"/>
          <p:cNvSpPr txBox="1">
            <a:spLocks noChangeArrowheads="1"/>
          </p:cNvSpPr>
          <p:nvPr/>
        </p:nvSpPr>
        <p:spPr bwMode="auto">
          <a:xfrm>
            <a:off x="2335213" y="5719763"/>
            <a:ext cx="15113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it-IT" altLang="it-IT" sz="1500" b="1">
                <a:solidFill>
                  <a:srgbClr val="4D4D4D"/>
                </a:solidFill>
                <a:latin typeface="Arial Narrow" pitchFamily="34" charset="0"/>
              </a:rPr>
              <a:t>Corsi fuori sede</a:t>
            </a:r>
          </a:p>
        </p:txBody>
      </p:sp>
      <p:sp>
        <p:nvSpPr>
          <p:cNvPr id="8203" name="Oval 41"/>
          <p:cNvSpPr>
            <a:spLocks noChangeArrowheads="1"/>
          </p:cNvSpPr>
          <p:nvPr/>
        </p:nvSpPr>
        <p:spPr bwMode="auto">
          <a:xfrm>
            <a:off x="2370138" y="5591175"/>
            <a:ext cx="1439862" cy="576263"/>
          </a:xfrm>
          <a:prstGeom prst="ellipse">
            <a:avLst/>
          </a:prstGeom>
          <a:noFill/>
          <a:ln w="28575">
            <a:solidFill>
              <a:srgbClr val="008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  <p:sp>
        <p:nvSpPr>
          <p:cNvPr id="8204" name="Text Box 44"/>
          <p:cNvSpPr txBox="1">
            <a:spLocks noChangeArrowheads="1"/>
          </p:cNvSpPr>
          <p:nvPr/>
        </p:nvSpPr>
        <p:spPr bwMode="auto">
          <a:xfrm>
            <a:off x="4429125" y="5716588"/>
            <a:ext cx="1370013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it-IT" altLang="it-IT" sz="1500" b="1">
                <a:solidFill>
                  <a:srgbClr val="4D4D4D"/>
                </a:solidFill>
                <a:latin typeface="Arial Narrow" pitchFamily="34" charset="0"/>
              </a:rPr>
              <a:t>Corsi all’estero</a:t>
            </a:r>
          </a:p>
        </p:txBody>
      </p:sp>
      <p:sp>
        <p:nvSpPr>
          <p:cNvPr id="8205" name="Oval 45"/>
          <p:cNvSpPr>
            <a:spLocks noChangeArrowheads="1"/>
          </p:cNvSpPr>
          <p:nvPr/>
        </p:nvSpPr>
        <p:spPr bwMode="auto">
          <a:xfrm>
            <a:off x="4392613" y="5588000"/>
            <a:ext cx="1439862" cy="576263"/>
          </a:xfrm>
          <a:prstGeom prst="ellipse">
            <a:avLst/>
          </a:prstGeom>
          <a:noFill/>
          <a:ln w="28575">
            <a:solidFill>
              <a:srgbClr val="008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  <p:sp>
        <p:nvSpPr>
          <p:cNvPr id="8206" name="Text Box 48"/>
          <p:cNvSpPr txBox="1">
            <a:spLocks noChangeArrowheads="1"/>
          </p:cNvSpPr>
          <p:nvPr/>
        </p:nvSpPr>
        <p:spPr bwMode="auto">
          <a:xfrm>
            <a:off x="6337300" y="5783263"/>
            <a:ext cx="20161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it-IT" altLang="it-IT" sz="1500" b="1">
                <a:solidFill>
                  <a:srgbClr val="4D4D4D"/>
                </a:solidFill>
                <a:latin typeface="Arial Narrow" pitchFamily="34" charset="0"/>
              </a:rPr>
              <a:t>Corsi presso promotori privati o fuori provincia</a:t>
            </a:r>
          </a:p>
        </p:txBody>
      </p:sp>
      <p:sp>
        <p:nvSpPr>
          <p:cNvPr id="8207" name="Oval 49"/>
          <p:cNvSpPr>
            <a:spLocks noChangeArrowheads="1"/>
          </p:cNvSpPr>
          <p:nvPr/>
        </p:nvSpPr>
        <p:spPr bwMode="auto">
          <a:xfrm>
            <a:off x="6300788" y="5589588"/>
            <a:ext cx="2087562" cy="935037"/>
          </a:xfrm>
          <a:prstGeom prst="ellipse">
            <a:avLst/>
          </a:prstGeom>
          <a:noFill/>
          <a:ln w="28575">
            <a:solidFill>
              <a:srgbClr val="008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  <p:grpSp>
        <p:nvGrpSpPr>
          <p:cNvPr id="8208" name="Group 71"/>
          <p:cNvGrpSpPr>
            <a:grpSpLocks/>
          </p:cNvGrpSpPr>
          <p:nvPr/>
        </p:nvGrpSpPr>
        <p:grpSpPr bwMode="auto">
          <a:xfrm>
            <a:off x="719138" y="3668713"/>
            <a:ext cx="7777162" cy="1368425"/>
            <a:chOff x="476" y="1979"/>
            <a:chExt cx="4899" cy="862"/>
          </a:xfrm>
        </p:grpSpPr>
        <p:grpSp>
          <p:nvGrpSpPr>
            <p:cNvPr id="8223" name="Group 58"/>
            <p:cNvGrpSpPr>
              <a:grpSpLocks/>
            </p:cNvGrpSpPr>
            <p:nvPr/>
          </p:nvGrpSpPr>
          <p:grpSpPr bwMode="auto">
            <a:xfrm>
              <a:off x="3515" y="1979"/>
              <a:ext cx="1860" cy="862"/>
              <a:chOff x="2789" y="1570"/>
              <a:chExt cx="1860" cy="862"/>
            </a:xfrm>
          </p:grpSpPr>
          <p:sp>
            <p:nvSpPr>
              <p:cNvPr id="8227" name="Text Box 31"/>
              <p:cNvSpPr txBox="1">
                <a:spLocks noChangeArrowheads="1"/>
              </p:cNvSpPr>
              <p:nvPr/>
            </p:nvSpPr>
            <p:spPr bwMode="auto">
              <a:xfrm>
                <a:off x="2857" y="1818"/>
                <a:ext cx="1723" cy="3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it-IT" altLang="it-IT" sz="1600" b="1">
                    <a:solidFill>
                      <a:srgbClr val="4D4D4D"/>
                    </a:solidFill>
                    <a:latin typeface="Arial Narrow" pitchFamily="34" charset="0"/>
                  </a:rPr>
                  <a:t>Formazione facoltativa privata svolta dal professionista</a:t>
                </a:r>
              </a:p>
            </p:txBody>
          </p:sp>
          <p:sp>
            <p:nvSpPr>
              <p:cNvPr id="8228" name="Oval 55"/>
              <p:cNvSpPr>
                <a:spLocks noChangeArrowheads="1"/>
              </p:cNvSpPr>
              <p:nvPr/>
            </p:nvSpPr>
            <p:spPr bwMode="auto">
              <a:xfrm>
                <a:off x="2789" y="1570"/>
                <a:ext cx="1860" cy="862"/>
              </a:xfrm>
              <a:prstGeom prst="ellipse">
                <a:avLst/>
              </a:prstGeom>
              <a:noFill/>
              <a:ln w="38100">
                <a:solidFill>
                  <a:srgbClr val="0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 altLang="it-IT"/>
              </a:p>
            </p:txBody>
          </p:sp>
        </p:grpSp>
        <p:grpSp>
          <p:nvGrpSpPr>
            <p:cNvPr id="8224" name="Group 57"/>
            <p:cNvGrpSpPr>
              <a:grpSpLocks/>
            </p:cNvGrpSpPr>
            <p:nvPr/>
          </p:nvGrpSpPr>
          <p:grpSpPr bwMode="auto">
            <a:xfrm>
              <a:off x="476" y="1979"/>
              <a:ext cx="1860" cy="862"/>
              <a:chOff x="748" y="1525"/>
              <a:chExt cx="1860" cy="862"/>
            </a:xfrm>
          </p:grpSpPr>
          <p:sp>
            <p:nvSpPr>
              <p:cNvPr id="8225" name="Text Box 30"/>
              <p:cNvSpPr txBox="1">
                <a:spLocks noChangeArrowheads="1"/>
              </p:cNvSpPr>
              <p:nvPr/>
            </p:nvSpPr>
            <p:spPr bwMode="auto">
              <a:xfrm>
                <a:off x="907" y="1773"/>
                <a:ext cx="1542" cy="3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it-IT" altLang="it-IT" sz="1600" b="1">
                    <a:solidFill>
                      <a:srgbClr val="4D4D4D"/>
                    </a:solidFill>
                    <a:latin typeface="Arial Narrow" pitchFamily="34" charset="0"/>
                  </a:rPr>
                  <a:t>Formazione svolta dal promotore pubblico</a:t>
                </a:r>
              </a:p>
            </p:txBody>
          </p:sp>
          <p:sp>
            <p:nvSpPr>
              <p:cNvPr id="8226" name="Oval 56"/>
              <p:cNvSpPr>
                <a:spLocks noChangeArrowheads="1"/>
              </p:cNvSpPr>
              <p:nvPr/>
            </p:nvSpPr>
            <p:spPr bwMode="auto">
              <a:xfrm>
                <a:off x="748" y="1525"/>
                <a:ext cx="1860" cy="862"/>
              </a:xfrm>
              <a:prstGeom prst="ellipse">
                <a:avLst/>
              </a:prstGeom>
              <a:noFill/>
              <a:ln w="38100">
                <a:solidFill>
                  <a:srgbClr val="0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 altLang="it-IT"/>
              </a:p>
            </p:txBody>
          </p:sp>
        </p:grpSp>
      </p:grpSp>
      <p:sp>
        <p:nvSpPr>
          <p:cNvPr id="8209" name="Text Box 29"/>
          <p:cNvSpPr txBox="1">
            <a:spLocks noChangeArrowheads="1"/>
          </p:cNvSpPr>
          <p:nvPr/>
        </p:nvSpPr>
        <p:spPr bwMode="auto">
          <a:xfrm>
            <a:off x="5111750" y="2327275"/>
            <a:ext cx="2736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it-IT" altLang="it-IT" sz="1800" b="1">
                <a:solidFill>
                  <a:srgbClr val="008080"/>
                </a:solidFill>
                <a:latin typeface="Arial Narrow" pitchFamily="34" charset="0"/>
              </a:rPr>
              <a:t>Anagrafe dei corsi formativi senza crediti ECM</a:t>
            </a:r>
          </a:p>
        </p:txBody>
      </p:sp>
      <p:sp>
        <p:nvSpPr>
          <p:cNvPr id="8210" name="Text Box 28"/>
          <p:cNvSpPr txBox="1">
            <a:spLocks noChangeArrowheads="1"/>
          </p:cNvSpPr>
          <p:nvPr/>
        </p:nvSpPr>
        <p:spPr bwMode="auto">
          <a:xfrm>
            <a:off x="1366838" y="2328863"/>
            <a:ext cx="27352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it-IT" altLang="it-IT" sz="1800" b="1">
                <a:solidFill>
                  <a:srgbClr val="008080"/>
                </a:solidFill>
                <a:latin typeface="Arial Narrow" pitchFamily="34" charset="0"/>
              </a:rPr>
              <a:t>Anagrafe dei corsi formativi con crediti ECM</a:t>
            </a:r>
          </a:p>
        </p:txBody>
      </p:sp>
      <p:sp>
        <p:nvSpPr>
          <p:cNvPr id="8211" name="Line 74"/>
          <p:cNvSpPr>
            <a:spLocks noChangeShapeType="1"/>
          </p:cNvSpPr>
          <p:nvPr/>
        </p:nvSpPr>
        <p:spPr bwMode="auto">
          <a:xfrm flipH="1" flipV="1">
            <a:off x="3081338" y="4941888"/>
            <a:ext cx="7937" cy="657225"/>
          </a:xfrm>
          <a:prstGeom prst="line">
            <a:avLst/>
          </a:prstGeom>
          <a:noFill/>
          <a:ln w="28575">
            <a:solidFill>
              <a:srgbClr val="00808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8212" name="Line 76"/>
          <p:cNvSpPr>
            <a:spLocks noChangeShapeType="1"/>
          </p:cNvSpPr>
          <p:nvPr/>
        </p:nvSpPr>
        <p:spPr bwMode="auto">
          <a:xfrm flipV="1">
            <a:off x="1570038" y="5000625"/>
            <a:ext cx="3175" cy="588963"/>
          </a:xfrm>
          <a:prstGeom prst="line">
            <a:avLst/>
          </a:prstGeom>
          <a:noFill/>
          <a:ln w="28575">
            <a:solidFill>
              <a:srgbClr val="00808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8213" name="Line 77"/>
          <p:cNvSpPr>
            <a:spLocks noChangeShapeType="1"/>
          </p:cNvSpPr>
          <p:nvPr/>
        </p:nvSpPr>
        <p:spPr bwMode="auto">
          <a:xfrm flipV="1">
            <a:off x="2474913" y="3141663"/>
            <a:ext cx="0" cy="530225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8214" name="Line 78"/>
          <p:cNvSpPr>
            <a:spLocks noChangeShapeType="1"/>
          </p:cNvSpPr>
          <p:nvPr/>
        </p:nvSpPr>
        <p:spPr bwMode="auto">
          <a:xfrm flipH="1" flipV="1">
            <a:off x="3432175" y="4697413"/>
            <a:ext cx="1511300" cy="892175"/>
          </a:xfrm>
          <a:prstGeom prst="line">
            <a:avLst/>
          </a:prstGeom>
          <a:noFill/>
          <a:ln w="28575">
            <a:solidFill>
              <a:srgbClr val="00808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8215" name="Line 79"/>
          <p:cNvSpPr>
            <a:spLocks noChangeShapeType="1"/>
          </p:cNvSpPr>
          <p:nvPr/>
        </p:nvSpPr>
        <p:spPr bwMode="auto">
          <a:xfrm flipH="1" flipV="1">
            <a:off x="3602038" y="4546600"/>
            <a:ext cx="2997200" cy="1187450"/>
          </a:xfrm>
          <a:prstGeom prst="line">
            <a:avLst/>
          </a:prstGeom>
          <a:noFill/>
          <a:ln w="28575">
            <a:solidFill>
              <a:srgbClr val="00808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8216" name="Line 80"/>
          <p:cNvSpPr>
            <a:spLocks noChangeShapeType="1"/>
          </p:cNvSpPr>
          <p:nvPr/>
        </p:nvSpPr>
        <p:spPr bwMode="auto">
          <a:xfrm flipV="1">
            <a:off x="5230813" y="4797425"/>
            <a:ext cx="647700" cy="792163"/>
          </a:xfrm>
          <a:prstGeom prst="line">
            <a:avLst/>
          </a:prstGeom>
          <a:noFill/>
          <a:ln w="28575">
            <a:solidFill>
              <a:srgbClr val="00808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8217" name="Line 85"/>
          <p:cNvSpPr>
            <a:spLocks noChangeShapeType="1"/>
          </p:cNvSpPr>
          <p:nvPr/>
        </p:nvSpPr>
        <p:spPr bwMode="auto">
          <a:xfrm flipV="1">
            <a:off x="7308850" y="5013325"/>
            <a:ext cx="0" cy="576263"/>
          </a:xfrm>
          <a:prstGeom prst="line">
            <a:avLst/>
          </a:prstGeom>
          <a:noFill/>
          <a:ln w="28575">
            <a:solidFill>
              <a:srgbClr val="00808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8218" name="Line 86"/>
          <p:cNvSpPr>
            <a:spLocks noChangeShapeType="1"/>
          </p:cNvSpPr>
          <p:nvPr/>
        </p:nvSpPr>
        <p:spPr bwMode="auto">
          <a:xfrm flipH="1" flipV="1">
            <a:off x="6877050" y="3141663"/>
            <a:ext cx="17463" cy="538162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8219" name="Line 110"/>
          <p:cNvSpPr>
            <a:spLocks noChangeShapeType="1"/>
          </p:cNvSpPr>
          <p:nvPr/>
        </p:nvSpPr>
        <p:spPr bwMode="auto">
          <a:xfrm flipV="1">
            <a:off x="3336925" y="3141663"/>
            <a:ext cx="2376488" cy="792162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8220" name="Line 111"/>
          <p:cNvSpPr>
            <a:spLocks noChangeShapeType="1"/>
          </p:cNvSpPr>
          <p:nvPr/>
        </p:nvSpPr>
        <p:spPr bwMode="auto">
          <a:xfrm flipH="1" flipV="1">
            <a:off x="3481388" y="3141663"/>
            <a:ext cx="2376487" cy="792162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8221" name="Line 113"/>
          <p:cNvSpPr>
            <a:spLocks noChangeShapeType="1"/>
          </p:cNvSpPr>
          <p:nvPr/>
        </p:nvSpPr>
        <p:spPr bwMode="auto">
          <a:xfrm flipV="1">
            <a:off x="2771775" y="1700213"/>
            <a:ext cx="0" cy="504825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8222" name="Line 114"/>
          <p:cNvSpPr>
            <a:spLocks noChangeShapeType="1"/>
          </p:cNvSpPr>
          <p:nvPr/>
        </p:nvSpPr>
        <p:spPr bwMode="auto">
          <a:xfrm flipV="1">
            <a:off x="6300788" y="1700213"/>
            <a:ext cx="0" cy="504825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187450" y="1296988"/>
            <a:ext cx="73453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it-IT" altLang="it-IT" sz="1600">
              <a:solidFill>
                <a:srgbClr val="4D4D4D"/>
              </a:solidFill>
            </a:endParaRPr>
          </a:p>
          <a:p>
            <a:r>
              <a:rPr lang="it-IT" altLang="it-IT" sz="1600">
                <a:solidFill>
                  <a:srgbClr val="4D4D4D"/>
                </a:solidFill>
              </a:rPr>
              <a:t>si configura come: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116013" y="2060575"/>
            <a:ext cx="7272337" cy="229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b="1">
                <a:solidFill>
                  <a:srgbClr val="008080"/>
                </a:solidFill>
                <a:cs typeface="Arial" charset="0"/>
              </a:rPr>
              <a:t>►</a:t>
            </a:r>
            <a:r>
              <a:rPr lang="it-IT" altLang="it-IT" b="1">
                <a:solidFill>
                  <a:srgbClr val="008080"/>
                </a:solidFill>
              </a:rPr>
              <a:t> strumento di auto-valutazione </a:t>
            </a:r>
            <a:r>
              <a:rPr lang="it-IT" altLang="it-IT">
                <a:solidFill>
                  <a:srgbClr val="4D4D4D"/>
                </a:solidFill>
              </a:rPr>
              <a:t>del livello formativo posseduto e dell’emergere di nuovi bisogni formativi</a:t>
            </a:r>
            <a:endParaRPr lang="it-IT" altLang="it-IT">
              <a:solidFill>
                <a:srgbClr val="DDDDDD"/>
              </a:solidFill>
            </a:endParaRPr>
          </a:p>
          <a:p>
            <a:endParaRPr lang="it-IT" altLang="it-IT" b="1">
              <a:solidFill>
                <a:srgbClr val="4D4D4D"/>
              </a:solidFill>
            </a:endParaRPr>
          </a:p>
          <a:p>
            <a:r>
              <a:rPr lang="it-IT" altLang="it-IT" b="1">
                <a:solidFill>
                  <a:srgbClr val="008080"/>
                </a:solidFill>
              </a:rPr>
              <a:t>►</a:t>
            </a:r>
            <a:r>
              <a:rPr lang="it-IT" altLang="it-IT"/>
              <a:t> </a:t>
            </a:r>
            <a:r>
              <a:rPr lang="it-IT" altLang="it-IT" b="1">
                <a:solidFill>
                  <a:srgbClr val="008080"/>
                </a:solidFill>
              </a:rPr>
              <a:t>strumento con valenza educativa</a:t>
            </a:r>
            <a:r>
              <a:rPr lang="it-IT" altLang="it-IT"/>
              <a:t>: guida l’apprendimento del professionista all’interno dell’organizzazione </a:t>
            </a:r>
            <a:endParaRPr lang="it-IT" altLang="it-IT">
              <a:solidFill>
                <a:srgbClr val="4D4D4D"/>
              </a:solidFill>
            </a:endParaRPr>
          </a:p>
          <a:p>
            <a:endParaRPr lang="it-IT" altLang="it-IT" b="1">
              <a:solidFill>
                <a:srgbClr val="4D4D4D"/>
              </a:solidFill>
            </a:endParaRPr>
          </a:p>
          <a:p>
            <a:r>
              <a:rPr lang="it-IT" altLang="it-IT" b="1">
                <a:solidFill>
                  <a:srgbClr val="008080"/>
                </a:solidFill>
              </a:rPr>
              <a:t>►</a:t>
            </a:r>
            <a:r>
              <a:rPr lang="it-IT" altLang="it-IT"/>
              <a:t> </a:t>
            </a:r>
            <a:r>
              <a:rPr lang="it-IT" altLang="it-IT" b="1">
                <a:solidFill>
                  <a:srgbClr val="008080"/>
                </a:solidFill>
              </a:rPr>
              <a:t>strumento di certificazione </a:t>
            </a:r>
            <a:r>
              <a:rPr lang="it-IT" altLang="it-IT"/>
              <a:t>della formazione continua </a:t>
            </a:r>
            <a:endParaRPr lang="it-IT" altLang="it-IT">
              <a:solidFill>
                <a:srgbClr val="4D4D4D"/>
              </a:solidFill>
            </a:endParaRPr>
          </a:p>
          <a:p>
            <a:endParaRPr lang="it-IT" altLang="it-IT" b="1">
              <a:solidFill>
                <a:srgbClr val="4D4D4D"/>
              </a:solidFill>
            </a:endParaRPr>
          </a:p>
          <a:p>
            <a:pPr>
              <a:buFontTx/>
              <a:buChar char="•"/>
            </a:pPr>
            <a:endParaRPr lang="it-IT" altLang="it-IT" b="1">
              <a:solidFill>
                <a:srgbClr val="4D4D4D"/>
              </a:solidFill>
            </a:endParaRPr>
          </a:p>
        </p:txBody>
      </p:sp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142875" y="6300788"/>
            <a:ext cx="9001125" cy="504825"/>
            <a:chOff x="90" y="3969"/>
            <a:chExt cx="5670" cy="318"/>
          </a:xfrm>
        </p:grpSpPr>
        <p:sp>
          <p:nvSpPr>
            <p:cNvPr id="9224" name="Line 5"/>
            <p:cNvSpPr>
              <a:spLocks noChangeShapeType="1"/>
            </p:cNvSpPr>
            <p:nvPr/>
          </p:nvSpPr>
          <p:spPr bwMode="auto">
            <a:xfrm>
              <a:off x="2245" y="4201"/>
              <a:ext cx="3515" cy="0"/>
            </a:xfrm>
            <a:prstGeom prst="line">
              <a:avLst/>
            </a:prstGeom>
            <a:noFill/>
            <a:ln w="12700">
              <a:solidFill>
                <a:srgbClr val="0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9225" name="Text Box 6"/>
            <p:cNvSpPr txBox="1">
              <a:spLocks noChangeArrowheads="1"/>
            </p:cNvSpPr>
            <p:nvPr/>
          </p:nvSpPr>
          <p:spPr bwMode="auto">
            <a:xfrm>
              <a:off x="253" y="4103"/>
              <a:ext cx="2037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it-IT" altLang="it-IT" sz="900">
                  <a:solidFill>
                    <a:srgbClr val="008080"/>
                  </a:solidFill>
                  <a:latin typeface="Arial Narrow" pitchFamily="34" charset="0"/>
                </a:rPr>
                <a:t>PROVINCIA AUTONOMA DI TRENTO – Dipartimento Lavoro e Welfare</a:t>
              </a:r>
            </a:p>
          </p:txBody>
        </p:sp>
        <p:pic>
          <p:nvPicPr>
            <p:cNvPr id="9226" name="Picture 7" descr="PAT_color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" y="3969"/>
              <a:ext cx="194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221" name="Group 8"/>
          <p:cNvGrpSpPr>
            <a:grpSpLocks/>
          </p:cNvGrpSpPr>
          <p:nvPr/>
        </p:nvGrpSpPr>
        <p:grpSpPr bwMode="auto">
          <a:xfrm>
            <a:off x="1187450" y="187325"/>
            <a:ext cx="7956550" cy="506413"/>
            <a:chOff x="748" y="118"/>
            <a:chExt cx="5012" cy="319"/>
          </a:xfrm>
        </p:grpSpPr>
        <p:sp>
          <p:nvSpPr>
            <p:cNvPr id="9222" name="Rectangle 9"/>
            <p:cNvSpPr>
              <a:spLocks noChangeArrowheads="1"/>
            </p:cNvSpPr>
            <p:nvPr/>
          </p:nvSpPr>
          <p:spPr bwMode="auto">
            <a:xfrm>
              <a:off x="793" y="391"/>
              <a:ext cx="4967" cy="46"/>
            </a:xfrm>
            <a:prstGeom prst="rect">
              <a:avLst/>
            </a:prstGeom>
            <a:solidFill>
              <a:srgbClr val="0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altLang="it-IT"/>
            </a:p>
          </p:txBody>
        </p:sp>
        <p:sp>
          <p:nvSpPr>
            <p:cNvPr id="9223" name="Text Box 10"/>
            <p:cNvSpPr txBox="1">
              <a:spLocks noChangeArrowheads="1"/>
            </p:cNvSpPr>
            <p:nvPr/>
          </p:nvSpPr>
          <p:spPr bwMode="auto">
            <a:xfrm>
              <a:off x="748" y="118"/>
              <a:ext cx="46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it-IT" altLang="it-IT" sz="2400" b="1">
                  <a:solidFill>
                    <a:srgbClr val="008080"/>
                  </a:solidFill>
                  <a:latin typeface="Arial Narrow" pitchFamily="34" charset="0"/>
                </a:rPr>
                <a:t>Il dossier formativo nella Provincia di Trento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4"/>
          <p:cNvGrpSpPr>
            <a:grpSpLocks/>
          </p:cNvGrpSpPr>
          <p:nvPr/>
        </p:nvGrpSpPr>
        <p:grpSpPr bwMode="auto">
          <a:xfrm>
            <a:off x="142875" y="6353175"/>
            <a:ext cx="9001125" cy="504825"/>
            <a:chOff x="90" y="3969"/>
            <a:chExt cx="5670" cy="318"/>
          </a:xfrm>
        </p:grpSpPr>
        <p:sp>
          <p:nvSpPr>
            <p:cNvPr id="10249" name="Line 5"/>
            <p:cNvSpPr>
              <a:spLocks noChangeShapeType="1"/>
            </p:cNvSpPr>
            <p:nvPr/>
          </p:nvSpPr>
          <p:spPr bwMode="auto">
            <a:xfrm>
              <a:off x="2245" y="4201"/>
              <a:ext cx="3515" cy="0"/>
            </a:xfrm>
            <a:prstGeom prst="line">
              <a:avLst/>
            </a:prstGeom>
            <a:noFill/>
            <a:ln w="12700">
              <a:solidFill>
                <a:srgbClr val="0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0250" name="Text Box 6"/>
            <p:cNvSpPr txBox="1">
              <a:spLocks noChangeArrowheads="1"/>
            </p:cNvSpPr>
            <p:nvPr/>
          </p:nvSpPr>
          <p:spPr bwMode="auto">
            <a:xfrm>
              <a:off x="253" y="4103"/>
              <a:ext cx="2037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it-IT" altLang="it-IT" sz="900">
                  <a:solidFill>
                    <a:srgbClr val="008080"/>
                  </a:solidFill>
                  <a:latin typeface="Arial Narrow" pitchFamily="34" charset="0"/>
                </a:rPr>
                <a:t>PROVINCIA AUTONOMA DI TRENTO – Dipartimento Lavoro e Welfare</a:t>
              </a:r>
            </a:p>
          </p:txBody>
        </p:sp>
        <p:pic>
          <p:nvPicPr>
            <p:cNvPr id="10251" name="Picture 7" descr="PAT_color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" y="3969"/>
              <a:ext cx="194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243" name="Group 8"/>
          <p:cNvGrpSpPr>
            <a:grpSpLocks/>
          </p:cNvGrpSpPr>
          <p:nvPr/>
        </p:nvGrpSpPr>
        <p:grpSpPr bwMode="auto">
          <a:xfrm>
            <a:off x="1187450" y="188913"/>
            <a:ext cx="7956550" cy="504825"/>
            <a:chOff x="748" y="119"/>
            <a:chExt cx="5012" cy="318"/>
          </a:xfrm>
        </p:grpSpPr>
        <p:sp>
          <p:nvSpPr>
            <p:cNvPr id="10247" name="Rectangle 9"/>
            <p:cNvSpPr>
              <a:spLocks noChangeArrowheads="1"/>
            </p:cNvSpPr>
            <p:nvPr/>
          </p:nvSpPr>
          <p:spPr bwMode="auto">
            <a:xfrm>
              <a:off x="793" y="391"/>
              <a:ext cx="4967" cy="46"/>
            </a:xfrm>
            <a:prstGeom prst="rect">
              <a:avLst/>
            </a:prstGeom>
            <a:solidFill>
              <a:srgbClr val="0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altLang="it-IT"/>
            </a:p>
          </p:txBody>
        </p:sp>
        <p:sp>
          <p:nvSpPr>
            <p:cNvPr id="10248" name="Text Box 10"/>
            <p:cNvSpPr txBox="1">
              <a:spLocks noChangeArrowheads="1"/>
            </p:cNvSpPr>
            <p:nvPr/>
          </p:nvSpPr>
          <p:spPr bwMode="auto">
            <a:xfrm>
              <a:off x="748" y="119"/>
              <a:ext cx="49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it-IT" altLang="it-IT" sz="2400" b="1">
                  <a:solidFill>
                    <a:srgbClr val="008080"/>
                  </a:solidFill>
                  <a:latin typeface="Arial Narrow" pitchFamily="34" charset="0"/>
                </a:rPr>
                <a:t>Il dossier formativo ed il Piano di Sviluppo Personale (PSP)</a:t>
              </a:r>
              <a:endParaRPr lang="it-IT" altLang="it-IT" sz="1800" b="1">
                <a:solidFill>
                  <a:srgbClr val="008080"/>
                </a:solidFill>
                <a:latin typeface="Arial Narrow" pitchFamily="34" charset="0"/>
              </a:endParaRPr>
            </a:p>
          </p:txBody>
        </p:sp>
      </p:grpSp>
      <p:sp>
        <p:nvSpPr>
          <p:cNvPr id="10244" name="Text Box 71"/>
          <p:cNvSpPr txBox="1">
            <a:spLocks noChangeArrowheads="1"/>
          </p:cNvSpPr>
          <p:nvPr/>
        </p:nvSpPr>
        <p:spPr bwMode="auto">
          <a:xfrm>
            <a:off x="1187450" y="1341438"/>
            <a:ext cx="7272338" cy="125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it-IT" altLang="it-IT" sz="400">
              <a:solidFill>
                <a:srgbClr val="4D4D4D"/>
              </a:solidFill>
              <a:latin typeface="Arial Narrow" pitchFamily="34" charset="0"/>
            </a:endParaRPr>
          </a:p>
          <a:p>
            <a:r>
              <a:rPr lang="it-IT" altLang="it-IT" sz="1600">
                <a:solidFill>
                  <a:srgbClr val="4D4D4D"/>
                </a:solidFill>
                <a:latin typeface="Arial Narrow" pitchFamily="34" charset="0"/>
              </a:rPr>
              <a:t>Quale sviluppo logico del Dossier formativo nella Provincia autonoma di Trento, </a:t>
            </a:r>
          </a:p>
          <a:p>
            <a:r>
              <a:rPr lang="it-IT" altLang="it-IT" sz="1600">
                <a:solidFill>
                  <a:srgbClr val="4D4D4D"/>
                </a:solidFill>
                <a:latin typeface="Arial Narrow" pitchFamily="34" charset="0"/>
              </a:rPr>
              <a:t>il </a:t>
            </a:r>
            <a:r>
              <a:rPr lang="it-IT" altLang="it-IT" sz="1600" b="1">
                <a:solidFill>
                  <a:srgbClr val="008080"/>
                </a:solidFill>
                <a:latin typeface="Arial Narrow" pitchFamily="34" charset="0"/>
              </a:rPr>
              <a:t>Piano di sviluppo personale </a:t>
            </a:r>
            <a:r>
              <a:rPr lang="it-IT" altLang="it-IT" sz="1600">
                <a:solidFill>
                  <a:srgbClr val="4D4D4D"/>
                </a:solidFill>
                <a:latin typeface="Arial Narrow" pitchFamily="34" charset="0"/>
              </a:rPr>
              <a:t>è lo strumento che attraverso il sistema PeopleSoft: </a:t>
            </a:r>
            <a:endParaRPr lang="it-IT" altLang="it-IT" sz="400">
              <a:solidFill>
                <a:srgbClr val="4D4D4D"/>
              </a:solidFill>
              <a:latin typeface="Arial Narrow" pitchFamily="34" charset="0"/>
            </a:endParaRPr>
          </a:p>
          <a:p>
            <a:endParaRPr lang="it-IT" altLang="it-IT" sz="400">
              <a:solidFill>
                <a:srgbClr val="4D4D4D"/>
              </a:solidFill>
              <a:latin typeface="Arial Narrow" pitchFamily="34" charset="0"/>
            </a:endParaRPr>
          </a:p>
          <a:p>
            <a:r>
              <a:rPr lang="it-IT" altLang="it-IT" sz="1600">
                <a:solidFill>
                  <a:srgbClr val="008080"/>
                </a:solidFill>
              </a:rPr>
              <a:t>►</a:t>
            </a:r>
            <a:r>
              <a:rPr lang="it-IT" altLang="it-IT" sz="1600"/>
              <a:t> </a:t>
            </a:r>
            <a:r>
              <a:rPr lang="it-IT" altLang="it-IT" sz="1600" b="1">
                <a:solidFill>
                  <a:srgbClr val="4D4D4D"/>
                </a:solidFill>
                <a:latin typeface="Arial Narrow" pitchFamily="34" charset="0"/>
              </a:rPr>
              <a:t>raccoglie le esigenze di miglioramento personali</a:t>
            </a:r>
            <a:endParaRPr lang="it-IT" altLang="it-IT" sz="400" b="1">
              <a:solidFill>
                <a:srgbClr val="4D4D4D"/>
              </a:solidFill>
              <a:latin typeface="Arial Narrow" pitchFamily="34" charset="0"/>
            </a:endParaRPr>
          </a:p>
          <a:p>
            <a:endParaRPr lang="it-IT" altLang="it-IT" sz="400" b="1">
              <a:solidFill>
                <a:srgbClr val="4D4D4D"/>
              </a:solidFill>
              <a:latin typeface="Arial Narrow" pitchFamily="34" charset="0"/>
            </a:endParaRPr>
          </a:p>
          <a:p>
            <a:r>
              <a:rPr lang="it-IT" altLang="it-IT" sz="1600">
                <a:solidFill>
                  <a:srgbClr val="008080"/>
                </a:solidFill>
              </a:rPr>
              <a:t>►</a:t>
            </a:r>
            <a:r>
              <a:rPr lang="it-IT" altLang="it-IT" sz="1600"/>
              <a:t> </a:t>
            </a:r>
            <a:r>
              <a:rPr lang="it-IT" altLang="it-IT" sz="1600" b="1">
                <a:solidFill>
                  <a:srgbClr val="4D4D4D"/>
                </a:solidFill>
                <a:latin typeface="Arial Narrow" pitchFamily="34" charset="0"/>
              </a:rPr>
              <a:t>definisce le corrispondenti iniziative di sviluppo</a:t>
            </a:r>
          </a:p>
        </p:txBody>
      </p:sp>
      <p:sp>
        <p:nvSpPr>
          <p:cNvPr id="10245" name="Text Box 72"/>
          <p:cNvSpPr txBox="1">
            <a:spLocks noChangeArrowheads="1"/>
          </p:cNvSpPr>
          <p:nvPr/>
        </p:nvSpPr>
        <p:spPr bwMode="auto">
          <a:xfrm>
            <a:off x="1187450" y="2987675"/>
            <a:ext cx="7272338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it-IT" altLang="it-IT" sz="1600" b="1">
                <a:solidFill>
                  <a:srgbClr val="008080"/>
                </a:solidFill>
              </a:rPr>
              <a:t>COME</a:t>
            </a:r>
            <a:endParaRPr lang="it-IT" altLang="it-IT" sz="400" b="1">
              <a:solidFill>
                <a:srgbClr val="008080"/>
              </a:solidFill>
            </a:endParaRPr>
          </a:p>
          <a:p>
            <a:endParaRPr lang="it-IT" altLang="it-IT" sz="400" b="1">
              <a:solidFill>
                <a:srgbClr val="008080"/>
              </a:solidFill>
              <a:latin typeface="Arial Unicode MS" pitchFamily="34" charset="-128"/>
            </a:endParaRPr>
          </a:p>
          <a:p>
            <a:r>
              <a:rPr lang="it-IT" altLang="it-IT" sz="1600">
                <a:solidFill>
                  <a:srgbClr val="4D4D4D"/>
                </a:solidFill>
                <a:latin typeface="Arial Narrow" pitchFamily="34" charset="0"/>
              </a:rPr>
              <a:t>Attraverso un </a:t>
            </a:r>
            <a:r>
              <a:rPr lang="it-IT" altLang="it-IT" sz="1600" b="1">
                <a:solidFill>
                  <a:srgbClr val="4D4D4D"/>
                </a:solidFill>
                <a:latin typeface="Arial Narrow" pitchFamily="34" charset="0"/>
              </a:rPr>
              <a:t>modello di gestione e sviluppo basato sulle competenze</a:t>
            </a:r>
          </a:p>
          <a:p>
            <a:r>
              <a:rPr lang="it-IT" altLang="it-IT" sz="1600">
                <a:solidFill>
                  <a:srgbClr val="4D4D4D"/>
                </a:solidFill>
                <a:latin typeface="Arial Narrow" pitchFamily="34" charset="0"/>
              </a:rPr>
              <a:t>Competenze come elemento di incontro tra esigenze dell’organizzazione e del singolo</a:t>
            </a:r>
            <a:endParaRPr lang="it-IT" altLang="it-IT" sz="1600" b="1">
              <a:solidFill>
                <a:srgbClr val="4D4D4D"/>
              </a:solidFill>
              <a:latin typeface="Arial Narrow" pitchFamily="34" charset="0"/>
            </a:endParaRPr>
          </a:p>
        </p:txBody>
      </p:sp>
      <p:sp>
        <p:nvSpPr>
          <p:cNvPr id="10246" name="Text Box 73"/>
          <p:cNvSpPr txBox="1">
            <a:spLocks noChangeArrowheads="1"/>
          </p:cNvSpPr>
          <p:nvPr/>
        </p:nvSpPr>
        <p:spPr bwMode="auto">
          <a:xfrm>
            <a:off x="1187450" y="4240213"/>
            <a:ext cx="7272338" cy="125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it-IT" altLang="it-IT" sz="1600" b="1">
                <a:solidFill>
                  <a:srgbClr val="008080"/>
                </a:solidFill>
              </a:rPr>
              <a:t>EFFETTO</a:t>
            </a:r>
            <a:endParaRPr lang="it-IT" altLang="it-IT" sz="400" b="1">
              <a:solidFill>
                <a:srgbClr val="008080"/>
              </a:solidFill>
            </a:endParaRPr>
          </a:p>
          <a:p>
            <a:endParaRPr lang="it-IT" altLang="it-IT" sz="400" b="1">
              <a:solidFill>
                <a:srgbClr val="008080"/>
              </a:solidFill>
            </a:endParaRPr>
          </a:p>
          <a:p>
            <a:r>
              <a:rPr lang="it-IT" altLang="it-IT" sz="1600">
                <a:solidFill>
                  <a:srgbClr val="008080"/>
                </a:solidFill>
              </a:rPr>
              <a:t>►</a:t>
            </a:r>
            <a:r>
              <a:rPr lang="it-IT" altLang="it-IT" sz="1600"/>
              <a:t> </a:t>
            </a:r>
            <a:r>
              <a:rPr lang="it-IT" altLang="it-IT" sz="1600" b="1">
                <a:solidFill>
                  <a:srgbClr val="4D4D4D"/>
                </a:solidFill>
                <a:latin typeface="Arial Narrow" pitchFamily="34" charset="0"/>
              </a:rPr>
              <a:t>Maggior motivazione</a:t>
            </a:r>
          </a:p>
          <a:p>
            <a:endParaRPr lang="it-IT" altLang="it-IT" sz="400" b="1">
              <a:solidFill>
                <a:srgbClr val="4D4D4D"/>
              </a:solidFill>
              <a:latin typeface="Arial Narrow" pitchFamily="34" charset="0"/>
            </a:endParaRPr>
          </a:p>
          <a:p>
            <a:r>
              <a:rPr lang="it-IT" altLang="it-IT" sz="1600">
                <a:solidFill>
                  <a:srgbClr val="008080"/>
                </a:solidFill>
              </a:rPr>
              <a:t>►</a:t>
            </a:r>
            <a:r>
              <a:rPr lang="it-IT" altLang="it-IT" sz="1600"/>
              <a:t> </a:t>
            </a:r>
            <a:r>
              <a:rPr lang="it-IT" altLang="it-IT" sz="1600" b="1">
                <a:solidFill>
                  <a:srgbClr val="4D4D4D"/>
                </a:solidFill>
                <a:latin typeface="Arial Narrow" pitchFamily="34" charset="0"/>
              </a:rPr>
              <a:t>Migliori competenze</a:t>
            </a:r>
            <a:endParaRPr lang="it-IT" altLang="it-IT" sz="400" b="1">
              <a:solidFill>
                <a:srgbClr val="4D4D4D"/>
              </a:solidFill>
              <a:latin typeface="Arial Narrow" pitchFamily="34" charset="0"/>
            </a:endParaRPr>
          </a:p>
          <a:p>
            <a:endParaRPr lang="it-IT" altLang="it-IT" sz="400" b="1">
              <a:solidFill>
                <a:srgbClr val="4D4D4D"/>
              </a:solidFill>
              <a:latin typeface="Arial Narrow" pitchFamily="34" charset="0"/>
            </a:endParaRPr>
          </a:p>
          <a:p>
            <a:r>
              <a:rPr lang="it-IT" altLang="it-IT" sz="1600">
                <a:solidFill>
                  <a:srgbClr val="008080"/>
                </a:solidFill>
              </a:rPr>
              <a:t>►</a:t>
            </a:r>
            <a:r>
              <a:rPr lang="it-IT" altLang="it-IT" sz="1600"/>
              <a:t> </a:t>
            </a:r>
            <a:r>
              <a:rPr lang="it-IT" altLang="it-IT" sz="1600" b="1">
                <a:solidFill>
                  <a:srgbClr val="4D4D4D"/>
                </a:solidFill>
                <a:latin typeface="Arial Narrow" pitchFamily="34" charset="0"/>
              </a:rPr>
              <a:t>Più efficacia ed efficienza dei risultati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3885</TotalTime>
  <Words>1572</Words>
  <Application>Microsoft Office PowerPoint</Application>
  <PresentationFormat>Presentazione su schermo (4:3)</PresentationFormat>
  <Paragraphs>232</Paragraphs>
  <Slides>19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3" baseType="lpstr">
      <vt:lpstr>Arial</vt:lpstr>
      <vt:lpstr>Arial Narrow</vt:lpstr>
      <vt:lpstr>Arial Unicode MS</vt:lpstr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 risultati: la popolazione di riferimento</vt:lpstr>
      <vt:lpstr>I risultati: la popolazione di riferimento</vt:lpstr>
      <vt:lpstr>Presentazione standard di PowerPoint</vt:lpstr>
    </vt:vector>
  </TitlesOfParts>
  <Company>Provincia Autonoma di Trento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pr80243</dc:creator>
  <cp:lastModifiedBy>tecno</cp:lastModifiedBy>
  <cp:revision>308</cp:revision>
  <dcterms:created xsi:type="dcterms:W3CDTF">2010-03-03T11:55:56Z</dcterms:created>
  <dcterms:modified xsi:type="dcterms:W3CDTF">2013-11-05T08:09:39Z</dcterms:modified>
</cp:coreProperties>
</file>