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7" r:id="rId2"/>
    <p:sldId id="262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15620"/>
    <p:restoredTop sz="94660"/>
  </p:normalViewPr>
  <p:slideViewPr>
    <p:cSldViewPr snapToGrid="0" snapToObjects="1">
      <p:cViewPr varScale="1">
        <p:scale>
          <a:sx n="46" d="100"/>
          <a:sy n="46" d="100"/>
        </p:scale>
        <p:origin x="-165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6B4DA1EF-4E2E-4769-8A79-D69AB75ADB20}" type="datetime1">
              <a:rPr lang="en-US"/>
              <a:pPr/>
              <a:t>11/5/2013</a:t>
            </a:fld>
            <a:endParaRPr lang="en-US"/>
          </a:p>
        </p:txBody>
      </p:sp>
      <p:sp>
        <p:nvSpPr>
          <p:cNvPr id="5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C755FDA9-F5FB-4D7E-8BEC-5B2225ACDDD2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3148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4FBAF75-B2C6-40AB-A0B9-1B54C90FFD07}" type="datetime1">
              <a:rPr lang="en-US"/>
              <a:pPr/>
              <a:t>11/5/2013</a:t>
            </a:fld>
            <a:endParaRPr lang="en-US"/>
          </a:p>
        </p:txBody>
      </p:sp>
      <p:sp>
        <p:nvSpPr>
          <p:cNvPr id="5" name="Segnaposto piè di pagina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49D487-EFFE-4C1F-9728-516E558A44D5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273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0C1160E-73DB-4142-BF74-4150EBDB9048}" type="datetime1">
              <a:rPr lang="en-US"/>
              <a:pPr/>
              <a:t>11/5/2013</a:t>
            </a:fld>
            <a:endParaRPr lang="en-US"/>
          </a:p>
        </p:txBody>
      </p:sp>
      <p:sp>
        <p:nvSpPr>
          <p:cNvPr id="5" name="Segnaposto piè di pagina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64C4AC-6269-4A07-A7AE-E4649805267C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952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DCF1C67-A340-4CDC-B2E8-AB72789803EA}" type="datetime1">
              <a:rPr lang="en-US"/>
              <a:pPr/>
              <a:t>11/5/2013</a:t>
            </a:fld>
            <a:endParaRPr lang="en-US"/>
          </a:p>
        </p:txBody>
      </p:sp>
      <p:sp>
        <p:nvSpPr>
          <p:cNvPr id="5" name="Segnaposto piè di pagina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E997AB-9BA0-4349-B9B7-2ACD89E5F4E9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374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27CD9354-5BA4-4F6A-A60A-B25BC061AADF}" type="datetime1">
              <a:rPr lang="en-US"/>
              <a:pPr/>
              <a:t>11/5/2013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955159CB-7577-4875-99D6-F887B7698084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8587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69B6B4C-2AB5-474C-B67C-8C6B7F6D6265}" type="datetime1">
              <a:rPr lang="en-US"/>
              <a:pPr/>
              <a:t>11/5/2013</a:t>
            </a:fld>
            <a:endParaRPr lang="en-US"/>
          </a:p>
        </p:txBody>
      </p:sp>
      <p:sp>
        <p:nvSpPr>
          <p:cNvPr id="6" name="Segnaposto piè di pagina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egnaposto numero diapositiv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B9FCCE-E0C3-4BAD-A668-C081004ECBF8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7295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Segnaposto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1C40E1A-8ABC-433A-97BD-2F3C4CB93C89}" type="datetime1">
              <a:rPr lang="en-US"/>
              <a:pPr/>
              <a:t>11/5/2013</a:t>
            </a:fld>
            <a:endParaRPr lang="en-US"/>
          </a:p>
        </p:txBody>
      </p:sp>
      <p:sp>
        <p:nvSpPr>
          <p:cNvPr id="8" name="Segnaposto piè di pagina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9" name="Segnaposto numero diapositiv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4FD075-696E-4246-A070-9D1B237175BF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063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Segnaposto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D346C66-B45F-4230-845F-EB1DEEAEAD94}" type="datetime1">
              <a:rPr lang="en-US"/>
              <a:pPr/>
              <a:t>11/5/2013</a:t>
            </a:fld>
            <a:endParaRPr lang="en-US"/>
          </a:p>
        </p:txBody>
      </p:sp>
      <p:sp>
        <p:nvSpPr>
          <p:cNvPr id="4" name="Segnaposto piè di pagina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numero diapositiv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E94B8C-E759-4DF0-8522-B10EB5501329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190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03B61A7-C3E7-4DF9-8076-C2B303B42636}" type="datetime1">
              <a:rPr lang="en-US"/>
              <a:pPr/>
              <a:t>11/5/2013</a:t>
            </a:fld>
            <a:endParaRPr lang="en-US"/>
          </a:p>
        </p:txBody>
      </p:sp>
      <p:sp>
        <p:nvSpPr>
          <p:cNvPr id="3" name="Segnaposto piè di pagina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Segnaposto numero diapositiv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B988C4-ADCB-423A-97B4-E6181B8657E2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840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387F6B9-0CFB-451B-80E3-8443FEF8BC91}" type="datetime1">
              <a:rPr lang="en-US"/>
              <a:pPr/>
              <a:t>11/5/2013</a:t>
            </a:fld>
            <a:endParaRPr lang="en-US"/>
          </a:p>
        </p:txBody>
      </p:sp>
      <p:sp>
        <p:nvSpPr>
          <p:cNvPr id="6" name="Segnaposto piè di pagina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egnaposto numero diapositiv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C4EF2E-2706-4F9E-8AB1-D0D071C63EC9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878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taglia e arrotonda singolo angolo rettangolo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it-IT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6" name="Triangolo rettangolo 5"/>
          <p:cNvSpPr>
            <a:spLocks noChangeArrowheads="1"/>
          </p:cNvSpPr>
          <p:nvPr/>
        </p:nvSpPr>
        <p:spPr bwMode="auto"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>
            <a:solidFill>
              <a:srgbClr val="FFFFFF"/>
            </a:solidFill>
            <a:bevel/>
            <a:headEnd/>
            <a:tailEnd/>
          </a:ln>
          <a:effectLst>
            <a:outerShdw blurRad="19685" dist="6350" dir="12899787" algn="tl" rotWithShape="0">
              <a:srgbClr val="808080">
                <a:alpha val="46999"/>
              </a:srgbClr>
            </a:outerShdw>
          </a:effectLst>
        </p:spPr>
        <p:txBody>
          <a:bodyPr anchor="ctr"/>
          <a:lstStyle/>
          <a:p>
            <a:pPr algn="ctr"/>
            <a:endParaRPr lang="it-IT">
              <a:solidFill>
                <a:srgbClr val="FFFFFF"/>
              </a:solidFill>
              <a:latin typeface="Constantia" charset="0"/>
            </a:endParaRPr>
          </a:p>
        </p:txBody>
      </p:sp>
      <p:sp>
        <p:nvSpPr>
          <p:cNvPr id="7" name="Figura a mano libera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it-IT">
              <a:latin typeface="Constantia" charset="0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it-IT">
              <a:latin typeface="Constantia" charset="0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it-IT" noProof="0" smtClean="0"/>
              <a:t>Fare clic sull'icona per inserire un'immagine</a:t>
            </a:r>
            <a:endParaRPr lang="en-US" noProof="0" dirty="0"/>
          </a:p>
        </p:txBody>
      </p:sp>
      <p:sp>
        <p:nvSpPr>
          <p:cNvPr id="9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0AD63A-136B-4C47-8B41-DDC8BB8445D5}" type="datetime1">
              <a:rPr lang="en-US"/>
              <a:pPr/>
              <a:t>11/5/2013</a:t>
            </a:fld>
            <a:endParaRPr lang="en-US"/>
          </a:p>
        </p:txBody>
      </p:sp>
      <p:sp>
        <p:nvSpPr>
          <p:cNvPr id="10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11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fld id="{9D2CC803-BA30-40AF-987E-419A8ACED415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583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it-IT">
              <a:latin typeface="Constantia" charset="0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it-IT">
              <a:latin typeface="Constantia" charset="0"/>
            </a:endParaRPr>
          </a:p>
        </p:txBody>
      </p:sp>
      <p:sp>
        <p:nvSpPr>
          <p:cNvPr id="1028" name="Segnaposto titolo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stile</a:t>
            </a:r>
            <a:endParaRPr lang="en-US" smtClean="0"/>
          </a:p>
        </p:txBody>
      </p:sp>
      <p:sp>
        <p:nvSpPr>
          <p:cNvPr id="1029" name="Segnaposto testo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smtClean="0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45C75"/>
                </a:solidFill>
              </a:defRPr>
            </a:lvl1pPr>
          </a:lstStyle>
          <a:p>
            <a:fld id="{DF741E74-A6D6-4D69-8795-DEF237E44366}" type="datetime1">
              <a:rPr lang="en-US"/>
              <a:pPr/>
              <a:t>11/5/2013</a:t>
            </a:fld>
            <a:endParaRPr lang="en-US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45C75"/>
                </a:solidFill>
              </a:defRPr>
            </a:lvl1pPr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45C75"/>
                </a:solidFill>
              </a:defRPr>
            </a:lvl1pPr>
          </a:lstStyle>
          <a:p>
            <a:fld id="{7BA08B1E-C8B4-4F67-8240-054C2249F339}" type="slidenum">
              <a:rPr lang="en-US"/>
              <a:pPr/>
              <a:t>‹N›</a:t>
            </a:fld>
            <a:endParaRPr lang="en-US"/>
          </a:p>
        </p:txBody>
      </p:sp>
      <p:grpSp>
        <p:nvGrpSpPr>
          <p:cNvPr id="1033" name="Gruppo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9pPr>
            </a:lstStyle>
            <a:p>
              <a:pPr eaLnBrk="1" hangingPunct="1"/>
              <a:endParaRPr lang="it-IT" sz="1800"/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9pPr>
            </a:lstStyle>
            <a:p>
              <a:pPr eaLnBrk="1" hangingPunct="1"/>
              <a:endParaRPr lang="it-IT" sz="180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87" r:id="rId2"/>
    <p:sldLayoutId id="2147483696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7" r:id="rId9"/>
    <p:sldLayoutId id="2147483693" r:id="rId10"/>
    <p:sldLayoutId id="214748369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ＭＳ Ｐゴシック" charset="-128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charset="0"/>
          <a:ea typeface="ＭＳ Ｐゴシック" charset="-128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charset="0"/>
          <a:ea typeface="ＭＳ Ｐゴシック" charset="-128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charset="0"/>
          <a:ea typeface="ＭＳ Ｐゴシック" charset="-128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charset="0"/>
          <a:ea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charset="0"/>
          <a:ea typeface="ＭＳ Ｐゴシック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charset="0"/>
          <a:ea typeface="ＭＳ Ｐゴシック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charset="0"/>
          <a:ea typeface="ＭＳ Ｐゴシック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charset="0"/>
          <a:ea typeface="ＭＳ Ｐゴシック" charset="-128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charset="2"/>
        <a:buChar char=""/>
        <a:defRPr sz="2600" kern="1200">
          <a:solidFill>
            <a:schemeClr val="tx1"/>
          </a:solidFill>
          <a:latin typeface="+mn-lt"/>
          <a:ea typeface="ＭＳ Ｐゴシック" charset="-128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charset="2"/>
        <a:buChar char="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charset="2"/>
        <a:buChar char=""/>
        <a:defRPr sz="21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charset="2"/>
        <a:buChar char="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charset="2"/>
        <a:buChar char="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30362"/>
          </a:xfrm>
        </p:spPr>
        <p:txBody>
          <a:bodyPr/>
          <a:lstStyle/>
          <a:p>
            <a:r>
              <a:rPr lang="en-US" sz="2800" smtClean="0"/>
              <a:t>Associazione Italiana Ospedalità Privata</a:t>
            </a:r>
            <a:br>
              <a:rPr lang="en-US" sz="2800" smtClean="0"/>
            </a:br>
            <a:r>
              <a:rPr lang="en-US" sz="2800" smtClean="0"/>
              <a:t>- AIOP -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57200" y="2128838"/>
            <a:ext cx="8229600" cy="3997325"/>
          </a:xfrm>
        </p:spPr>
        <p:txBody>
          <a:bodyPr/>
          <a:lstStyle/>
          <a:p>
            <a:pPr marL="0" indent="0">
              <a:lnSpc>
                <a:spcPct val="80000"/>
              </a:lnSpc>
              <a:buFont typeface="Arial" charset="0"/>
              <a:buNone/>
            </a:pPr>
            <a:r>
              <a:rPr lang="en-US" b="1" smtClean="0"/>
              <a:t>Strutture associate: </a:t>
            </a:r>
            <a:r>
              <a:rPr lang="en-US" smtClean="0"/>
              <a:t>ca. 600 (53.000 p.l. di cui 45.000 accreditati SSN; 26 CdR con 2.000 p.l.; 41 Rsa con 2.800 p.l.)</a:t>
            </a:r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r>
              <a:rPr lang="en-US" b="1" smtClean="0"/>
              <a:t>Personale AIOP:</a:t>
            </a:r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r>
              <a:rPr lang="en-US" smtClean="0"/>
              <a:t>Medici (dip. e a rapp.libero-prof.)		11.788</a:t>
            </a:r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r>
              <a:rPr lang="en-US" smtClean="0"/>
              <a:t>Infermieri/Tecnici							25.845</a:t>
            </a:r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r>
              <a:rPr lang="en-US" smtClean="0"/>
              <a:t>Altro												28.419</a:t>
            </a:r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r>
              <a:rPr lang="en-US" smtClean="0"/>
              <a:t>Totale											</a:t>
            </a:r>
            <a:r>
              <a:rPr lang="en-US" b="1" smtClean="0"/>
              <a:t>66.052</a:t>
            </a:r>
          </a:p>
        </p:txBody>
      </p:sp>
      <p:pic>
        <p:nvPicPr>
          <p:cNvPr id="13316" name="Immagine 3" descr="AIOP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34975"/>
            <a:ext cx="1138238" cy="1138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Immagine 6" descr="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388" y="200025"/>
            <a:ext cx="3557587" cy="2219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39" name="Immagine 7" descr="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3975" y="984250"/>
            <a:ext cx="4602163" cy="287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0" name="Immagine 8" descr="3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388" y="3854450"/>
            <a:ext cx="4602162" cy="2871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smtClean="0"/>
              <a:t>AIOP – Monitoraggio 2011</a:t>
            </a:r>
            <a:br>
              <a:rPr lang="en-US" sz="4000" smtClean="0"/>
            </a:br>
            <a:r>
              <a:rPr lang="en-US" sz="2600" smtClean="0"/>
              <a:t>(marzo-aprile 2011)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700" smtClean="0"/>
              <a:t>Fonter				</a:t>
            </a:r>
            <a:r>
              <a:rPr lang="en-US" sz="2700" b="1" smtClean="0"/>
              <a:t>30%    &lt;--  </a:t>
            </a:r>
            <a:r>
              <a:rPr lang="en-US" sz="2700" smtClean="0"/>
              <a:t>Accordo 2004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sz="2700" smtClean="0"/>
              <a:t>(2004-2012: 19 milioni di euro. 90% ECM)</a:t>
            </a:r>
          </a:p>
          <a:p>
            <a:pPr>
              <a:lnSpc>
                <a:spcPct val="80000"/>
              </a:lnSpc>
            </a:pPr>
            <a:endParaRPr lang="en-US" sz="2700" smtClean="0"/>
          </a:p>
          <a:p>
            <a:pPr>
              <a:lnSpc>
                <a:spcPct val="80000"/>
              </a:lnSpc>
            </a:pPr>
            <a:r>
              <a:rPr lang="en-US" sz="2700" smtClean="0"/>
              <a:t>Fondimpresa		</a:t>
            </a:r>
            <a:r>
              <a:rPr lang="en-US" sz="2700" b="1" smtClean="0"/>
              <a:t>30%    --&gt;</a:t>
            </a:r>
          </a:p>
          <a:p>
            <a:pPr>
              <a:lnSpc>
                <a:spcPct val="80000"/>
              </a:lnSpc>
            </a:pPr>
            <a:endParaRPr lang="en-US" sz="2700" smtClean="0"/>
          </a:p>
          <a:p>
            <a:pPr>
              <a:lnSpc>
                <a:spcPct val="80000"/>
              </a:lnSpc>
            </a:pPr>
            <a:r>
              <a:rPr lang="en-US" sz="2700" smtClean="0"/>
              <a:t>Forte				15%</a:t>
            </a:r>
          </a:p>
          <a:p>
            <a:pPr>
              <a:lnSpc>
                <a:spcPct val="80000"/>
              </a:lnSpc>
            </a:pPr>
            <a:endParaRPr lang="en-US" sz="2700" smtClean="0"/>
          </a:p>
          <a:p>
            <a:pPr>
              <a:lnSpc>
                <a:spcPct val="80000"/>
              </a:lnSpc>
            </a:pPr>
            <a:r>
              <a:rPr lang="en-US" sz="2700" smtClean="0"/>
              <a:t>Altri				15%</a:t>
            </a:r>
          </a:p>
          <a:p>
            <a:pPr>
              <a:lnSpc>
                <a:spcPct val="80000"/>
              </a:lnSpc>
            </a:pPr>
            <a:endParaRPr lang="en-US" sz="2700" smtClean="0"/>
          </a:p>
          <a:p>
            <a:pPr>
              <a:lnSpc>
                <a:spcPct val="80000"/>
              </a:lnSpc>
            </a:pPr>
            <a:r>
              <a:rPr lang="en-US" sz="2700" smtClean="0"/>
              <a:t>Nessuno			10%</a:t>
            </a:r>
          </a:p>
        </p:txBody>
      </p:sp>
      <p:pic>
        <p:nvPicPr>
          <p:cNvPr id="15364" name="Immagine 3" descr="AIOP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34975"/>
            <a:ext cx="1138238" cy="1138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500" smtClean="0"/>
              <a:t>AIOP – Monitoraggio 2011</a:t>
            </a:r>
            <a:br>
              <a:rPr lang="en-US" sz="4500" smtClean="0"/>
            </a:br>
            <a:r>
              <a:rPr lang="en-US" sz="2900" smtClean="0"/>
              <a:t>(marzo-aprile 2011)</a:t>
            </a:r>
            <a:endParaRPr lang="en-US" sz="4500" smtClean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mtClean="0"/>
              <a:t>GESTIONE DELLA FORMAZIONE</a:t>
            </a:r>
          </a:p>
          <a:p>
            <a:pPr lvl="1"/>
            <a:r>
              <a:rPr lang="it-IT" smtClean="0"/>
              <a:t>Esterna	64%</a:t>
            </a:r>
          </a:p>
          <a:p>
            <a:pPr lvl="1"/>
            <a:r>
              <a:rPr lang="it-IT" smtClean="0"/>
              <a:t>Interna 36%</a:t>
            </a:r>
          </a:p>
          <a:p>
            <a:pPr lvl="1"/>
            <a:endParaRPr lang="it-IT" smtClean="0"/>
          </a:p>
          <a:p>
            <a:r>
              <a:rPr lang="it-IT" smtClean="0"/>
              <a:t>TIPOLOGIA DELLA FORMAZIONE</a:t>
            </a:r>
          </a:p>
          <a:p>
            <a:pPr lvl="1"/>
            <a:r>
              <a:rPr lang="it-IT" smtClean="0"/>
              <a:t>In aula	80%</a:t>
            </a:r>
          </a:p>
          <a:p>
            <a:pPr lvl="1"/>
            <a:r>
              <a:rPr lang="it-IT" smtClean="0"/>
              <a:t>Sul campo 10%</a:t>
            </a:r>
          </a:p>
          <a:p>
            <a:pPr lvl="1"/>
            <a:r>
              <a:rPr lang="it-IT" smtClean="0"/>
              <a:t>FAD 10%	</a:t>
            </a:r>
          </a:p>
          <a:p>
            <a:pPr lvl="1">
              <a:buFont typeface="Arial" charset="0"/>
              <a:buNone/>
            </a:pPr>
            <a:endParaRPr lang="it-IT" smtClean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sso">
  <a:themeElements>
    <a:clrScheme name="Fluss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ss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ＭＳ Ｐ明朝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ss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Flusso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usso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Flusso.thmx</Template>
  <TotalTime>752</TotalTime>
  <Words>56</Words>
  <Application>Microsoft Office PowerPoint</Application>
  <PresentationFormat>Presentazione su schermo (4:3)</PresentationFormat>
  <Paragraphs>27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10" baseType="lpstr">
      <vt:lpstr>Calibri</vt:lpstr>
      <vt:lpstr>ＭＳ Ｐゴシック</vt:lpstr>
      <vt:lpstr>Arial</vt:lpstr>
      <vt:lpstr>Constantia</vt:lpstr>
      <vt:lpstr>Wingdings 2</vt:lpstr>
      <vt:lpstr>Flusso</vt:lpstr>
      <vt:lpstr>Associazione Italiana Ospedalità Privata - AIOP -</vt:lpstr>
      <vt:lpstr>Presentazione standard di PowerPoint</vt:lpstr>
      <vt:lpstr>AIOP – Monitoraggio 2011 (marzo-aprile 2011)</vt:lpstr>
      <vt:lpstr>AIOP – Monitoraggio 2011 (marzo-aprile 2011)</vt:lpstr>
    </vt:vector>
  </TitlesOfParts>
  <Company>aiop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filippo leonardi</dc:creator>
  <cp:lastModifiedBy>tecno</cp:lastModifiedBy>
  <cp:revision>19</cp:revision>
  <cp:lastPrinted>2013-11-04T12:06:23Z</cp:lastPrinted>
  <dcterms:created xsi:type="dcterms:W3CDTF">2013-11-04T10:06:02Z</dcterms:created>
  <dcterms:modified xsi:type="dcterms:W3CDTF">2013-11-05T11:57:50Z</dcterms:modified>
</cp:coreProperties>
</file>