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8" r:id="rId2"/>
    <p:sldId id="256" r:id="rId3"/>
    <p:sldId id="257" r:id="rId4"/>
    <p:sldId id="279" r:id="rId5"/>
    <p:sldId id="280" r:id="rId6"/>
    <p:sldId id="281" r:id="rId7"/>
    <p:sldId id="258" r:id="rId8"/>
    <p:sldId id="259" r:id="rId9"/>
    <p:sldId id="282" r:id="rId10"/>
    <p:sldId id="260" r:id="rId11"/>
    <p:sldId id="285" r:id="rId12"/>
    <p:sldId id="261" r:id="rId13"/>
    <p:sldId id="278" r:id="rId14"/>
    <p:sldId id="262" r:id="rId15"/>
    <p:sldId id="287" r:id="rId16"/>
    <p:sldId id="265" r:id="rId17"/>
    <p:sldId id="286" r:id="rId18"/>
    <p:sldId id="290" r:id="rId19"/>
    <p:sldId id="291" r:id="rId20"/>
    <p:sldId id="292" r:id="rId21"/>
    <p:sldId id="293" r:id="rId22"/>
    <p:sldId id="276" r:id="rId23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8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B3B655-250C-4882-B864-BC15A645732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A03698FA-37A9-49A3-B806-121BBACD8866}">
      <dgm:prSet phldrT="[Testo]"/>
      <dgm:spPr/>
      <dgm:t>
        <a:bodyPr/>
        <a:lstStyle/>
        <a:p>
          <a:r>
            <a:rPr lang="it-IT" dirty="0" smtClean="0"/>
            <a:t> Lezione 5%</a:t>
          </a:r>
          <a:endParaRPr lang="it-IT" dirty="0"/>
        </a:p>
      </dgm:t>
    </dgm:pt>
    <dgm:pt modelId="{B6233034-AF49-4389-A0F7-4F820B2F25F1}" type="parTrans" cxnId="{D9FB95E8-FC9F-4FFF-AE78-E0DD4E1A8979}">
      <dgm:prSet/>
      <dgm:spPr/>
      <dgm:t>
        <a:bodyPr/>
        <a:lstStyle/>
        <a:p>
          <a:endParaRPr lang="it-IT"/>
        </a:p>
      </dgm:t>
    </dgm:pt>
    <dgm:pt modelId="{4F77D285-A710-492E-B22A-C118CE03DEF0}" type="sibTrans" cxnId="{D9FB95E8-FC9F-4FFF-AE78-E0DD4E1A8979}">
      <dgm:prSet/>
      <dgm:spPr/>
      <dgm:t>
        <a:bodyPr/>
        <a:lstStyle/>
        <a:p>
          <a:endParaRPr lang="it-IT"/>
        </a:p>
      </dgm:t>
    </dgm:pt>
    <dgm:pt modelId="{6182FC5C-4943-46C3-A026-163142675B69}">
      <dgm:prSet phldrT="[Testo]"/>
      <dgm:spPr/>
      <dgm:t>
        <a:bodyPr/>
        <a:lstStyle/>
        <a:p>
          <a:r>
            <a:rPr lang="it-IT" dirty="0" smtClean="0"/>
            <a:t>Pratica sul campo 75%</a:t>
          </a:r>
          <a:endParaRPr lang="it-IT" dirty="0"/>
        </a:p>
      </dgm:t>
    </dgm:pt>
    <dgm:pt modelId="{3EEA2857-6867-43CC-AB9C-A04B9476A5ED}" type="parTrans" cxnId="{C4148F87-0696-4A8F-988A-45F3AA1B21EF}">
      <dgm:prSet/>
      <dgm:spPr/>
      <dgm:t>
        <a:bodyPr/>
        <a:lstStyle/>
        <a:p>
          <a:endParaRPr lang="it-IT"/>
        </a:p>
      </dgm:t>
    </dgm:pt>
    <dgm:pt modelId="{927FB8D6-682E-4C58-9C93-2F808F122D74}" type="sibTrans" cxnId="{C4148F87-0696-4A8F-988A-45F3AA1B21EF}">
      <dgm:prSet/>
      <dgm:spPr/>
      <dgm:t>
        <a:bodyPr/>
        <a:lstStyle/>
        <a:p>
          <a:endParaRPr lang="it-IT"/>
        </a:p>
      </dgm:t>
    </dgm:pt>
    <dgm:pt modelId="{30D83447-B586-479F-A776-5647A55EC0AF}">
      <dgm:prSet phldrT="[Testo]"/>
      <dgm:spPr/>
      <dgm:t>
        <a:bodyPr/>
        <a:lstStyle/>
        <a:p>
          <a:r>
            <a:rPr lang="it-IT" dirty="0" smtClean="0"/>
            <a:t>Insegnamento ad altri 90%</a:t>
          </a:r>
          <a:endParaRPr lang="it-IT" dirty="0"/>
        </a:p>
      </dgm:t>
    </dgm:pt>
    <dgm:pt modelId="{B3FD88DF-86F4-49E9-8DB0-A49CF8A99120}" type="parTrans" cxnId="{B200CEE1-852B-4843-8E19-E1D501170FA7}">
      <dgm:prSet/>
      <dgm:spPr/>
      <dgm:t>
        <a:bodyPr/>
        <a:lstStyle/>
        <a:p>
          <a:endParaRPr lang="it-IT"/>
        </a:p>
      </dgm:t>
    </dgm:pt>
    <dgm:pt modelId="{AD56A0A7-B7AF-41B6-9C49-5152A190AB05}" type="sibTrans" cxnId="{B200CEE1-852B-4843-8E19-E1D501170FA7}">
      <dgm:prSet/>
      <dgm:spPr/>
      <dgm:t>
        <a:bodyPr/>
        <a:lstStyle/>
        <a:p>
          <a:endParaRPr lang="it-IT"/>
        </a:p>
      </dgm:t>
    </dgm:pt>
    <dgm:pt modelId="{06C9B88A-00F3-44D3-8EED-CABA7EB9CD06}">
      <dgm:prSet phldrT="[Testo]"/>
      <dgm:spPr/>
      <dgm:t>
        <a:bodyPr/>
        <a:lstStyle/>
        <a:p>
          <a:r>
            <a:rPr lang="it-IT" dirty="0" smtClean="0"/>
            <a:t>Lettura 10%</a:t>
          </a:r>
          <a:endParaRPr lang="it-IT" dirty="0"/>
        </a:p>
      </dgm:t>
    </dgm:pt>
    <dgm:pt modelId="{A275D781-605E-4139-8B56-54062FBA3562}" type="parTrans" cxnId="{A98A0C70-416D-4E75-8B35-5F0ACBA5DBE3}">
      <dgm:prSet/>
      <dgm:spPr/>
      <dgm:t>
        <a:bodyPr/>
        <a:lstStyle/>
        <a:p>
          <a:endParaRPr lang="it-IT"/>
        </a:p>
      </dgm:t>
    </dgm:pt>
    <dgm:pt modelId="{D482E7A7-C626-499C-AAB5-478F2EA0A959}" type="sibTrans" cxnId="{A98A0C70-416D-4E75-8B35-5F0ACBA5DBE3}">
      <dgm:prSet/>
      <dgm:spPr/>
      <dgm:t>
        <a:bodyPr/>
        <a:lstStyle/>
        <a:p>
          <a:endParaRPr lang="it-IT"/>
        </a:p>
      </dgm:t>
    </dgm:pt>
    <dgm:pt modelId="{96A2A118-32EB-4763-9EC2-93D79AEEA887}">
      <dgm:prSet phldrT="[Testo]"/>
      <dgm:spPr/>
      <dgm:t>
        <a:bodyPr/>
        <a:lstStyle/>
        <a:p>
          <a:r>
            <a:rPr lang="it-IT" dirty="0" smtClean="0"/>
            <a:t>Audiovisivi 20%</a:t>
          </a:r>
          <a:endParaRPr lang="it-IT" dirty="0"/>
        </a:p>
      </dgm:t>
    </dgm:pt>
    <dgm:pt modelId="{7071E466-89AF-4689-80BB-2BD3A0739BE8}" type="parTrans" cxnId="{5DB578E0-B047-4F8C-9C2E-74B6197A944A}">
      <dgm:prSet/>
      <dgm:spPr/>
      <dgm:t>
        <a:bodyPr/>
        <a:lstStyle/>
        <a:p>
          <a:endParaRPr lang="it-IT"/>
        </a:p>
      </dgm:t>
    </dgm:pt>
    <dgm:pt modelId="{EDB2438D-FD2C-4401-ACD9-A71A6ADDBAF2}" type="sibTrans" cxnId="{5DB578E0-B047-4F8C-9C2E-74B6197A944A}">
      <dgm:prSet/>
      <dgm:spPr/>
      <dgm:t>
        <a:bodyPr/>
        <a:lstStyle/>
        <a:p>
          <a:endParaRPr lang="it-IT"/>
        </a:p>
      </dgm:t>
    </dgm:pt>
    <dgm:pt modelId="{1B6CE0BD-8AE7-43A4-B316-FBD5E1A40399}">
      <dgm:prSet phldrT="[Testo]"/>
      <dgm:spPr/>
      <dgm:t>
        <a:bodyPr/>
        <a:lstStyle/>
        <a:p>
          <a:r>
            <a:rPr lang="it-IT" dirty="0" smtClean="0"/>
            <a:t>Dimostrazione 30%</a:t>
          </a:r>
          <a:endParaRPr lang="it-IT" dirty="0"/>
        </a:p>
      </dgm:t>
    </dgm:pt>
    <dgm:pt modelId="{6B2FDF3F-F6D9-4ADF-9EC1-FDF7E5F53BDE}" type="parTrans" cxnId="{C4D8B65B-B4B0-4E39-813E-6CE761FFC40C}">
      <dgm:prSet/>
      <dgm:spPr/>
      <dgm:t>
        <a:bodyPr/>
        <a:lstStyle/>
        <a:p>
          <a:endParaRPr lang="it-IT"/>
        </a:p>
      </dgm:t>
    </dgm:pt>
    <dgm:pt modelId="{F76601EE-6159-4EC0-AEB0-EE93E2BF68B9}" type="sibTrans" cxnId="{C4D8B65B-B4B0-4E39-813E-6CE761FFC40C}">
      <dgm:prSet/>
      <dgm:spPr/>
      <dgm:t>
        <a:bodyPr/>
        <a:lstStyle/>
        <a:p>
          <a:endParaRPr lang="it-IT"/>
        </a:p>
      </dgm:t>
    </dgm:pt>
    <dgm:pt modelId="{19322E04-B474-4DE8-AA4B-33BD8041D713}">
      <dgm:prSet phldrT="[Testo]"/>
      <dgm:spPr/>
      <dgm:t>
        <a:bodyPr/>
        <a:lstStyle/>
        <a:p>
          <a:r>
            <a:rPr lang="it-IT" dirty="0" smtClean="0"/>
            <a:t>Gruppo di discussione 50%</a:t>
          </a:r>
          <a:endParaRPr lang="it-IT" dirty="0"/>
        </a:p>
      </dgm:t>
    </dgm:pt>
    <dgm:pt modelId="{380A4106-D98E-4650-B69D-52043B7FBEB9}" type="parTrans" cxnId="{FF406580-F510-4276-B370-F302D0ACDAB5}">
      <dgm:prSet/>
      <dgm:spPr/>
      <dgm:t>
        <a:bodyPr/>
        <a:lstStyle/>
        <a:p>
          <a:endParaRPr lang="it-IT"/>
        </a:p>
      </dgm:t>
    </dgm:pt>
    <dgm:pt modelId="{DE197CED-9BD8-4DF2-839C-78F609491278}" type="sibTrans" cxnId="{FF406580-F510-4276-B370-F302D0ACDAB5}">
      <dgm:prSet/>
      <dgm:spPr/>
      <dgm:t>
        <a:bodyPr/>
        <a:lstStyle/>
        <a:p>
          <a:endParaRPr lang="it-IT"/>
        </a:p>
      </dgm:t>
    </dgm:pt>
    <dgm:pt modelId="{DB66AED6-B089-4BEE-AEA2-8FB8F70546BD}" type="pres">
      <dgm:prSet presAssocID="{DAB3B655-250C-4882-B864-BC15A645732F}" presName="Name0" presStyleCnt="0">
        <dgm:presLayoutVars>
          <dgm:dir/>
          <dgm:animLvl val="lvl"/>
          <dgm:resizeHandles val="exact"/>
        </dgm:presLayoutVars>
      </dgm:prSet>
      <dgm:spPr/>
    </dgm:pt>
    <dgm:pt modelId="{F7889479-354C-4D23-B90C-E82747D03B7E}" type="pres">
      <dgm:prSet presAssocID="{A03698FA-37A9-49A3-B806-121BBACD8866}" presName="Name8" presStyleCnt="0"/>
      <dgm:spPr/>
    </dgm:pt>
    <dgm:pt modelId="{78CF6762-625F-4F9B-AB3B-D6F3DD63E5A1}" type="pres">
      <dgm:prSet presAssocID="{A03698FA-37A9-49A3-B806-121BBACD8866}" presName="level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0D4221A-B080-4641-92EE-15E2C9B05762}" type="pres">
      <dgm:prSet presAssocID="{A03698FA-37A9-49A3-B806-121BBACD886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E62CCE8-EB02-432A-AA2E-119EC31C02F0}" type="pres">
      <dgm:prSet presAssocID="{06C9B88A-00F3-44D3-8EED-CABA7EB9CD06}" presName="Name8" presStyleCnt="0"/>
      <dgm:spPr/>
    </dgm:pt>
    <dgm:pt modelId="{DDE48041-BE44-48BD-86A3-971EAFAB3D1E}" type="pres">
      <dgm:prSet presAssocID="{06C9B88A-00F3-44D3-8EED-CABA7EB9CD06}" presName="level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E63D1FC-DED0-47AE-BA33-839D5CB1F61D}" type="pres">
      <dgm:prSet presAssocID="{06C9B88A-00F3-44D3-8EED-CABA7EB9CD0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31C0C62-503C-4565-8B6A-3FCCED76DA1E}" type="pres">
      <dgm:prSet presAssocID="{96A2A118-32EB-4763-9EC2-93D79AEEA887}" presName="Name8" presStyleCnt="0"/>
      <dgm:spPr/>
    </dgm:pt>
    <dgm:pt modelId="{534DE155-A28C-4A4A-ADDE-1E55E288E9C5}" type="pres">
      <dgm:prSet presAssocID="{96A2A118-32EB-4763-9EC2-93D79AEEA887}" presName="level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ED8C22E-3B29-4B2A-BD75-E07B34CC0091}" type="pres">
      <dgm:prSet presAssocID="{96A2A118-32EB-4763-9EC2-93D79AEEA88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9BDBF73-55C0-4FBD-B6EC-4EBBD40EE646}" type="pres">
      <dgm:prSet presAssocID="{1B6CE0BD-8AE7-43A4-B316-FBD5E1A40399}" presName="Name8" presStyleCnt="0"/>
      <dgm:spPr/>
    </dgm:pt>
    <dgm:pt modelId="{BEDEF654-805B-4625-A7F4-70E9D10878F1}" type="pres">
      <dgm:prSet presAssocID="{1B6CE0BD-8AE7-43A4-B316-FBD5E1A40399}" presName="level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442D136-1149-420F-A7E2-83E9C7A73ECD}" type="pres">
      <dgm:prSet presAssocID="{1B6CE0BD-8AE7-43A4-B316-FBD5E1A403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8782FC7-4F6C-4424-A929-465CE94D7119}" type="pres">
      <dgm:prSet presAssocID="{19322E04-B474-4DE8-AA4B-33BD8041D713}" presName="Name8" presStyleCnt="0"/>
      <dgm:spPr/>
    </dgm:pt>
    <dgm:pt modelId="{90D0FA54-D768-408A-94FB-BEC2636AA6BE}" type="pres">
      <dgm:prSet presAssocID="{19322E04-B474-4DE8-AA4B-33BD8041D713}" presName="level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749485D-9091-4E9B-BFFD-556EF3BBBC3A}" type="pres">
      <dgm:prSet presAssocID="{19322E04-B474-4DE8-AA4B-33BD8041D71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256E84E-9D30-4051-A441-DF6B78B36EAB}" type="pres">
      <dgm:prSet presAssocID="{6182FC5C-4943-46C3-A026-163142675B69}" presName="Name8" presStyleCnt="0"/>
      <dgm:spPr/>
    </dgm:pt>
    <dgm:pt modelId="{4C16E8D1-9537-45F8-8307-E8B353DA1C10}" type="pres">
      <dgm:prSet presAssocID="{6182FC5C-4943-46C3-A026-163142675B69}" presName="level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926D946-0687-4578-AC41-1EDE04800222}" type="pres">
      <dgm:prSet presAssocID="{6182FC5C-4943-46C3-A026-163142675B6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9787CC9-10E4-4583-ABE7-434AF493339C}" type="pres">
      <dgm:prSet presAssocID="{30D83447-B586-479F-A776-5647A55EC0AF}" presName="Name8" presStyleCnt="0"/>
      <dgm:spPr/>
    </dgm:pt>
    <dgm:pt modelId="{C41FA5C1-C73B-4ABC-91C9-709942C32304}" type="pres">
      <dgm:prSet presAssocID="{30D83447-B586-479F-A776-5647A55EC0AF}" presName="level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305D62B-31A2-445E-B557-A1B3333D648A}" type="pres">
      <dgm:prSet presAssocID="{30D83447-B586-479F-A776-5647A55EC0A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B353A2F-0EAD-4A12-8383-D68D2A447CDB}" type="presOf" srcId="{1B6CE0BD-8AE7-43A4-B316-FBD5E1A40399}" destId="{BEDEF654-805B-4625-A7F4-70E9D10878F1}" srcOrd="0" destOrd="0" presId="urn:microsoft.com/office/officeart/2005/8/layout/pyramid1"/>
    <dgm:cxn modelId="{EBDE4114-03E6-45FA-839D-8B7DD588FE04}" type="presOf" srcId="{19322E04-B474-4DE8-AA4B-33BD8041D713}" destId="{9749485D-9091-4E9B-BFFD-556EF3BBBC3A}" srcOrd="1" destOrd="0" presId="urn:microsoft.com/office/officeart/2005/8/layout/pyramid1"/>
    <dgm:cxn modelId="{5DC5060B-EB7A-4ED8-BBD3-C3C58DAAF8AE}" type="presOf" srcId="{30D83447-B586-479F-A776-5647A55EC0AF}" destId="{C41FA5C1-C73B-4ABC-91C9-709942C32304}" srcOrd="0" destOrd="0" presId="urn:microsoft.com/office/officeart/2005/8/layout/pyramid1"/>
    <dgm:cxn modelId="{B200CEE1-852B-4843-8E19-E1D501170FA7}" srcId="{DAB3B655-250C-4882-B864-BC15A645732F}" destId="{30D83447-B586-479F-A776-5647A55EC0AF}" srcOrd="6" destOrd="0" parTransId="{B3FD88DF-86F4-49E9-8DB0-A49CF8A99120}" sibTransId="{AD56A0A7-B7AF-41B6-9C49-5152A190AB05}"/>
    <dgm:cxn modelId="{55CBA70D-430E-434E-835D-E8E803E72AE2}" type="presOf" srcId="{A03698FA-37A9-49A3-B806-121BBACD8866}" destId="{78CF6762-625F-4F9B-AB3B-D6F3DD63E5A1}" srcOrd="0" destOrd="0" presId="urn:microsoft.com/office/officeart/2005/8/layout/pyramid1"/>
    <dgm:cxn modelId="{D9FB95E8-FC9F-4FFF-AE78-E0DD4E1A8979}" srcId="{DAB3B655-250C-4882-B864-BC15A645732F}" destId="{A03698FA-37A9-49A3-B806-121BBACD8866}" srcOrd="0" destOrd="0" parTransId="{B6233034-AF49-4389-A0F7-4F820B2F25F1}" sibTransId="{4F77D285-A710-492E-B22A-C118CE03DEF0}"/>
    <dgm:cxn modelId="{2F357968-20E2-431E-AB49-C2E904AC0DD8}" type="presOf" srcId="{96A2A118-32EB-4763-9EC2-93D79AEEA887}" destId="{DED8C22E-3B29-4B2A-BD75-E07B34CC0091}" srcOrd="1" destOrd="0" presId="urn:microsoft.com/office/officeart/2005/8/layout/pyramid1"/>
    <dgm:cxn modelId="{6645EFAB-6071-4717-A277-BC9D9D2C8E5C}" type="presOf" srcId="{19322E04-B474-4DE8-AA4B-33BD8041D713}" destId="{90D0FA54-D768-408A-94FB-BEC2636AA6BE}" srcOrd="0" destOrd="0" presId="urn:microsoft.com/office/officeart/2005/8/layout/pyramid1"/>
    <dgm:cxn modelId="{5DB578E0-B047-4F8C-9C2E-74B6197A944A}" srcId="{DAB3B655-250C-4882-B864-BC15A645732F}" destId="{96A2A118-32EB-4763-9EC2-93D79AEEA887}" srcOrd="2" destOrd="0" parTransId="{7071E466-89AF-4689-80BB-2BD3A0739BE8}" sibTransId="{EDB2438D-FD2C-4401-ACD9-A71A6ADDBAF2}"/>
    <dgm:cxn modelId="{8D60CA85-F803-4CC5-9D0F-E5F548FCD111}" type="presOf" srcId="{06C9B88A-00F3-44D3-8EED-CABA7EB9CD06}" destId="{DDE48041-BE44-48BD-86A3-971EAFAB3D1E}" srcOrd="0" destOrd="0" presId="urn:microsoft.com/office/officeart/2005/8/layout/pyramid1"/>
    <dgm:cxn modelId="{C4148F87-0696-4A8F-988A-45F3AA1B21EF}" srcId="{DAB3B655-250C-4882-B864-BC15A645732F}" destId="{6182FC5C-4943-46C3-A026-163142675B69}" srcOrd="5" destOrd="0" parTransId="{3EEA2857-6867-43CC-AB9C-A04B9476A5ED}" sibTransId="{927FB8D6-682E-4C58-9C93-2F808F122D74}"/>
    <dgm:cxn modelId="{F6370556-53FE-4905-AC86-7AAACE148135}" type="presOf" srcId="{96A2A118-32EB-4763-9EC2-93D79AEEA887}" destId="{534DE155-A28C-4A4A-ADDE-1E55E288E9C5}" srcOrd="0" destOrd="0" presId="urn:microsoft.com/office/officeart/2005/8/layout/pyramid1"/>
    <dgm:cxn modelId="{64EC150B-38F9-4044-8B3D-BBCB52AA9DCC}" type="presOf" srcId="{DAB3B655-250C-4882-B864-BC15A645732F}" destId="{DB66AED6-B089-4BEE-AEA2-8FB8F70546BD}" srcOrd="0" destOrd="0" presId="urn:microsoft.com/office/officeart/2005/8/layout/pyramid1"/>
    <dgm:cxn modelId="{CB3044B1-FC6A-4AF4-A765-4A87AE2C0408}" type="presOf" srcId="{30D83447-B586-479F-A776-5647A55EC0AF}" destId="{3305D62B-31A2-445E-B557-A1B3333D648A}" srcOrd="1" destOrd="0" presId="urn:microsoft.com/office/officeart/2005/8/layout/pyramid1"/>
    <dgm:cxn modelId="{CE829721-6712-436E-871C-8314ABB80C78}" type="presOf" srcId="{1B6CE0BD-8AE7-43A4-B316-FBD5E1A40399}" destId="{7442D136-1149-420F-A7E2-83E9C7A73ECD}" srcOrd="1" destOrd="0" presId="urn:microsoft.com/office/officeart/2005/8/layout/pyramid1"/>
    <dgm:cxn modelId="{A98A0C70-416D-4E75-8B35-5F0ACBA5DBE3}" srcId="{DAB3B655-250C-4882-B864-BC15A645732F}" destId="{06C9B88A-00F3-44D3-8EED-CABA7EB9CD06}" srcOrd="1" destOrd="0" parTransId="{A275D781-605E-4139-8B56-54062FBA3562}" sibTransId="{D482E7A7-C626-499C-AAB5-478F2EA0A959}"/>
    <dgm:cxn modelId="{C4D8B65B-B4B0-4E39-813E-6CE761FFC40C}" srcId="{DAB3B655-250C-4882-B864-BC15A645732F}" destId="{1B6CE0BD-8AE7-43A4-B316-FBD5E1A40399}" srcOrd="3" destOrd="0" parTransId="{6B2FDF3F-F6D9-4ADF-9EC1-FDF7E5F53BDE}" sibTransId="{F76601EE-6159-4EC0-AEB0-EE93E2BF68B9}"/>
    <dgm:cxn modelId="{F002A4A5-851E-4BEA-807F-502098D3535D}" type="presOf" srcId="{A03698FA-37A9-49A3-B806-121BBACD8866}" destId="{00D4221A-B080-4641-92EE-15E2C9B05762}" srcOrd="1" destOrd="0" presId="urn:microsoft.com/office/officeart/2005/8/layout/pyramid1"/>
    <dgm:cxn modelId="{8C61E2F8-AD80-4CEA-B6D3-CEBF49A92696}" type="presOf" srcId="{6182FC5C-4943-46C3-A026-163142675B69}" destId="{B926D946-0687-4578-AC41-1EDE04800222}" srcOrd="1" destOrd="0" presId="urn:microsoft.com/office/officeart/2005/8/layout/pyramid1"/>
    <dgm:cxn modelId="{7F327E77-8F18-4A01-B5DF-E8BCF91C8277}" type="presOf" srcId="{6182FC5C-4943-46C3-A026-163142675B69}" destId="{4C16E8D1-9537-45F8-8307-E8B353DA1C10}" srcOrd="0" destOrd="0" presId="urn:microsoft.com/office/officeart/2005/8/layout/pyramid1"/>
    <dgm:cxn modelId="{8AF64F8E-BB95-4D4F-92CB-0FE78B60737D}" type="presOf" srcId="{06C9B88A-00F3-44D3-8EED-CABA7EB9CD06}" destId="{3E63D1FC-DED0-47AE-BA33-839D5CB1F61D}" srcOrd="1" destOrd="0" presId="urn:microsoft.com/office/officeart/2005/8/layout/pyramid1"/>
    <dgm:cxn modelId="{FF406580-F510-4276-B370-F302D0ACDAB5}" srcId="{DAB3B655-250C-4882-B864-BC15A645732F}" destId="{19322E04-B474-4DE8-AA4B-33BD8041D713}" srcOrd="4" destOrd="0" parTransId="{380A4106-D98E-4650-B69D-52043B7FBEB9}" sibTransId="{DE197CED-9BD8-4DF2-839C-78F609491278}"/>
    <dgm:cxn modelId="{92DA10AE-D066-4DBB-9347-9D1CE6FA2475}" type="presParOf" srcId="{DB66AED6-B089-4BEE-AEA2-8FB8F70546BD}" destId="{F7889479-354C-4D23-B90C-E82747D03B7E}" srcOrd="0" destOrd="0" presId="urn:microsoft.com/office/officeart/2005/8/layout/pyramid1"/>
    <dgm:cxn modelId="{E562E86D-267F-4AAB-A96F-5F7229662C79}" type="presParOf" srcId="{F7889479-354C-4D23-B90C-E82747D03B7E}" destId="{78CF6762-625F-4F9B-AB3B-D6F3DD63E5A1}" srcOrd="0" destOrd="0" presId="urn:microsoft.com/office/officeart/2005/8/layout/pyramid1"/>
    <dgm:cxn modelId="{45CFF294-4A5F-4735-B78B-1E01AE4A52CA}" type="presParOf" srcId="{F7889479-354C-4D23-B90C-E82747D03B7E}" destId="{00D4221A-B080-4641-92EE-15E2C9B05762}" srcOrd="1" destOrd="0" presId="urn:microsoft.com/office/officeart/2005/8/layout/pyramid1"/>
    <dgm:cxn modelId="{ECF947D0-487F-403F-AECB-AAD2A6D6BA2A}" type="presParOf" srcId="{DB66AED6-B089-4BEE-AEA2-8FB8F70546BD}" destId="{3E62CCE8-EB02-432A-AA2E-119EC31C02F0}" srcOrd="1" destOrd="0" presId="urn:microsoft.com/office/officeart/2005/8/layout/pyramid1"/>
    <dgm:cxn modelId="{33A2BDA1-E3BA-49EB-9AF4-452AD9D1C127}" type="presParOf" srcId="{3E62CCE8-EB02-432A-AA2E-119EC31C02F0}" destId="{DDE48041-BE44-48BD-86A3-971EAFAB3D1E}" srcOrd="0" destOrd="0" presId="urn:microsoft.com/office/officeart/2005/8/layout/pyramid1"/>
    <dgm:cxn modelId="{5683D556-09C3-40FC-A47F-665D999FB937}" type="presParOf" srcId="{3E62CCE8-EB02-432A-AA2E-119EC31C02F0}" destId="{3E63D1FC-DED0-47AE-BA33-839D5CB1F61D}" srcOrd="1" destOrd="0" presId="urn:microsoft.com/office/officeart/2005/8/layout/pyramid1"/>
    <dgm:cxn modelId="{056F78F2-D3A2-462B-85DE-9C9A081AD635}" type="presParOf" srcId="{DB66AED6-B089-4BEE-AEA2-8FB8F70546BD}" destId="{D31C0C62-503C-4565-8B6A-3FCCED76DA1E}" srcOrd="2" destOrd="0" presId="urn:microsoft.com/office/officeart/2005/8/layout/pyramid1"/>
    <dgm:cxn modelId="{43A1B269-2AA9-42D5-94DC-49C1699AA3FC}" type="presParOf" srcId="{D31C0C62-503C-4565-8B6A-3FCCED76DA1E}" destId="{534DE155-A28C-4A4A-ADDE-1E55E288E9C5}" srcOrd="0" destOrd="0" presId="urn:microsoft.com/office/officeart/2005/8/layout/pyramid1"/>
    <dgm:cxn modelId="{D3945B0D-508A-475C-BE93-09335595C789}" type="presParOf" srcId="{D31C0C62-503C-4565-8B6A-3FCCED76DA1E}" destId="{DED8C22E-3B29-4B2A-BD75-E07B34CC0091}" srcOrd="1" destOrd="0" presId="urn:microsoft.com/office/officeart/2005/8/layout/pyramid1"/>
    <dgm:cxn modelId="{AC7EF668-BBC0-482A-8906-BFBB5ACB6BAF}" type="presParOf" srcId="{DB66AED6-B089-4BEE-AEA2-8FB8F70546BD}" destId="{19BDBF73-55C0-4FBD-B6EC-4EBBD40EE646}" srcOrd="3" destOrd="0" presId="urn:microsoft.com/office/officeart/2005/8/layout/pyramid1"/>
    <dgm:cxn modelId="{8E3BFE1F-5A2A-43DF-A47E-1668B40209EA}" type="presParOf" srcId="{19BDBF73-55C0-4FBD-B6EC-4EBBD40EE646}" destId="{BEDEF654-805B-4625-A7F4-70E9D10878F1}" srcOrd="0" destOrd="0" presId="urn:microsoft.com/office/officeart/2005/8/layout/pyramid1"/>
    <dgm:cxn modelId="{3FA58D4F-EF35-44CF-86CF-F02039830D3D}" type="presParOf" srcId="{19BDBF73-55C0-4FBD-B6EC-4EBBD40EE646}" destId="{7442D136-1149-420F-A7E2-83E9C7A73ECD}" srcOrd="1" destOrd="0" presId="urn:microsoft.com/office/officeart/2005/8/layout/pyramid1"/>
    <dgm:cxn modelId="{9C6C69D8-CA78-4DB2-95B8-F6F2C42D6F48}" type="presParOf" srcId="{DB66AED6-B089-4BEE-AEA2-8FB8F70546BD}" destId="{58782FC7-4F6C-4424-A929-465CE94D7119}" srcOrd="4" destOrd="0" presId="urn:microsoft.com/office/officeart/2005/8/layout/pyramid1"/>
    <dgm:cxn modelId="{1690B77F-0AEB-439C-85CD-0DB21F7E2C6E}" type="presParOf" srcId="{58782FC7-4F6C-4424-A929-465CE94D7119}" destId="{90D0FA54-D768-408A-94FB-BEC2636AA6BE}" srcOrd="0" destOrd="0" presId="urn:microsoft.com/office/officeart/2005/8/layout/pyramid1"/>
    <dgm:cxn modelId="{C085236E-78CC-482F-AC2D-E8CC642DE01C}" type="presParOf" srcId="{58782FC7-4F6C-4424-A929-465CE94D7119}" destId="{9749485D-9091-4E9B-BFFD-556EF3BBBC3A}" srcOrd="1" destOrd="0" presId="urn:microsoft.com/office/officeart/2005/8/layout/pyramid1"/>
    <dgm:cxn modelId="{8C6E4919-B9C6-456D-A931-8C8CFEACB8B9}" type="presParOf" srcId="{DB66AED6-B089-4BEE-AEA2-8FB8F70546BD}" destId="{6256E84E-9D30-4051-A441-DF6B78B36EAB}" srcOrd="5" destOrd="0" presId="urn:microsoft.com/office/officeart/2005/8/layout/pyramid1"/>
    <dgm:cxn modelId="{65A240F3-11CE-4D38-AAD5-FBE85166597E}" type="presParOf" srcId="{6256E84E-9D30-4051-A441-DF6B78B36EAB}" destId="{4C16E8D1-9537-45F8-8307-E8B353DA1C10}" srcOrd="0" destOrd="0" presId="urn:microsoft.com/office/officeart/2005/8/layout/pyramid1"/>
    <dgm:cxn modelId="{1B86C30E-10C9-4F78-8590-BB001264D499}" type="presParOf" srcId="{6256E84E-9D30-4051-A441-DF6B78B36EAB}" destId="{B926D946-0687-4578-AC41-1EDE04800222}" srcOrd="1" destOrd="0" presId="urn:microsoft.com/office/officeart/2005/8/layout/pyramid1"/>
    <dgm:cxn modelId="{FF086C9C-19D4-4B53-AB04-788A9E4A4B1C}" type="presParOf" srcId="{DB66AED6-B089-4BEE-AEA2-8FB8F70546BD}" destId="{19787CC9-10E4-4583-ABE7-434AF493339C}" srcOrd="6" destOrd="0" presId="urn:microsoft.com/office/officeart/2005/8/layout/pyramid1"/>
    <dgm:cxn modelId="{3DC4E73E-E456-40EC-BF7E-CD8FF2C28B9E}" type="presParOf" srcId="{19787CC9-10E4-4583-ABE7-434AF493339C}" destId="{C41FA5C1-C73B-4ABC-91C9-709942C32304}" srcOrd="0" destOrd="0" presId="urn:microsoft.com/office/officeart/2005/8/layout/pyramid1"/>
    <dgm:cxn modelId="{CD8FFE79-B31C-405A-872E-1EDEC9A28B96}" type="presParOf" srcId="{19787CC9-10E4-4583-ABE7-434AF493339C}" destId="{3305D62B-31A2-445E-B557-A1B3333D648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CF6762-625F-4F9B-AB3B-D6F3DD63E5A1}">
      <dsp:nvSpPr>
        <dsp:cNvPr id="0" name=""/>
        <dsp:cNvSpPr/>
      </dsp:nvSpPr>
      <dsp:spPr>
        <a:xfrm>
          <a:off x="3526971" y="0"/>
          <a:ext cx="1175657" cy="646566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 Lezione 5%</a:t>
          </a:r>
          <a:endParaRPr lang="it-IT" sz="2100" kern="1200" dirty="0"/>
        </a:p>
      </dsp:txBody>
      <dsp:txXfrm>
        <a:off x="3526971" y="0"/>
        <a:ext cx="1175657" cy="646566"/>
      </dsp:txXfrm>
    </dsp:sp>
    <dsp:sp modelId="{DDE48041-BE44-48BD-86A3-971EAFAB3D1E}">
      <dsp:nvSpPr>
        <dsp:cNvPr id="0" name=""/>
        <dsp:cNvSpPr/>
      </dsp:nvSpPr>
      <dsp:spPr>
        <a:xfrm>
          <a:off x="2939142" y="646566"/>
          <a:ext cx="2351314" cy="646566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Lettura 10%</a:t>
          </a:r>
          <a:endParaRPr lang="it-IT" sz="2100" kern="1200" dirty="0"/>
        </a:p>
      </dsp:txBody>
      <dsp:txXfrm>
        <a:off x="3350622" y="646566"/>
        <a:ext cx="1528354" cy="646566"/>
      </dsp:txXfrm>
    </dsp:sp>
    <dsp:sp modelId="{534DE155-A28C-4A4A-ADDE-1E55E288E9C5}">
      <dsp:nvSpPr>
        <dsp:cNvPr id="0" name=""/>
        <dsp:cNvSpPr/>
      </dsp:nvSpPr>
      <dsp:spPr>
        <a:xfrm>
          <a:off x="2351314" y="1293132"/>
          <a:ext cx="3526971" cy="646566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Audiovisivi 20%</a:t>
          </a:r>
          <a:endParaRPr lang="it-IT" sz="2100" kern="1200" dirty="0"/>
        </a:p>
      </dsp:txBody>
      <dsp:txXfrm>
        <a:off x="2968534" y="1293132"/>
        <a:ext cx="2292531" cy="646566"/>
      </dsp:txXfrm>
    </dsp:sp>
    <dsp:sp modelId="{BEDEF654-805B-4625-A7F4-70E9D10878F1}">
      <dsp:nvSpPr>
        <dsp:cNvPr id="0" name=""/>
        <dsp:cNvSpPr/>
      </dsp:nvSpPr>
      <dsp:spPr>
        <a:xfrm>
          <a:off x="1763485" y="1939698"/>
          <a:ext cx="4702628" cy="646566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Dimostrazione 30%</a:t>
          </a:r>
          <a:endParaRPr lang="it-IT" sz="2100" kern="1200" dirty="0"/>
        </a:p>
      </dsp:txBody>
      <dsp:txXfrm>
        <a:off x="2586445" y="1939698"/>
        <a:ext cx="3056708" cy="646566"/>
      </dsp:txXfrm>
    </dsp:sp>
    <dsp:sp modelId="{90D0FA54-D768-408A-94FB-BEC2636AA6BE}">
      <dsp:nvSpPr>
        <dsp:cNvPr id="0" name=""/>
        <dsp:cNvSpPr/>
      </dsp:nvSpPr>
      <dsp:spPr>
        <a:xfrm>
          <a:off x="1175657" y="2586264"/>
          <a:ext cx="5878285" cy="646566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Gruppo di discussione 50%</a:t>
          </a:r>
          <a:endParaRPr lang="it-IT" sz="2100" kern="1200" dirty="0"/>
        </a:p>
      </dsp:txBody>
      <dsp:txXfrm>
        <a:off x="2204357" y="2586264"/>
        <a:ext cx="3820885" cy="646566"/>
      </dsp:txXfrm>
    </dsp:sp>
    <dsp:sp modelId="{4C16E8D1-9537-45F8-8307-E8B353DA1C10}">
      <dsp:nvSpPr>
        <dsp:cNvPr id="0" name=""/>
        <dsp:cNvSpPr/>
      </dsp:nvSpPr>
      <dsp:spPr>
        <a:xfrm>
          <a:off x="587828" y="3232830"/>
          <a:ext cx="7053942" cy="646566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Pratica sul campo 75%</a:t>
          </a:r>
          <a:endParaRPr lang="it-IT" sz="2100" kern="1200" dirty="0"/>
        </a:p>
      </dsp:txBody>
      <dsp:txXfrm>
        <a:off x="1822268" y="3232830"/>
        <a:ext cx="4585062" cy="646566"/>
      </dsp:txXfrm>
    </dsp:sp>
    <dsp:sp modelId="{C41FA5C1-C73B-4ABC-91C9-709942C32304}">
      <dsp:nvSpPr>
        <dsp:cNvPr id="0" name=""/>
        <dsp:cNvSpPr/>
      </dsp:nvSpPr>
      <dsp:spPr>
        <a:xfrm>
          <a:off x="0" y="3879396"/>
          <a:ext cx="8229599" cy="646566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Insegnamento ad altri 90%</a:t>
          </a:r>
          <a:endParaRPr lang="it-IT" sz="2100" kern="1200" dirty="0"/>
        </a:p>
      </dsp:txBody>
      <dsp:txXfrm>
        <a:off x="1440179" y="3879396"/>
        <a:ext cx="5349240" cy="6465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BF493296-1215-4CE7-8434-9E8FB6CC4AB9}" type="datetimeFigureOut">
              <a:rPr lang="it-IT"/>
              <a:pPr>
                <a:defRPr/>
              </a:pPr>
              <a:t>05/11/2013</a:t>
            </a:fld>
            <a:endParaRPr lang="it-IT"/>
          </a:p>
        </p:txBody>
      </p:sp>
      <p:sp>
        <p:nvSpPr>
          <p:cNvPr id="24580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E052E09C-B324-4E08-8DE1-71D6EEFF577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539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smtClean="0">
                <a:ea typeface="ＭＳ Ｐゴシック" pitchFamily="34" charset="-128"/>
              </a:rPr>
              <a:t>National Training Laboratories , Bethel, Maine</a:t>
            </a:r>
          </a:p>
        </p:txBody>
      </p:sp>
      <p:sp>
        <p:nvSpPr>
          <p:cNvPr id="3174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D543038-F6F9-468B-9DBC-7CB424492416}" type="slidenum">
              <a:rPr lang="it-IT">
                <a:latin typeface="Calibri" pitchFamily="34" charset="0"/>
              </a:rPr>
              <a:pPr eaLnBrk="1" hangingPunct="1"/>
              <a:t>13</a:t>
            </a:fld>
            <a:endParaRPr lang="it-IT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6065E-6F43-4032-B160-98D260C6BE53}" type="datetimeFigureOut">
              <a:rPr lang="it-IT"/>
              <a:pPr>
                <a:defRPr/>
              </a:pPr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4AA5E-6D09-4BE4-9292-83AFE289DA5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8956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BC749-E8C5-49F7-8CD8-81B6011348D0}" type="datetimeFigureOut">
              <a:rPr lang="it-IT"/>
              <a:pPr>
                <a:defRPr/>
              </a:pPr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4FF8B-47AC-4F9C-805A-FC65276BE35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202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CFEAD-390E-4A5F-B56D-4EBDDAF03EFF}" type="datetimeFigureOut">
              <a:rPr lang="it-IT"/>
              <a:pPr>
                <a:defRPr/>
              </a:pPr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68059-7952-489A-BC4F-074B18BE12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54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9B13B-0F9A-49AA-A764-3BC4D5815D4D}" type="datetimeFigureOut">
              <a:rPr lang="it-IT"/>
              <a:pPr>
                <a:defRPr/>
              </a:pPr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20421-123B-49AA-B13D-9E6B624507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170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7D952-E0E4-4587-98BD-052B71B99191}" type="datetimeFigureOut">
              <a:rPr lang="it-IT"/>
              <a:pPr>
                <a:defRPr/>
              </a:pPr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5E34A-DF81-473F-9E63-729A5E0E247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58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E90C1-232D-4646-834C-42CEA1A3FCEC}" type="datetimeFigureOut">
              <a:rPr lang="it-IT"/>
              <a:pPr>
                <a:defRPr/>
              </a:pPr>
              <a:t>05/11/2013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CE77B-220C-40EF-9759-50BD26A2482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33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BCA44-BA22-44B7-9E46-72101B72B020}" type="datetimeFigureOut">
              <a:rPr lang="it-IT"/>
              <a:pPr>
                <a:defRPr/>
              </a:pPr>
              <a:t>05/11/2013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D857F-805D-47E3-AE16-A919295C844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537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269A6-ADA7-41FE-8973-059CB72B2714}" type="datetimeFigureOut">
              <a:rPr lang="it-IT"/>
              <a:pPr>
                <a:defRPr/>
              </a:pPr>
              <a:t>05/11/2013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33943-BF59-4C4D-9F29-B3CB0B3E8A7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347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4BA1C-8AEC-4127-A0A0-B0EA9C070F2B}" type="datetimeFigureOut">
              <a:rPr lang="it-IT"/>
              <a:pPr>
                <a:defRPr/>
              </a:pPr>
              <a:t>05/11/2013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51BD3-27DB-4921-992F-5A441558553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8142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1E6DA-D609-446C-8345-89F2AF14ECA7}" type="datetimeFigureOut">
              <a:rPr lang="it-IT"/>
              <a:pPr>
                <a:defRPr/>
              </a:pPr>
              <a:t>05/11/2013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7B9B3-0FC7-4CB5-A623-9CB044B7CE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61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000C6-FF29-41CA-8F28-6CF186178F8E}" type="datetimeFigureOut">
              <a:rPr lang="it-IT"/>
              <a:pPr>
                <a:defRPr/>
              </a:pPr>
              <a:t>05/11/2013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E8489-1F96-4631-9FF5-D0934DC9D35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1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A6A4677-958E-4FA6-95E5-460BFFA1A7F8}" type="datetimeFigureOut">
              <a:rPr lang="it-IT"/>
              <a:pPr>
                <a:defRPr/>
              </a:pPr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0F705E2-18F7-4BA8-97F2-69BF4B63CC4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0763" y="620713"/>
            <a:ext cx="7102475" cy="456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051" name="Rettangolo 3"/>
          <p:cNvSpPr>
            <a:spLocks noChangeArrowheads="1"/>
          </p:cNvSpPr>
          <p:nvPr/>
        </p:nvSpPr>
        <p:spPr bwMode="auto">
          <a:xfrm>
            <a:off x="2271713" y="5373688"/>
            <a:ext cx="45720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78B74B"/>
                </a:solidFill>
                <a:latin typeface="MyriadPro-BoldCond" charset="0"/>
              </a:rPr>
              <a:t>4 e 5 novembre 2013</a:t>
            </a:r>
          </a:p>
          <a:p>
            <a:pPr algn="ctr"/>
            <a:r>
              <a:rPr lang="it-IT" sz="2000" b="1">
                <a:latin typeface="MyriadPro-BoldCond" charset="0"/>
              </a:rPr>
              <a:t>Palazzo dei Congressi - Roma</a:t>
            </a:r>
            <a:endParaRPr lang="it-IT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3600" smtClean="0">
                <a:ea typeface="ＭＳ Ｐゴシック" pitchFamily="34" charset="-128"/>
              </a:rPr>
              <a:t>Medical simulation: stato dell</a:t>
            </a:r>
            <a:r>
              <a:rPr lang="ja-JP" altLang="it-IT" sz="3600" smtClean="0">
                <a:ea typeface="ＭＳ Ｐゴシック" pitchFamily="34" charset="-128"/>
              </a:rPr>
              <a:t>’</a:t>
            </a:r>
            <a:r>
              <a:rPr lang="it-IT" altLang="ja-JP" sz="3600" smtClean="0">
                <a:ea typeface="ＭＳ Ｐゴシック" pitchFamily="34" charset="-128"/>
              </a:rPr>
              <a:t>Arte  </a:t>
            </a:r>
            <a:br>
              <a:rPr lang="it-IT" altLang="ja-JP" sz="3600" smtClean="0">
                <a:ea typeface="ＭＳ Ｐゴシック" pitchFamily="34" charset="-128"/>
              </a:rPr>
            </a:br>
            <a:endParaRPr lang="it-IT" sz="3600" smtClean="0">
              <a:ea typeface="ＭＳ Ｐゴシック" pitchFamily="34" charset="-128"/>
            </a:endParaRPr>
          </a:p>
        </p:txBody>
      </p:sp>
      <p:sp>
        <p:nvSpPr>
          <p:cNvPr id="1126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mtClean="0">
                <a:ea typeface="ＭＳ Ｐゴシック" pitchFamily="34" charset="-128"/>
              </a:rPr>
              <a:t>L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approccio didattico per gli studenti in medicina è basato sul modello dell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apprendistato, metodo tradizionale per la formazione sanitaria universitaria: see one, do one, teach one (guarda, esegui, insegna)</a:t>
            </a:r>
          </a:p>
          <a:p>
            <a:pPr eaLnBrk="1" hangingPunct="1"/>
            <a:r>
              <a:rPr lang="it-IT" smtClean="0">
                <a:ea typeface="ＭＳ Ｐゴシック" pitchFamily="34" charset="-128"/>
              </a:rPr>
              <a:t>Il metodo della simulazione può offrire un supporto all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apprendistato soprattutto alla preparazione alla </a:t>
            </a:r>
            <a:r>
              <a:rPr lang="it-IT" altLang="en-US" smtClean="0">
                <a:ea typeface="ＭＳ Ｐゴシック" pitchFamily="34" charset="-128"/>
              </a:rPr>
              <a:t>“</a:t>
            </a:r>
            <a:r>
              <a:rPr lang="it-IT" smtClean="0">
                <a:ea typeface="ＭＳ Ｐゴシック" pitchFamily="34" charset="-128"/>
              </a:rPr>
              <a:t>prima volta</a:t>
            </a:r>
            <a:r>
              <a:rPr lang="it-IT" altLang="en-US" smtClean="0">
                <a:ea typeface="ＭＳ Ｐゴシック" pitchFamily="34" charset="-128"/>
              </a:rPr>
              <a:t>”</a:t>
            </a: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ea typeface="ＭＳ Ｐゴシック" pitchFamily="34" charset="-128"/>
              </a:rPr>
              <a:t>Medical simulation: stato dell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Arte </a:t>
            </a:r>
          </a:p>
        </p:txBody>
      </p:sp>
      <p:sp>
        <p:nvSpPr>
          <p:cNvPr id="12291" name="Segnaposto contenuto 2"/>
          <p:cNvSpPr>
            <a:spLocks noGrp="1"/>
          </p:cNvSpPr>
          <p:nvPr>
            <p:ph idx="1"/>
          </p:nvPr>
        </p:nvSpPr>
        <p:spPr>
          <a:xfrm>
            <a:off x="468313" y="1600200"/>
            <a:ext cx="8218487" cy="4708525"/>
          </a:xfrm>
        </p:spPr>
        <p:txBody>
          <a:bodyPr/>
          <a:lstStyle/>
          <a:p>
            <a:r>
              <a:rPr lang="it-IT" smtClean="0">
                <a:ea typeface="ＭＳ Ｐゴシック" pitchFamily="34" charset="-128"/>
              </a:rPr>
              <a:t>I dati a sostegno degli aspetti positivi della simulazione medica sono in crescita, tuttavia l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utilizzo per gli studenti di medicina rimane  frammentario</a:t>
            </a:r>
          </a:p>
          <a:p>
            <a:r>
              <a:rPr lang="it-IT" smtClean="0">
                <a:ea typeface="ＭＳ Ｐゴシック" pitchFamily="34" charset="-128"/>
              </a:rPr>
              <a:t>La pratica sui pazienti viene oggi largamente considerata negativamente dal punto di vista etico: </a:t>
            </a:r>
            <a:r>
              <a:rPr lang="it-IT" altLang="en-US" smtClean="0">
                <a:ea typeface="ＭＳ Ｐゴシック" pitchFamily="34" charset="-128"/>
              </a:rPr>
              <a:t>“</a:t>
            </a:r>
            <a:r>
              <a:rPr lang="it-IT" smtClean="0">
                <a:ea typeface="ＭＳ Ｐゴシック" pitchFamily="34" charset="-128"/>
              </a:rPr>
              <a:t>Non vi è alcuna scusa oggi perché il chirurgo debba imparare sul paziente</a:t>
            </a:r>
            <a:r>
              <a:rPr lang="it-IT" altLang="en-US" smtClean="0">
                <a:ea typeface="ＭＳ Ｐゴシック" pitchFamily="34" charset="-128"/>
              </a:rPr>
              <a:t>”</a:t>
            </a:r>
            <a:endParaRPr lang="it-IT" smtClean="0">
              <a:ea typeface="ＭＳ Ｐゴシック" pitchFamily="34" charset="-128"/>
            </a:endParaRPr>
          </a:p>
          <a:p>
            <a:pPr>
              <a:buFont typeface="Arial" pitchFamily="34" charset="0"/>
              <a:buNone/>
            </a:pPr>
            <a:r>
              <a:rPr lang="it-IT" smtClean="0">
                <a:ea typeface="ＭＳ Ｐゴシック" pitchFamily="34" charset="-128"/>
              </a:rPr>
              <a:t>                                        William  J  Mayo  (1927)</a:t>
            </a:r>
          </a:p>
          <a:p>
            <a:pPr>
              <a:buFont typeface="Arial" pitchFamily="34" charset="0"/>
              <a:buNone/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ea typeface="ＭＳ Ｐゴシック" pitchFamily="34" charset="-128"/>
              </a:rPr>
              <a:t>Medical simulation: stato dell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Arte </a:t>
            </a:r>
          </a:p>
        </p:txBody>
      </p:sp>
      <p:sp>
        <p:nvSpPr>
          <p:cNvPr id="1331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mtClean="0">
                <a:ea typeface="ＭＳ Ｐゴシック" pitchFamily="34" charset="-128"/>
              </a:rPr>
              <a:t>Per gli studenti universitari, i giovani medici e gli infermieri , l</a:t>
            </a:r>
            <a:r>
              <a:rPr lang="ja-JP" altLang="it-IT" smtClean="0">
                <a:ea typeface="ＭＳ Ｐゴシック" pitchFamily="34" charset="-128"/>
              </a:rPr>
              <a:t>’</a:t>
            </a:r>
            <a:r>
              <a:rPr lang="it-IT" altLang="ja-JP" smtClean="0">
                <a:ea typeface="ＭＳ Ｐゴシック" pitchFamily="34" charset="-128"/>
              </a:rPr>
              <a:t>addestramento continua ad essere necessario per la costruzione e creazione di esperienza e competenze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>
                <a:ea typeface="ＭＳ Ｐゴシック" pitchFamily="34" charset="-128"/>
              </a:rPr>
              <a:t>La simulazione è una tecnica per sostituire o amplificare esperienze reali con esperienze guidate che evochino o replichino aspetti sostanziali del mondo reale in modo pienamente interattivo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smtClean="0">
                <a:ea typeface="ＭＳ Ｐゴシック" pitchFamily="34" charset="-128"/>
              </a:rPr>
              <a:t> La piramide dell</a:t>
            </a:r>
            <a:r>
              <a:rPr lang="it-IT" altLang="en-US" sz="3200" smtClean="0">
                <a:ea typeface="ＭＳ Ｐゴシック" pitchFamily="34" charset="-128"/>
              </a:rPr>
              <a:t>’</a:t>
            </a:r>
            <a:r>
              <a:rPr lang="it-IT" sz="3200" smtClean="0">
                <a:ea typeface="ＭＳ Ｐゴシック" pitchFamily="34" charset="-128"/>
              </a:rPr>
              <a:t>apprendimento:</a:t>
            </a:r>
            <a:br>
              <a:rPr lang="it-IT" sz="3200" smtClean="0">
                <a:ea typeface="ＭＳ Ｐゴシック" pitchFamily="34" charset="-128"/>
              </a:rPr>
            </a:br>
            <a:r>
              <a:rPr lang="it-IT" sz="3200" smtClean="0">
                <a:ea typeface="ＭＳ Ｐゴシック" pitchFamily="34" charset="-128"/>
              </a:rPr>
              <a:t>Tassi di ritenzione medi</a:t>
            </a:r>
            <a:br>
              <a:rPr lang="it-IT" sz="3200" smtClean="0">
                <a:ea typeface="ＭＳ Ｐゴシック" pitchFamily="34" charset="-128"/>
              </a:rPr>
            </a:br>
            <a:r>
              <a:rPr lang="it-IT" sz="3200" smtClean="0">
                <a:ea typeface="ＭＳ Ｐゴシック" pitchFamily="34" charset="-128"/>
              </a:rPr>
              <a:t>(National Training Laboratories, Bethel, Maine)</a:t>
            </a:r>
          </a:p>
        </p:txBody>
      </p:sp>
      <p:graphicFrame>
        <p:nvGraphicFramePr>
          <p:cNvPr id="12" name="Segnaposto contenuto 1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ea typeface="ＭＳ Ｐゴシック" pitchFamily="34" charset="-128"/>
              </a:rPr>
              <a:t>La simulazione medica  : vantaggi</a:t>
            </a:r>
          </a:p>
        </p:txBody>
      </p:sp>
      <p:sp>
        <p:nvSpPr>
          <p:cNvPr id="1536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mtClean="0">
                <a:ea typeface="ＭＳ Ｐゴシック" pitchFamily="34" charset="-128"/>
              </a:rPr>
              <a:t>Effettuare procedure cliniche in ambienti realistici in totale sicurezza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>
                <a:ea typeface="ＭＳ Ｐゴシック" pitchFamily="34" charset="-128"/>
              </a:rPr>
              <a:t>Addestramento di gruppo: </a:t>
            </a:r>
            <a:r>
              <a:rPr lang="ja-JP" altLang="it-IT" smtClean="0">
                <a:ea typeface="ＭＳ Ｐゴシック" pitchFamily="34" charset="-128"/>
              </a:rPr>
              <a:t>“</a:t>
            </a:r>
            <a:r>
              <a:rPr lang="it-IT" altLang="ja-JP" smtClean="0">
                <a:ea typeface="ＭＳ Ｐゴシック" pitchFamily="34" charset="-128"/>
              </a:rPr>
              <a:t>da un gruppo di esperti ad un gruppo esperto</a:t>
            </a:r>
            <a:r>
              <a:rPr lang="ja-JP" altLang="it-IT" smtClean="0">
                <a:ea typeface="ＭＳ Ｐゴシック" pitchFamily="34" charset="-128"/>
              </a:rPr>
              <a:t>”</a:t>
            </a:r>
            <a:endParaRPr lang="it-IT" altLang="ja-JP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it-IT" smtClean="0">
                <a:ea typeface="ＭＳ Ｐゴシック" pitchFamily="34" charset="-128"/>
              </a:rPr>
              <a:t>Apprendimento personalizzato in ambiente clinico controllato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>
                <a:ea typeface="ＭＳ Ｐゴシック" pitchFamily="34" charset="-128"/>
              </a:rPr>
              <a:t>Apprendimento ripetitivo (la pratica rende perfetti): possibilità di rappresentare casi clinici rari e casi più frequenti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ea typeface="ＭＳ Ｐゴシック" pitchFamily="34" charset="-128"/>
              </a:rPr>
              <a:t>La simulazione medica: vantaggi</a:t>
            </a:r>
          </a:p>
        </p:txBody>
      </p:sp>
      <p:sp>
        <p:nvSpPr>
          <p:cNvPr id="1638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>
                <a:ea typeface="ＭＳ Ｐゴシック" pitchFamily="34" charset="-128"/>
              </a:rPr>
              <a:t>Implementazione delle competenze tecnico-professionali</a:t>
            </a:r>
          </a:p>
          <a:p>
            <a:r>
              <a:rPr lang="it-IT" smtClean="0">
                <a:ea typeface="ＭＳ Ｐゴシック" pitchFamily="34" charset="-128"/>
              </a:rPr>
              <a:t>Implementazione delle competenze relazionali, emotive, comunicative e sociali</a:t>
            </a:r>
          </a:p>
          <a:p>
            <a:r>
              <a:rPr lang="it-IT" smtClean="0">
                <a:ea typeface="ＭＳ Ｐゴシック" pitchFamily="34" charset="-128"/>
              </a:rPr>
              <a:t>implementazione della capacità di gestire in maniera appropriata lo stress e le emozioni in emergenza-urgenza </a:t>
            </a:r>
          </a:p>
          <a:p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ea typeface="ＭＳ Ｐゴシック" pitchFamily="34" charset="-128"/>
              </a:rPr>
              <a:t>La simulazione medica: vantaggi</a:t>
            </a:r>
          </a:p>
        </p:txBody>
      </p:sp>
      <p:sp>
        <p:nvSpPr>
          <p:cNvPr id="1741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it-IT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it-IT" smtClean="0">
                <a:ea typeface="ＭＳ Ｐゴシック" pitchFamily="34" charset="-128"/>
              </a:rPr>
              <a:t>Aggiornamento  delle competenze nei nuovi protocolli clinici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>
                <a:ea typeface="ＭＳ Ｐゴシック" pitchFamily="34" charset="-128"/>
              </a:rPr>
              <a:t>Valutazione delle competenze professionali cliniche per l</a:t>
            </a:r>
            <a:r>
              <a:rPr lang="ja-JP" altLang="it-IT" smtClean="0">
                <a:ea typeface="ＭＳ Ｐゴシック" pitchFamily="34" charset="-128"/>
              </a:rPr>
              <a:t>’</a:t>
            </a:r>
            <a:r>
              <a:rPr lang="it-IT" altLang="ja-JP" smtClean="0">
                <a:ea typeface="ＭＳ Ｐゴシック" pitchFamily="34" charset="-128"/>
              </a:rPr>
              <a:t>accreditamento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>
                <a:ea typeface="ＭＳ Ｐゴシック" pitchFamily="34" charset="-128"/>
              </a:rPr>
              <a:t>Migliora la sicurezza del paziente e rassicura l</a:t>
            </a:r>
            <a:r>
              <a:rPr lang="ja-JP" altLang="it-IT" smtClean="0">
                <a:ea typeface="ＭＳ Ｐゴシック" pitchFamily="34" charset="-128"/>
              </a:rPr>
              <a:t>’</a:t>
            </a:r>
            <a:r>
              <a:rPr lang="it-IT" altLang="ja-JP" smtClean="0">
                <a:ea typeface="ＭＳ Ｐゴシック" pitchFamily="34" charset="-128"/>
              </a:rPr>
              <a:t>utenza che la competenza degli operatori sanitari è di elevata qualità e costantemente monitorata</a:t>
            </a: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ea typeface="ＭＳ Ｐゴシック" pitchFamily="34" charset="-128"/>
              </a:rPr>
              <a:t>Medical simulation: stato dell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Arte </a:t>
            </a:r>
          </a:p>
        </p:txBody>
      </p:sp>
      <p:sp>
        <p:nvSpPr>
          <p:cNvPr id="1843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600" smtClean="0">
                <a:ea typeface="ＭＳ Ｐゴシック" pitchFamily="34" charset="-128"/>
              </a:rPr>
              <a:t>THE UTSTEIN FORMULA OF SURVIVAL</a:t>
            </a:r>
          </a:p>
        </p:txBody>
      </p:sp>
      <p:sp>
        <p:nvSpPr>
          <p:cNvPr id="4" name="Rettangolo 3"/>
          <p:cNvSpPr/>
          <p:nvPr/>
        </p:nvSpPr>
        <p:spPr>
          <a:xfrm>
            <a:off x="714375" y="2500313"/>
            <a:ext cx="1414463" cy="1128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 err="1"/>
              <a:t>Medical</a:t>
            </a:r>
            <a:r>
              <a:rPr lang="it-IT" dirty="0"/>
              <a:t> science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3429000" y="2571750"/>
            <a:ext cx="1428750" cy="1057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Educational </a:t>
            </a:r>
            <a:r>
              <a:rPr lang="it-IT" dirty="0" err="1"/>
              <a:t>Efficiency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6286500" y="2714625"/>
            <a:ext cx="1714500" cy="985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 err="1"/>
              <a:t>Local</a:t>
            </a:r>
            <a:r>
              <a:rPr lang="it-IT" dirty="0"/>
              <a:t> </a:t>
            </a:r>
            <a:r>
              <a:rPr lang="it-IT" dirty="0" err="1"/>
              <a:t>Implementation</a:t>
            </a:r>
            <a:endParaRPr lang="it-IT" dirty="0"/>
          </a:p>
        </p:txBody>
      </p:sp>
      <p:sp>
        <p:nvSpPr>
          <p:cNvPr id="7" name="Per 6"/>
          <p:cNvSpPr/>
          <p:nvPr/>
        </p:nvSpPr>
        <p:spPr>
          <a:xfrm>
            <a:off x="2214563" y="2357438"/>
            <a:ext cx="1200150" cy="162877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8" name="Per 7"/>
          <p:cNvSpPr/>
          <p:nvPr/>
        </p:nvSpPr>
        <p:spPr>
          <a:xfrm>
            <a:off x="4929188" y="2357438"/>
            <a:ext cx="1343025" cy="162877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9" name="Uguale 8"/>
          <p:cNvSpPr/>
          <p:nvPr/>
        </p:nvSpPr>
        <p:spPr>
          <a:xfrm>
            <a:off x="1571625" y="4714875"/>
            <a:ext cx="46038" cy="4603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10" name="Uguale 9"/>
          <p:cNvSpPr/>
          <p:nvPr/>
        </p:nvSpPr>
        <p:spPr>
          <a:xfrm>
            <a:off x="642938" y="3786188"/>
            <a:ext cx="1628775" cy="177165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714625" y="3929063"/>
            <a:ext cx="3071813" cy="17002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3200" dirty="0" err="1"/>
              <a:t>survival</a:t>
            </a:r>
            <a:endParaRPr lang="it-IT" sz="3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smtClean="0"/>
              <a:t>CENTRO DI SIMULAZIONE ATTIVO DAL 2005</a:t>
            </a:r>
          </a:p>
          <a:p>
            <a:pPr>
              <a:defRPr/>
            </a:pPr>
            <a:r>
              <a:rPr lang="it-IT" smtClean="0"/>
              <a:t>CORSI DI SIMULAZIONE MEDICA AVANZATA ACCREDITATI AL SISTEMA ECM :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it-IT" smtClean="0"/>
              <a:t>    Corso di simulazione sulla gestione delle emergenze da trauma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it-IT" smtClean="0"/>
              <a:t>    Corso di simulazione sulla gestione delle emergenze cardiache e respiratorie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it-IT" smtClean="0"/>
              <a:t> Corso di simulazione sulle emergenze pediatriche</a:t>
            </a:r>
          </a:p>
          <a:p>
            <a:pPr marL="0" indent="0">
              <a:buFont typeface="Arial" charset="0"/>
              <a:buNone/>
              <a:defRPr/>
            </a:pPr>
            <a:endParaRPr lang="it-IT" dirty="0"/>
          </a:p>
        </p:txBody>
      </p:sp>
      <p:sp>
        <p:nvSpPr>
          <p:cNvPr id="19459" name="Titolo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it-IT" sz="4400">
                <a:latin typeface="Calibri" pitchFamily="34" charset="0"/>
              </a:rPr>
              <a:t>Medical simulation: stato dell</a:t>
            </a:r>
            <a:r>
              <a:rPr lang="it-IT" altLang="en-US" sz="4400">
                <a:latin typeface="Calibri" pitchFamily="34" charset="0"/>
              </a:rPr>
              <a:t>’</a:t>
            </a:r>
            <a:r>
              <a:rPr lang="it-IT" sz="4400">
                <a:latin typeface="Calibri" pitchFamily="34" charset="0"/>
              </a:rPr>
              <a:t>Arte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contenuto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20000"/>
              </a:spcBef>
              <a:buFont typeface="Wingdings" pitchFamily="2" charset="2"/>
              <a:buChar char="ü"/>
            </a:pPr>
            <a:r>
              <a:rPr lang="it-IT" sz="3200">
                <a:latin typeface="Calibri" pitchFamily="34" charset="0"/>
              </a:rPr>
              <a:t> Corso di simulazione sulle emergenze ostetriche</a:t>
            </a:r>
          </a:p>
          <a:p>
            <a:pPr>
              <a:spcBef>
                <a:spcPct val="20000"/>
              </a:spcBef>
              <a:buFont typeface="Wingdings" pitchFamily="2" charset="2"/>
              <a:buChar char="ü"/>
            </a:pPr>
            <a:r>
              <a:rPr lang="it-IT" sz="3200">
                <a:latin typeface="Calibri" pitchFamily="34" charset="0"/>
              </a:rPr>
              <a:t> Corsi di simulazione sulla gestione delle  emergenze nell</a:t>
            </a:r>
            <a:r>
              <a:rPr lang="it-IT" altLang="en-US" sz="3200">
                <a:latin typeface="Calibri" pitchFamily="34" charset="0"/>
              </a:rPr>
              <a:t>’</a:t>
            </a:r>
            <a:r>
              <a:rPr lang="it-IT" sz="3200">
                <a:latin typeface="Calibri" pitchFamily="34" charset="0"/>
              </a:rPr>
              <a:t>ambulatorio del PLS ed MMG</a:t>
            </a:r>
          </a:p>
          <a:p>
            <a:pPr>
              <a:spcBef>
                <a:spcPct val="20000"/>
              </a:spcBef>
              <a:buFont typeface="Wingdings" pitchFamily="2" charset="2"/>
              <a:buChar char="ü"/>
            </a:pPr>
            <a:r>
              <a:rPr lang="it-IT" sz="3200">
                <a:latin typeface="Calibri" pitchFamily="34" charset="0"/>
              </a:rPr>
              <a:t> Corsi di simulazione con utilizzo di skill station periferiche: sistema hub and spoke</a:t>
            </a:r>
          </a:p>
        </p:txBody>
      </p:sp>
      <p:sp>
        <p:nvSpPr>
          <p:cNvPr id="20483" name="Titolo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it-IT" sz="4400">
                <a:latin typeface="Calibri" pitchFamily="34" charset="0"/>
              </a:rPr>
              <a:t>Medical simulation: stato dell</a:t>
            </a:r>
            <a:r>
              <a:rPr lang="it-IT" altLang="en-US" sz="4400">
                <a:latin typeface="Calibri" pitchFamily="34" charset="0"/>
              </a:rPr>
              <a:t>’</a:t>
            </a:r>
            <a:r>
              <a:rPr lang="it-IT" sz="4400">
                <a:latin typeface="Calibri" pitchFamily="34" charset="0"/>
              </a:rPr>
              <a:t>Arte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it-IT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it-IT" dirty="0" smtClean="0">
              <a:ea typeface="+mn-ea"/>
            </a:endParaRPr>
          </a:p>
        </p:txBody>
      </p:sp>
      <p:sp>
        <p:nvSpPr>
          <p:cNvPr id="3075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ea typeface="ＭＳ Ｐゴシック" pitchFamily="34" charset="-128"/>
              </a:rPr>
              <a:t>MEDICAL SIMULATION: STATO DELL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 ARTE ED ESPERIENZE</a:t>
            </a:r>
            <a:br>
              <a:rPr lang="it-IT" smtClean="0">
                <a:ea typeface="ＭＳ Ｐゴシック" pitchFamily="34" charset="-128"/>
              </a:rPr>
            </a:br>
            <a:r>
              <a:rPr lang="it-IT" smtClean="0">
                <a:ea typeface="ＭＳ Ｐゴシック" pitchFamily="34" charset="-128"/>
              </a:rPr>
              <a:t/>
            </a:r>
            <a:br>
              <a:rPr lang="it-IT" smtClean="0">
                <a:ea typeface="ＭＳ Ｐゴシック" pitchFamily="34" charset="-128"/>
              </a:rPr>
            </a:br>
            <a:r>
              <a:rPr lang="it-IT" smtClean="0">
                <a:ea typeface="ＭＳ Ｐゴシック" pitchFamily="34" charset="-128"/>
              </a:rPr>
              <a:t>LA SIMULAZIONE DI CONTESTO COME UNA OPPORTUNITA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 DELLA FORMAZIONE MEDICA PER LA RIDUZIONE DEL RISCHIO CLINICO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Medical simulation: stato dell</a:t>
            </a:r>
            <a:r>
              <a:rPr lang="en-US" altLang="en-US" smtClean="0">
                <a:ea typeface="ＭＳ Ｐゴシック" pitchFamily="34" charset="-128"/>
              </a:rPr>
              <a:t>’</a:t>
            </a:r>
            <a:r>
              <a:rPr lang="en-US" smtClean="0">
                <a:ea typeface="ＭＳ Ｐゴシック" pitchFamily="34" charset="-128"/>
              </a:rPr>
              <a:t>Arte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Dimensioni della Simulazione ad alta fedeltà:</a:t>
            </a:r>
          </a:p>
          <a:p>
            <a:pPr>
              <a:buFont typeface="Calibri" pitchFamily="34" charset="0"/>
              <a:buAutoNum type="arabicPeriod"/>
            </a:pPr>
            <a:r>
              <a:rPr lang="en-US" smtClean="0">
                <a:ea typeface="ＭＳ Ｐゴシック" pitchFamily="34" charset="-128"/>
              </a:rPr>
              <a:t> fedeltà di materiali</a:t>
            </a:r>
          </a:p>
          <a:p>
            <a:pPr>
              <a:buFont typeface="Calibri" pitchFamily="34" charset="0"/>
              <a:buAutoNum type="arabicPeriod"/>
            </a:pPr>
            <a:r>
              <a:rPr lang="en-US" smtClean="0">
                <a:ea typeface="ＭＳ Ｐゴシック" pitchFamily="34" charset="-128"/>
              </a:rPr>
              <a:t> fedeltà di ambiente</a:t>
            </a:r>
          </a:p>
          <a:p>
            <a:pPr>
              <a:buFont typeface="Calibri" pitchFamily="34" charset="0"/>
              <a:buAutoNum type="arabicPeriod"/>
            </a:pPr>
            <a:r>
              <a:rPr lang="en-US" smtClean="0">
                <a:ea typeface="ＭＳ Ｐゴシック" pitchFamily="34" charset="-128"/>
              </a:rPr>
              <a:t> fedeltà psicologica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Medical simulation: stato dell</a:t>
            </a:r>
            <a:r>
              <a:rPr lang="en-US" altLang="en-US" smtClean="0">
                <a:ea typeface="ＭＳ Ｐゴシック" pitchFamily="34" charset="-128"/>
              </a:rPr>
              <a:t>’</a:t>
            </a:r>
            <a:r>
              <a:rPr lang="en-US" smtClean="0">
                <a:ea typeface="ＭＳ Ｐゴシック" pitchFamily="34" charset="-128"/>
              </a:rPr>
              <a:t>Arte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Aumenta la sicurezza del paziente</a:t>
            </a:r>
          </a:p>
          <a:p>
            <a:r>
              <a:rPr lang="en-US" smtClean="0">
                <a:ea typeface="ＭＳ Ｐゴシック" pitchFamily="34" charset="-128"/>
              </a:rPr>
              <a:t>Aumenta le abilità cliniche</a:t>
            </a:r>
          </a:p>
          <a:p>
            <a:r>
              <a:rPr lang="en-US" smtClean="0">
                <a:ea typeface="ＭＳ Ｐゴシック" pitchFamily="34" charset="-128"/>
              </a:rPr>
              <a:t>Riduce l</a:t>
            </a:r>
            <a:r>
              <a:rPr lang="en-US" altLang="en-US" smtClean="0">
                <a:ea typeface="ＭＳ Ｐゴシック" pitchFamily="34" charset="-128"/>
              </a:rPr>
              <a:t>’</a:t>
            </a:r>
            <a:r>
              <a:rPr lang="en-US" smtClean="0">
                <a:ea typeface="ＭＳ Ｐゴシック" pitchFamily="34" charset="-128"/>
              </a:rPr>
              <a:t>errore clinico</a:t>
            </a:r>
          </a:p>
          <a:p>
            <a:r>
              <a:rPr lang="en-US" smtClean="0">
                <a:ea typeface="ＭＳ Ｐゴシック" pitchFamily="34" charset="-128"/>
              </a:rPr>
              <a:t>Migliora la qualità delle cure</a:t>
            </a:r>
          </a:p>
          <a:p>
            <a:r>
              <a:rPr lang="en-US" smtClean="0">
                <a:ea typeface="ＭＳ Ｐゴシック" pitchFamily="34" charset="-128"/>
              </a:rPr>
              <a:t>Aumenta la capacità di lavorare in squadra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/>
          <p:cNvPicPr>
            <a:picLocks noChangeAspect="1" noChangeArrowheads="1"/>
          </p:cNvPicPr>
          <p:nvPr>
            <p:ph type="ctrTitle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533400"/>
            <a:ext cx="1122363" cy="1143000"/>
          </a:xfrm>
        </p:spPr>
      </p:pic>
      <p:pic>
        <p:nvPicPr>
          <p:cNvPr id="2355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133600"/>
            <a:ext cx="44958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3556" name="Text Box 7"/>
          <p:cNvSpPr txBox="1">
            <a:spLocks noChangeArrowheads="1"/>
          </p:cNvSpPr>
          <p:nvPr/>
        </p:nvSpPr>
        <p:spPr bwMode="auto">
          <a:xfrm>
            <a:off x="228600" y="5334000"/>
            <a:ext cx="876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/>
          </a:p>
        </p:txBody>
      </p:sp>
      <p:sp>
        <p:nvSpPr>
          <p:cNvPr id="23557" name="Text Box 9"/>
          <p:cNvSpPr txBox="1">
            <a:spLocks noChangeArrowheads="1"/>
          </p:cNvSpPr>
          <p:nvPr/>
        </p:nvSpPr>
        <p:spPr bwMode="auto">
          <a:xfrm>
            <a:off x="381000" y="5486400"/>
            <a:ext cx="83343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>
                <a:latin typeface="Times New Roman" pitchFamily="18" charset="0"/>
              </a:rPr>
              <a:t>Centro di Formazione e Simulazione ASL NA2 Nord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>
                <a:latin typeface="Times New Roman" pitchFamily="18" charset="0"/>
              </a:rPr>
              <a:t>www.aslnapoli2-formazione.eu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>
                <a:latin typeface="Times New Roman" pitchFamily="18" charset="0"/>
              </a:rPr>
              <a:t>www.formazioneaslnapoli2nord-fad.eu</a:t>
            </a:r>
          </a:p>
          <a:p>
            <a:pPr algn="ctr" eaLnBrk="1" hangingPunct="1">
              <a:spcBef>
                <a:spcPct val="50000"/>
              </a:spcBef>
            </a:pPr>
            <a:endParaRPr lang="it-IT">
              <a:latin typeface="Times New Roman" pitchFamily="18" charset="0"/>
            </a:endParaRPr>
          </a:p>
        </p:txBody>
      </p:sp>
      <p:pic>
        <p:nvPicPr>
          <p:cNvPr id="23558" name="Immagine 1" descr="C:\Documents and Settings\l.russo\Desktop\Azienda Sanitaria Locale Napoli 2_file\centrale_file\logo_sito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925" y="620713"/>
            <a:ext cx="402748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ea typeface="ＭＳ Ｐゴシック" pitchFamily="34" charset="-128"/>
              </a:rPr>
              <a:t>Medical simulation: stato dell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Arte </a:t>
            </a:r>
          </a:p>
        </p:txBody>
      </p:sp>
      <p:sp>
        <p:nvSpPr>
          <p:cNvPr id="409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endParaRPr lang="it-IT" smtClean="0">
              <a:ea typeface="ＭＳ Ｐゴシック" pitchFamily="34" charset="-128"/>
            </a:endParaRPr>
          </a:p>
          <a:p>
            <a:pPr eaLnBrk="1" hangingPunct="1"/>
            <a:r>
              <a:rPr lang="it-IT" smtClean="0">
                <a:ea typeface="ＭＳ Ｐゴシック" pitchFamily="34" charset="-128"/>
              </a:rPr>
              <a:t>In media il 70% degli errori medici sono il risultato diretto di </a:t>
            </a:r>
            <a:r>
              <a:rPr lang="it-IT" altLang="en-US" smtClean="0">
                <a:ea typeface="ＭＳ Ｐゴシック" pitchFamily="34" charset="-128"/>
              </a:rPr>
              <a:t>“</a:t>
            </a:r>
            <a:r>
              <a:rPr lang="it-IT" smtClean="0">
                <a:ea typeface="ＭＳ Ｐゴシック" pitchFamily="34" charset="-128"/>
              </a:rPr>
              <a:t>fattori umani</a:t>
            </a:r>
            <a:r>
              <a:rPr lang="it-IT" altLang="en-US" smtClean="0">
                <a:ea typeface="ＭＳ Ｐゴシック" pitchFamily="34" charset="-128"/>
              </a:rPr>
              <a:t>“</a:t>
            </a:r>
            <a:r>
              <a:rPr lang="it-IT" smtClean="0">
                <a:ea typeface="ＭＳ Ｐゴシック" pitchFamily="34" charset="-128"/>
              </a:rPr>
              <a:t>.</a:t>
            </a:r>
          </a:p>
          <a:p>
            <a:pPr eaLnBrk="1" hangingPunct="1"/>
            <a:r>
              <a:rPr lang="it-IT" smtClean="0">
                <a:ea typeface="ＭＳ Ｐゴシック" pitchFamily="34" charset="-128"/>
              </a:rPr>
              <a:t>I decessi intraospedalieri evitabili (in termini di eventi per milioni di opportunità) sono  circa il doppio delle morti per incidente stradale e dieci volte maggiori di quelle da incidente aereo</a:t>
            </a:r>
          </a:p>
          <a:p>
            <a:pPr eaLnBrk="1" hangingPunct="1"/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ea typeface="ＭＳ Ｐゴシック" pitchFamily="34" charset="-128"/>
              </a:rPr>
              <a:t>Medical  simulation: stato dell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Arte </a:t>
            </a:r>
          </a:p>
        </p:txBody>
      </p:sp>
      <p:sp>
        <p:nvSpPr>
          <p:cNvPr id="512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>
                <a:ea typeface="ＭＳ Ｐゴシック" pitchFamily="34" charset="-128"/>
              </a:rPr>
              <a:t>Tempo medio al verificarsi di un errore :</a:t>
            </a:r>
          </a:p>
          <a:p>
            <a:pPr>
              <a:buFont typeface="Arial" pitchFamily="34" charset="0"/>
              <a:buNone/>
            </a:pPr>
            <a:endParaRPr lang="it-IT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it-IT" smtClean="0">
                <a:ea typeface="ＭＳ Ｐゴシック" pitchFamily="34" charset="-128"/>
              </a:rPr>
              <a:t> 30 min. per  routine, situazioni a bassa complessità   </a:t>
            </a:r>
          </a:p>
          <a:p>
            <a:pPr>
              <a:buFont typeface="Wingdings" pitchFamily="2" charset="2"/>
              <a:buChar char="Ø"/>
            </a:pPr>
            <a:r>
              <a:rPr lang="it-IT" smtClean="0">
                <a:ea typeface="ＭＳ Ｐゴシック" pitchFamily="34" charset="-128"/>
              </a:rPr>
              <a:t>5 min. per situazioni a media complessità</a:t>
            </a:r>
          </a:p>
          <a:p>
            <a:pPr>
              <a:buFont typeface="Wingdings" pitchFamily="2" charset="2"/>
              <a:buChar char="Ø"/>
            </a:pPr>
            <a:r>
              <a:rPr lang="it-IT" smtClean="0">
                <a:ea typeface="ＭＳ Ｐゴシック" pitchFamily="34" charset="-128"/>
              </a:rPr>
              <a:t>30 sec. per situazioni ad elevata complessità   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ea typeface="ＭＳ Ｐゴシック" pitchFamily="34" charset="-128"/>
              </a:rPr>
              <a:t>Medical simulation: stato dell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Arte </a:t>
            </a:r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>
                <a:ea typeface="ＭＳ Ｐゴシック" pitchFamily="34" charset="-128"/>
              </a:rPr>
              <a:t>Errori di omissione:</a:t>
            </a:r>
          </a:p>
          <a:p>
            <a:pPr>
              <a:buFont typeface="Arial" pitchFamily="34" charset="0"/>
              <a:buNone/>
            </a:pPr>
            <a:r>
              <a:rPr lang="it-IT" smtClean="0">
                <a:ea typeface="ＭＳ Ｐゴシック" pitchFamily="34" charset="-128"/>
              </a:rPr>
              <a:t>       - mancato uso di terapie/procedure dimostratesi potenzialmente efficaci</a:t>
            </a:r>
          </a:p>
          <a:p>
            <a:r>
              <a:rPr lang="it-IT" smtClean="0">
                <a:ea typeface="ＭＳ Ｐゴシック" pitchFamily="34" charset="-128"/>
              </a:rPr>
              <a:t>Errori di utilizzazione :</a:t>
            </a:r>
          </a:p>
          <a:p>
            <a:pPr>
              <a:buFont typeface="Arial" pitchFamily="34" charset="0"/>
              <a:buNone/>
            </a:pPr>
            <a:r>
              <a:rPr lang="it-IT" smtClean="0">
                <a:ea typeface="ＭＳ Ｐゴシック" pitchFamily="34" charset="-128"/>
              </a:rPr>
              <a:t>       - inappropriato o incorretto utilizzo di strategie terapeutiche, procedure, dosaggi di farmaci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ea typeface="ＭＳ Ｐゴシック" pitchFamily="34" charset="-128"/>
              </a:rPr>
              <a:t>Medical simulation: stato dell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Arte </a:t>
            </a:r>
          </a:p>
        </p:txBody>
      </p:sp>
      <p:sp>
        <p:nvSpPr>
          <p:cNvPr id="717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it-IT" smtClean="0">
                <a:ea typeface="ＭＳ Ｐゴシック" pitchFamily="34" charset="-128"/>
              </a:rPr>
              <a:t>Identificazione e caratterizzazione degli errori nell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area dell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assistenza nella fase acuta:</a:t>
            </a:r>
          </a:p>
          <a:p>
            <a:pPr>
              <a:buFont typeface="Wingdings" pitchFamily="2" charset="2"/>
              <a:buChar char="Ø"/>
            </a:pPr>
            <a:r>
              <a:rPr lang="it-IT" smtClean="0">
                <a:ea typeface="ＭＳ Ｐゴシック" pitchFamily="34" charset="-128"/>
              </a:rPr>
              <a:t> 29% inosservanza degli standards e delle regole</a:t>
            </a:r>
          </a:p>
          <a:p>
            <a:pPr>
              <a:buFont typeface="Wingdings" pitchFamily="2" charset="2"/>
              <a:buChar char="Ø"/>
            </a:pPr>
            <a:r>
              <a:rPr lang="it-IT" smtClean="0">
                <a:ea typeface="ＭＳ Ｐゴシック" pitchFamily="34" charset="-128"/>
              </a:rPr>
              <a:t> 24% problematiche nelle comunicazioni, fraintendimenti</a:t>
            </a:r>
          </a:p>
          <a:p>
            <a:pPr>
              <a:buFont typeface="Wingdings" pitchFamily="2" charset="2"/>
              <a:buChar char="Ø"/>
            </a:pPr>
            <a:r>
              <a:rPr lang="it-IT" smtClean="0">
                <a:ea typeface="ＭＳ Ｐゴシック" pitchFamily="34" charset="-128"/>
              </a:rPr>
              <a:t> 16% problemi di tempo</a:t>
            </a:r>
          </a:p>
          <a:p>
            <a:pPr>
              <a:buFont typeface="Wingdings" pitchFamily="2" charset="2"/>
              <a:buChar char="Ø"/>
            </a:pPr>
            <a:r>
              <a:rPr lang="it-IT" smtClean="0">
                <a:ea typeface="ＭＳ Ｐゴシック" pitchFamily="34" charset="-128"/>
              </a:rPr>
              <a:t> 13% mancanza di esperienza</a:t>
            </a:r>
          </a:p>
          <a:p>
            <a:pPr>
              <a:buFont typeface="Wingdings" pitchFamily="2" charset="2"/>
              <a:buChar char="Ø"/>
            </a:pPr>
            <a:r>
              <a:rPr lang="it-IT" smtClean="0">
                <a:ea typeface="ＭＳ Ｐゴシック" pitchFamily="34" charset="-128"/>
              </a:rPr>
              <a:t> 18% altro</a:t>
            </a:r>
          </a:p>
          <a:p>
            <a:pPr>
              <a:buFont typeface="Arial" pitchFamily="34" charset="0"/>
              <a:buNone/>
            </a:pPr>
            <a:endParaRPr lang="it-IT" smtClean="0">
              <a:ea typeface="ＭＳ Ｐゴシック" pitchFamily="34" charset="-128"/>
            </a:endParaRPr>
          </a:p>
          <a:p>
            <a:pPr>
              <a:buFont typeface="Arial" pitchFamily="34" charset="0"/>
              <a:buNone/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ea typeface="ＭＳ Ｐゴシック" pitchFamily="34" charset="-128"/>
              </a:rPr>
              <a:t>Medical simulation: stato dell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Arte </a:t>
            </a:r>
          </a:p>
        </p:txBody>
      </p:sp>
      <p:sp>
        <p:nvSpPr>
          <p:cNvPr id="819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mtClean="0">
                <a:ea typeface="ＭＳ Ｐゴシック" pitchFamily="34" charset="-128"/>
              </a:rPr>
              <a:t>I professionisti sanitari sono chiamati a prendere nel corso del proprio lavoro un numero sproporzionatamente alto di decisioni rispetto a molte altre professioni: diagnosi iniziali, opzioni di trattamento, cura, assistenza post-ospedaliera, riabilitazione.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>
                <a:ea typeface="ＭＳ Ｐゴシック" pitchFamily="34" charset="-128"/>
              </a:rPr>
              <a:t>L</a:t>
            </a:r>
            <a:r>
              <a:rPr lang="ja-JP" altLang="it-IT" smtClean="0">
                <a:ea typeface="ＭＳ Ｐゴシック" pitchFamily="34" charset="-128"/>
              </a:rPr>
              <a:t>’</a:t>
            </a:r>
            <a:r>
              <a:rPr lang="it-IT" altLang="ja-JP" smtClean="0">
                <a:ea typeface="ＭＳ Ｐゴシック" pitchFamily="34" charset="-128"/>
              </a:rPr>
              <a:t>area dell</a:t>
            </a:r>
            <a:r>
              <a:rPr lang="ja-JP" altLang="it-IT" smtClean="0">
                <a:ea typeface="ＭＳ Ｐゴシック" pitchFamily="34" charset="-128"/>
              </a:rPr>
              <a:t>’</a:t>
            </a:r>
            <a:r>
              <a:rPr lang="it-IT" altLang="ja-JP" smtClean="0">
                <a:ea typeface="ＭＳ Ｐゴシック" pitchFamily="34" charset="-128"/>
              </a:rPr>
              <a:t>assistenza della fase acuta e le specialità chirurgiche sono le più a rischio di errori clinici.</a:t>
            </a: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ea typeface="ＭＳ Ｐゴシック" pitchFamily="34" charset="-128"/>
              </a:rPr>
              <a:t>Medical simulation:  stato dell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Arte</a:t>
            </a:r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3000" smtClean="0">
                <a:ea typeface="ＭＳ Ｐゴシック" pitchFamily="34" charset="-128"/>
              </a:rPr>
              <a:t>Le conclusioni di oltre 300 articoli su temi di istruzione e formazione universitaria  sull</a:t>
            </a:r>
            <a:r>
              <a:rPr lang="ja-JP" altLang="it-IT" sz="3000" smtClean="0">
                <a:ea typeface="ＭＳ Ｐゴシック" pitchFamily="34" charset="-128"/>
              </a:rPr>
              <a:t>’</a:t>
            </a:r>
            <a:r>
              <a:rPr lang="it-IT" altLang="ja-JP" sz="3000" smtClean="0">
                <a:ea typeface="ＭＳ Ｐゴシック" pitchFamily="34" charset="-128"/>
              </a:rPr>
              <a:t>assistenza a pazienti con patologie acute , ritiene che una parte consistente di </a:t>
            </a:r>
            <a:r>
              <a:rPr lang="ja-JP" altLang="it-IT" sz="3000" smtClean="0">
                <a:ea typeface="ＭＳ Ｐゴシック" pitchFamily="34" charset="-128"/>
              </a:rPr>
              <a:t>“</a:t>
            </a:r>
            <a:r>
              <a:rPr lang="it-IT" altLang="ja-JP" sz="3000" smtClean="0">
                <a:ea typeface="ＭＳ Ｐゴシック" pitchFamily="34" charset="-128"/>
              </a:rPr>
              <a:t>studenti universitari e  giovani medici hanno una scarsa conoscenza, fiducia in sé stessi e competenza su tutti gli aspetti dell</a:t>
            </a:r>
            <a:r>
              <a:rPr lang="ja-JP" altLang="it-IT" sz="3000" smtClean="0">
                <a:ea typeface="ＭＳ Ｐゴシック" pitchFamily="34" charset="-128"/>
              </a:rPr>
              <a:t>’</a:t>
            </a:r>
            <a:r>
              <a:rPr lang="it-IT" altLang="ja-JP" sz="3000" smtClean="0">
                <a:ea typeface="ＭＳ Ｐゴシック" pitchFamily="34" charset="-128"/>
              </a:rPr>
              <a:t>assistenza nelle patologie acute, incluso il compito basilare del riconoscimento e gestione del paziente con patologia acuta</a:t>
            </a:r>
            <a:r>
              <a:rPr lang="ja-JP" altLang="it-IT" sz="3000" smtClean="0">
                <a:ea typeface="ＭＳ Ｐゴシック" pitchFamily="34" charset="-128"/>
              </a:rPr>
              <a:t>”</a:t>
            </a:r>
            <a:r>
              <a:rPr lang="it-IT" altLang="ja-JP" sz="3000" smtClean="0">
                <a:ea typeface="ＭＳ Ｐゴシック" pitchFamily="34" charset="-128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it-IT" sz="3000" smtClean="0">
                <a:ea typeface="ＭＳ Ｐゴシック" pitchFamily="34" charset="-128"/>
              </a:rPr>
              <a:t>  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ea typeface="ＭＳ Ｐゴシック" pitchFamily="34" charset="-128"/>
              </a:rPr>
              <a:t>Medical  simulation: stato dell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Arte </a:t>
            </a:r>
          </a:p>
        </p:txBody>
      </p:sp>
      <p:sp>
        <p:nvSpPr>
          <p:cNvPr id="1024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>
                <a:ea typeface="ＭＳ Ｐゴシック" pitchFamily="34" charset="-128"/>
              </a:rPr>
              <a:t>L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introduzione della simulazione nel processo di formazione degli operatori sanitari può migliorarne la preparazione?</a:t>
            </a:r>
          </a:p>
          <a:p>
            <a:r>
              <a:rPr lang="it-IT" smtClean="0">
                <a:ea typeface="ＭＳ Ｐゴシック" pitchFamily="34" charset="-128"/>
              </a:rPr>
              <a:t>L</a:t>
            </a:r>
            <a:r>
              <a:rPr lang="it-IT" altLang="en-US" smtClean="0">
                <a:ea typeface="ＭＳ Ｐゴシック" pitchFamily="34" charset="-128"/>
              </a:rPr>
              <a:t>’</a:t>
            </a:r>
            <a:r>
              <a:rPr lang="it-IT" smtClean="0">
                <a:ea typeface="ＭＳ Ｐゴシック" pitchFamily="34" charset="-128"/>
              </a:rPr>
              <a:t>adozione formale della simulazione nei piani di studio per la formazione sanitaria può contribuire allo sforzo di riduzione degli errori medici?</a:t>
            </a:r>
          </a:p>
          <a:p>
            <a:pPr>
              <a:buFont typeface="Arial" pitchFamily="34" charset="0"/>
              <a:buNone/>
            </a:pPr>
            <a:endParaRPr lang="it-IT" smtClean="0">
              <a:ea typeface="ＭＳ Ｐゴシック" pitchFamily="34" charset="-128"/>
            </a:endParaRPr>
          </a:p>
          <a:p>
            <a:pPr>
              <a:buFont typeface="Arial" pitchFamily="34" charset="0"/>
              <a:buNone/>
            </a:pPr>
            <a:r>
              <a:rPr lang="it-IT" smtClean="0">
                <a:ea typeface="ＭＳ Ｐゴシック" pitchFamily="34" charset="-128"/>
              </a:rPr>
              <a:t>     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909</Words>
  <Application>Microsoft Office PowerPoint</Application>
  <PresentationFormat>Presentazione su schermo (4:3)</PresentationFormat>
  <Paragraphs>100</Paragraphs>
  <Slides>22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9" baseType="lpstr">
      <vt:lpstr>Arial</vt:lpstr>
      <vt:lpstr>ＭＳ Ｐゴシック</vt:lpstr>
      <vt:lpstr>Calibri</vt:lpstr>
      <vt:lpstr>MyriadPro-BoldCond</vt:lpstr>
      <vt:lpstr>Wingdings</vt:lpstr>
      <vt:lpstr>Times New Roman</vt:lpstr>
      <vt:lpstr>Tema di Office</vt:lpstr>
      <vt:lpstr>Presentazione standard di PowerPoint</vt:lpstr>
      <vt:lpstr>MEDICAL SIMULATION: STATO DELL’ ARTE ED ESPERIENZE  LA SIMULAZIONE DI CONTESTO COME UNA OPPORTUNITA’ DELLA FORMAZIONE MEDICA PER LA RIDUZIONE DEL RISCHIO CLINICO</vt:lpstr>
      <vt:lpstr>Medical simulation: stato dell’Arte </vt:lpstr>
      <vt:lpstr>Medical  simulation: stato dell’Arte </vt:lpstr>
      <vt:lpstr>Medical simulation: stato dell’Arte </vt:lpstr>
      <vt:lpstr>Medical simulation: stato dell’Arte </vt:lpstr>
      <vt:lpstr>Medical simulation: stato dell’Arte </vt:lpstr>
      <vt:lpstr>Medical simulation:  stato dell’Arte</vt:lpstr>
      <vt:lpstr>Medical  simulation: stato dell’Arte </vt:lpstr>
      <vt:lpstr>Medical simulation: stato dell’Arte   </vt:lpstr>
      <vt:lpstr>Medical simulation: stato dell’Arte </vt:lpstr>
      <vt:lpstr>Medical simulation: stato dell’Arte </vt:lpstr>
      <vt:lpstr> La piramide dell’apprendimento: Tassi di ritenzione medi (National Training Laboratories, Bethel, Maine)</vt:lpstr>
      <vt:lpstr>La simulazione medica  : vantaggi</vt:lpstr>
      <vt:lpstr>La simulazione medica: vantaggi</vt:lpstr>
      <vt:lpstr>La simulazione medica: vantaggi</vt:lpstr>
      <vt:lpstr>Medical simulation: stato dell’Arte </vt:lpstr>
      <vt:lpstr>Presentazione standard di PowerPoint</vt:lpstr>
      <vt:lpstr>Presentazione standard di PowerPoint</vt:lpstr>
      <vt:lpstr>Medical simulation: stato dell’Arte</vt:lpstr>
      <vt:lpstr>Medical simulation: stato dell’Arte</vt:lpstr>
      <vt:lpstr>Presentazione standard di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SIMULAZIONE NELLA FORMAZIONE SANITARIA</dc:title>
  <dc:creator>Valued Acer Customer</dc:creator>
  <cp:lastModifiedBy>tecno</cp:lastModifiedBy>
  <cp:revision>102</cp:revision>
  <dcterms:created xsi:type="dcterms:W3CDTF">2009-09-06T15:20:28Z</dcterms:created>
  <dcterms:modified xsi:type="dcterms:W3CDTF">2013-11-05T08:43:23Z</dcterms:modified>
</cp:coreProperties>
</file>