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87" r:id="rId1"/>
    <p:sldMasterId id="2147483697" r:id="rId2"/>
  </p:sldMasterIdLst>
  <p:notesMasterIdLst>
    <p:notesMasterId r:id="rId33"/>
  </p:notesMasterIdLst>
  <p:handoutMasterIdLst>
    <p:handoutMasterId r:id="rId34"/>
  </p:handoutMasterIdLst>
  <p:sldIdLst>
    <p:sldId id="464" r:id="rId3"/>
    <p:sldId id="471" r:id="rId4"/>
    <p:sldId id="319" r:id="rId5"/>
    <p:sldId id="484" r:id="rId6"/>
    <p:sldId id="486" r:id="rId7"/>
    <p:sldId id="488" r:id="rId8"/>
    <p:sldId id="466" r:id="rId9"/>
    <p:sldId id="378" r:id="rId10"/>
    <p:sldId id="533" r:id="rId11"/>
    <p:sldId id="496" r:id="rId12"/>
    <p:sldId id="489" r:id="rId13"/>
    <p:sldId id="534" r:id="rId14"/>
    <p:sldId id="473" r:id="rId15"/>
    <p:sldId id="497" r:id="rId16"/>
    <p:sldId id="507" r:id="rId17"/>
    <p:sldId id="498" r:id="rId18"/>
    <p:sldId id="499" r:id="rId19"/>
    <p:sldId id="500" r:id="rId20"/>
    <p:sldId id="508" r:id="rId21"/>
    <p:sldId id="512" r:id="rId22"/>
    <p:sldId id="415" r:id="rId23"/>
    <p:sldId id="435" r:id="rId24"/>
    <p:sldId id="506" r:id="rId25"/>
    <p:sldId id="437" r:id="rId26"/>
    <p:sldId id="515" r:id="rId27"/>
    <p:sldId id="518" r:id="rId28"/>
    <p:sldId id="519" r:id="rId29"/>
    <p:sldId id="525" r:id="rId30"/>
    <p:sldId id="447" r:id="rId31"/>
    <p:sldId id="535" r:id="rId32"/>
  </p:sldIdLst>
  <p:sldSz cx="9144000" cy="6858000" type="screen4x3"/>
  <p:notesSz cx="6858000" cy="9144000"/>
  <p:custDataLst>
    <p:tags r:id="rId35"/>
  </p:custDataLst>
  <p:defaultTextStyle>
    <a:defPPr>
      <a:defRPr lang="it-IT"/>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Sezione predefinita" id="{95354DD3-FC9A-5B4F-B120-D99FB48B7147}">
          <p14:sldIdLst>
            <p14:sldId id="464"/>
          </p14:sldIdLst>
        </p14:section>
        <p14:section name="chi siamo - mission" id="{DFEB9D24-A6F6-9849-899B-54F98F67180F}">
          <p14:sldIdLst>
            <p14:sldId id="471"/>
            <p14:sldId id="319"/>
            <p14:sldId id="484"/>
            <p14:sldId id="486"/>
          </p14:sldIdLst>
        </p14:section>
        <p14:section name="metodi didattici" id="{C6815999-9E32-5342-AF6B-75CBFD74CF1A}">
          <p14:sldIdLst>
            <p14:sldId id="488"/>
            <p14:sldId id="466"/>
            <p14:sldId id="378"/>
            <p14:sldId id="533"/>
            <p14:sldId id="496"/>
            <p14:sldId id="489"/>
            <p14:sldId id="534"/>
            <p14:sldId id="473"/>
            <p14:sldId id="497"/>
          </p14:sldIdLst>
        </p14:section>
        <p14:section name="risultati" id="{867399E7-2886-E64F-B47A-92E34DBCD0C0}">
          <p14:sldIdLst>
            <p14:sldId id="507"/>
            <p14:sldId id="498"/>
            <p14:sldId id="499"/>
            <p14:sldId id="500"/>
          </p14:sldIdLst>
        </p14:section>
        <p14:section name="valutazione" id="{2336ABEA-E394-F14D-98CD-8A66640932C3}">
          <p14:sldIdLst>
            <p14:sldId id="508"/>
            <p14:sldId id="512"/>
            <p14:sldId id="415"/>
            <p14:sldId id="435"/>
          </p14:sldIdLst>
        </p14:section>
        <p14:section name="conclusioni" id="{0C0813F7-7B73-4AFE-815C-41E1D4461FCC}">
          <p14:sldIdLst>
            <p14:sldId id="506"/>
            <p14:sldId id="437"/>
            <p14:sldId id="515"/>
            <p14:sldId id="518"/>
            <p14:sldId id="519"/>
            <p14:sldId id="525"/>
            <p14:sldId id="447"/>
            <p14:sldId id="53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0324"/>
    <a:srgbClr val="819388"/>
    <a:srgbClr val="1F3F2D"/>
    <a:srgbClr val="377150"/>
    <a:srgbClr val="000087"/>
    <a:srgbClr val="900321"/>
    <a:srgbClr val="C3D1F4"/>
    <a:srgbClr val="F0F1F3"/>
    <a:srgbClr val="F1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12" autoAdjust="0"/>
    <p:restoredTop sz="94580" autoAdjust="0"/>
  </p:normalViewPr>
  <p:slideViewPr>
    <p:cSldViewPr snapToGrid="0" snapToObjects="1">
      <p:cViewPr varScale="1">
        <p:scale>
          <a:sx n="46" d="100"/>
          <a:sy n="46" d="100"/>
        </p:scale>
        <p:origin x="-1656" y="-96"/>
      </p:cViewPr>
      <p:guideLst>
        <p:guide orient="horz" pos="2072"/>
        <p:guide pos="39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6BD81-AB29-8247-BE21-4E9643A73916}" type="doc">
      <dgm:prSet loTypeId="urn:microsoft.com/office/officeart/2005/8/layout/cycle2" loCatId="" qsTypeId="urn:microsoft.com/office/officeart/2005/8/quickstyle/simple4" qsCatId="simple" csTypeId="urn:microsoft.com/office/officeart/2005/8/colors/colorful1#1" csCatId="colorful" phldr="1"/>
      <dgm:spPr/>
      <dgm:t>
        <a:bodyPr/>
        <a:lstStyle/>
        <a:p>
          <a:endParaRPr lang="it-IT"/>
        </a:p>
      </dgm:t>
    </dgm:pt>
    <dgm:pt modelId="{72FD1CF4-DDF3-B14B-B436-257ABFAE88AD}">
      <dgm:prSet phldrT="[Testo]" custT="1"/>
      <dgm:spPr>
        <a:solidFill>
          <a:srgbClr val="7DC337"/>
        </a:solidFill>
      </dgm:spPr>
      <dgm:t>
        <a:bodyPr/>
        <a:lstStyle/>
        <a:p>
          <a:r>
            <a:rPr lang="en-GB" sz="1200" dirty="0" smtClean="0"/>
            <a:t>1. </a:t>
          </a:r>
        </a:p>
        <a:p>
          <a:r>
            <a:rPr lang="it-IT" sz="1200" dirty="0" smtClean="0"/>
            <a:t>Chiarire i termini del problema</a:t>
          </a:r>
          <a:endParaRPr lang="it-IT" sz="1200" dirty="0"/>
        </a:p>
      </dgm:t>
    </dgm:pt>
    <dgm:pt modelId="{CC715535-45BE-8F42-80B3-9DF03211B2E0}" type="parTrans" cxnId="{CFCF9A07-ADFB-5B4F-A16D-6DAF5E9D0654}">
      <dgm:prSet/>
      <dgm:spPr/>
      <dgm:t>
        <a:bodyPr/>
        <a:lstStyle/>
        <a:p>
          <a:endParaRPr lang="it-IT" sz="1200"/>
        </a:p>
      </dgm:t>
    </dgm:pt>
    <dgm:pt modelId="{3A2F3D19-BCAB-7840-A9BB-4BE051920148}" type="sibTrans" cxnId="{CFCF9A07-ADFB-5B4F-A16D-6DAF5E9D0654}">
      <dgm:prSet custT="1"/>
      <dgm:spPr>
        <a:solidFill>
          <a:srgbClr val="92D050"/>
        </a:solidFill>
      </dgm:spPr>
      <dgm:t>
        <a:bodyPr/>
        <a:lstStyle/>
        <a:p>
          <a:endParaRPr lang="it-IT" sz="1200"/>
        </a:p>
      </dgm:t>
    </dgm:pt>
    <dgm:pt modelId="{B9D4FD69-CA39-914F-8244-225C1EEA3F12}">
      <dgm:prSet phldrT="[Testo]" custT="1"/>
      <dgm:spPr>
        <a:solidFill>
          <a:srgbClr val="2A9196"/>
        </a:solidFill>
      </dgm:spPr>
      <dgm:t>
        <a:bodyPr lIns="0" tIns="0" rIns="0" bIns="0"/>
        <a:lstStyle/>
        <a:p>
          <a:r>
            <a:rPr lang="en-GB" sz="1200" dirty="0" smtClean="0"/>
            <a:t>4. </a:t>
          </a:r>
          <a:r>
            <a:rPr lang="en-GB" sz="1200" dirty="0" err="1" smtClean="0"/>
            <a:t>Sistematizzare</a:t>
          </a:r>
          <a:r>
            <a:rPr lang="en-GB" sz="1200" dirty="0" smtClean="0"/>
            <a:t> le </a:t>
          </a:r>
          <a:r>
            <a:rPr lang="en-GB" sz="1200" dirty="0" err="1" smtClean="0"/>
            <a:t>ipotesi</a:t>
          </a:r>
          <a:endParaRPr lang="it-IT" sz="1200" dirty="0"/>
        </a:p>
      </dgm:t>
    </dgm:pt>
    <dgm:pt modelId="{457DAE92-F94C-2442-86FF-94FB8AF9112E}" type="parTrans" cxnId="{995AAB07-CFF5-094D-8BA7-E71C4CAE83D2}">
      <dgm:prSet/>
      <dgm:spPr/>
      <dgm:t>
        <a:bodyPr/>
        <a:lstStyle/>
        <a:p>
          <a:endParaRPr lang="it-IT" sz="1200"/>
        </a:p>
      </dgm:t>
    </dgm:pt>
    <dgm:pt modelId="{A41BC8E1-680B-A246-9BC2-206CD9B6E683}" type="sibTrans" cxnId="{995AAB07-CFF5-094D-8BA7-E71C4CAE83D2}">
      <dgm:prSet custT="1"/>
      <dgm:spPr>
        <a:solidFill>
          <a:srgbClr val="2A9196"/>
        </a:solidFill>
      </dgm:spPr>
      <dgm:t>
        <a:bodyPr/>
        <a:lstStyle/>
        <a:p>
          <a:endParaRPr lang="it-IT" sz="1200"/>
        </a:p>
      </dgm:t>
    </dgm:pt>
    <dgm:pt modelId="{29F91B18-B172-374C-83B2-EDE8D47DED24}">
      <dgm:prSet phldrT="[Testo]" custT="1"/>
      <dgm:spPr>
        <a:solidFill>
          <a:srgbClr val="5359D1"/>
        </a:solidFill>
      </dgm:spPr>
      <dgm:t>
        <a:bodyPr/>
        <a:lstStyle/>
        <a:p>
          <a:r>
            <a:rPr lang="en-GB" sz="1200" dirty="0" smtClean="0"/>
            <a:t>6. </a:t>
          </a:r>
        </a:p>
        <a:p>
          <a:r>
            <a:rPr lang="en-GB" sz="1200" dirty="0" smtClean="0"/>
            <a:t>Studio </a:t>
          </a:r>
          <a:r>
            <a:rPr lang="en-GB" sz="1200" dirty="0" err="1" smtClean="0"/>
            <a:t>individuale</a:t>
          </a:r>
          <a:endParaRPr lang="en-GB" sz="1200" dirty="0" smtClean="0"/>
        </a:p>
      </dgm:t>
    </dgm:pt>
    <dgm:pt modelId="{372DF93C-49C6-0849-9A1E-C0EA0AF358A3}" type="parTrans" cxnId="{952C8AA2-9956-224B-AB5E-14C664DBF244}">
      <dgm:prSet/>
      <dgm:spPr/>
      <dgm:t>
        <a:bodyPr/>
        <a:lstStyle/>
        <a:p>
          <a:endParaRPr lang="it-IT" sz="1200"/>
        </a:p>
      </dgm:t>
    </dgm:pt>
    <dgm:pt modelId="{1EBEAEB7-7446-BD40-B4F7-1CC478CB2563}" type="sibTrans" cxnId="{952C8AA2-9956-224B-AB5E-14C664DBF244}">
      <dgm:prSet custT="1"/>
      <dgm:spPr>
        <a:solidFill>
          <a:srgbClr val="5359D1"/>
        </a:solidFill>
      </dgm:spPr>
      <dgm:t>
        <a:bodyPr/>
        <a:lstStyle/>
        <a:p>
          <a:endParaRPr lang="it-IT" sz="1200"/>
        </a:p>
      </dgm:t>
    </dgm:pt>
    <dgm:pt modelId="{4A889D4E-DBA9-D84D-80C3-DFF84069443A}">
      <dgm:prSet phldrT="[Testo]" custT="1"/>
      <dgm:spPr>
        <a:solidFill>
          <a:srgbClr val="8C44D4"/>
        </a:solidFill>
      </dgm:spPr>
      <dgm:t>
        <a:bodyPr lIns="0" tIns="0" rIns="0" bIns="0"/>
        <a:lstStyle/>
        <a:p>
          <a:r>
            <a:rPr lang="en-GB" sz="1200" dirty="0" smtClean="0"/>
            <a:t>7. </a:t>
          </a:r>
        </a:p>
        <a:p>
          <a:r>
            <a:rPr lang="en-GB" sz="1200" smtClean="0"/>
            <a:t>Soluzione </a:t>
          </a:r>
          <a:r>
            <a:rPr lang="en-GB" sz="1200" dirty="0" smtClean="0"/>
            <a:t>del </a:t>
          </a:r>
          <a:r>
            <a:rPr lang="en-GB" sz="1200" dirty="0" err="1" smtClean="0"/>
            <a:t>problema</a:t>
          </a:r>
          <a:endParaRPr lang="en-GB" sz="1200" dirty="0" smtClean="0"/>
        </a:p>
      </dgm:t>
    </dgm:pt>
    <dgm:pt modelId="{70120B2C-DFAD-C246-B20A-A545AC04DCD8}" type="parTrans" cxnId="{E284F6F7-7480-0A42-8D60-E7494DB9D7FD}">
      <dgm:prSet/>
      <dgm:spPr/>
      <dgm:t>
        <a:bodyPr/>
        <a:lstStyle/>
        <a:p>
          <a:endParaRPr lang="it-IT" sz="1200"/>
        </a:p>
      </dgm:t>
    </dgm:pt>
    <dgm:pt modelId="{9B73C572-0196-1346-9C86-A8FE5C6DDAB8}" type="sibTrans" cxnId="{E284F6F7-7480-0A42-8D60-E7494DB9D7FD}">
      <dgm:prSet custT="1"/>
      <dgm:spPr>
        <a:solidFill>
          <a:srgbClr val="8C44D4"/>
        </a:solidFill>
      </dgm:spPr>
      <dgm:t>
        <a:bodyPr/>
        <a:lstStyle/>
        <a:p>
          <a:endParaRPr lang="it-IT" sz="1200"/>
        </a:p>
      </dgm:t>
    </dgm:pt>
    <dgm:pt modelId="{9E16F9CB-6CD9-BB41-9FD5-58EB9C519A37}">
      <dgm:prSet custT="1"/>
      <dgm:spPr>
        <a:solidFill>
          <a:srgbClr val="00B050"/>
        </a:solidFill>
      </dgm:spPr>
      <dgm:t>
        <a:bodyPr/>
        <a:lstStyle/>
        <a:p>
          <a:r>
            <a:rPr lang="en-GB" sz="1200" dirty="0" smtClean="0"/>
            <a:t>2. </a:t>
          </a:r>
        </a:p>
        <a:p>
          <a:r>
            <a:rPr lang="en-GB" sz="1200" dirty="0" err="1" smtClean="0"/>
            <a:t>Definire</a:t>
          </a:r>
          <a:r>
            <a:rPr lang="en-GB" sz="1200" dirty="0" smtClean="0"/>
            <a:t> </a:t>
          </a:r>
          <a:r>
            <a:rPr lang="en-GB" sz="1200" dirty="0" err="1" smtClean="0"/>
            <a:t>il</a:t>
          </a:r>
          <a:r>
            <a:rPr lang="en-GB" sz="1200" dirty="0" smtClean="0"/>
            <a:t> </a:t>
          </a:r>
          <a:r>
            <a:rPr lang="en-GB" sz="1200" dirty="0" err="1" smtClean="0"/>
            <a:t>problema</a:t>
          </a:r>
          <a:endParaRPr lang="en-GB" sz="1200" dirty="0" smtClean="0"/>
        </a:p>
      </dgm:t>
    </dgm:pt>
    <dgm:pt modelId="{E6C2FF28-D394-0340-8719-9764DDB07156}" type="parTrans" cxnId="{E9EBCF42-DA53-BD4D-A737-A53199264A09}">
      <dgm:prSet/>
      <dgm:spPr/>
      <dgm:t>
        <a:bodyPr/>
        <a:lstStyle/>
        <a:p>
          <a:endParaRPr lang="it-IT" sz="1200"/>
        </a:p>
      </dgm:t>
    </dgm:pt>
    <dgm:pt modelId="{75AFA1DE-958B-B546-A038-647B46159337}" type="sibTrans" cxnId="{E9EBCF42-DA53-BD4D-A737-A53199264A09}">
      <dgm:prSet custT="1"/>
      <dgm:spPr>
        <a:solidFill>
          <a:srgbClr val="00B050"/>
        </a:solidFill>
      </dgm:spPr>
      <dgm:t>
        <a:bodyPr/>
        <a:lstStyle/>
        <a:p>
          <a:endParaRPr lang="it-IT" sz="1200"/>
        </a:p>
      </dgm:t>
    </dgm:pt>
    <dgm:pt modelId="{3B630F8C-5037-B144-8C83-8415E26AFA94}">
      <dgm:prSet custT="1"/>
      <dgm:spPr>
        <a:solidFill>
          <a:srgbClr val="63B184"/>
        </a:solidFill>
      </dgm:spPr>
      <dgm:t>
        <a:bodyPr/>
        <a:lstStyle/>
        <a:p>
          <a:r>
            <a:rPr lang="en-GB" sz="1200" dirty="0" smtClean="0"/>
            <a:t>3. </a:t>
          </a:r>
        </a:p>
        <a:p>
          <a:r>
            <a:rPr lang="en-GB" sz="1200" dirty="0" err="1" smtClean="0"/>
            <a:t>Analizzare</a:t>
          </a:r>
          <a:r>
            <a:rPr lang="en-GB" sz="1200" dirty="0" smtClean="0"/>
            <a:t> </a:t>
          </a:r>
          <a:r>
            <a:rPr lang="en-GB" sz="1200" dirty="0" err="1" smtClean="0"/>
            <a:t>il</a:t>
          </a:r>
          <a:r>
            <a:rPr lang="en-GB" sz="1200" dirty="0" smtClean="0"/>
            <a:t> </a:t>
          </a:r>
          <a:r>
            <a:rPr lang="en-GB" sz="1200" dirty="0" err="1" smtClean="0"/>
            <a:t>problema</a:t>
          </a:r>
          <a:endParaRPr lang="en-GB" sz="1200" dirty="0" smtClean="0"/>
        </a:p>
      </dgm:t>
    </dgm:pt>
    <dgm:pt modelId="{D5B0A693-28B7-A246-B9DE-D5CFE9FA28E1}" type="parTrans" cxnId="{5398A5CB-55E3-FE44-B94C-C965787109C6}">
      <dgm:prSet/>
      <dgm:spPr/>
      <dgm:t>
        <a:bodyPr/>
        <a:lstStyle/>
        <a:p>
          <a:endParaRPr lang="it-IT" sz="1200"/>
        </a:p>
      </dgm:t>
    </dgm:pt>
    <dgm:pt modelId="{32F05EA3-45B0-A749-8172-30B4BCF4CF77}" type="sibTrans" cxnId="{5398A5CB-55E3-FE44-B94C-C965787109C6}">
      <dgm:prSet custT="1"/>
      <dgm:spPr>
        <a:solidFill>
          <a:srgbClr val="63B184"/>
        </a:solidFill>
      </dgm:spPr>
      <dgm:t>
        <a:bodyPr/>
        <a:lstStyle/>
        <a:p>
          <a:endParaRPr lang="it-IT" sz="1200"/>
        </a:p>
      </dgm:t>
    </dgm:pt>
    <dgm:pt modelId="{0A85AC5D-C2B4-2F44-A897-1CB63AB3725A}">
      <dgm:prSet custT="1"/>
      <dgm:spPr>
        <a:solidFill>
          <a:srgbClr val="307BA0"/>
        </a:solidFill>
      </dgm:spPr>
      <dgm:t>
        <a:bodyPr lIns="0" tIns="0" rIns="0" bIns="0"/>
        <a:lstStyle/>
        <a:p>
          <a:r>
            <a:rPr lang="en-GB" sz="1200" dirty="0" smtClean="0"/>
            <a:t>5. </a:t>
          </a:r>
        </a:p>
        <a:p>
          <a:r>
            <a:rPr lang="en-GB" sz="1200" dirty="0" err="1" smtClean="0"/>
            <a:t>Formulare</a:t>
          </a:r>
          <a:r>
            <a:rPr lang="en-GB" sz="1200" dirty="0" smtClean="0"/>
            <a:t> </a:t>
          </a:r>
          <a:r>
            <a:rPr lang="en-GB" sz="1200" dirty="0" err="1" smtClean="0"/>
            <a:t>obiettivi</a:t>
          </a:r>
          <a:r>
            <a:rPr lang="en-GB" sz="1200" dirty="0" smtClean="0"/>
            <a:t> di </a:t>
          </a:r>
          <a:r>
            <a:rPr lang="en-GB" sz="1200" dirty="0" err="1" smtClean="0"/>
            <a:t>apprendimento</a:t>
          </a:r>
          <a:endParaRPr lang="en-GB" sz="1200" dirty="0" smtClean="0"/>
        </a:p>
      </dgm:t>
    </dgm:pt>
    <dgm:pt modelId="{86E05217-11AF-7741-91F1-C74C5441D6B1}" type="parTrans" cxnId="{4143DBF8-5512-4D4D-A03D-C678F70B2A3D}">
      <dgm:prSet/>
      <dgm:spPr/>
      <dgm:t>
        <a:bodyPr/>
        <a:lstStyle/>
        <a:p>
          <a:endParaRPr lang="it-IT" sz="1200"/>
        </a:p>
      </dgm:t>
    </dgm:pt>
    <dgm:pt modelId="{52947081-72CF-0D4C-A600-63D303910EFD}" type="sibTrans" cxnId="{4143DBF8-5512-4D4D-A03D-C678F70B2A3D}">
      <dgm:prSet custT="1"/>
      <dgm:spPr>
        <a:solidFill>
          <a:srgbClr val="2787A0"/>
        </a:solidFill>
      </dgm:spPr>
      <dgm:t>
        <a:bodyPr/>
        <a:lstStyle/>
        <a:p>
          <a:endParaRPr lang="it-IT" sz="1200"/>
        </a:p>
      </dgm:t>
    </dgm:pt>
    <dgm:pt modelId="{2BFA9329-02A3-9540-974E-4792D61E095B}" type="pres">
      <dgm:prSet presAssocID="{4176BD81-AB29-8247-BE21-4E9643A73916}" presName="cycle" presStyleCnt="0">
        <dgm:presLayoutVars>
          <dgm:dir/>
          <dgm:resizeHandles val="exact"/>
        </dgm:presLayoutVars>
      </dgm:prSet>
      <dgm:spPr/>
      <dgm:t>
        <a:bodyPr/>
        <a:lstStyle/>
        <a:p>
          <a:endParaRPr lang="it-IT"/>
        </a:p>
      </dgm:t>
    </dgm:pt>
    <dgm:pt modelId="{05697C51-975C-D94C-9A63-31238A20E0A6}" type="pres">
      <dgm:prSet presAssocID="{72FD1CF4-DDF3-B14B-B436-257ABFAE88AD}" presName="node" presStyleLbl="node1" presStyleIdx="0" presStyleCnt="7">
        <dgm:presLayoutVars>
          <dgm:bulletEnabled val="1"/>
        </dgm:presLayoutVars>
      </dgm:prSet>
      <dgm:spPr/>
      <dgm:t>
        <a:bodyPr/>
        <a:lstStyle/>
        <a:p>
          <a:endParaRPr lang="it-IT"/>
        </a:p>
      </dgm:t>
    </dgm:pt>
    <dgm:pt modelId="{4A2B9495-51DF-DD44-8C34-49FA5E9107F8}" type="pres">
      <dgm:prSet presAssocID="{3A2F3D19-BCAB-7840-A9BB-4BE051920148}" presName="sibTrans" presStyleLbl="sibTrans2D1" presStyleIdx="0" presStyleCnt="7"/>
      <dgm:spPr/>
      <dgm:t>
        <a:bodyPr/>
        <a:lstStyle/>
        <a:p>
          <a:endParaRPr lang="it-IT"/>
        </a:p>
      </dgm:t>
    </dgm:pt>
    <dgm:pt modelId="{3EDB5EBA-276D-044B-926C-6F10C645505B}" type="pres">
      <dgm:prSet presAssocID="{3A2F3D19-BCAB-7840-A9BB-4BE051920148}" presName="connectorText" presStyleLbl="sibTrans2D1" presStyleIdx="0" presStyleCnt="7"/>
      <dgm:spPr/>
      <dgm:t>
        <a:bodyPr/>
        <a:lstStyle/>
        <a:p>
          <a:endParaRPr lang="it-IT"/>
        </a:p>
      </dgm:t>
    </dgm:pt>
    <dgm:pt modelId="{6ADCD788-D5A0-3244-AAC0-B3F0C11AF6FA}" type="pres">
      <dgm:prSet presAssocID="{9E16F9CB-6CD9-BB41-9FD5-58EB9C519A37}" presName="node" presStyleLbl="node1" presStyleIdx="1" presStyleCnt="7">
        <dgm:presLayoutVars>
          <dgm:bulletEnabled val="1"/>
        </dgm:presLayoutVars>
      </dgm:prSet>
      <dgm:spPr/>
      <dgm:t>
        <a:bodyPr/>
        <a:lstStyle/>
        <a:p>
          <a:endParaRPr lang="it-IT"/>
        </a:p>
      </dgm:t>
    </dgm:pt>
    <dgm:pt modelId="{0AAD0192-8EB4-8E4B-80A3-EA80EBDFDA1A}" type="pres">
      <dgm:prSet presAssocID="{75AFA1DE-958B-B546-A038-647B46159337}" presName="sibTrans" presStyleLbl="sibTrans2D1" presStyleIdx="1" presStyleCnt="7"/>
      <dgm:spPr/>
      <dgm:t>
        <a:bodyPr/>
        <a:lstStyle/>
        <a:p>
          <a:endParaRPr lang="it-IT"/>
        </a:p>
      </dgm:t>
    </dgm:pt>
    <dgm:pt modelId="{F7AF3380-8E2F-DD4C-B2E4-A5041D8B1526}" type="pres">
      <dgm:prSet presAssocID="{75AFA1DE-958B-B546-A038-647B46159337}" presName="connectorText" presStyleLbl="sibTrans2D1" presStyleIdx="1" presStyleCnt="7"/>
      <dgm:spPr/>
      <dgm:t>
        <a:bodyPr/>
        <a:lstStyle/>
        <a:p>
          <a:endParaRPr lang="it-IT"/>
        </a:p>
      </dgm:t>
    </dgm:pt>
    <dgm:pt modelId="{9D53F654-47B1-C045-870D-E27454F8D844}" type="pres">
      <dgm:prSet presAssocID="{3B630F8C-5037-B144-8C83-8415E26AFA94}" presName="node" presStyleLbl="node1" presStyleIdx="2" presStyleCnt="7">
        <dgm:presLayoutVars>
          <dgm:bulletEnabled val="1"/>
        </dgm:presLayoutVars>
      </dgm:prSet>
      <dgm:spPr/>
      <dgm:t>
        <a:bodyPr/>
        <a:lstStyle/>
        <a:p>
          <a:endParaRPr lang="it-IT"/>
        </a:p>
      </dgm:t>
    </dgm:pt>
    <dgm:pt modelId="{6C1125A0-5FB7-1D40-8E13-FA098029FF4C}" type="pres">
      <dgm:prSet presAssocID="{32F05EA3-45B0-A749-8172-30B4BCF4CF77}" presName="sibTrans" presStyleLbl="sibTrans2D1" presStyleIdx="2" presStyleCnt="7"/>
      <dgm:spPr/>
      <dgm:t>
        <a:bodyPr/>
        <a:lstStyle/>
        <a:p>
          <a:endParaRPr lang="it-IT"/>
        </a:p>
      </dgm:t>
    </dgm:pt>
    <dgm:pt modelId="{4E7DA2BC-D569-354A-B4DE-90ECC7816874}" type="pres">
      <dgm:prSet presAssocID="{32F05EA3-45B0-A749-8172-30B4BCF4CF77}" presName="connectorText" presStyleLbl="sibTrans2D1" presStyleIdx="2" presStyleCnt="7"/>
      <dgm:spPr/>
      <dgm:t>
        <a:bodyPr/>
        <a:lstStyle/>
        <a:p>
          <a:endParaRPr lang="it-IT"/>
        </a:p>
      </dgm:t>
    </dgm:pt>
    <dgm:pt modelId="{70155D17-03C2-9140-8464-9280761239F0}" type="pres">
      <dgm:prSet presAssocID="{B9D4FD69-CA39-914F-8244-225C1EEA3F12}" presName="node" presStyleLbl="node1" presStyleIdx="3" presStyleCnt="7">
        <dgm:presLayoutVars>
          <dgm:bulletEnabled val="1"/>
        </dgm:presLayoutVars>
      </dgm:prSet>
      <dgm:spPr/>
      <dgm:t>
        <a:bodyPr/>
        <a:lstStyle/>
        <a:p>
          <a:endParaRPr lang="it-IT"/>
        </a:p>
      </dgm:t>
    </dgm:pt>
    <dgm:pt modelId="{BECB2BFF-627C-A644-AE05-A1BBE32F018C}" type="pres">
      <dgm:prSet presAssocID="{A41BC8E1-680B-A246-9BC2-206CD9B6E683}" presName="sibTrans" presStyleLbl="sibTrans2D1" presStyleIdx="3" presStyleCnt="7"/>
      <dgm:spPr/>
      <dgm:t>
        <a:bodyPr/>
        <a:lstStyle/>
        <a:p>
          <a:endParaRPr lang="it-IT"/>
        </a:p>
      </dgm:t>
    </dgm:pt>
    <dgm:pt modelId="{8618BB6F-16AE-284C-9249-9C9BCF47DAE3}" type="pres">
      <dgm:prSet presAssocID="{A41BC8E1-680B-A246-9BC2-206CD9B6E683}" presName="connectorText" presStyleLbl="sibTrans2D1" presStyleIdx="3" presStyleCnt="7"/>
      <dgm:spPr/>
      <dgm:t>
        <a:bodyPr/>
        <a:lstStyle/>
        <a:p>
          <a:endParaRPr lang="it-IT"/>
        </a:p>
      </dgm:t>
    </dgm:pt>
    <dgm:pt modelId="{912DAFF9-F20B-A043-A1E6-BDA89BC182A4}" type="pres">
      <dgm:prSet presAssocID="{0A85AC5D-C2B4-2F44-A897-1CB63AB3725A}" presName="node" presStyleLbl="node1" presStyleIdx="4" presStyleCnt="7" custScaleX="103562">
        <dgm:presLayoutVars>
          <dgm:bulletEnabled val="1"/>
        </dgm:presLayoutVars>
      </dgm:prSet>
      <dgm:spPr/>
      <dgm:t>
        <a:bodyPr/>
        <a:lstStyle/>
        <a:p>
          <a:endParaRPr lang="it-IT"/>
        </a:p>
      </dgm:t>
    </dgm:pt>
    <dgm:pt modelId="{E3D5983A-55F3-AD4A-B7E4-EDF380D8AD53}" type="pres">
      <dgm:prSet presAssocID="{52947081-72CF-0D4C-A600-63D303910EFD}" presName="sibTrans" presStyleLbl="sibTrans2D1" presStyleIdx="4" presStyleCnt="7"/>
      <dgm:spPr/>
      <dgm:t>
        <a:bodyPr/>
        <a:lstStyle/>
        <a:p>
          <a:endParaRPr lang="it-IT"/>
        </a:p>
      </dgm:t>
    </dgm:pt>
    <dgm:pt modelId="{31D42FB4-6B0E-D443-B33E-2A74861A377F}" type="pres">
      <dgm:prSet presAssocID="{52947081-72CF-0D4C-A600-63D303910EFD}" presName="connectorText" presStyleLbl="sibTrans2D1" presStyleIdx="4" presStyleCnt="7"/>
      <dgm:spPr/>
      <dgm:t>
        <a:bodyPr/>
        <a:lstStyle/>
        <a:p>
          <a:endParaRPr lang="it-IT"/>
        </a:p>
      </dgm:t>
    </dgm:pt>
    <dgm:pt modelId="{1F50B28C-28FB-1148-80A6-21C1E971DF22}" type="pres">
      <dgm:prSet presAssocID="{29F91B18-B172-374C-83B2-EDE8D47DED24}" presName="node" presStyleLbl="node1" presStyleIdx="5" presStyleCnt="7">
        <dgm:presLayoutVars>
          <dgm:bulletEnabled val="1"/>
        </dgm:presLayoutVars>
      </dgm:prSet>
      <dgm:spPr/>
      <dgm:t>
        <a:bodyPr/>
        <a:lstStyle/>
        <a:p>
          <a:endParaRPr lang="it-IT"/>
        </a:p>
      </dgm:t>
    </dgm:pt>
    <dgm:pt modelId="{4D691A63-61BE-D84E-9C3E-64CC93F51A5F}" type="pres">
      <dgm:prSet presAssocID="{1EBEAEB7-7446-BD40-B4F7-1CC478CB2563}" presName="sibTrans" presStyleLbl="sibTrans2D1" presStyleIdx="5" presStyleCnt="7"/>
      <dgm:spPr/>
      <dgm:t>
        <a:bodyPr/>
        <a:lstStyle/>
        <a:p>
          <a:endParaRPr lang="it-IT"/>
        </a:p>
      </dgm:t>
    </dgm:pt>
    <dgm:pt modelId="{4C79F20C-7F62-E547-B666-116BF69E5171}" type="pres">
      <dgm:prSet presAssocID="{1EBEAEB7-7446-BD40-B4F7-1CC478CB2563}" presName="connectorText" presStyleLbl="sibTrans2D1" presStyleIdx="5" presStyleCnt="7"/>
      <dgm:spPr/>
      <dgm:t>
        <a:bodyPr/>
        <a:lstStyle/>
        <a:p>
          <a:endParaRPr lang="it-IT"/>
        </a:p>
      </dgm:t>
    </dgm:pt>
    <dgm:pt modelId="{AF608DC7-0C81-6E4F-838A-89A9BDD04252}" type="pres">
      <dgm:prSet presAssocID="{4A889D4E-DBA9-D84D-80C3-DFF84069443A}" presName="node" presStyleLbl="node1" presStyleIdx="6" presStyleCnt="7">
        <dgm:presLayoutVars>
          <dgm:bulletEnabled val="1"/>
        </dgm:presLayoutVars>
      </dgm:prSet>
      <dgm:spPr/>
      <dgm:t>
        <a:bodyPr/>
        <a:lstStyle/>
        <a:p>
          <a:endParaRPr lang="it-IT"/>
        </a:p>
      </dgm:t>
    </dgm:pt>
    <dgm:pt modelId="{4EF7FA2B-265D-6147-A21D-1B1DA586473C}" type="pres">
      <dgm:prSet presAssocID="{9B73C572-0196-1346-9C86-A8FE5C6DDAB8}" presName="sibTrans" presStyleLbl="sibTrans2D1" presStyleIdx="6" presStyleCnt="7"/>
      <dgm:spPr/>
      <dgm:t>
        <a:bodyPr/>
        <a:lstStyle/>
        <a:p>
          <a:endParaRPr lang="it-IT"/>
        </a:p>
      </dgm:t>
    </dgm:pt>
    <dgm:pt modelId="{9FB1F85B-F219-9B4D-9708-8631D8E97699}" type="pres">
      <dgm:prSet presAssocID="{9B73C572-0196-1346-9C86-A8FE5C6DDAB8}" presName="connectorText" presStyleLbl="sibTrans2D1" presStyleIdx="6" presStyleCnt="7"/>
      <dgm:spPr/>
      <dgm:t>
        <a:bodyPr/>
        <a:lstStyle/>
        <a:p>
          <a:endParaRPr lang="it-IT"/>
        </a:p>
      </dgm:t>
    </dgm:pt>
  </dgm:ptLst>
  <dgm:cxnLst>
    <dgm:cxn modelId="{F3868E82-09F6-5B45-B07A-5DD8FE1416E5}" type="presOf" srcId="{3B630F8C-5037-B144-8C83-8415E26AFA94}" destId="{9D53F654-47B1-C045-870D-E27454F8D844}" srcOrd="0" destOrd="0" presId="urn:microsoft.com/office/officeart/2005/8/layout/cycle2"/>
    <dgm:cxn modelId="{5398A5CB-55E3-FE44-B94C-C965787109C6}" srcId="{4176BD81-AB29-8247-BE21-4E9643A73916}" destId="{3B630F8C-5037-B144-8C83-8415E26AFA94}" srcOrd="2" destOrd="0" parTransId="{D5B0A693-28B7-A246-B9DE-D5CFE9FA28E1}" sibTransId="{32F05EA3-45B0-A749-8172-30B4BCF4CF77}"/>
    <dgm:cxn modelId="{4143DBF8-5512-4D4D-A03D-C678F70B2A3D}" srcId="{4176BD81-AB29-8247-BE21-4E9643A73916}" destId="{0A85AC5D-C2B4-2F44-A897-1CB63AB3725A}" srcOrd="4" destOrd="0" parTransId="{86E05217-11AF-7741-91F1-C74C5441D6B1}" sibTransId="{52947081-72CF-0D4C-A600-63D303910EFD}"/>
    <dgm:cxn modelId="{48071511-7014-1A4D-8E0B-ABD6FFDD67BC}" type="presOf" srcId="{3A2F3D19-BCAB-7840-A9BB-4BE051920148}" destId="{3EDB5EBA-276D-044B-926C-6F10C645505B}" srcOrd="1" destOrd="0" presId="urn:microsoft.com/office/officeart/2005/8/layout/cycle2"/>
    <dgm:cxn modelId="{344E3F0B-27B2-134F-B135-7622116B4425}" type="presOf" srcId="{9B73C572-0196-1346-9C86-A8FE5C6DDAB8}" destId="{9FB1F85B-F219-9B4D-9708-8631D8E97699}" srcOrd="1" destOrd="0" presId="urn:microsoft.com/office/officeart/2005/8/layout/cycle2"/>
    <dgm:cxn modelId="{62D9C3C7-D36F-4948-A3AF-4AB4C80ECAFE}" type="presOf" srcId="{75AFA1DE-958B-B546-A038-647B46159337}" destId="{F7AF3380-8E2F-DD4C-B2E4-A5041D8B1526}" srcOrd="1" destOrd="0" presId="urn:microsoft.com/office/officeart/2005/8/layout/cycle2"/>
    <dgm:cxn modelId="{FCF57241-9CB0-3741-ADEF-F22F0B660F45}" type="presOf" srcId="{72FD1CF4-DDF3-B14B-B436-257ABFAE88AD}" destId="{05697C51-975C-D94C-9A63-31238A20E0A6}" srcOrd="0" destOrd="0" presId="urn:microsoft.com/office/officeart/2005/8/layout/cycle2"/>
    <dgm:cxn modelId="{CFCF9A07-ADFB-5B4F-A16D-6DAF5E9D0654}" srcId="{4176BD81-AB29-8247-BE21-4E9643A73916}" destId="{72FD1CF4-DDF3-B14B-B436-257ABFAE88AD}" srcOrd="0" destOrd="0" parTransId="{CC715535-45BE-8F42-80B3-9DF03211B2E0}" sibTransId="{3A2F3D19-BCAB-7840-A9BB-4BE051920148}"/>
    <dgm:cxn modelId="{225B5745-7BE5-E84E-8BA5-61149B48DECB}" type="presOf" srcId="{9B73C572-0196-1346-9C86-A8FE5C6DDAB8}" destId="{4EF7FA2B-265D-6147-A21D-1B1DA586473C}" srcOrd="0" destOrd="0" presId="urn:microsoft.com/office/officeart/2005/8/layout/cycle2"/>
    <dgm:cxn modelId="{1B699CAB-23BE-FE44-A20F-F139E9E6FE38}" type="presOf" srcId="{3A2F3D19-BCAB-7840-A9BB-4BE051920148}" destId="{4A2B9495-51DF-DD44-8C34-49FA5E9107F8}" srcOrd="0" destOrd="0" presId="urn:microsoft.com/office/officeart/2005/8/layout/cycle2"/>
    <dgm:cxn modelId="{952C8AA2-9956-224B-AB5E-14C664DBF244}" srcId="{4176BD81-AB29-8247-BE21-4E9643A73916}" destId="{29F91B18-B172-374C-83B2-EDE8D47DED24}" srcOrd="5" destOrd="0" parTransId="{372DF93C-49C6-0849-9A1E-C0EA0AF358A3}" sibTransId="{1EBEAEB7-7446-BD40-B4F7-1CC478CB2563}"/>
    <dgm:cxn modelId="{995AAB07-CFF5-094D-8BA7-E71C4CAE83D2}" srcId="{4176BD81-AB29-8247-BE21-4E9643A73916}" destId="{B9D4FD69-CA39-914F-8244-225C1EEA3F12}" srcOrd="3" destOrd="0" parTransId="{457DAE92-F94C-2442-86FF-94FB8AF9112E}" sibTransId="{A41BC8E1-680B-A246-9BC2-206CD9B6E683}"/>
    <dgm:cxn modelId="{2EAF03BF-939E-5945-A4D2-B8D51905881F}" type="presOf" srcId="{4176BD81-AB29-8247-BE21-4E9643A73916}" destId="{2BFA9329-02A3-9540-974E-4792D61E095B}" srcOrd="0" destOrd="0" presId="urn:microsoft.com/office/officeart/2005/8/layout/cycle2"/>
    <dgm:cxn modelId="{94A82243-2094-C74A-9E38-0B2D86AA8E04}" type="presOf" srcId="{0A85AC5D-C2B4-2F44-A897-1CB63AB3725A}" destId="{912DAFF9-F20B-A043-A1E6-BDA89BC182A4}" srcOrd="0" destOrd="0" presId="urn:microsoft.com/office/officeart/2005/8/layout/cycle2"/>
    <dgm:cxn modelId="{F5479818-FD42-B94D-A582-204240C6C794}" type="presOf" srcId="{52947081-72CF-0D4C-A600-63D303910EFD}" destId="{31D42FB4-6B0E-D443-B33E-2A74861A377F}" srcOrd="1" destOrd="0" presId="urn:microsoft.com/office/officeart/2005/8/layout/cycle2"/>
    <dgm:cxn modelId="{E9EBCF42-DA53-BD4D-A737-A53199264A09}" srcId="{4176BD81-AB29-8247-BE21-4E9643A73916}" destId="{9E16F9CB-6CD9-BB41-9FD5-58EB9C519A37}" srcOrd="1" destOrd="0" parTransId="{E6C2FF28-D394-0340-8719-9764DDB07156}" sibTransId="{75AFA1DE-958B-B546-A038-647B46159337}"/>
    <dgm:cxn modelId="{B49946BE-963D-3A46-9EC3-1245FF9AF925}" type="presOf" srcId="{A41BC8E1-680B-A246-9BC2-206CD9B6E683}" destId="{8618BB6F-16AE-284C-9249-9C9BCF47DAE3}" srcOrd="1" destOrd="0" presId="urn:microsoft.com/office/officeart/2005/8/layout/cycle2"/>
    <dgm:cxn modelId="{187318B8-5309-DC4C-8FB4-CE0B704A8871}" type="presOf" srcId="{29F91B18-B172-374C-83B2-EDE8D47DED24}" destId="{1F50B28C-28FB-1148-80A6-21C1E971DF22}" srcOrd="0" destOrd="0" presId="urn:microsoft.com/office/officeart/2005/8/layout/cycle2"/>
    <dgm:cxn modelId="{DC894F13-6FE2-9747-A60A-337105C5325A}" type="presOf" srcId="{A41BC8E1-680B-A246-9BC2-206CD9B6E683}" destId="{BECB2BFF-627C-A644-AE05-A1BBE32F018C}" srcOrd="0" destOrd="0" presId="urn:microsoft.com/office/officeart/2005/8/layout/cycle2"/>
    <dgm:cxn modelId="{E284F6F7-7480-0A42-8D60-E7494DB9D7FD}" srcId="{4176BD81-AB29-8247-BE21-4E9643A73916}" destId="{4A889D4E-DBA9-D84D-80C3-DFF84069443A}" srcOrd="6" destOrd="0" parTransId="{70120B2C-DFAD-C246-B20A-A545AC04DCD8}" sibTransId="{9B73C572-0196-1346-9C86-A8FE5C6DDAB8}"/>
    <dgm:cxn modelId="{1D2EA4C0-E15E-1E46-AB6D-68A5A08924CE}" type="presOf" srcId="{32F05EA3-45B0-A749-8172-30B4BCF4CF77}" destId="{4E7DA2BC-D569-354A-B4DE-90ECC7816874}" srcOrd="1" destOrd="0" presId="urn:microsoft.com/office/officeart/2005/8/layout/cycle2"/>
    <dgm:cxn modelId="{FB47ED09-3B79-F846-BB1B-561D7C8CD168}" type="presOf" srcId="{32F05EA3-45B0-A749-8172-30B4BCF4CF77}" destId="{6C1125A0-5FB7-1D40-8E13-FA098029FF4C}" srcOrd="0" destOrd="0" presId="urn:microsoft.com/office/officeart/2005/8/layout/cycle2"/>
    <dgm:cxn modelId="{47909E45-C2F4-FE45-A5EA-894E01F98ADB}" type="presOf" srcId="{1EBEAEB7-7446-BD40-B4F7-1CC478CB2563}" destId="{4D691A63-61BE-D84E-9C3E-64CC93F51A5F}" srcOrd="0" destOrd="0" presId="urn:microsoft.com/office/officeart/2005/8/layout/cycle2"/>
    <dgm:cxn modelId="{D89DD842-707D-6E4F-A4D1-C0165BBAFDBF}" type="presOf" srcId="{9E16F9CB-6CD9-BB41-9FD5-58EB9C519A37}" destId="{6ADCD788-D5A0-3244-AAC0-B3F0C11AF6FA}" srcOrd="0" destOrd="0" presId="urn:microsoft.com/office/officeart/2005/8/layout/cycle2"/>
    <dgm:cxn modelId="{CA630EE3-E069-3549-9254-83593D91859A}" type="presOf" srcId="{1EBEAEB7-7446-BD40-B4F7-1CC478CB2563}" destId="{4C79F20C-7F62-E547-B666-116BF69E5171}" srcOrd="1" destOrd="0" presId="urn:microsoft.com/office/officeart/2005/8/layout/cycle2"/>
    <dgm:cxn modelId="{71F994AC-6378-B145-9C8C-BC715B3F068A}" type="presOf" srcId="{B9D4FD69-CA39-914F-8244-225C1EEA3F12}" destId="{70155D17-03C2-9140-8464-9280761239F0}" srcOrd="0" destOrd="0" presId="urn:microsoft.com/office/officeart/2005/8/layout/cycle2"/>
    <dgm:cxn modelId="{5F4538AF-59E0-1D42-A287-63DC56770567}" type="presOf" srcId="{52947081-72CF-0D4C-A600-63D303910EFD}" destId="{E3D5983A-55F3-AD4A-B7E4-EDF380D8AD53}" srcOrd="0" destOrd="0" presId="urn:microsoft.com/office/officeart/2005/8/layout/cycle2"/>
    <dgm:cxn modelId="{CC49FB10-301A-2B4A-9C5C-8574C3AFFF93}" type="presOf" srcId="{4A889D4E-DBA9-D84D-80C3-DFF84069443A}" destId="{AF608DC7-0C81-6E4F-838A-89A9BDD04252}" srcOrd="0" destOrd="0" presId="urn:microsoft.com/office/officeart/2005/8/layout/cycle2"/>
    <dgm:cxn modelId="{D9EC63C6-95BB-0946-93B2-90495028C933}" type="presOf" srcId="{75AFA1DE-958B-B546-A038-647B46159337}" destId="{0AAD0192-8EB4-8E4B-80A3-EA80EBDFDA1A}" srcOrd="0" destOrd="0" presId="urn:microsoft.com/office/officeart/2005/8/layout/cycle2"/>
    <dgm:cxn modelId="{34D09699-BB83-074F-B049-1D0B6EFD2EBA}" type="presParOf" srcId="{2BFA9329-02A3-9540-974E-4792D61E095B}" destId="{05697C51-975C-D94C-9A63-31238A20E0A6}" srcOrd="0" destOrd="0" presId="urn:microsoft.com/office/officeart/2005/8/layout/cycle2"/>
    <dgm:cxn modelId="{9F43AD6E-F085-4942-8F54-6238BE20A7C8}" type="presParOf" srcId="{2BFA9329-02A3-9540-974E-4792D61E095B}" destId="{4A2B9495-51DF-DD44-8C34-49FA5E9107F8}" srcOrd="1" destOrd="0" presId="urn:microsoft.com/office/officeart/2005/8/layout/cycle2"/>
    <dgm:cxn modelId="{54D8F3C4-93B6-514E-9700-2A73F6B81140}" type="presParOf" srcId="{4A2B9495-51DF-DD44-8C34-49FA5E9107F8}" destId="{3EDB5EBA-276D-044B-926C-6F10C645505B}" srcOrd="0" destOrd="0" presId="urn:microsoft.com/office/officeart/2005/8/layout/cycle2"/>
    <dgm:cxn modelId="{B93BA879-2467-EB48-B5FA-306CA4128075}" type="presParOf" srcId="{2BFA9329-02A3-9540-974E-4792D61E095B}" destId="{6ADCD788-D5A0-3244-AAC0-B3F0C11AF6FA}" srcOrd="2" destOrd="0" presId="urn:microsoft.com/office/officeart/2005/8/layout/cycle2"/>
    <dgm:cxn modelId="{FBB800BA-EC0E-404C-9F0F-BD230C4D344B}" type="presParOf" srcId="{2BFA9329-02A3-9540-974E-4792D61E095B}" destId="{0AAD0192-8EB4-8E4B-80A3-EA80EBDFDA1A}" srcOrd="3" destOrd="0" presId="urn:microsoft.com/office/officeart/2005/8/layout/cycle2"/>
    <dgm:cxn modelId="{2126F627-C73F-884D-B4DA-7DFF76EB9CF4}" type="presParOf" srcId="{0AAD0192-8EB4-8E4B-80A3-EA80EBDFDA1A}" destId="{F7AF3380-8E2F-DD4C-B2E4-A5041D8B1526}" srcOrd="0" destOrd="0" presId="urn:microsoft.com/office/officeart/2005/8/layout/cycle2"/>
    <dgm:cxn modelId="{1609C096-7E79-7042-9F12-70B48356ADEE}" type="presParOf" srcId="{2BFA9329-02A3-9540-974E-4792D61E095B}" destId="{9D53F654-47B1-C045-870D-E27454F8D844}" srcOrd="4" destOrd="0" presId="urn:microsoft.com/office/officeart/2005/8/layout/cycle2"/>
    <dgm:cxn modelId="{F522BFEB-4C4A-A04A-8E56-F5DDEA73D088}" type="presParOf" srcId="{2BFA9329-02A3-9540-974E-4792D61E095B}" destId="{6C1125A0-5FB7-1D40-8E13-FA098029FF4C}" srcOrd="5" destOrd="0" presId="urn:microsoft.com/office/officeart/2005/8/layout/cycle2"/>
    <dgm:cxn modelId="{0413DE0D-7640-454C-8E30-453CA2278578}" type="presParOf" srcId="{6C1125A0-5FB7-1D40-8E13-FA098029FF4C}" destId="{4E7DA2BC-D569-354A-B4DE-90ECC7816874}" srcOrd="0" destOrd="0" presId="urn:microsoft.com/office/officeart/2005/8/layout/cycle2"/>
    <dgm:cxn modelId="{8E15D46D-3090-EE44-A556-661F7B65BF39}" type="presParOf" srcId="{2BFA9329-02A3-9540-974E-4792D61E095B}" destId="{70155D17-03C2-9140-8464-9280761239F0}" srcOrd="6" destOrd="0" presId="urn:microsoft.com/office/officeart/2005/8/layout/cycle2"/>
    <dgm:cxn modelId="{F7ECACE4-88A7-9D47-897A-118F06A58D99}" type="presParOf" srcId="{2BFA9329-02A3-9540-974E-4792D61E095B}" destId="{BECB2BFF-627C-A644-AE05-A1BBE32F018C}" srcOrd="7" destOrd="0" presId="urn:microsoft.com/office/officeart/2005/8/layout/cycle2"/>
    <dgm:cxn modelId="{032CB100-1AA5-1441-9060-01B02728372B}" type="presParOf" srcId="{BECB2BFF-627C-A644-AE05-A1BBE32F018C}" destId="{8618BB6F-16AE-284C-9249-9C9BCF47DAE3}" srcOrd="0" destOrd="0" presId="urn:microsoft.com/office/officeart/2005/8/layout/cycle2"/>
    <dgm:cxn modelId="{E254B947-EB33-2045-90AA-2089CC37C740}" type="presParOf" srcId="{2BFA9329-02A3-9540-974E-4792D61E095B}" destId="{912DAFF9-F20B-A043-A1E6-BDA89BC182A4}" srcOrd="8" destOrd="0" presId="urn:microsoft.com/office/officeart/2005/8/layout/cycle2"/>
    <dgm:cxn modelId="{093ACCDE-4BD2-B545-83AF-3173033A671E}" type="presParOf" srcId="{2BFA9329-02A3-9540-974E-4792D61E095B}" destId="{E3D5983A-55F3-AD4A-B7E4-EDF380D8AD53}" srcOrd="9" destOrd="0" presId="urn:microsoft.com/office/officeart/2005/8/layout/cycle2"/>
    <dgm:cxn modelId="{90766756-5A1B-D345-97FA-E82A43EE62BE}" type="presParOf" srcId="{E3D5983A-55F3-AD4A-B7E4-EDF380D8AD53}" destId="{31D42FB4-6B0E-D443-B33E-2A74861A377F}" srcOrd="0" destOrd="0" presId="urn:microsoft.com/office/officeart/2005/8/layout/cycle2"/>
    <dgm:cxn modelId="{82AA4609-EA4B-D143-A979-F8502C4742E8}" type="presParOf" srcId="{2BFA9329-02A3-9540-974E-4792D61E095B}" destId="{1F50B28C-28FB-1148-80A6-21C1E971DF22}" srcOrd="10" destOrd="0" presId="urn:microsoft.com/office/officeart/2005/8/layout/cycle2"/>
    <dgm:cxn modelId="{D8D7B4B1-D956-6141-8D3B-00F498999BAA}" type="presParOf" srcId="{2BFA9329-02A3-9540-974E-4792D61E095B}" destId="{4D691A63-61BE-D84E-9C3E-64CC93F51A5F}" srcOrd="11" destOrd="0" presId="urn:microsoft.com/office/officeart/2005/8/layout/cycle2"/>
    <dgm:cxn modelId="{01F7C345-394A-8248-9678-4D5B1DE6029E}" type="presParOf" srcId="{4D691A63-61BE-D84E-9C3E-64CC93F51A5F}" destId="{4C79F20C-7F62-E547-B666-116BF69E5171}" srcOrd="0" destOrd="0" presId="urn:microsoft.com/office/officeart/2005/8/layout/cycle2"/>
    <dgm:cxn modelId="{71604241-BD9D-2848-B01B-16F215DA7DDB}" type="presParOf" srcId="{2BFA9329-02A3-9540-974E-4792D61E095B}" destId="{AF608DC7-0C81-6E4F-838A-89A9BDD04252}" srcOrd="12" destOrd="0" presId="urn:microsoft.com/office/officeart/2005/8/layout/cycle2"/>
    <dgm:cxn modelId="{444E5979-4550-414C-9A31-4EE80EF43E29}" type="presParOf" srcId="{2BFA9329-02A3-9540-974E-4792D61E095B}" destId="{4EF7FA2B-265D-6147-A21D-1B1DA586473C}" srcOrd="13" destOrd="0" presId="urn:microsoft.com/office/officeart/2005/8/layout/cycle2"/>
    <dgm:cxn modelId="{3D70D54E-DB54-B848-9435-20941CDBD6F2}" type="presParOf" srcId="{4EF7FA2B-265D-6147-A21D-1B1DA586473C}" destId="{9FB1F85B-F219-9B4D-9708-8631D8E9769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5517068-FA37-4BC7-B333-5276E1491AF3}" type="datetime1">
              <a:rPr lang="it-IT"/>
              <a:pPr>
                <a:defRPr/>
              </a:pPr>
              <a:t>05/11/2013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15DDA83-A00D-4C61-A313-BC7643B78AFD}" type="slidenum">
              <a:rPr lang="it-IT"/>
              <a:pPr>
                <a:defRPr/>
              </a:pPr>
              <a:t>‹N›</a:t>
            </a:fld>
            <a:endParaRPr lang="it-IT"/>
          </a:p>
        </p:txBody>
      </p:sp>
    </p:spTree>
    <p:extLst>
      <p:ext uri="{BB962C8B-B14F-4D97-AF65-F5344CB8AC3E}">
        <p14:creationId xmlns:p14="http://schemas.microsoft.com/office/powerpoint/2010/main" val="30479021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D90942A-28B1-4A61-9BBF-7CD72F10ADE0}" type="datetime1">
              <a:rPr lang="it-IT"/>
              <a:pPr>
                <a:defRPr/>
              </a:pPr>
              <a:t>05/11/2013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D6512B-7C0D-4328-A8A7-976E94BCA5E3}" type="slidenum">
              <a:rPr lang="it-IT"/>
              <a:pPr>
                <a:defRPr/>
              </a:pPr>
              <a:t>‹N›</a:t>
            </a:fld>
            <a:endParaRPr lang="it-IT"/>
          </a:p>
        </p:txBody>
      </p:sp>
    </p:spTree>
    <p:extLst>
      <p:ext uri="{BB962C8B-B14F-4D97-AF65-F5344CB8AC3E}">
        <p14:creationId xmlns:p14="http://schemas.microsoft.com/office/powerpoint/2010/main" val="77586378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Che ha come mandato anche la formazione in sanità pubblica</a:t>
            </a:r>
          </a:p>
          <a:p>
            <a:r>
              <a:rPr lang="it-IT" dirty="0" smtClean="0"/>
              <a:t>Negli</a:t>
            </a:r>
            <a:r>
              <a:rPr lang="it-IT" baseline="0" dirty="0" smtClean="0"/>
              <a:t> anni precedenti al 2001 abbiamo comunque erogato corsi </a:t>
            </a:r>
            <a:r>
              <a:rPr lang="it-IT" baseline="0" dirty="0" err="1" smtClean="0"/>
              <a:t>fad</a:t>
            </a:r>
            <a:r>
              <a:rPr lang="it-IT" baseline="0" dirty="0" smtClean="0"/>
              <a:t> accreditati </a:t>
            </a:r>
            <a:r>
              <a:rPr lang="it-IT" baseline="0" dirty="0" err="1" smtClean="0"/>
              <a:t>ecm</a:t>
            </a:r>
            <a:r>
              <a:rPr lang="it-IT" baseline="0" dirty="0" smtClean="0"/>
              <a:t> in sperimentazione su accordi specifici con il </a:t>
            </a:r>
            <a:r>
              <a:rPr lang="it-IT" baseline="0" dirty="0" err="1" smtClean="0"/>
              <a:t>MdS</a:t>
            </a:r>
            <a:endParaRPr lang="it-IT" dirty="0"/>
          </a:p>
        </p:txBody>
      </p:sp>
      <p:sp>
        <p:nvSpPr>
          <p:cNvPr id="4" name="Segnaposto piè di pagina 3"/>
          <p:cNvSpPr>
            <a:spLocks noGrp="1"/>
          </p:cNvSpPr>
          <p:nvPr>
            <p:ph type="ftr" sz="quarter" idx="10"/>
          </p:nvPr>
        </p:nvSpPr>
        <p:spPr/>
        <p:txBody>
          <a:bodyPr/>
          <a:lstStyle/>
          <a:p>
            <a:pPr>
              <a:defRPr/>
            </a:pPr>
            <a:endParaRPr lang="it-IT"/>
          </a:p>
        </p:txBody>
      </p:sp>
      <p:sp>
        <p:nvSpPr>
          <p:cNvPr id="5" name="Segnaposto numero diapositiva 4"/>
          <p:cNvSpPr>
            <a:spLocks noGrp="1"/>
          </p:cNvSpPr>
          <p:nvPr>
            <p:ph type="sldNum" sz="quarter" idx="11"/>
          </p:nvPr>
        </p:nvSpPr>
        <p:spPr/>
        <p:txBody>
          <a:bodyPr/>
          <a:lstStyle/>
          <a:p>
            <a:pPr>
              <a:defRPr/>
            </a:pPr>
            <a:fld id="{C4D6512B-7C0D-4328-A8A7-976E94BCA5E3}" type="slidenum">
              <a:rPr lang="it-IT" smtClean="0"/>
              <a:pPr>
                <a:defRPr/>
              </a:pPr>
              <a:t>4</a:t>
            </a:fld>
            <a:endParaRPr lang="it-IT"/>
          </a:p>
        </p:txBody>
      </p:sp>
    </p:spTree>
    <p:extLst>
      <p:ext uri="{BB962C8B-B14F-4D97-AF65-F5344CB8AC3E}">
        <p14:creationId xmlns:p14="http://schemas.microsoft.com/office/powerpoint/2010/main" val="176307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1"/>
            <a:r>
              <a:rPr lang="it-IT" dirty="0" smtClean="0"/>
              <a:t>(per es. capacità di </a:t>
            </a:r>
            <a:r>
              <a:rPr lang="it-IT" dirty="0" err="1" smtClean="0"/>
              <a:t>problem</a:t>
            </a:r>
            <a:r>
              <a:rPr lang="it-IT" dirty="0" smtClean="0"/>
              <a:t> </a:t>
            </a:r>
            <a:r>
              <a:rPr lang="it-IT" dirty="0" err="1" smtClean="0"/>
              <a:t>solving</a:t>
            </a:r>
            <a:r>
              <a:rPr lang="it-IT" dirty="0" smtClean="0"/>
              <a:t>)</a:t>
            </a:r>
          </a:p>
        </p:txBody>
      </p:sp>
      <p:sp>
        <p:nvSpPr>
          <p:cNvPr id="4" name="Segnaposto numero diapositiva 3"/>
          <p:cNvSpPr>
            <a:spLocks noGrp="1"/>
          </p:cNvSpPr>
          <p:nvPr>
            <p:ph type="sldNum" sz="quarter" idx="10"/>
          </p:nvPr>
        </p:nvSpPr>
        <p:spPr/>
        <p:txBody>
          <a:bodyPr/>
          <a:lstStyle/>
          <a:p>
            <a:fld id="{664C47C7-8A9F-CD43-9F5A-34712C805EDD}" type="slidenum">
              <a:rPr lang="it-IT" smtClean="0"/>
              <a:pPr/>
              <a:t>21</a:t>
            </a:fld>
            <a:endParaRPr lang="it-IT"/>
          </a:p>
        </p:txBody>
      </p:sp>
    </p:spTree>
    <p:extLst>
      <p:ext uri="{BB962C8B-B14F-4D97-AF65-F5344CB8AC3E}">
        <p14:creationId xmlns:p14="http://schemas.microsoft.com/office/powerpoint/2010/main" val="1665607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Qvqp</a:t>
            </a:r>
            <a:r>
              <a:rPr lang="it-IT" dirty="0" smtClean="0"/>
              <a:t> ci fornisce importanti indicazioni</a:t>
            </a:r>
            <a:r>
              <a:rPr lang="it-IT" baseline="0" dirty="0" smtClean="0"/>
              <a:t> – test finale che non era adeguato</a:t>
            </a:r>
            <a:endParaRPr lang="it-IT" dirty="0" smtClean="0"/>
          </a:p>
          <a:p>
            <a:r>
              <a:rPr lang="it-IT" dirty="0" smtClean="0"/>
              <a:t>Solo dopo aver trasmesso all’</a:t>
            </a:r>
            <a:r>
              <a:rPr lang="it-IT" dirty="0" err="1" smtClean="0"/>
              <a:t>Agenas</a:t>
            </a:r>
            <a:r>
              <a:rPr lang="it-IT" dirty="0" smtClean="0"/>
              <a:t> il</a:t>
            </a:r>
            <a:r>
              <a:rPr lang="it-IT" baseline="0" dirty="0" smtClean="0"/>
              <a:t> report finale degli aventi diritto</a:t>
            </a:r>
          </a:p>
          <a:p>
            <a:endParaRPr lang="it-IT" dirty="0"/>
          </a:p>
        </p:txBody>
      </p:sp>
      <p:sp>
        <p:nvSpPr>
          <p:cNvPr id="4" name="Segnaposto piè di pagina 3"/>
          <p:cNvSpPr>
            <a:spLocks noGrp="1"/>
          </p:cNvSpPr>
          <p:nvPr>
            <p:ph type="ftr" sz="quarter" idx="10"/>
          </p:nvPr>
        </p:nvSpPr>
        <p:spPr/>
        <p:txBody>
          <a:bodyPr/>
          <a:lstStyle/>
          <a:p>
            <a:pPr>
              <a:defRPr/>
            </a:pPr>
            <a:endParaRPr lang="it-IT"/>
          </a:p>
        </p:txBody>
      </p:sp>
      <p:sp>
        <p:nvSpPr>
          <p:cNvPr id="5" name="Segnaposto numero diapositiva 4"/>
          <p:cNvSpPr>
            <a:spLocks noGrp="1"/>
          </p:cNvSpPr>
          <p:nvPr>
            <p:ph type="sldNum" sz="quarter" idx="11"/>
          </p:nvPr>
        </p:nvSpPr>
        <p:spPr/>
        <p:txBody>
          <a:bodyPr/>
          <a:lstStyle/>
          <a:p>
            <a:pPr>
              <a:defRPr/>
            </a:pPr>
            <a:fld id="{C4D6512B-7C0D-4328-A8A7-976E94BCA5E3}" type="slidenum">
              <a:rPr lang="it-IT" smtClean="0"/>
              <a:pPr>
                <a:defRPr/>
              </a:pPr>
              <a:t>23</a:t>
            </a:fld>
            <a:endParaRPr lang="it-IT"/>
          </a:p>
        </p:txBody>
      </p:sp>
    </p:spTree>
    <p:extLst>
      <p:ext uri="{BB962C8B-B14F-4D97-AF65-F5344CB8AC3E}">
        <p14:creationId xmlns:p14="http://schemas.microsoft.com/office/powerpoint/2010/main" val="2708329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the </a:t>
            </a:r>
            <a:r>
              <a:rPr lang="it-IT" dirty="0" err="1" smtClean="0"/>
              <a:t>difference</a:t>
            </a:r>
            <a:r>
              <a:rPr lang="it-IT" dirty="0" smtClean="0"/>
              <a:t> </a:t>
            </a:r>
            <a:r>
              <a:rPr lang="it-IT" dirty="0" err="1" smtClean="0"/>
              <a:t>is</a:t>
            </a:r>
            <a:r>
              <a:rPr lang="it-IT" dirty="0" smtClean="0"/>
              <a:t> </a:t>
            </a:r>
            <a:r>
              <a:rPr lang="it-IT" dirty="0" err="1" smtClean="0"/>
              <a:t>most</a:t>
            </a:r>
            <a:r>
              <a:rPr lang="it-IT" dirty="0" smtClean="0"/>
              <a:t> </a:t>
            </a:r>
            <a:r>
              <a:rPr lang="it-IT" dirty="0" err="1" smtClean="0"/>
              <a:t>likely</a:t>
            </a:r>
            <a:r>
              <a:rPr lang="it-IT" dirty="0" smtClean="0"/>
              <a:t> </a:t>
            </a:r>
            <a:r>
              <a:rPr lang="it-IT" dirty="0" err="1" smtClean="0"/>
              <a:t>not</a:t>
            </a:r>
            <a:r>
              <a:rPr lang="it-IT" dirty="0" smtClean="0"/>
              <a:t> due </a:t>
            </a:r>
            <a:r>
              <a:rPr lang="it-IT" dirty="0" err="1" smtClean="0"/>
              <a:t>to</a:t>
            </a:r>
            <a:r>
              <a:rPr lang="it-IT" dirty="0" smtClean="0"/>
              <a:t> chance</a:t>
            </a:r>
          </a:p>
          <a:p>
            <a:endParaRPr lang="it-IT" dirty="0"/>
          </a:p>
        </p:txBody>
      </p:sp>
      <p:sp>
        <p:nvSpPr>
          <p:cNvPr id="4" name="Segnaposto numero diapositiva 3"/>
          <p:cNvSpPr>
            <a:spLocks noGrp="1"/>
          </p:cNvSpPr>
          <p:nvPr>
            <p:ph type="sldNum" sz="quarter" idx="10"/>
          </p:nvPr>
        </p:nvSpPr>
        <p:spPr/>
        <p:txBody>
          <a:bodyPr/>
          <a:lstStyle/>
          <a:p>
            <a:fld id="{664C47C7-8A9F-CD43-9F5A-34712C805EDD}" type="slidenum">
              <a:rPr lang="it-IT" smtClean="0"/>
              <a:pPr/>
              <a:t>26</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cs typeface="ＭＳ Ｐゴシック"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defRPr>
            </a:lvl9pPr>
          </a:lstStyle>
          <a:p>
            <a:pPr eaLnBrk="1" hangingPunct="1"/>
            <a:fld id="{94A96381-A8BA-6644-99AF-1D65EE978D3D}" type="slidenum">
              <a:rPr lang="it-IT" sz="1200">
                <a:solidFill>
                  <a:srgbClr val="000000"/>
                </a:solidFill>
              </a:rPr>
              <a:pPr eaLnBrk="1" hangingPunct="1"/>
              <a:t>29</a:t>
            </a:fld>
            <a:endParaRPr lang="it-IT" sz="1200">
              <a:solidFill>
                <a:srgbClr val="000000"/>
              </a:solidFill>
            </a:endParaRPr>
          </a:p>
        </p:txBody>
      </p:sp>
      <p:sp>
        <p:nvSpPr>
          <p:cNvPr id="6144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1444" name="Rectangle 2"/>
          <p:cNvSpPr>
            <a:spLocks noGrp="1" noChangeArrowheads="1"/>
          </p:cNvSpPr>
          <p:nvPr>
            <p:ph type="body" idx="1"/>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it-IT">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65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egnaposto piè di pagina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66565" name="Segnaposto numero diapositiva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398EA9-6731-4A33-9573-AFE67B841602}" type="slidenum">
              <a:rPr lang="it-IT" smtClean="0"/>
              <a:pPr fontAlgn="base">
                <a:spcBef>
                  <a:spcPct val="0"/>
                </a:spcBef>
                <a:spcAft>
                  <a:spcPct val="0"/>
                </a:spcAft>
                <a:defRPr/>
              </a:pPr>
              <a:t>30</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err="1" smtClean="0"/>
              <a:t>Processo</a:t>
            </a:r>
            <a:r>
              <a:rPr lang="en-GB" baseline="0" dirty="0" smtClean="0"/>
              <a:t> di </a:t>
            </a:r>
            <a:r>
              <a:rPr lang="en-GB" baseline="0" dirty="0" err="1" smtClean="0"/>
              <a:t>ricerca</a:t>
            </a:r>
            <a:r>
              <a:rPr lang="en-GB" baseline="0" dirty="0" smtClean="0"/>
              <a:t> di </a:t>
            </a:r>
            <a:r>
              <a:rPr lang="en-GB" baseline="0" dirty="0" err="1" smtClean="0"/>
              <a:t>soluzioni</a:t>
            </a:r>
            <a:r>
              <a:rPr lang="en-GB" baseline="0" dirty="0" smtClean="0"/>
              <a:t> </a:t>
            </a:r>
            <a:r>
              <a:rPr lang="en-GB" baseline="0" dirty="0" err="1" smtClean="0"/>
              <a:t>che</a:t>
            </a:r>
            <a:r>
              <a:rPr lang="en-GB" baseline="0" dirty="0" smtClean="0"/>
              <a:t> </a:t>
            </a:r>
            <a:r>
              <a:rPr lang="en-GB" baseline="0" dirty="0" err="1" smtClean="0"/>
              <a:t>permettano</a:t>
            </a:r>
            <a:r>
              <a:rPr lang="en-GB" baseline="0" dirty="0" smtClean="0"/>
              <a:t> di </a:t>
            </a:r>
            <a:r>
              <a:rPr lang="en-GB" baseline="0" dirty="0" err="1" smtClean="0"/>
              <a:t>coniugare</a:t>
            </a:r>
            <a:r>
              <a:rPr lang="en-GB" baseline="0" dirty="0" smtClean="0"/>
              <a:t> </a:t>
            </a:r>
            <a:r>
              <a:rPr lang="en-GB" baseline="0" dirty="0" err="1" smtClean="0"/>
              <a:t>PBl</a:t>
            </a:r>
            <a:r>
              <a:rPr lang="en-GB" baseline="0" dirty="0" smtClean="0"/>
              <a:t> con </a:t>
            </a:r>
            <a:r>
              <a:rPr lang="en-GB" baseline="0" dirty="0" err="1" smtClean="0"/>
              <a:t>gli</a:t>
            </a:r>
            <a:r>
              <a:rPr lang="en-GB" baseline="0" dirty="0" smtClean="0"/>
              <a:t> </a:t>
            </a:r>
            <a:r>
              <a:rPr lang="en-GB" baseline="0" dirty="0" err="1" smtClean="0"/>
              <a:t>strumenti</a:t>
            </a:r>
            <a:r>
              <a:rPr lang="en-GB" baseline="0" dirty="0" smtClean="0"/>
              <a:t> del web</a:t>
            </a:r>
            <a:endParaRPr lang="en-GB" dirty="0"/>
          </a:p>
        </p:txBody>
      </p:sp>
      <p:sp>
        <p:nvSpPr>
          <p:cNvPr id="4" name="Segnaposto piè di pagina 3"/>
          <p:cNvSpPr>
            <a:spLocks noGrp="1"/>
          </p:cNvSpPr>
          <p:nvPr>
            <p:ph type="ftr" sz="quarter" idx="10"/>
          </p:nvPr>
        </p:nvSpPr>
        <p:spPr/>
        <p:txBody>
          <a:bodyPr/>
          <a:lstStyle/>
          <a:p>
            <a:pPr>
              <a:defRPr/>
            </a:pPr>
            <a:endParaRPr lang="it-IT"/>
          </a:p>
        </p:txBody>
      </p:sp>
      <p:sp>
        <p:nvSpPr>
          <p:cNvPr id="5" name="Segnaposto numero diapositiva 4"/>
          <p:cNvSpPr>
            <a:spLocks noGrp="1"/>
          </p:cNvSpPr>
          <p:nvPr>
            <p:ph type="sldNum" sz="quarter" idx="11"/>
          </p:nvPr>
        </p:nvSpPr>
        <p:spPr/>
        <p:txBody>
          <a:bodyPr/>
          <a:lstStyle/>
          <a:p>
            <a:pPr>
              <a:defRPr/>
            </a:pPr>
            <a:fld id="{C4D6512B-7C0D-4328-A8A7-976E94BCA5E3}" type="slidenum">
              <a:rPr lang="it-IT" smtClean="0"/>
              <a:pPr>
                <a:defRPr/>
              </a:pPr>
              <a:t>6</a:t>
            </a:fld>
            <a:endParaRPr lang="it-IT"/>
          </a:p>
        </p:txBody>
      </p:sp>
    </p:spTree>
    <p:extLst>
      <p:ext uri="{BB962C8B-B14F-4D97-AF65-F5344CB8AC3E}">
        <p14:creationId xmlns:p14="http://schemas.microsoft.com/office/powerpoint/2010/main" val="197134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Da qui si ravvisò la necessità di applicare un metodo didattico che fin dall'inizio permettesse agli studenti di confrontarsi con “casi”, successivamente chiamati “problemi”, che riproducessero il loro futuro contesto professionale. Il metodo fu dunque chiamato “</a:t>
            </a:r>
            <a:r>
              <a:rPr lang="it-IT" sz="1200" kern="1200" dirty="0" err="1" smtClean="0">
                <a:solidFill>
                  <a:schemeClr val="tx1"/>
                </a:solidFill>
                <a:effectLst/>
                <a:latin typeface="+mn-lt"/>
                <a:ea typeface="+mn-ea"/>
                <a:cs typeface="+mn-cs"/>
              </a:rPr>
              <a:t>Problem</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Based</a:t>
            </a:r>
            <a:r>
              <a:rPr lang="it-IT" sz="1200" kern="1200" dirty="0" smtClean="0">
                <a:solidFill>
                  <a:schemeClr val="tx1"/>
                </a:solidFill>
                <a:effectLst/>
                <a:latin typeface="+mn-lt"/>
                <a:ea typeface="+mn-ea"/>
                <a:cs typeface="+mn-cs"/>
              </a:rPr>
              <a:t> Learning”.</a:t>
            </a:r>
            <a:endParaRPr lang="it-IT" dirty="0"/>
          </a:p>
        </p:txBody>
      </p:sp>
      <p:sp>
        <p:nvSpPr>
          <p:cNvPr id="4" name="Segnaposto piè di pagina 3"/>
          <p:cNvSpPr>
            <a:spLocks noGrp="1"/>
          </p:cNvSpPr>
          <p:nvPr>
            <p:ph type="ftr" sz="quarter" idx="10"/>
          </p:nvPr>
        </p:nvSpPr>
        <p:spPr/>
        <p:txBody>
          <a:bodyPr/>
          <a:lstStyle/>
          <a:p>
            <a:pPr>
              <a:defRPr/>
            </a:pPr>
            <a:endParaRPr lang="it-IT"/>
          </a:p>
        </p:txBody>
      </p:sp>
      <p:sp>
        <p:nvSpPr>
          <p:cNvPr id="5" name="Segnaposto numero diapositiva 4"/>
          <p:cNvSpPr>
            <a:spLocks noGrp="1"/>
          </p:cNvSpPr>
          <p:nvPr>
            <p:ph type="sldNum" sz="quarter" idx="11"/>
          </p:nvPr>
        </p:nvSpPr>
        <p:spPr/>
        <p:txBody>
          <a:bodyPr/>
          <a:lstStyle/>
          <a:p>
            <a:pPr>
              <a:defRPr/>
            </a:pPr>
            <a:fld id="{C4D6512B-7C0D-4328-A8A7-976E94BCA5E3}" type="slidenum">
              <a:rPr lang="it-IT" smtClean="0"/>
              <a:pPr>
                <a:defRPr/>
              </a:pPr>
              <a:t>9</a:t>
            </a:fld>
            <a:endParaRPr lang="it-IT"/>
          </a:p>
        </p:txBody>
      </p:sp>
    </p:spTree>
    <p:extLst>
      <p:ext uri="{BB962C8B-B14F-4D97-AF65-F5344CB8AC3E}">
        <p14:creationId xmlns:p14="http://schemas.microsoft.com/office/powerpoint/2010/main" val="123004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eaLnBrk="1" hangingPunct="1">
              <a:buClr>
                <a:schemeClr val="tx1"/>
              </a:buClr>
              <a:buNone/>
            </a:pPr>
            <a:r>
              <a:rPr lang="en-US" sz="1200" kern="1200" dirty="0" err="1" smtClean="0">
                <a:solidFill>
                  <a:schemeClr val="tx1"/>
                </a:solidFill>
                <a:latin typeface="+mn-lt"/>
                <a:ea typeface="Verdana" panose="020B0604030504040204" pitchFamily="34" charset="0"/>
                <a:cs typeface="Verdana" panose="020B0604030504040204" pitchFamily="34" charset="0"/>
              </a:rPr>
              <a:t>Tendenza</a:t>
            </a:r>
            <a:r>
              <a:rPr lang="en-US" sz="1200" kern="1200" dirty="0" smtClean="0">
                <a:solidFill>
                  <a:schemeClr val="tx1"/>
                </a:solidFill>
                <a:latin typeface="+mn-lt"/>
                <a:ea typeface="Verdana" panose="020B0604030504040204" pitchFamily="34" charset="0"/>
                <a:cs typeface="Verdana" panose="020B0604030504040204" pitchFamily="34" charset="0"/>
              </a:rPr>
              <a:t> a </a:t>
            </a:r>
            <a:r>
              <a:rPr lang="en-US" sz="1200" kern="1200" dirty="0" err="1" smtClean="0">
                <a:solidFill>
                  <a:schemeClr val="tx1"/>
                </a:solidFill>
                <a:latin typeface="+mn-lt"/>
                <a:ea typeface="Verdana" panose="020B0604030504040204" pitchFamily="34" charset="0"/>
                <a:cs typeface="Verdana" panose="020B0604030504040204" pitchFamily="34" charset="0"/>
              </a:rPr>
              <a:t>identificare</a:t>
            </a:r>
            <a:r>
              <a:rPr lang="en-US" sz="1200" kern="1200" dirty="0" smtClean="0">
                <a:solidFill>
                  <a:schemeClr val="tx1"/>
                </a:solidFill>
                <a:latin typeface="+mn-lt"/>
                <a:ea typeface="Verdana" panose="020B0604030504040204" pitchFamily="34" charset="0"/>
                <a:cs typeface="Verdana" panose="020B0604030504040204" pitchFamily="34" charset="0"/>
              </a:rPr>
              <a:t> </a:t>
            </a:r>
            <a:r>
              <a:rPr lang="en-US" sz="1200" kern="1200" dirty="0" err="1" smtClean="0">
                <a:solidFill>
                  <a:schemeClr val="tx1"/>
                </a:solidFill>
                <a:latin typeface="+mn-lt"/>
                <a:ea typeface="Verdana" panose="020B0604030504040204" pitchFamily="34" charset="0"/>
                <a:cs typeface="Verdana" panose="020B0604030504040204" pitchFamily="34" charset="0"/>
              </a:rPr>
              <a:t>metodi</a:t>
            </a:r>
            <a:r>
              <a:rPr lang="en-US" sz="1200" kern="1200" dirty="0" smtClean="0">
                <a:solidFill>
                  <a:schemeClr val="tx1"/>
                </a:solidFill>
                <a:latin typeface="+mn-lt"/>
                <a:ea typeface="Verdana" panose="020B0604030504040204" pitchFamily="34" charset="0"/>
                <a:cs typeface="Verdana" panose="020B0604030504040204" pitchFamily="34" charset="0"/>
              </a:rPr>
              <a:t> </a:t>
            </a:r>
            <a:r>
              <a:rPr lang="en-US" sz="1200" kern="1200" dirty="0" err="1" smtClean="0">
                <a:solidFill>
                  <a:schemeClr val="tx1"/>
                </a:solidFill>
                <a:latin typeface="+mn-lt"/>
                <a:ea typeface="Verdana" panose="020B0604030504040204" pitchFamily="34" charset="0"/>
                <a:cs typeface="Verdana" panose="020B0604030504040204" pitchFamily="34" charset="0"/>
              </a:rPr>
              <a:t>attivi</a:t>
            </a:r>
            <a:r>
              <a:rPr lang="en-US" sz="1200" kern="1200" dirty="0" smtClean="0">
                <a:solidFill>
                  <a:schemeClr val="tx1"/>
                </a:solidFill>
                <a:latin typeface="+mn-lt"/>
                <a:ea typeface="Verdana" panose="020B0604030504040204" pitchFamily="34" charset="0"/>
                <a:cs typeface="Verdana" panose="020B0604030504040204" pitchFamily="34" charset="0"/>
              </a:rPr>
              <a:t> con </a:t>
            </a:r>
            <a:r>
              <a:rPr lang="en-US" sz="1200" kern="1200" dirty="0" err="1" smtClean="0">
                <a:solidFill>
                  <a:schemeClr val="tx1"/>
                </a:solidFill>
                <a:latin typeface="+mn-lt"/>
                <a:ea typeface="Verdana" panose="020B0604030504040204" pitchFamily="34" charset="0"/>
                <a:cs typeface="Verdana" panose="020B0604030504040204" pitchFamily="34" charset="0"/>
              </a:rPr>
              <a:t>multimedializzazione</a:t>
            </a:r>
            <a:r>
              <a:rPr lang="en-US" sz="1200" kern="1200" dirty="0" smtClean="0">
                <a:solidFill>
                  <a:schemeClr val="tx1"/>
                </a:solidFill>
                <a:latin typeface="+mn-lt"/>
                <a:ea typeface="Verdana" panose="020B0604030504040204" pitchFamily="34" charset="0"/>
                <a:cs typeface="Verdana" panose="020B0604030504040204" pitchFamily="34" charset="0"/>
              </a:rPr>
              <a:t> </a:t>
            </a:r>
            <a:r>
              <a:rPr lang="en-US" sz="1200" kern="1200" dirty="0" err="1" smtClean="0">
                <a:solidFill>
                  <a:schemeClr val="tx1"/>
                </a:solidFill>
                <a:latin typeface="+mn-lt"/>
                <a:ea typeface="Verdana" panose="020B0604030504040204" pitchFamily="34" charset="0"/>
                <a:cs typeface="Verdana" panose="020B0604030504040204" pitchFamily="34" charset="0"/>
              </a:rPr>
              <a:t>dei</a:t>
            </a:r>
            <a:r>
              <a:rPr lang="en-US" sz="1200" kern="1200" dirty="0" smtClean="0">
                <a:solidFill>
                  <a:schemeClr val="tx1"/>
                </a:solidFill>
                <a:latin typeface="+mn-lt"/>
                <a:ea typeface="Verdana" panose="020B0604030504040204" pitchFamily="34" charset="0"/>
                <a:cs typeface="Verdana" panose="020B0604030504040204" pitchFamily="34" charset="0"/>
              </a:rPr>
              <a:t> </a:t>
            </a:r>
            <a:r>
              <a:rPr lang="en-US" sz="1200" kern="1200" dirty="0" err="1" smtClean="0">
                <a:solidFill>
                  <a:schemeClr val="tx1"/>
                </a:solidFill>
                <a:latin typeface="+mn-lt"/>
                <a:ea typeface="Verdana" panose="020B0604030504040204" pitchFamily="34" charset="0"/>
                <a:cs typeface="Verdana" panose="020B0604030504040204" pitchFamily="34" charset="0"/>
              </a:rPr>
              <a:t>contenuti</a:t>
            </a:r>
            <a:r>
              <a:rPr lang="en-US" sz="1200" kern="1200" dirty="0" smtClean="0">
                <a:solidFill>
                  <a:schemeClr val="tx1"/>
                </a:solidFill>
                <a:latin typeface="+mn-lt"/>
                <a:ea typeface="Verdana" panose="020B0604030504040204" pitchFamily="34" charset="0"/>
                <a:cs typeface="Verdana" panose="020B0604030504040204" pitchFamily="34" charset="0"/>
              </a:rPr>
              <a:t>. P</a:t>
            </a:r>
            <a:r>
              <a:rPr lang="it-IT" sz="1200" kern="1200" dirty="0" err="1" smtClean="0">
                <a:solidFill>
                  <a:schemeClr val="tx1"/>
                </a:solidFill>
                <a:effectLst/>
                <a:latin typeface="+mn-lt"/>
                <a:ea typeface="+mn-ea"/>
                <a:cs typeface="+mn-cs"/>
              </a:rPr>
              <a:t>er</a:t>
            </a:r>
            <a:r>
              <a:rPr lang="it-IT" sz="1200" kern="1200" dirty="0" smtClean="0">
                <a:solidFill>
                  <a:schemeClr val="tx1"/>
                </a:solidFill>
                <a:effectLst/>
                <a:latin typeface="+mn-lt"/>
                <a:ea typeface="+mn-ea"/>
                <a:cs typeface="+mn-cs"/>
              </a:rPr>
              <a:t> superare questa discrepanza pensò di rimodellare la metodologia didattica</a:t>
            </a:r>
          </a:p>
          <a:p>
            <a:pPr rtl="0"/>
            <a:r>
              <a:rPr lang="it-IT" sz="1200" kern="1200" dirty="0" smtClean="0">
                <a:solidFill>
                  <a:schemeClr val="tx1"/>
                </a:solidFill>
                <a:effectLst/>
                <a:latin typeface="+mn-lt"/>
                <a:ea typeface="+mn-ea"/>
                <a:cs typeface="+mn-cs"/>
              </a:rPr>
              <a:t>del proprio corso esponendo gli studenti, fin dall’inizio del percorso formativo, a dei</a:t>
            </a:r>
          </a:p>
          <a:p>
            <a:pPr rtl="0"/>
            <a:r>
              <a:rPr lang="it-IT" sz="1200" kern="1200" dirty="0" smtClean="0">
                <a:solidFill>
                  <a:schemeClr val="tx1"/>
                </a:solidFill>
                <a:effectLst/>
                <a:latin typeface="+mn-lt"/>
                <a:ea typeface="+mn-ea"/>
                <a:cs typeface="+mn-cs"/>
              </a:rPr>
              <a:t>“casi” che riproducessero il contesto e le problematiche della loro futura vita pro-</a:t>
            </a:r>
          </a:p>
          <a:p>
            <a:pPr rtl="0"/>
            <a:r>
              <a:rPr lang="it-IT" sz="1200" kern="1200" dirty="0" err="1" smtClean="0">
                <a:solidFill>
                  <a:schemeClr val="tx1"/>
                </a:solidFill>
                <a:effectLst/>
                <a:latin typeface="+mn-lt"/>
                <a:ea typeface="+mn-ea"/>
                <a:cs typeface="+mn-cs"/>
              </a:rPr>
              <a:t>fessionale</a:t>
            </a:r>
            <a:r>
              <a:rPr lang="it-IT" sz="1200" kern="1200" dirty="0" smtClean="0">
                <a:solidFill>
                  <a:schemeClr val="tx1"/>
                </a:solidFill>
                <a:effectLst/>
                <a:latin typeface="+mn-lt"/>
                <a:ea typeface="+mn-ea"/>
                <a:cs typeface="+mn-cs"/>
              </a:rPr>
              <a:t>. Decise, dunque, di non incominciare il corso con l’impartire </a:t>
            </a:r>
            <a:r>
              <a:rPr lang="it-IT" sz="1200" kern="1200" dirty="0" err="1" smtClean="0">
                <a:solidFill>
                  <a:schemeClr val="tx1"/>
                </a:solidFill>
                <a:effectLst/>
                <a:latin typeface="+mn-lt"/>
                <a:ea typeface="+mn-ea"/>
                <a:cs typeface="+mn-cs"/>
              </a:rPr>
              <a:t>conoscen</a:t>
            </a:r>
            <a:r>
              <a:rPr lang="it-IT" sz="1200" kern="1200" dirty="0" smtClean="0">
                <a:solidFill>
                  <a:schemeClr val="tx1"/>
                </a:solidFill>
                <a:effectLst/>
                <a:latin typeface="+mn-lt"/>
                <a:ea typeface="+mn-ea"/>
                <a:cs typeface="+mn-cs"/>
              </a:rPr>
              <a:t>-</a:t>
            </a:r>
          </a:p>
          <a:p>
            <a:pPr rtl="0"/>
            <a:r>
              <a:rPr lang="it-IT" sz="1200" kern="1200" dirty="0" err="1" smtClean="0">
                <a:solidFill>
                  <a:schemeClr val="tx1"/>
                </a:solidFill>
                <a:effectLst/>
                <a:latin typeface="+mn-lt"/>
                <a:ea typeface="+mn-ea"/>
                <a:cs typeface="+mn-cs"/>
              </a:rPr>
              <a:t>ze</a:t>
            </a:r>
            <a:r>
              <a:rPr lang="it-IT" sz="1200" kern="1200" dirty="0" smtClean="0">
                <a:solidFill>
                  <a:schemeClr val="tx1"/>
                </a:solidFill>
                <a:effectLst/>
                <a:latin typeface="+mn-lt"/>
                <a:ea typeface="+mn-ea"/>
                <a:cs typeface="+mn-cs"/>
              </a:rPr>
              <a:t> disciplinari teoriche con le lezioni tradizionali, ma con “casi clinici”, che </a:t>
            </a:r>
            <a:r>
              <a:rPr lang="it-IT" sz="1200" kern="1200" dirty="0" err="1" smtClean="0">
                <a:solidFill>
                  <a:schemeClr val="tx1"/>
                </a:solidFill>
                <a:effectLst/>
                <a:latin typeface="+mn-lt"/>
                <a:ea typeface="+mn-ea"/>
                <a:cs typeface="+mn-cs"/>
              </a:rPr>
              <a:t>raffigu</a:t>
            </a:r>
            <a:r>
              <a:rPr lang="it-IT" sz="1200" kern="1200" dirty="0" smtClean="0">
                <a:solidFill>
                  <a:schemeClr val="tx1"/>
                </a:solidFill>
                <a:effectLst/>
                <a:latin typeface="+mn-lt"/>
                <a:ea typeface="+mn-ea"/>
                <a:cs typeface="+mn-cs"/>
              </a:rPr>
              <a:t>-</a:t>
            </a:r>
          </a:p>
          <a:p>
            <a:pPr rtl="0"/>
            <a:r>
              <a:rPr lang="it-IT" sz="1200" kern="1200" dirty="0" err="1" smtClean="0">
                <a:solidFill>
                  <a:schemeClr val="tx1"/>
                </a:solidFill>
                <a:effectLst/>
                <a:latin typeface="+mn-lt"/>
                <a:ea typeface="+mn-ea"/>
                <a:cs typeface="+mn-cs"/>
              </a:rPr>
              <a:t>rassero</a:t>
            </a:r>
            <a:r>
              <a:rPr lang="it-IT" sz="1200" kern="1200" dirty="0" smtClean="0">
                <a:solidFill>
                  <a:schemeClr val="tx1"/>
                </a:solidFill>
                <a:effectLst/>
                <a:latin typeface="+mn-lt"/>
                <a:ea typeface="+mn-ea"/>
                <a:cs typeface="+mn-cs"/>
              </a:rPr>
              <a:t> la complessa realtà di ogni singolo paziente e, di conseguenza, </a:t>
            </a:r>
            <a:r>
              <a:rPr lang="it-IT" sz="1200" kern="1200" dirty="0" err="1" smtClean="0">
                <a:solidFill>
                  <a:schemeClr val="tx1"/>
                </a:solidFill>
                <a:effectLst/>
                <a:latin typeface="+mn-lt"/>
                <a:ea typeface="+mn-ea"/>
                <a:cs typeface="+mn-cs"/>
              </a:rPr>
              <a:t>richiedes</a:t>
            </a:r>
            <a:r>
              <a:rPr lang="it-IT" sz="1200" kern="1200" dirty="0" smtClean="0">
                <a:solidFill>
                  <a:schemeClr val="tx1"/>
                </a:solidFill>
                <a:effectLst/>
                <a:latin typeface="+mn-lt"/>
                <a:ea typeface="+mn-ea"/>
                <a:cs typeface="+mn-cs"/>
              </a:rPr>
              <a:t>-</a:t>
            </a:r>
          </a:p>
          <a:p>
            <a:pPr rtl="0"/>
            <a:r>
              <a:rPr lang="it-IT" sz="1200" kern="1200" dirty="0" err="1" smtClean="0">
                <a:solidFill>
                  <a:schemeClr val="tx1"/>
                </a:solidFill>
                <a:effectLst/>
                <a:latin typeface="+mn-lt"/>
                <a:ea typeface="+mn-ea"/>
                <a:cs typeface="+mn-cs"/>
              </a:rPr>
              <a:t>sero</a:t>
            </a:r>
            <a:r>
              <a:rPr lang="it-IT" sz="1200" kern="1200" dirty="0" smtClean="0">
                <a:solidFill>
                  <a:schemeClr val="tx1"/>
                </a:solidFill>
                <a:effectLst/>
                <a:latin typeface="+mn-lt"/>
                <a:ea typeface="+mn-ea"/>
                <a:cs typeface="+mn-cs"/>
              </a:rPr>
              <a:t> uno studio e acquisizione delle conoscenze disciplinari in forma integrata e sti-</a:t>
            </a:r>
          </a:p>
          <a:p>
            <a:pPr rtl="0"/>
            <a:r>
              <a:rPr lang="it-IT" sz="1200" kern="1200" dirty="0" smtClean="0">
                <a:solidFill>
                  <a:schemeClr val="tx1"/>
                </a:solidFill>
                <a:effectLst/>
                <a:latin typeface="+mn-lt"/>
                <a:ea typeface="+mn-ea"/>
                <a:cs typeface="+mn-cs"/>
              </a:rPr>
              <a:t>molassero lo sviluppo delle capacità complesse di “ragionamento clinico”.</a:t>
            </a:r>
          </a:p>
          <a:p>
            <a:endParaRPr lang="it-IT" dirty="0"/>
          </a:p>
        </p:txBody>
      </p:sp>
      <p:sp>
        <p:nvSpPr>
          <p:cNvPr id="4" name="Segnaposto piè di pagina 3"/>
          <p:cNvSpPr>
            <a:spLocks noGrp="1"/>
          </p:cNvSpPr>
          <p:nvPr>
            <p:ph type="ftr" sz="quarter" idx="10"/>
          </p:nvPr>
        </p:nvSpPr>
        <p:spPr/>
        <p:txBody>
          <a:bodyPr/>
          <a:lstStyle/>
          <a:p>
            <a:pPr>
              <a:defRPr/>
            </a:pPr>
            <a:endParaRPr lang="it-IT"/>
          </a:p>
        </p:txBody>
      </p:sp>
      <p:sp>
        <p:nvSpPr>
          <p:cNvPr id="5" name="Segnaposto numero diapositiva 4"/>
          <p:cNvSpPr>
            <a:spLocks noGrp="1"/>
          </p:cNvSpPr>
          <p:nvPr>
            <p:ph type="sldNum" sz="quarter" idx="11"/>
          </p:nvPr>
        </p:nvSpPr>
        <p:spPr/>
        <p:txBody>
          <a:bodyPr/>
          <a:lstStyle/>
          <a:p>
            <a:pPr>
              <a:defRPr/>
            </a:pPr>
            <a:fld id="{C4D6512B-7C0D-4328-A8A7-976E94BCA5E3}" type="slidenum">
              <a:rPr lang="it-IT" smtClean="0"/>
              <a:pPr>
                <a:defRPr/>
              </a:pPr>
              <a:t>10</a:t>
            </a:fld>
            <a:endParaRPr lang="it-IT"/>
          </a:p>
        </p:txBody>
      </p:sp>
    </p:spTree>
    <p:extLst>
      <p:ext uri="{BB962C8B-B14F-4D97-AF65-F5344CB8AC3E}">
        <p14:creationId xmlns:p14="http://schemas.microsoft.com/office/powerpoint/2010/main" val="103292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34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a:p>
            <a:pPr eaLnBrk="1" hangingPunct="1">
              <a:spcBef>
                <a:spcPct val="0"/>
              </a:spcBef>
            </a:pPr>
            <a:r>
              <a:rPr lang="it-IT" smtClean="0"/>
              <a:t>----- Note riunione (04/10/12 23:34) -----</a:t>
            </a:r>
          </a:p>
          <a:p>
            <a:pPr eaLnBrk="1" hangingPunct="1">
              <a:spcBef>
                <a:spcPct val="0"/>
              </a:spcBef>
            </a:pPr>
            <a:r>
              <a:rPr lang="it-IT" smtClean="0"/>
              <a:t>realizzare attivita' collaborative</a:t>
            </a:r>
          </a:p>
        </p:txBody>
      </p:sp>
      <p:sp>
        <p:nvSpPr>
          <p:cNvPr id="63492" name="Segnaposto piè di pagina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63493" name="Segnaposto numero diapositiva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DDE01D-F6A6-4AFF-BEFC-E6925CA36908}" type="slidenum">
              <a:rPr lang="it-IT" smtClean="0"/>
              <a:pPr fontAlgn="base">
                <a:spcBef>
                  <a:spcPct val="0"/>
                </a:spcBef>
                <a:spcAft>
                  <a:spcPct val="0"/>
                </a:spcAft>
                <a:defRPr/>
              </a:pPr>
              <a:t>12</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04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Our aim was to reproduce the entire pbl cycle at distance, using moodle tools</a:t>
            </a:r>
          </a:p>
          <a:p>
            <a:r>
              <a:rPr lang="it-IT" smtClean="0"/>
              <a:t>Facilitator presents the problem before any content is introduced</a:t>
            </a:r>
          </a:p>
          <a:p>
            <a:pPr eaLnBrk="1" hangingPunct="1">
              <a:spcBef>
                <a:spcPct val="0"/>
              </a:spcBef>
            </a:pPr>
            <a:endParaRPr lang="it-IT" smtClean="0"/>
          </a:p>
        </p:txBody>
      </p:sp>
      <p:sp>
        <p:nvSpPr>
          <p:cNvPr id="6042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CF675B-76D4-4AAF-A522-E336A84F6307}" type="slidenum">
              <a:rPr lang="it-IT" smtClean="0"/>
              <a:pPr fontAlgn="base">
                <a:spcBef>
                  <a:spcPct val="0"/>
                </a:spcBef>
                <a:spcAft>
                  <a:spcPct val="0"/>
                </a:spcAft>
                <a:defRPr/>
              </a:pPr>
              <a:t>13</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This is a 2.3 version, now we are using the 2.5 version</a:t>
            </a:r>
          </a:p>
          <a:p>
            <a:pPr eaLnBrk="1" hangingPunct="1">
              <a:spcBef>
                <a:spcPct val="0"/>
              </a:spcBef>
            </a:pPr>
            <a:r>
              <a:rPr lang="en-GB" smtClean="0"/>
              <a:t>Here we have the complete pbl cycle translated in moodle</a:t>
            </a:r>
          </a:p>
        </p:txBody>
      </p:sp>
      <p:sp>
        <p:nvSpPr>
          <p:cNvPr id="6246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872809-FBDA-4849-8893-1B527B8C18E1}" type="slidenum">
              <a:rPr lang="it-IT" smtClean="0"/>
              <a:pPr fontAlgn="base">
                <a:spcBef>
                  <a:spcPct val="0"/>
                </a:spcBef>
                <a:spcAft>
                  <a:spcPct val="0"/>
                </a:spcAft>
                <a:defRPr/>
              </a:pPr>
              <a:t>14</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FADOI: federazione delle associazioni dei dirigenti ospedalieri Internisti</a:t>
            </a:r>
            <a:endParaRPr lang="it-IT" dirty="0"/>
          </a:p>
        </p:txBody>
      </p:sp>
      <p:sp>
        <p:nvSpPr>
          <p:cNvPr id="4" name="Segnaposto piè di pagina 3"/>
          <p:cNvSpPr>
            <a:spLocks noGrp="1"/>
          </p:cNvSpPr>
          <p:nvPr>
            <p:ph type="ftr" sz="quarter" idx="10"/>
          </p:nvPr>
        </p:nvSpPr>
        <p:spPr/>
        <p:txBody>
          <a:bodyPr/>
          <a:lstStyle/>
          <a:p>
            <a:pPr>
              <a:defRPr/>
            </a:pPr>
            <a:endParaRPr lang="it-IT"/>
          </a:p>
        </p:txBody>
      </p:sp>
      <p:sp>
        <p:nvSpPr>
          <p:cNvPr id="5" name="Segnaposto numero diapositiva 4"/>
          <p:cNvSpPr>
            <a:spLocks noGrp="1"/>
          </p:cNvSpPr>
          <p:nvPr>
            <p:ph type="sldNum" sz="quarter" idx="11"/>
          </p:nvPr>
        </p:nvSpPr>
        <p:spPr/>
        <p:txBody>
          <a:bodyPr/>
          <a:lstStyle/>
          <a:p>
            <a:pPr>
              <a:defRPr/>
            </a:pPr>
            <a:fld id="{C4D6512B-7C0D-4328-A8A7-976E94BCA5E3}" type="slidenum">
              <a:rPr lang="it-IT" smtClean="0"/>
              <a:pPr>
                <a:defRPr/>
              </a:pPr>
              <a:t>19</a:t>
            </a:fld>
            <a:endParaRPr lang="it-IT"/>
          </a:p>
        </p:txBody>
      </p:sp>
    </p:spTree>
    <p:extLst>
      <p:ext uri="{BB962C8B-B14F-4D97-AF65-F5344CB8AC3E}">
        <p14:creationId xmlns:p14="http://schemas.microsoft.com/office/powerpoint/2010/main" val="413966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Quali sono i nostri</a:t>
            </a:r>
            <a:r>
              <a:rPr lang="it-IT" baseline="0" dirty="0" smtClean="0"/>
              <a:t> strumenti di valutazione all’interno del metodo PBL?</a:t>
            </a:r>
            <a:endParaRPr lang="it-IT" dirty="0"/>
          </a:p>
        </p:txBody>
      </p:sp>
      <p:sp>
        <p:nvSpPr>
          <p:cNvPr id="4" name="Segnaposto piè di pagina 3"/>
          <p:cNvSpPr>
            <a:spLocks noGrp="1"/>
          </p:cNvSpPr>
          <p:nvPr>
            <p:ph type="ftr" sz="quarter" idx="10"/>
          </p:nvPr>
        </p:nvSpPr>
        <p:spPr/>
        <p:txBody>
          <a:bodyPr/>
          <a:lstStyle/>
          <a:p>
            <a:pPr>
              <a:defRPr/>
            </a:pPr>
            <a:endParaRPr lang="it-IT"/>
          </a:p>
        </p:txBody>
      </p:sp>
      <p:sp>
        <p:nvSpPr>
          <p:cNvPr id="5" name="Segnaposto numero diapositiva 4"/>
          <p:cNvSpPr>
            <a:spLocks noGrp="1"/>
          </p:cNvSpPr>
          <p:nvPr>
            <p:ph type="sldNum" sz="quarter" idx="11"/>
          </p:nvPr>
        </p:nvSpPr>
        <p:spPr/>
        <p:txBody>
          <a:bodyPr/>
          <a:lstStyle/>
          <a:p>
            <a:pPr>
              <a:defRPr/>
            </a:pPr>
            <a:fld id="{C4D6512B-7C0D-4328-A8A7-976E94BCA5E3}" type="slidenum">
              <a:rPr lang="it-IT" smtClean="0"/>
              <a:pPr>
                <a:defRPr/>
              </a:pPr>
              <a:t>20</a:t>
            </a:fld>
            <a:endParaRPr lang="it-IT"/>
          </a:p>
        </p:txBody>
      </p:sp>
    </p:spTree>
    <p:extLst>
      <p:ext uri="{BB962C8B-B14F-4D97-AF65-F5344CB8AC3E}">
        <p14:creationId xmlns:p14="http://schemas.microsoft.com/office/powerpoint/2010/main" val="162549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67718" y="67715"/>
            <a:ext cx="6858015" cy="990600"/>
          </a:xfrm>
          <a:prstGeom prst="rect">
            <a:avLst/>
          </a:prstGeom>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lvl1pPr marL="342900" indent="-342900">
              <a:buClr>
                <a:srgbClr val="454296"/>
              </a:buClr>
              <a:buFont typeface="Arial"/>
              <a:buChar char="•"/>
              <a:defRPr/>
            </a:lvl1pPr>
            <a:lvl2pPr marL="617220" indent="-342900">
              <a:buClr>
                <a:srgbClr val="454296"/>
              </a:buClr>
              <a:buFont typeface="Arial"/>
              <a:buChar char="•"/>
              <a:defRPr/>
            </a:lvl2pPr>
            <a:lvl3pPr marL="834390" indent="-285750">
              <a:buClr>
                <a:srgbClr val="454296"/>
              </a:buClr>
              <a:buFont typeface="Arial"/>
              <a:buChar char="•"/>
              <a:defRPr/>
            </a:lvl3pPr>
            <a:lvl4pPr marL="1108710" indent="-285750">
              <a:buClr>
                <a:srgbClr val="454296"/>
              </a:buClr>
              <a:buFont typeface="Arial"/>
              <a:buChar char="•"/>
              <a:defRPr/>
            </a:lvl4pPr>
            <a:lvl5pPr marL="1337310" indent="-285750">
              <a:buClr>
                <a:srgbClr val="454296"/>
              </a:buClr>
              <a:buFont typeface="Arial"/>
              <a:buChar char="•"/>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4" name="Date Placeholder 3"/>
          <p:cNvSpPr>
            <a:spLocks noGrp="1"/>
          </p:cNvSpPr>
          <p:nvPr>
            <p:ph type="dt" sz="half" idx="10"/>
          </p:nvPr>
        </p:nvSpPr>
        <p:spPr>
          <a:xfrm>
            <a:off x="84138" y="6505082"/>
            <a:ext cx="4078287" cy="360000"/>
          </a:xfrm>
          <a:prstGeom prst="rect">
            <a:avLst/>
          </a:prstGeom>
        </p:spPr>
        <p:txBody>
          <a:bodyPr tIns="0"/>
          <a:lstStyle>
            <a:lvl1pPr fontAlgn="auto">
              <a:spcBef>
                <a:spcPts val="0"/>
              </a:spcBef>
              <a:spcAft>
                <a:spcPts val="0"/>
              </a:spcAft>
              <a:defRPr sz="1000">
                <a:solidFill>
                  <a:schemeClr val="bg1"/>
                </a:solidFill>
                <a:latin typeface="+mn-lt"/>
                <a:cs typeface="+mn-cs"/>
              </a:defRPr>
            </a:lvl1pPr>
          </a:lstStyle>
          <a:p>
            <a:pPr>
              <a:defRPr/>
            </a:pPr>
            <a:r>
              <a:rPr lang="en-US" smtClean="0"/>
              <a:t>L'esperienza FAD-ECM dell'Istituto Superiore di Sanità: esempi di implementazione di corsi ECM a distanza con metodi formativi attivi</a:t>
            </a:r>
            <a:endParaRPr lang="it-IT" dirty="0"/>
          </a:p>
        </p:txBody>
      </p:sp>
      <p:sp>
        <p:nvSpPr>
          <p:cNvPr id="5" name="Footer Placeholder 4"/>
          <p:cNvSpPr>
            <a:spLocks noGrp="1"/>
          </p:cNvSpPr>
          <p:nvPr>
            <p:ph type="ftr" sz="quarter" idx="11"/>
          </p:nvPr>
        </p:nvSpPr>
        <p:spPr/>
        <p:txBody>
          <a:bodyPr/>
          <a:lstStyle>
            <a:lvl1pPr>
              <a:defRPr/>
            </a:lvl1pPr>
          </a:lstStyle>
          <a:p>
            <a:pPr>
              <a:defRPr/>
            </a:pPr>
            <a:r>
              <a:rPr lang="it-IT"/>
              <a:t>Quinta Conferenza Nazionale sulla Formazione Continua in Medicina </a:t>
            </a:r>
          </a:p>
          <a:p>
            <a:pPr>
              <a:defRPr/>
            </a:pPr>
            <a:r>
              <a:rPr lang="it-IT"/>
              <a:t>Roma, 4 / 5 Novembre 2013</a:t>
            </a:r>
          </a:p>
        </p:txBody>
      </p:sp>
      <p:sp>
        <p:nvSpPr>
          <p:cNvPr id="6" name="Slide Number Placeholder 5"/>
          <p:cNvSpPr>
            <a:spLocks noGrp="1"/>
          </p:cNvSpPr>
          <p:nvPr>
            <p:ph type="sldNum" sz="quarter" idx="12"/>
          </p:nvPr>
        </p:nvSpPr>
        <p:spPr/>
        <p:txBody>
          <a:bodyPr/>
          <a:lstStyle>
            <a:lvl1pPr>
              <a:defRPr/>
            </a:lvl1pPr>
          </a:lstStyle>
          <a:p>
            <a:pPr>
              <a:defRPr/>
            </a:pPr>
            <a:fld id="{D7A50A5E-3894-4C78-B1BE-06BCBC2CAE2E}"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3"/>
          <p:cNvSpPr>
            <a:spLocks noGrp="1"/>
          </p:cNvSpPr>
          <p:nvPr>
            <p:ph type="dt" sz="half" idx="10"/>
          </p:nvPr>
        </p:nvSpPr>
        <p:spPr/>
        <p:txBody>
          <a:bodyPr/>
          <a:lstStyle>
            <a:lvl1pPr>
              <a:defRPr/>
            </a:lvl1pPr>
          </a:lstStyle>
          <a:p>
            <a:pPr>
              <a:defRPr/>
            </a:pPr>
            <a:r>
              <a:rPr lang="en-US" smtClean="0"/>
              <a:t>L'esperienza FAD-ECM dell'Istituto Superiore di Sanità: esempi di implementazione di corsi ECM a distanza con metodi formativi attivi</a:t>
            </a:r>
            <a:endParaRPr lang="en-GB"/>
          </a:p>
        </p:txBody>
      </p:sp>
      <p:sp>
        <p:nvSpPr>
          <p:cNvPr id="6" name="Segnaposto piè di pagina 4"/>
          <p:cNvSpPr>
            <a:spLocks noGrp="1"/>
          </p:cNvSpPr>
          <p:nvPr>
            <p:ph type="ftr" sz="quarter" idx="11"/>
          </p:nvPr>
        </p:nvSpPr>
        <p:spPr/>
        <p:txBody>
          <a:bodyPr/>
          <a:lstStyle>
            <a:lvl1pPr>
              <a:defRPr/>
            </a:lvl1pPr>
          </a:lstStyle>
          <a:p>
            <a:pPr>
              <a:defRPr/>
            </a:pPr>
            <a:r>
              <a:rPr lang="it-IT"/>
              <a:t>Quinta Conferenza Nazionale sulla Formazione Continua in Medicina  Roma, 4 / 5 Novembre 2013</a:t>
            </a:r>
            <a:endParaRPr lang="en-GB"/>
          </a:p>
        </p:txBody>
      </p:sp>
      <p:sp>
        <p:nvSpPr>
          <p:cNvPr id="7" name="Segnaposto numero diapositiva 5"/>
          <p:cNvSpPr>
            <a:spLocks noGrp="1"/>
          </p:cNvSpPr>
          <p:nvPr>
            <p:ph type="sldNum" sz="quarter" idx="12"/>
          </p:nvPr>
        </p:nvSpPr>
        <p:spPr/>
        <p:txBody>
          <a:bodyPr/>
          <a:lstStyle>
            <a:lvl1pPr>
              <a:defRPr/>
            </a:lvl1pPr>
          </a:lstStyle>
          <a:p>
            <a:pPr>
              <a:defRPr/>
            </a:pPr>
            <a:fld id="{92ECC952-C02E-4CBE-A860-B038E5668EAE}"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3"/>
          <p:cNvSpPr>
            <a:spLocks noGrp="1"/>
          </p:cNvSpPr>
          <p:nvPr>
            <p:ph type="dt" sz="half" idx="10"/>
          </p:nvPr>
        </p:nvSpPr>
        <p:spPr/>
        <p:txBody>
          <a:bodyPr/>
          <a:lstStyle>
            <a:lvl1pPr>
              <a:defRPr/>
            </a:lvl1pPr>
          </a:lstStyle>
          <a:p>
            <a:pPr>
              <a:defRPr/>
            </a:pPr>
            <a:r>
              <a:rPr lang="en-US" smtClean="0"/>
              <a:t>L'esperienza FAD-ECM dell'Istituto Superiore di Sanità: esempi di implementazione di corsi ECM a distanza con metodi formativi attivi</a:t>
            </a:r>
            <a:endParaRPr lang="en-GB"/>
          </a:p>
        </p:txBody>
      </p:sp>
      <p:sp>
        <p:nvSpPr>
          <p:cNvPr id="8" name="Segnaposto piè di pagina 4"/>
          <p:cNvSpPr>
            <a:spLocks noGrp="1"/>
          </p:cNvSpPr>
          <p:nvPr>
            <p:ph type="ftr" sz="quarter" idx="11"/>
          </p:nvPr>
        </p:nvSpPr>
        <p:spPr/>
        <p:txBody>
          <a:bodyPr/>
          <a:lstStyle>
            <a:lvl1pPr>
              <a:defRPr/>
            </a:lvl1pPr>
          </a:lstStyle>
          <a:p>
            <a:pPr>
              <a:defRPr/>
            </a:pPr>
            <a:r>
              <a:rPr lang="it-IT"/>
              <a:t>Quinta Conferenza Nazionale sulla Formazione Continua in Medicina  Roma, 4 / 5 Novembre 2013</a:t>
            </a:r>
            <a:endParaRPr lang="en-GB"/>
          </a:p>
        </p:txBody>
      </p:sp>
      <p:sp>
        <p:nvSpPr>
          <p:cNvPr id="9" name="Segnaposto numero diapositiva 5"/>
          <p:cNvSpPr>
            <a:spLocks noGrp="1"/>
          </p:cNvSpPr>
          <p:nvPr>
            <p:ph type="sldNum" sz="quarter" idx="12"/>
          </p:nvPr>
        </p:nvSpPr>
        <p:spPr/>
        <p:txBody>
          <a:bodyPr/>
          <a:lstStyle>
            <a:lvl1pPr>
              <a:defRPr/>
            </a:lvl1pPr>
          </a:lstStyle>
          <a:p>
            <a:pPr>
              <a:defRPr/>
            </a:pPr>
            <a:fld id="{3E03FC21-995C-456E-9983-BC0FCBDFE7B8}"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3"/>
          <p:cNvSpPr>
            <a:spLocks noGrp="1"/>
          </p:cNvSpPr>
          <p:nvPr>
            <p:ph type="dt" sz="half" idx="10"/>
          </p:nvPr>
        </p:nvSpPr>
        <p:spPr/>
        <p:txBody>
          <a:bodyPr/>
          <a:lstStyle>
            <a:lvl1pPr>
              <a:defRPr/>
            </a:lvl1pPr>
          </a:lstStyle>
          <a:p>
            <a:pPr>
              <a:defRPr/>
            </a:pPr>
            <a:r>
              <a:rPr lang="en-US" smtClean="0"/>
              <a:t>L'esperienza FAD-ECM dell'Istituto Superiore di Sanità: esempi di implementazione di corsi ECM a distanza con metodi formativi attivi</a:t>
            </a:r>
            <a:endParaRPr lang="en-GB"/>
          </a:p>
        </p:txBody>
      </p:sp>
      <p:sp>
        <p:nvSpPr>
          <p:cNvPr id="4" name="Segnaposto piè di pagina 4"/>
          <p:cNvSpPr>
            <a:spLocks noGrp="1"/>
          </p:cNvSpPr>
          <p:nvPr>
            <p:ph type="ftr" sz="quarter" idx="11"/>
          </p:nvPr>
        </p:nvSpPr>
        <p:spPr/>
        <p:txBody>
          <a:bodyPr/>
          <a:lstStyle>
            <a:lvl1pPr>
              <a:defRPr/>
            </a:lvl1pPr>
          </a:lstStyle>
          <a:p>
            <a:pPr>
              <a:defRPr/>
            </a:pPr>
            <a:r>
              <a:rPr lang="it-IT"/>
              <a:t>Quinta Conferenza Nazionale sulla Formazione Continua in Medicina  Roma, 4 / 5 Novembre 2013</a:t>
            </a:r>
            <a:endParaRPr lang="en-GB"/>
          </a:p>
        </p:txBody>
      </p:sp>
      <p:sp>
        <p:nvSpPr>
          <p:cNvPr id="5" name="Segnaposto numero diapositiva 5"/>
          <p:cNvSpPr>
            <a:spLocks noGrp="1"/>
          </p:cNvSpPr>
          <p:nvPr>
            <p:ph type="sldNum" sz="quarter" idx="12"/>
          </p:nvPr>
        </p:nvSpPr>
        <p:spPr/>
        <p:txBody>
          <a:bodyPr/>
          <a:lstStyle>
            <a:lvl1pPr>
              <a:defRPr/>
            </a:lvl1pPr>
          </a:lstStyle>
          <a:p>
            <a:pPr>
              <a:defRPr/>
            </a:pPr>
            <a:fld id="{CC87EBF1-6323-4C2A-9B75-0427EF61AD26}" type="slidenum">
              <a:rPr lang="en-GB"/>
              <a:pPr>
                <a:defRPr/>
              </a:pPr>
              <a:t>‹N›</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r>
              <a:rPr lang="en-US" smtClean="0"/>
              <a:t>L'esperienza FAD-ECM dell'Istituto Superiore di Sanità: esempi di implementazione di corsi ECM a distanza con metodi formativi attivi</a:t>
            </a:r>
            <a:endParaRPr lang="en-GB"/>
          </a:p>
        </p:txBody>
      </p:sp>
      <p:sp>
        <p:nvSpPr>
          <p:cNvPr id="3" name="Segnaposto piè di pagina 4"/>
          <p:cNvSpPr>
            <a:spLocks noGrp="1"/>
          </p:cNvSpPr>
          <p:nvPr>
            <p:ph type="ftr" sz="quarter" idx="11"/>
          </p:nvPr>
        </p:nvSpPr>
        <p:spPr/>
        <p:txBody>
          <a:bodyPr/>
          <a:lstStyle>
            <a:lvl1pPr>
              <a:defRPr/>
            </a:lvl1pPr>
          </a:lstStyle>
          <a:p>
            <a:pPr>
              <a:defRPr/>
            </a:pPr>
            <a:r>
              <a:rPr lang="it-IT"/>
              <a:t>Quinta Conferenza Nazionale sulla Formazione Continua in Medicina  Roma, 4 / 5 Novembre 2013</a:t>
            </a:r>
            <a:endParaRPr lang="en-GB"/>
          </a:p>
        </p:txBody>
      </p:sp>
      <p:sp>
        <p:nvSpPr>
          <p:cNvPr id="4" name="Segnaposto numero diapositiva 5"/>
          <p:cNvSpPr>
            <a:spLocks noGrp="1"/>
          </p:cNvSpPr>
          <p:nvPr>
            <p:ph type="sldNum" sz="quarter" idx="12"/>
          </p:nvPr>
        </p:nvSpPr>
        <p:spPr/>
        <p:txBody>
          <a:bodyPr/>
          <a:lstStyle>
            <a:lvl1pPr>
              <a:defRPr/>
            </a:lvl1pPr>
          </a:lstStyle>
          <a:p>
            <a:pPr>
              <a:defRPr/>
            </a:pPr>
            <a:fld id="{64EADB48-5227-4A7F-B36A-85D6F25B6BF4}" type="slidenum">
              <a:rPr lang="en-GB"/>
              <a:pPr>
                <a:defRPr/>
              </a:pPr>
              <a:t>‹N›</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r>
              <a:rPr lang="en-US" smtClean="0"/>
              <a:t>L'esperienza FAD-ECM dell'Istituto Superiore di Sanità: esempi di implementazione di corsi ECM a distanza con metodi formativi attivi</a:t>
            </a:r>
            <a:endParaRPr lang="en-GB"/>
          </a:p>
        </p:txBody>
      </p:sp>
      <p:sp>
        <p:nvSpPr>
          <p:cNvPr id="6" name="Segnaposto piè di pagina 4"/>
          <p:cNvSpPr>
            <a:spLocks noGrp="1"/>
          </p:cNvSpPr>
          <p:nvPr>
            <p:ph type="ftr" sz="quarter" idx="11"/>
          </p:nvPr>
        </p:nvSpPr>
        <p:spPr/>
        <p:txBody>
          <a:bodyPr/>
          <a:lstStyle>
            <a:lvl1pPr>
              <a:defRPr/>
            </a:lvl1pPr>
          </a:lstStyle>
          <a:p>
            <a:pPr>
              <a:defRPr/>
            </a:pPr>
            <a:r>
              <a:rPr lang="it-IT"/>
              <a:t>Quinta Conferenza Nazionale sulla Formazione Continua in Medicina  Roma, 4 / 5 Novembre 2013</a:t>
            </a:r>
            <a:endParaRPr lang="en-GB"/>
          </a:p>
        </p:txBody>
      </p:sp>
      <p:sp>
        <p:nvSpPr>
          <p:cNvPr id="7" name="Segnaposto numero diapositiva 5"/>
          <p:cNvSpPr>
            <a:spLocks noGrp="1"/>
          </p:cNvSpPr>
          <p:nvPr>
            <p:ph type="sldNum" sz="quarter" idx="12"/>
          </p:nvPr>
        </p:nvSpPr>
        <p:spPr/>
        <p:txBody>
          <a:bodyPr/>
          <a:lstStyle>
            <a:lvl1pPr>
              <a:defRPr/>
            </a:lvl1pPr>
          </a:lstStyle>
          <a:p>
            <a:pPr>
              <a:defRPr/>
            </a:pPr>
            <a:fld id="{B22109A8-A0C9-4086-80DF-5239E0FE0AE6}" type="slidenum">
              <a:rPr lang="en-GB"/>
              <a:pPr>
                <a:defRPr/>
              </a:pPr>
              <a:t>‹N›</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r>
              <a:rPr lang="en-US" smtClean="0"/>
              <a:t>L'esperienza FAD-ECM dell'Istituto Superiore di Sanità: esempi di implementazione di corsi ECM a distanza con metodi formativi attivi</a:t>
            </a:r>
            <a:endParaRPr lang="en-GB"/>
          </a:p>
        </p:txBody>
      </p:sp>
      <p:sp>
        <p:nvSpPr>
          <p:cNvPr id="6" name="Segnaposto piè di pagina 4"/>
          <p:cNvSpPr>
            <a:spLocks noGrp="1"/>
          </p:cNvSpPr>
          <p:nvPr>
            <p:ph type="ftr" sz="quarter" idx="11"/>
          </p:nvPr>
        </p:nvSpPr>
        <p:spPr/>
        <p:txBody>
          <a:bodyPr/>
          <a:lstStyle>
            <a:lvl1pPr>
              <a:defRPr/>
            </a:lvl1pPr>
          </a:lstStyle>
          <a:p>
            <a:pPr>
              <a:defRPr/>
            </a:pPr>
            <a:r>
              <a:rPr lang="it-IT"/>
              <a:t>Quinta Conferenza Nazionale sulla Formazione Continua in Medicina  Roma, 4 / 5 Novembre 2013</a:t>
            </a:r>
            <a:endParaRPr lang="en-GB"/>
          </a:p>
        </p:txBody>
      </p:sp>
      <p:sp>
        <p:nvSpPr>
          <p:cNvPr id="7" name="Segnaposto numero diapositiva 5"/>
          <p:cNvSpPr>
            <a:spLocks noGrp="1"/>
          </p:cNvSpPr>
          <p:nvPr>
            <p:ph type="sldNum" sz="quarter" idx="12"/>
          </p:nvPr>
        </p:nvSpPr>
        <p:spPr/>
        <p:txBody>
          <a:bodyPr/>
          <a:lstStyle>
            <a:lvl1pPr>
              <a:defRPr/>
            </a:lvl1pPr>
          </a:lstStyle>
          <a:p>
            <a:pPr>
              <a:defRPr/>
            </a:pPr>
            <a:fld id="{01C6C671-9BFE-4132-9E31-43273F95658B}" type="slidenum">
              <a:rPr lang="en-GB"/>
              <a:pPr>
                <a:defRPr/>
              </a:pPr>
              <a:t>‹N›</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pPr>
              <a:defRPr/>
            </a:pPr>
            <a:r>
              <a:rPr lang="en-US" smtClean="0"/>
              <a:t>L'esperienza FAD-ECM dell'Istituto Superiore di Sanità: esempi di implementazione di corsi ECM a distanza con metodi formativi attivi</a:t>
            </a:r>
            <a:endParaRPr lang="en-GB"/>
          </a:p>
        </p:txBody>
      </p:sp>
      <p:sp>
        <p:nvSpPr>
          <p:cNvPr id="5" name="Segnaposto piè di pagina 4"/>
          <p:cNvSpPr>
            <a:spLocks noGrp="1"/>
          </p:cNvSpPr>
          <p:nvPr>
            <p:ph type="ftr" sz="quarter" idx="11"/>
          </p:nvPr>
        </p:nvSpPr>
        <p:spPr/>
        <p:txBody>
          <a:bodyPr/>
          <a:lstStyle>
            <a:lvl1pPr>
              <a:defRPr/>
            </a:lvl1pPr>
          </a:lstStyle>
          <a:p>
            <a:pPr>
              <a:defRPr/>
            </a:pPr>
            <a:r>
              <a:rPr lang="it-IT"/>
              <a:t>Quinta Conferenza Nazionale sulla Formazione Continua in Medicina  Roma, 4 / 5 Novembre 2013</a:t>
            </a:r>
            <a:endParaRPr lang="en-GB"/>
          </a:p>
        </p:txBody>
      </p:sp>
      <p:sp>
        <p:nvSpPr>
          <p:cNvPr id="6" name="Segnaposto numero diapositiva 5"/>
          <p:cNvSpPr>
            <a:spLocks noGrp="1"/>
          </p:cNvSpPr>
          <p:nvPr>
            <p:ph type="sldNum" sz="quarter" idx="12"/>
          </p:nvPr>
        </p:nvSpPr>
        <p:spPr/>
        <p:txBody>
          <a:bodyPr/>
          <a:lstStyle>
            <a:lvl1pPr>
              <a:defRPr/>
            </a:lvl1pPr>
          </a:lstStyle>
          <a:p>
            <a:pPr>
              <a:defRPr/>
            </a:pPr>
            <a:fld id="{291F549A-BD2F-4D34-9E92-E56FA679BCA1}" type="slidenum">
              <a:rPr lang="en-GB"/>
              <a:pPr>
                <a:defRPr/>
              </a:pPr>
              <a:t>‹N›</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pPr>
              <a:defRPr/>
            </a:pPr>
            <a:r>
              <a:rPr lang="en-US" smtClean="0"/>
              <a:t>L'esperienza FAD-ECM dell'Istituto Superiore di Sanità: esempi di implementazione di corsi ECM a distanza con metodi formativi attivi</a:t>
            </a:r>
            <a:endParaRPr lang="en-GB"/>
          </a:p>
        </p:txBody>
      </p:sp>
      <p:sp>
        <p:nvSpPr>
          <p:cNvPr id="5" name="Segnaposto piè di pagina 4"/>
          <p:cNvSpPr>
            <a:spLocks noGrp="1"/>
          </p:cNvSpPr>
          <p:nvPr>
            <p:ph type="ftr" sz="quarter" idx="11"/>
          </p:nvPr>
        </p:nvSpPr>
        <p:spPr/>
        <p:txBody>
          <a:bodyPr/>
          <a:lstStyle>
            <a:lvl1pPr>
              <a:defRPr/>
            </a:lvl1pPr>
          </a:lstStyle>
          <a:p>
            <a:pPr>
              <a:defRPr/>
            </a:pPr>
            <a:r>
              <a:rPr lang="it-IT"/>
              <a:t>Quinta Conferenza Nazionale sulla Formazione Continua in Medicina  Roma, 4 / 5 Novembre 2013</a:t>
            </a:r>
            <a:endParaRPr lang="en-GB"/>
          </a:p>
        </p:txBody>
      </p:sp>
      <p:sp>
        <p:nvSpPr>
          <p:cNvPr id="6" name="Segnaposto numero diapositiva 5"/>
          <p:cNvSpPr>
            <a:spLocks noGrp="1"/>
          </p:cNvSpPr>
          <p:nvPr>
            <p:ph type="sldNum" sz="quarter" idx="12"/>
          </p:nvPr>
        </p:nvSpPr>
        <p:spPr/>
        <p:txBody>
          <a:bodyPr/>
          <a:lstStyle>
            <a:lvl1pPr>
              <a:defRPr/>
            </a:lvl1pPr>
          </a:lstStyle>
          <a:p>
            <a:pPr>
              <a:defRPr/>
            </a:pPr>
            <a:fld id="{E17C804D-7B2A-4BD7-BDE9-39DFC9590AE8}"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bg>
      <p:bgPr>
        <a:solidFill>
          <a:srgbClr val="F1EDFF"/>
        </a:solidFill>
        <a:effectLst/>
      </p:bgPr>
    </p:bg>
    <p:spTree>
      <p:nvGrpSpPr>
        <p:cNvPr id="1" name=""/>
        <p:cNvGrpSpPr/>
        <p:nvPr/>
      </p:nvGrpSpPr>
      <p:grpSpPr>
        <a:xfrm>
          <a:off x="0" y="0"/>
          <a:ext cx="0" cy="0"/>
          <a:chOff x="0" y="0"/>
          <a:chExt cx="0" cy="0"/>
        </a:xfrm>
      </p:grpSpPr>
      <p:sp>
        <p:nvSpPr>
          <p:cNvPr id="6" name="Titolo 14"/>
          <p:cNvSpPr>
            <a:spLocks noGrp="1"/>
          </p:cNvSpPr>
          <p:nvPr>
            <p:ph type="title"/>
          </p:nvPr>
        </p:nvSpPr>
        <p:spPr>
          <a:xfrm>
            <a:off x="84660" y="-1"/>
            <a:ext cx="9059339" cy="1126067"/>
          </a:xfrm>
        </p:spPr>
        <p:txBody>
          <a:bodyPr/>
          <a:lstStyle>
            <a:lvl1pPr algn="ctr">
              <a:defRPr sz="3600">
                <a:solidFill>
                  <a:schemeClr val="bg1"/>
                </a:solidFill>
              </a:defRPr>
            </a:lvl1pPr>
          </a:lstStyle>
          <a:p>
            <a:r>
              <a:rPr lang="it-IT" smtClean="0"/>
              <a:t>Fare clic per modificare lo stile del titolo</a:t>
            </a:r>
            <a:endParaRPr lang="it-IT" dirty="0"/>
          </a:p>
        </p:txBody>
      </p:sp>
      <p:sp>
        <p:nvSpPr>
          <p:cNvPr id="7" name="Content Placeholder 2"/>
          <p:cNvSpPr>
            <a:spLocks noGrp="1"/>
          </p:cNvSpPr>
          <p:nvPr>
            <p:ph idx="1"/>
          </p:nvPr>
        </p:nvSpPr>
        <p:spPr>
          <a:xfrm>
            <a:off x="457200" y="1600200"/>
            <a:ext cx="8229600" cy="4876800"/>
          </a:xfrm>
        </p:spPr>
        <p:txBody>
          <a:bodyPr/>
          <a:lstStyle>
            <a:lvl1pPr marL="342900" indent="-342900">
              <a:buClr>
                <a:srgbClr val="454296"/>
              </a:buClr>
              <a:buFont typeface="Arial"/>
              <a:buChar char="•"/>
              <a:defRPr/>
            </a:lvl1pPr>
            <a:lvl2pPr marL="617220" indent="-342900">
              <a:buClr>
                <a:srgbClr val="454296"/>
              </a:buClr>
              <a:buFont typeface="Arial"/>
              <a:buChar char="•"/>
              <a:defRPr/>
            </a:lvl2pPr>
            <a:lvl3pPr marL="834390" indent="-285750">
              <a:buClr>
                <a:srgbClr val="454296"/>
              </a:buClr>
              <a:buFont typeface="Arial"/>
              <a:buChar char="•"/>
              <a:defRPr/>
            </a:lvl3pPr>
            <a:lvl4pPr marL="1108710" indent="-285750">
              <a:buClr>
                <a:srgbClr val="454296"/>
              </a:buClr>
              <a:buFont typeface="Arial"/>
              <a:buChar char="•"/>
              <a:defRPr/>
            </a:lvl4pPr>
            <a:lvl5pPr marL="1337310" indent="-285750">
              <a:buClr>
                <a:srgbClr val="454296"/>
              </a:buClr>
              <a:buFont typeface="Arial"/>
              <a:buChar char="•"/>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Diapositiva titolo">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762000" y="457200"/>
            <a:ext cx="7696200" cy="461963"/>
          </a:xfrm>
          <a:prstGeom prst="rect">
            <a:avLst/>
          </a:prstGeom>
          <a:noFill/>
          <a:ln>
            <a:noFill/>
          </a:ln>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fontAlgn="auto">
              <a:spcBef>
                <a:spcPct val="50000"/>
              </a:spcBef>
              <a:spcAft>
                <a:spcPts val="0"/>
              </a:spcAft>
              <a:defRPr/>
            </a:pPr>
            <a:endParaRPr lang="it-IT"/>
          </a:p>
        </p:txBody>
      </p:sp>
      <p:sp>
        <p:nvSpPr>
          <p:cNvPr id="2050" name="Rectangle 2"/>
          <p:cNvSpPr>
            <a:spLocks noGrp="1" noChangeArrowheads="1"/>
          </p:cNvSpPr>
          <p:nvPr>
            <p:ph type="ctrTitle"/>
          </p:nvPr>
        </p:nvSpPr>
        <p:spPr>
          <a:xfrm>
            <a:off x="685800" y="1676400"/>
            <a:ext cx="7772400" cy="1143000"/>
          </a:xfrm>
          <a:noFill/>
          <a:ln w="9525"/>
        </p:spPr>
        <p:txBody>
          <a:bodyPr/>
          <a:lstStyle>
            <a:lvl1pPr>
              <a:defRPr sz="2400"/>
            </a:lvl1pPr>
          </a:lstStyle>
          <a:p>
            <a:r>
              <a:rPr lang="it-IT"/>
              <a:t>Click to edit Master title style</a:t>
            </a:r>
          </a:p>
        </p:txBody>
      </p:sp>
      <p:sp>
        <p:nvSpPr>
          <p:cNvPr id="2051" name="Rectangle 3"/>
          <p:cNvSpPr>
            <a:spLocks noGrp="1" noChangeArrowheads="1"/>
          </p:cNvSpPr>
          <p:nvPr>
            <p:ph type="subTitle" idx="1"/>
          </p:nvPr>
        </p:nvSpPr>
        <p:spPr>
          <a:xfrm>
            <a:off x="228600" y="3886200"/>
            <a:ext cx="8610600" cy="1752600"/>
          </a:xfrm>
        </p:spPr>
        <p:txBody>
          <a:bodyPr/>
          <a:lstStyle>
            <a:lvl1pPr marL="0" indent="0" algn="ctr">
              <a:buFontTx/>
              <a:buNone/>
              <a:defRPr sz="2000" i="1"/>
            </a:lvl1pPr>
          </a:lstStyle>
          <a:p>
            <a:r>
              <a:rPr lang="it-IT"/>
              <a:t>Click to edit Master subtitle style</a:t>
            </a:r>
          </a:p>
        </p:txBody>
      </p:sp>
      <p:sp>
        <p:nvSpPr>
          <p:cNvPr id="5" name="Rectangle 6"/>
          <p:cNvSpPr>
            <a:spLocks noGrp="1" noChangeArrowheads="1"/>
          </p:cNvSpPr>
          <p:nvPr>
            <p:ph type="sldNum" sz="quarter" idx="10"/>
          </p:nvPr>
        </p:nvSpPr>
        <p:spPr>
          <a:xfrm>
            <a:off x="6553200" y="6248400"/>
            <a:ext cx="1905000" cy="457200"/>
          </a:xfrm>
        </p:spPr>
        <p:txBody>
          <a:bodyPr/>
          <a:lstStyle>
            <a:lvl1pPr>
              <a:defRPr/>
            </a:lvl1pPr>
          </a:lstStyle>
          <a:p>
            <a:pPr>
              <a:defRPr/>
            </a:pPr>
            <a:fld id="{7A336222-EB0B-470D-877F-1CF8432BB11E}"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4" name="Segnaposto piè di pagina 3"/>
          <p:cNvSpPr>
            <a:spLocks noGrp="1"/>
          </p:cNvSpPr>
          <p:nvPr>
            <p:ph type="ftr" sz="quarter" idx="11"/>
          </p:nvPr>
        </p:nvSpPr>
        <p:spPr/>
        <p:txBody>
          <a:bodyPr/>
          <a:lstStyle>
            <a:lvl1pPr>
              <a:defRPr/>
            </a:lvl1pPr>
          </a:lstStyle>
          <a:p>
            <a:pPr>
              <a:defRPr/>
            </a:pPr>
            <a:r>
              <a:rPr lang="it-IT"/>
              <a:t>Quinta Conferenza Nazionale sulla Formazione Continua in Medicina </a:t>
            </a:r>
          </a:p>
          <a:p>
            <a:pPr>
              <a:defRPr/>
            </a:pPr>
            <a:r>
              <a:rPr lang="it-IT"/>
              <a:t>Roma, 4 / 5 Novembre 2013</a:t>
            </a:r>
          </a:p>
        </p:txBody>
      </p:sp>
      <p:sp>
        <p:nvSpPr>
          <p:cNvPr id="5" name="Segnaposto numero diapositiva 4"/>
          <p:cNvSpPr>
            <a:spLocks noGrp="1"/>
          </p:cNvSpPr>
          <p:nvPr>
            <p:ph type="sldNum" sz="quarter" idx="12"/>
          </p:nvPr>
        </p:nvSpPr>
        <p:spPr/>
        <p:txBody>
          <a:bodyPr/>
          <a:lstStyle>
            <a:lvl1pPr>
              <a:defRPr/>
            </a:lvl1pPr>
          </a:lstStyle>
          <a:p>
            <a:pPr>
              <a:defRPr/>
            </a:pPr>
            <a:fld id="{595AF162-32F1-4325-BD67-72CAF559E645}" type="slidenum">
              <a:rPr lang="it-IT"/>
              <a:pPr>
                <a:defRPr/>
              </a:pPr>
              <a:t>‹N›</a:t>
            </a:fld>
            <a:endParaRPr lang="it-IT" dirty="0"/>
          </a:p>
        </p:txBody>
      </p:sp>
      <p:sp>
        <p:nvSpPr>
          <p:cNvPr id="6" name="Date Placeholder 3"/>
          <p:cNvSpPr>
            <a:spLocks noGrp="1"/>
          </p:cNvSpPr>
          <p:nvPr>
            <p:ph type="dt" sz="half" idx="10"/>
          </p:nvPr>
        </p:nvSpPr>
        <p:spPr>
          <a:xfrm>
            <a:off x="84138" y="6505082"/>
            <a:ext cx="4078287" cy="360000"/>
          </a:xfrm>
          <a:prstGeom prst="rect">
            <a:avLst/>
          </a:prstGeom>
        </p:spPr>
        <p:txBody>
          <a:bodyPr tIns="0"/>
          <a:lstStyle>
            <a:lvl1pPr fontAlgn="auto">
              <a:spcBef>
                <a:spcPts val="0"/>
              </a:spcBef>
              <a:spcAft>
                <a:spcPts val="0"/>
              </a:spcAft>
              <a:defRPr sz="1000">
                <a:solidFill>
                  <a:schemeClr val="bg1"/>
                </a:solidFill>
                <a:latin typeface="+mn-lt"/>
                <a:cs typeface="+mn-cs"/>
              </a:defRPr>
            </a:lvl1pPr>
          </a:lstStyle>
          <a:p>
            <a:pPr>
              <a:defRPr/>
            </a:pPr>
            <a:r>
              <a:rPr lang="en-US" smtClean="0"/>
              <a:t>L'esperienza FAD-ECM dell'Istituto Superiore di Sanità: esempi di implementazione di corsi ECM a distanza con metodi formativi attivi</a:t>
            </a:r>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4" name="Segnaposto piè di pagina 3"/>
          <p:cNvSpPr>
            <a:spLocks noGrp="1"/>
          </p:cNvSpPr>
          <p:nvPr>
            <p:ph type="ftr" sz="quarter" idx="11"/>
          </p:nvPr>
        </p:nvSpPr>
        <p:spPr/>
        <p:txBody>
          <a:bodyPr/>
          <a:lstStyle>
            <a:lvl1pPr>
              <a:defRPr/>
            </a:lvl1pPr>
          </a:lstStyle>
          <a:p>
            <a:pPr>
              <a:defRPr/>
            </a:pPr>
            <a:r>
              <a:rPr lang="it-IT"/>
              <a:t>Quinta Conferenza Nazionale sulla Formazione Continua in Medicina </a:t>
            </a:r>
          </a:p>
          <a:p>
            <a:pPr>
              <a:defRPr/>
            </a:pPr>
            <a:r>
              <a:rPr lang="it-IT"/>
              <a:t>Roma, 4 / 5 Novembre 2013</a:t>
            </a:r>
          </a:p>
        </p:txBody>
      </p:sp>
      <p:sp>
        <p:nvSpPr>
          <p:cNvPr id="5" name="Segnaposto numero diapositiva 4"/>
          <p:cNvSpPr>
            <a:spLocks noGrp="1"/>
          </p:cNvSpPr>
          <p:nvPr>
            <p:ph type="sldNum" sz="quarter" idx="12"/>
          </p:nvPr>
        </p:nvSpPr>
        <p:spPr/>
        <p:txBody>
          <a:bodyPr/>
          <a:lstStyle>
            <a:lvl1pPr>
              <a:defRPr/>
            </a:lvl1pPr>
          </a:lstStyle>
          <a:p>
            <a:pPr>
              <a:defRPr/>
            </a:pPr>
            <a:fld id="{107B5281-5C0E-4466-8E6E-DB49AD3CF67C}" type="slidenum">
              <a:rPr lang="it-IT"/>
              <a:pPr>
                <a:defRPr/>
              </a:pPr>
              <a:t>‹N›</a:t>
            </a:fld>
            <a:endParaRPr lang="it-IT" dirty="0"/>
          </a:p>
        </p:txBody>
      </p:sp>
      <p:sp>
        <p:nvSpPr>
          <p:cNvPr id="6" name="Date Placeholder 3"/>
          <p:cNvSpPr>
            <a:spLocks noGrp="1"/>
          </p:cNvSpPr>
          <p:nvPr>
            <p:ph type="dt" sz="half" idx="10"/>
          </p:nvPr>
        </p:nvSpPr>
        <p:spPr>
          <a:xfrm>
            <a:off x="84138" y="6505082"/>
            <a:ext cx="4078287" cy="360000"/>
          </a:xfrm>
          <a:prstGeom prst="rect">
            <a:avLst/>
          </a:prstGeom>
        </p:spPr>
        <p:txBody>
          <a:bodyPr tIns="0"/>
          <a:lstStyle>
            <a:lvl1pPr fontAlgn="auto">
              <a:spcBef>
                <a:spcPts val="0"/>
              </a:spcBef>
              <a:spcAft>
                <a:spcPts val="0"/>
              </a:spcAft>
              <a:defRPr sz="1000">
                <a:solidFill>
                  <a:schemeClr val="bg1"/>
                </a:solidFill>
                <a:latin typeface="+mn-lt"/>
                <a:cs typeface="+mn-cs"/>
              </a:defRPr>
            </a:lvl1pPr>
          </a:lstStyle>
          <a:p>
            <a:pPr>
              <a:defRPr/>
            </a:pPr>
            <a:r>
              <a:rPr lang="en-US" smtClean="0"/>
              <a:t>L'esperienza FAD-ECM dell'Istituto Superiore di Sanità: esempi di implementazione di corsi ECM a distanza con metodi formativi attivi</a:t>
            </a:r>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testazione sezione">
    <p:bg>
      <p:bgPr>
        <a:solidFill>
          <a:srgbClr val="F1EDFF"/>
        </a:solidFill>
        <a:effectLst/>
      </p:bgPr>
    </p:bg>
    <p:spTree>
      <p:nvGrpSpPr>
        <p:cNvPr id="1" name=""/>
        <p:cNvGrpSpPr/>
        <p:nvPr/>
      </p:nvGrpSpPr>
      <p:grpSpPr>
        <a:xfrm>
          <a:off x="0" y="0"/>
          <a:ext cx="0" cy="0"/>
          <a:chOff x="0" y="0"/>
          <a:chExt cx="0" cy="0"/>
        </a:xfrm>
      </p:grpSpPr>
      <p:sp>
        <p:nvSpPr>
          <p:cNvPr id="4" name="CasellaDiTesto 3"/>
          <p:cNvSpPr txBox="1"/>
          <p:nvPr userDrawn="1"/>
        </p:nvSpPr>
        <p:spPr>
          <a:xfrm>
            <a:off x="7612063" y="500063"/>
            <a:ext cx="184150" cy="368300"/>
          </a:xfrm>
          <a:prstGeom prst="rect">
            <a:avLst/>
          </a:prstGeom>
          <a:noFill/>
        </p:spPr>
        <p:txBody>
          <a:bodyPr wrap="none">
            <a:spAutoFit/>
          </a:bodyPr>
          <a:lstStyle/>
          <a:p>
            <a:pPr fontAlgn="auto">
              <a:spcBef>
                <a:spcPts val="0"/>
              </a:spcBef>
              <a:spcAft>
                <a:spcPts val="0"/>
              </a:spcAft>
              <a:defRPr/>
            </a:pPr>
            <a:endParaRPr lang="it-IT" dirty="0">
              <a:latin typeface="+mn-lt"/>
              <a:cs typeface="+mn-cs"/>
            </a:endParaRPr>
          </a:p>
        </p:txBody>
      </p:sp>
      <p:sp>
        <p:nvSpPr>
          <p:cNvPr id="15" name="Titolo 14"/>
          <p:cNvSpPr>
            <a:spLocks noGrp="1"/>
          </p:cNvSpPr>
          <p:nvPr>
            <p:ph type="title"/>
          </p:nvPr>
        </p:nvSpPr>
        <p:spPr>
          <a:xfrm>
            <a:off x="84660" y="-1"/>
            <a:ext cx="9059339" cy="1126067"/>
          </a:xfrm>
        </p:spPr>
        <p:txBody>
          <a:bodyPr/>
          <a:lstStyle>
            <a:lvl1pPr>
              <a:defRPr sz="3600">
                <a:solidFill>
                  <a:schemeClr val="tx1"/>
                </a:solidFill>
              </a:defRPr>
            </a:lvl1pPr>
          </a:lstStyle>
          <a:p>
            <a:r>
              <a:rPr lang="it-IT" smtClean="0"/>
              <a:t>Fare clic per modificare lo stile del titolo</a:t>
            </a:r>
            <a:endParaRPr lang="it-IT" dirty="0"/>
          </a:p>
        </p:txBody>
      </p:sp>
      <p:sp>
        <p:nvSpPr>
          <p:cNvPr id="17" name="Segnaposto immagine 16"/>
          <p:cNvSpPr>
            <a:spLocks noGrp="1"/>
          </p:cNvSpPr>
          <p:nvPr>
            <p:ph type="pic" sz="quarter" idx="10"/>
          </p:nvPr>
        </p:nvSpPr>
        <p:spPr>
          <a:xfrm>
            <a:off x="500063" y="1465263"/>
            <a:ext cx="8204200" cy="4622800"/>
          </a:xfrm>
        </p:spPr>
        <p:txBody>
          <a:bodyPr rtlCol="0">
            <a:normAutofit/>
          </a:bodyPr>
          <a:lstStyle/>
          <a:p>
            <a:pPr lvl="0"/>
            <a:endParaRPr lang="it-IT" noProof="0" dirty="0"/>
          </a:p>
        </p:txBody>
      </p:sp>
    </p:spTree>
    <p:extLst>
      <p:ext uri="{BB962C8B-B14F-4D97-AF65-F5344CB8AC3E}">
        <p14:creationId xmlns:p14="http://schemas.microsoft.com/office/powerpoint/2010/main" val="283835343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lvl1pPr>
              <a:defRPr/>
            </a:lvl1pPr>
          </a:lstStyle>
          <a:p>
            <a:pPr>
              <a:defRPr/>
            </a:pPr>
            <a:r>
              <a:rPr lang="en-US" smtClean="0"/>
              <a:t>L'esperienza FAD-ECM dell'Istituto Superiore di Sanità: esempi di implementazione di corsi ECM a distanza con metodi formativi attivi</a:t>
            </a:r>
            <a:endParaRPr lang="en-GB"/>
          </a:p>
        </p:txBody>
      </p:sp>
      <p:sp>
        <p:nvSpPr>
          <p:cNvPr id="5" name="Segnaposto piè di pagina 4"/>
          <p:cNvSpPr>
            <a:spLocks noGrp="1"/>
          </p:cNvSpPr>
          <p:nvPr>
            <p:ph type="ftr" sz="quarter" idx="11"/>
          </p:nvPr>
        </p:nvSpPr>
        <p:spPr/>
        <p:txBody>
          <a:bodyPr/>
          <a:lstStyle>
            <a:lvl1pPr>
              <a:defRPr/>
            </a:lvl1pPr>
          </a:lstStyle>
          <a:p>
            <a:pPr>
              <a:defRPr/>
            </a:pPr>
            <a:r>
              <a:rPr lang="it-IT"/>
              <a:t>Quinta Conferenza Nazionale sulla Formazione Continua in Medicina  Roma, 4 / 5 Novembre 2013</a:t>
            </a:r>
            <a:endParaRPr lang="en-GB"/>
          </a:p>
        </p:txBody>
      </p:sp>
      <p:sp>
        <p:nvSpPr>
          <p:cNvPr id="6" name="Segnaposto numero diapositiva 5"/>
          <p:cNvSpPr>
            <a:spLocks noGrp="1"/>
          </p:cNvSpPr>
          <p:nvPr>
            <p:ph type="sldNum" sz="quarter" idx="12"/>
          </p:nvPr>
        </p:nvSpPr>
        <p:spPr/>
        <p:txBody>
          <a:bodyPr/>
          <a:lstStyle>
            <a:lvl1pPr>
              <a:defRPr/>
            </a:lvl1pPr>
          </a:lstStyle>
          <a:p>
            <a:pPr>
              <a:defRPr/>
            </a:pPr>
            <a:fld id="{D4CBAD22-69B0-41F3-9010-56A7B7E41544}"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pPr>
              <a:defRPr/>
            </a:pPr>
            <a:r>
              <a:rPr lang="en-US" smtClean="0"/>
              <a:t>L'esperienza FAD-ECM dell'Istituto Superiore di Sanità: esempi di implementazione di corsi ECM a distanza con metodi formativi attivi</a:t>
            </a:r>
            <a:endParaRPr lang="en-GB"/>
          </a:p>
        </p:txBody>
      </p:sp>
      <p:sp>
        <p:nvSpPr>
          <p:cNvPr id="5" name="Segnaposto piè di pagina 4"/>
          <p:cNvSpPr>
            <a:spLocks noGrp="1"/>
          </p:cNvSpPr>
          <p:nvPr>
            <p:ph type="ftr" sz="quarter" idx="11"/>
          </p:nvPr>
        </p:nvSpPr>
        <p:spPr/>
        <p:txBody>
          <a:bodyPr/>
          <a:lstStyle>
            <a:lvl1pPr>
              <a:defRPr/>
            </a:lvl1pPr>
          </a:lstStyle>
          <a:p>
            <a:pPr>
              <a:defRPr/>
            </a:pPr>
            <a:r>
              <a:rPr lang="it-IT"/>
              <a:t>Quinta Conferenza Nazionale sulla Formazione Continua in Medicina  Roma, 4 / 5 Novembre 2013</a:t>
            </a:r>
            <a:endParaRPr lang="en-GB"/>
          </a:p>
        </p:txBody>
      </p:sp>
      <p:sp>
        <p:nvSpPr>
          <p:cNvPr id="6" name="Segnaposto numero diapositiva 5"/>
          <p:cNvSpPr>
            <a:spLocks noGrp="1"/>
          </p:cNvSpPr>
          <p:nvPr>
            <p:ph type="sldNum" sz="quarter" idx="12"/>
          </p:nvPr>
        </p:nvSpPr>
        <p:spPr/>
        <p:txBody>
          <a:bodyPr/>
          <a:lstStyle>
            <a:lvl1pPr>
              <a:defRPr/>
            </a:lvl1pPr>
          </a:lstStyle>
          <a:p>
            <a:pPr>
              <a:defRPr/>
            </a:pPr>
            <a:fld id="{DE87792E-16E3-4ABC-B8CF-3ACC3271A003}"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r>
              <a:rPr lang="en-US" smtClean="0"/>
              <a:t>L'esperienza FAD-ECM dell'Istituto Superiore di Sanità: esempi di implementazione di corsi ECM a distanza con metodi formativi attivi</a:t>
            </a:r>
            <a:endParaRPr lang="en-GB"/>
          </a:p>
        </p:txBody>
      </p:sp>
      <p:sp>
        <p:nvSpPr>
          <p:cNvPr id="5" name="Segnaposto piè di pagina 4"/>
          <p:cNvSpPr>
            <a:spLocks noGrp="1"/>
          </p:cNvSpPr>
          <p:nvPr>
            <p:ph type="ftr" sz="quarter" idx="11"/>
          </p:nvPr>
        </p:nvSpPr>
        <p:spPr/>
        <p:txBody>
          <a:bodyPr/>
          <a:lstStyle>
            <a:lvl1pPr>
              <a:defRPr/>
            </a:lvl1pPr>
          </a:lstStyle>
          <a:p>
            <a:pPr>
              <a:defRPr/>
            </a:pPr>
            <a:r>
              <a:rPr lang="it-IT"/>
              <a:t>Quinta Conferenza Nazionale sulla Formazione Continua in Medicina  Roma, 4 / 5 Novembre 2013</a:t>
            </a:r>
            <a:endParaRPr lang="en-GB"/>
          </a:p>
        </p:txBody>
      </p:sp>
      <p:sp>
        <p:nvSpPr>
          <p:cNvPr id="6" name="Segnaposto numero diapositiva 5"/>
          <p:cNvSpPr>
            <a:spLocks noGrp="1"/>
          </p:cNvSpPr>
          <p:nvPr>
            <p:ph type="sldNum" sz="quarter" idx="12"/>
          </p:nvPr>
        </p:nvSpPr>
        <p:spPr/>
        <p:txBody>
          <a:bodyPr/>
          <a:lstStyle>
            <a:lvl1pPr>
              <a:defRPr/>
            </a:lvl1pPr>
          </a:lstStyle>
          <a:p>
            <a:pPr>
              <a:defRPr/>
            </a:pPr>
            <a:fld id="{AEB8B6AC-2C73-4AF0-938E-201350B103D2}"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7" name="Rectangle 6"/>
          <p:cNvSpPr/>
          <p:nvPr/>
        </p:nvSpPr>
        <p:spPr>
          <a:xfrm>
            <a:off x="-1588" y="6502400"/>
            <a:ext cx="9167813" cy="365125"/>
          </a:xfrm>
          <a:prstGeom prst="rect">
            <a:avLst/>
          </a:prstGeom>
          <a:solidFill>
            <a:srgbClr val="4542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ooter Placeholder 4"/>
          <p:cNvSpPr>
            <a:spLocks noGrp="1"/>
          </p:cNvSpPr>
          <p:nvPr>
            <p:ph type="ftr" sz="quarter" idx="3"/>
          </p:nvPr>
        </p:nvSpPr>
        <p:spPr>
          <a:xfrm>
            <a:off x="4256088" y="6519863"/>
            <a:ext cx="4140200" cy="328612"/>
          </a:xfrm>
          <a:prstGeom prst="rect">
            <a:avLst/>
          </a:prstGeom>
        </p:spPr>
        <p:txBody>
          <a:bodyPr vert="horz" lIns="91440" tIns="45720" rIns="91440" bIns="45720" rtlCol="0" anchor="ctr"/>
          <a:lstStyle>
            <a:lvl1pPr algn="ctr" fontAlgn="auto">
              <a:spcBef>
                <a:spcPts val="0"/>
              </a:spcBef>
              <a:spcAft>
                <a:spcPts val="0"/>
              </a:spcAft>
              <a:defRPr sz="1000">
                <a:solidFill>
                  <a:srgbClr val="FFFF00"/>
                </a:solidFill>
                <a:latin typeface="+mn-lt"/>
                <a:cs typeface="+mn-cs"/>
              </a:defRPr>
            </a:lvl1pPr>
          </a:lstStyle>
          <a:p>
            <a:pPr>
              <a:defRPr/>
            </a:pPr>
            <a:r>
              <a:rPr lang="it-IT"/>
              <a:t>Quinta Conferenza Nazionale sulla Formazione Continua in Medicina </a:t>
            </a:r>
          </a:p>
          <a:p>
            <a:pPr>
              <a:defRPr/>
            </a:pPr>
            <a:r>
              <a:rPr lang="it-IT"/>
              <a:t>Roma, 4 / 5 Novembre 2013</a:t>
            </a:r>
          </a:p>
        </p:txBody>
      </p:sp>
      <p:sp>
        <p:nvSpPr>
          <p:cNvPr id="6" name="Slide Number Placeholder 5"/>
          <p:cNvSpPr>
            <a:spLocks noGrp="1"/>
          </p:cNvSpPr>
          <p:nvPr>
            <p:ph type="sldNum" sz="quarter" idx="4"/>
          </p:nvPr>
        </p:nvSpPr>
        <p:spPr>
          <a:xfrm>
            <a:off x="8686800" y="6519863"/>
            <a:ext cx="457200" cy="328612"/>
          </a:xfrm>
          <a:prstGeom prst="rect">
            <a:avLst/>
          </a:prstGeom>
        </p:spPr>
        <p:txBody>
          <a:bodyPr vert="horz" lIns="91440" tIns="45720" rIns="91440" bIns="45720" rtlCol="0" anchor="ctr"/>
          <a:lstStyle>
            <a:lvl1pPr algn="l" fontAlgn="auto">
              <a:spcBef>
                <a:spcPts val="0"/>
              </a:spcBef>
              <a:spcAft>
                <a:spcPts val="0"/>
              </a:spcAft>
              <a:defRPr sz="1000" b="0" i="0">
                <a:solidFill>
                  <a:srgbClr val="FFFFFF"/>
                </a:solidFill>
                <a:latin typeface="+mn-lt"/>
                <a:cs typeface="+mn-cs"/>
              </a:defRPr>
            </a:lvl1pPr>
          </a:lstStyle>
          <a:p>
            <a:pPr>
              <a:defRPr/>
            </a:pPr>
            <a:fld id="{B74A560C-2CAA-408C-803B-8BC755A82F81}" type="slidenum">
              <a:rPr lang="it-IT"/>
              <a:pPr>
                <a:defRPr/>
              </a:pPr>
              <a:t>‹N›</a:t>
            </a:fld>
            <a:endParaRPr lang="it-IT" dirty="0"/>
          </a:p>
        </p:txBody>
      </p:sp>
      <p:sp>
        <p:nvSpPr>
          <p:cNvPr id="9" name="Rectangle 6"/>
          <p:cNvSpPr/>
          <p:nvPr userDrawn="1"/>
        </p:nvSpPr>
        <p:spPr>
          <a:xfrm>
            <a:off x="-9525" y="0"/>
            <a:ext cx="9167813" cy="1152525"/>
          </a:xfrm>
          <a:prstGeom prst="rect">
            <a:avLst/>
          </a:prstGeom>
          <a:solidFill>
            <a:srgbClr val="4542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itle Placeholder 1"/>
          <p:cNvSpPr>
            <a:spLocks noGrp="1"/>
          </p:cNvSpPr>
          <p:nvPr>
            <p:ph type="title"/>
          </p:nvPr>
        </p:nvSpPr>
        <p:spPr>
          <a:xfrm>
            <a:off x="84138" y="76200"/>
            <a:ext cx="7289800" cy="990600"/>
          </a:xfrm>
          <a:prstGeom prst="rect">
            <a:avLst/>
          </a:prstGeom>
        </p:spPr>
        <p:txBody>
          <a:bodyPr vert="horz" lIns="91440" tIns="45720" rIns="91440" bIns="45720" rtlCol="0" anchor="ctr">
            <a:normAutofit/>
          </a:bodyPr>
          <a:lstStyle/>
          <a:p>
            <a:r>
              <a:rPr lang="it-IT" dirty="0" smtClean="0"/>
              <a:t>Titolo</a:t>
            </a:r>
            <a:endParaRPr lang="en-US" dirty="0"/>
          </a:p>
        </p:txBody>
      </p:sp>
      <p:sp>
        <p:nvSpPr>
          <p:cNvPr id="18" name="Date Placeholder 3"/>
          <p:cNvSpPr txBox="1">
            <a:spLocks/>
          </p:cNvSpPr>
          <p:nvPr userDrawn="1"/>
        </p:nvSpPr>
        <p:spPr>
          <a:xfrm>
            <a:off x="7729538" y="76200"/>
            <a:ext cx="1338262" cy="990600"/>
          </a:xfrm>
          <a:prstGeom prst="rect">
            <a:avLst/>
          </a:prstGeom>
        </p:spPr>
        <p:txBody>
          <a:bodyPr anchor="ctr"/>
          <a:lstStyle>
            <a:defPPr>
              <a:defRPr lang="it-IT"/>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it-IT"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hf sldNum="0" hdr="0"/>
  <p:txStyles>
    <p:titleStyle>
      <a:lvl1pPr algn="l" rtl="0" eaLnBrk="0" fontAlgn="base" hangingPunct="0">
        <a:spcBef>
          <a:spcPct val="0"/>
        </a:spcBef>
        <a:spcAft>
          <a:spcPct val="0"/>
        </a:spcAft>
        <a:defRPr sz="3200" kern="1200" spc="-100">
          <a:solidFill>
            <a:srgbClr val="FFFF00"/>
          </a:solidFill>
          <a:latin typeface="+mj-lt"/>
          <a:ea typeface="+mj-ea"/>
          <a:cs typeface="+mj-cs"/>
        </a:defRPr>
      </a:lvl1pPr>
      <a:lvl2pPr algn="l" rtl="0" eaLnBrk="0" fontAlgn="base" hangingPunct="0">
        <a:spcBef>
          <a:spcPct val="0"/>
        </a:spcBef>
        <a:spcAft>
          <a:spcPct val="0"/>
        </a:spcAft>
        <a:defRPr sz="3200">
          <a:solidFill>
            <a:srgbClr val="FFFF00"/>
          </a:solidFill>
          <a:latin typeface="Arial" pitchFamily="34" charset="0"/>
        </a:defRPr>
      </a:lvl2pPr>
      <a:lvl3pPr algn="l" rtl="0" eaLnBrk="0" fontAlgn="base" hangingPunct="0">
        <a:spcBef>
          <a:spcPct val="0"/>
        </a:spcBef>
        <a:spcAft>
          <a:spcPct val="0"/>
        </a:spcAft>
        <a:defRPr sz="3200">
          <a:solidFill>
            <a:srgbClr val="FFFF00"/>
          </a:solidFill>
          <a:latin typeface="Arial" pitchFamily="34" charset="0"/>
        </a:defRPr>
      </a:lvl3pPr>
      <a:lvl4pPr algn="l" rtl="0" eaLnBrk="0" fontAlgn="base" hangingPunct="0">
        <a:spcBef>
          <a:spcPct val="0"/>
        </a:spcBef>
        <a:spcAft>
          <a:spcPct val="0"/>
        </a:spcAft>
        <a:defRPr sz="3200">
          <a:solidFill>
            <a:srgbClr val="FFFF00"/>
          </a:solidFill>
          <a:latin typeface="Arial" pitchFamily="34" charset="0"/>
        </a:defRPr>
      </a:lvl4pPr>
      <a:lvl5pPr algn="l" rtl="0" eaLnBrk="0" fontAlgn="base" hangingPunct="0">
        <a:spcBef>
          <a:spcPct val="0"/>
        </a:spcBef>
        <a:spcAft>
          <a:spcPct val="0"/>
        </a:spcAft>
        <a:defRPr sz="3200">
          <a:solidFill>
            <a:srgbClr val="FFFF00"/>
          </a:solidFill>
          <a:latin typeface="Arial" pitchFamily="34" charset="0"/>
        </a:defRPr>
      </a:lvl5pPr>
      <a:lvl6pPr marL="457200" algn="l" rtl="0" fontAlgn="base">
        <a:spcBef>
          <a:spcPct val="0"/>
        </a:spcBef>
        <a:spcAft>
          <a:spcPct val="0"/>
        </a:spcAft>
        <a:defRPr sz="3200">
          <a:solidFill>
            <a:srgbClr val="FFFF00"/>
          </a:solidFill>
          <a:latin typeface="Arial" pitchFamily="34" charset="0"/>
        </a:defRPr>
      </a:lvl6pPr>
      <a:lvl7pPr marL="914400" algn="l" rtl="0" fontAlgn="base">
        <a:spcBef>
          <a:spcPct val="0"/>
        </a:spcBef>
        <a:spcAft>
          <a:spcPct val="0"/>
        </a:spcAft>
        <a:defRPr sz="3200">
          <a:solidFill>
            <a:srgbClr val="FFFF00"/>
          </a:solidFill>
          <a:latin typeface="Arial" pitchFamily="34" charset="0"/>
        </a:defRPr>
      </a:lvl7pPr>
      <a:lvl8pPr marL="1371600" algn="l" rtl="0" fontAlgn="base">
        <a:spcBef>
          <a:spcPct val="0"/>
        </a:spcBef>
        <a:spcAft>
          <a:spcPct val="0"/>
        </a:spcAft>
        <a:defRPr sz="3200">
          <a:solidFill>
            <a:srgbClr val="FFFF00"/>
          </a:solidFill>
          <a:latin typeface="Arial" pitchFamily="34" charset="0"/>
        </a:defRPr>
      </a:lvl8pPr>
      <a:lvl9pPr marL="1828800" algn="l" rtl="0" fontAlgn="base">
        <a:spcBef>
          <a:spcPct val="0"/>
        </a:spcBef>
        <a:spcAft>
          <a:spcPct val="0"/>
        </a:spcAft>
        <a:defRPr sz="3200">
          <a:solidFill>
            <a:srgbClr val="FFFF00"/>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GB" smtClean="0"/>
          </a:p>
        </p:txBody>
      </p:sp>
      <p:sp>
        <p:nvSpPr>
          <p:cNvPr id="205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smtClean="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smtClean="0"/>
              <a:t>L'esperienza FAD-ECM dell'Istituto Superiore di Sanità: esempi di implementazione di corsi ECM a distanza con metodi formativi attivi</a:t>
            </a:r>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it-IT"/>
              <a:t>Quinta Conferenza Nazionale sulla Formazione Continua in Medicina  Roma, 4 / 5 Novembre 2013</a:t>
            </a:r>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A73274A-5E62-445F-AFD1-F6E84669DF63}"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107950" y="1423988"/>
            <a:ext cx="8731250" cy="2351087"/>
          </a:xfrm>
          <a:extLst/>
        </p:spPr>
        <p:txBody>
          <a:bodyPr>
            <a:noAutofit/>
          </a:bodyPr>
          <a:lstStyle/>
          <a:p>
            <a:pPr algn="ctr" eaLnBrk="1" fontAlgn="auto" hangingPunct="1">
              <a:spcAft>
                <a:spcPts val="0"/>
              </a:spcAft>
              <a:defRPr/>
            </a:pPr>
            <a:r>
              <a:rPr lang="it-IT" sz="3200" dirty="0" smtClean="0">
                <a:solidFill>
                  <a:srgbClr val="000087"/>
                </a:solidFill>
              </a:rPr>
              <a:t/>
            </a:r>
            <a:br>
              <a:rPr lang="it-IT" sz="3200" dirty="0" smtClean="0">
                <a:solidFill>
                  <a:srgbClr val="000087"/>
                </a:solidFill>
              </a:rPr>
            </a:br>
            <a:r>
              <a:rPr lang="it-IT" sz="3200" dirty="0">
                <a:solidFill>
                  <a:srgbClr val="000087"/>
                </a:solidFill>
              </a:rPr>
              <a:t>L'esperienza FAD-ECM dell'Istituto Superiore di Sanità: </a:t>
            </a:r>
            <a:r>
              <a:rPr lang="it-IT" sz="3200" dirty="0" smtClean="0">
                <a:solidFill>
                  <a:srgbClr val="000087"/>
                </a:solidFill>
              </a:rPr>
              <a:t>esempi </a:t>
            </a:r>
            <a:r>
              <a:rPr lang="it-IT" sz="3200" dirty="0">
                <a:solidFill>
                  <a:srgbClr val="000087"/>
                </a:solidFill>
              </a:rPr>
              <a:t>di implementazione di corsi ECM a distanza con metodi formativi attivi</a:t>
            </a:r>
            <a:endParaRPr lang="it-IT" sz="3200" dirty="0">
              <a:solidFill>
                <a:srgbClr val="000087"/>
              </a:solidFill>
              <a:latin typeface="Verdana" charset="0"/>
              <a:ea typeface="ＭＳ Ｐゴシック" charset="0"/>
              <a:cs typeface="ＭＳ Ｐゴシック" charset="0"/>
            </a:endParaRPr>
          </a:p>
        </p:txBody>
      </p:sp>
      <p:sp>
        <p:nvSpPr>
          <p:cNvPr id="9219" name="Rectangle 3"/>
          <p:cNvSpPr>
            <a:spLocks noGrp="1" noChangeArrowheads="1"/>
          </p:cNvSpPr>
          <p:nvPr>
            <p:ph type="subTitle" idx="1"/>
          </p:nvPr>
        </p:nvSpPr>
        <p:spPr>
          <a:xfrm>
            <a:off x="0" y="4325938"/>
            <a:ext cx="9144000" cy="1566862"/>
          </a:xfrm>
          <a:solidFill>
            <a:srgbClr val="C3D1F4"/>
          </a:solidFill>
        </p:spPr>
        <p:txBody>
          <a:bodyPr/>
          <a:lstStyle/>
          <a:p>
            <a:pPr eaLnBrk="1" hangingPunct="1">
              <a:lnSpc>
                <a:spcPct val="80000"/>
              </a:lnSpc>
            </a:pPr>
            <a:endParaRPr lang="it-IT" i="0" smtClean="0">
              <a:solidFill>
                <a:srgbClr val="000090"/>
              </a:solidFill>
              <a:latin typeface="Verdana" pitchFamily="34" charset="0"/>
              <a:ea typeface="ＭＳ Ｐゴシック" pitchFamily="34" charset="-128"/>
            </a:endParaRPr>
          </a:p>
          <a:p>
            <a:pPr eaLnBrk="1" hangingPunct="1">
              <a:lnSpc>
                <a:spcPct val="80000"/>
              </a:lnSpc>
            </a:pPr>
            <a:r>
              <a:rPr lang="it-IT" smtClean="0">
                <a:solidFill>
                  <a:srgbClr val="B00219"/>
                </a:solidFill>
                <a:latin typeface="Verdana" pitchFamily="34" charset="0"/>
                <a:ea typeface="ＭＳ Ｐゴシック" pitchFamily="34" charset="-128"/>
              </a:rPr>
              <a:t> </a:t>
            </a:r>
            <a:r>
              <a:rPr lang="it-IT" sz="1700" smtClean="0">
                <a:solidFill>
                  <a:srgbClr val="900321"/>
                </a:solidFill>
                <a:latin typeface="Verdana" pitchFamily="34" charset="0"/>
                <a:ea typeface="ＭＳ Ｐゴシック" pitchFamily="34" charset="-128"/>
              </a:rPr>
              <a:t>Istituto Superiore di Sanità – Roma</a:t>
            </a:r>
          </a:p>
          <a:p>
            <a:pPr eaLnBrk="1" hangingPunct="1">
              <a:lnSpc>
                <a:spcPct val="80000"/>
              </a:lnSpc>
            </a:pPr>
            <a:endParaRPr lang="it-IT" sz="1700" smtClean="0">
              <a:solidFill>
                <a:srgbClr val="900321"/>
              </a:solidFill>
              <a:latin typeface="Verdana" pitchFamily="34" charset="0"/>
              <a:ea typeface="ＭＳ Ｐゴシック" pitchFamily="34" charset="-128"/>
            </a:endParaRPr>
          </a:p>
          <a:p>
            <a:pPr eaLnBrk="1" hangingPunct="1">
              <a:lnSpc>
                <a:spcPct val="80000"/>
              </a:lnSpc>
            </a:pPr>
            <a:r>
              <a:rPr lang="it-IT" sz="1700" smtClean="0">
                <a:solidFill>
                  <a:srgbClr val="900321"/>
                </a:solidFill>
                <a:latin typeface="Verdana" pitchFamily="34" charset="0"/>
                <a:ea typeface="ＭＳ Ｐゴシック" pitchFamily="34" charset="-128"/>
              </a:rPr>
              <a:t> Ufficio Relazioni Esterne</a:t>
            </a:r>
          </a:p>
        </p:txBody>
      </p:sp>
      <p:pic>
        <p:nvPicPr>
          <p:cNvPr id="9220" name="Picture 4"/>
          <p:cNvPicPr>
            <a:picLocks noChangeAspect="1" noChangeArrowheads="1"/>
          </p:cNvPicPr>
          <p:nvPr/>
        </p:nvPicPr>
        <p:blipFill>
          <a:blip r:embed="rId2"/>
          <a:srcRect/>
          <a:stretch>
            <a:fillRect/>
          </a:stretch>
        </p:blipFill>
        <p:spPr bwMode="auto">
          <a:xfrm>
            <a:off x="-24533" y="-26988"/>
            <a:ext cx="9180513" cy="1157288"/>
          </a:xfrm>
          <a:prstGeom prst="rect">
            <a:avLst/>
          </a:prstGeom>
          <a:noFill/>
          <a:ln w="9525">
            <a:noFill/>
            <a:miter lim="800000"/>
            <a:headEnd/>
            <a:tailEnd/>
          </a:ln>
        </p:spPr>
      </p:pic>
      <p:sp>
        <p:nvSpPr>
          <p:cNvPr id="9221" name="Rectangle 9"/>
          <p:cNvSpPr>
            <a:spLocks noChangeArrowheads="1"/>
          </p:cNvSpPr>
          <p:nvPr/>
        </p:nvSpPr>
        <p:spPr bwMode="auto">
          <a:xfrm>
            <a:off x="365125" y="5961063"/>
            <a:ext cx="8474075" cy="784225"/>
          </a:xfrm>
          <a:prstGeom prst="rect">
            <a:avLst/>
          </a:prstGeom>
          <a:noFill/>
          <a:ln w="9525">
            <a:noFill/>
            <a:miter lim="800000"/>
            <a:headEnd/>
            <a:tailEnd/>
          </a:ln>
        </p:spPr>
        <p:txBody>
          <a:bodyPr>
            <a:spAutoFit/>
          </a:bodyPr>
          <a:lstStyle/>
          <a:p>
            <a:pPr algn="ctr">
              <a:spcBef>
                <a:spcPct val="50000"/>
              </a:spcBef>
            </a:pPr>
            <a:r>
              <a:rPr lang="it-IT">
                <a:solidFill>
                  <a:srgbClr val="454296"/>
                </a:solidFill>
              </a:rPr>
              <a:t>Quinta Conferenza Nazionale sulla Formazione Continua in Medicina </a:t>
            </a:r>
          </a:p>
          <a:p>
            <a:pPr algn="ctr">
              <a:spcBef>
                <a:spcPct val="50000"/>
              </a:spcBef>
            </a:pPr>
            <a:r>
              <a:rPr lang="it-IT">
                <a:solidFill>
                  <a:srgbClr val="454296"/>
                </a:solidFill>
              </a:rPr>
              <a:t>Roma, 4 / 5 Novembre 2013</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4138" y="0"/>
            <a:ext cx="9059862" cy="1125538"/>
          </a:xfrm>
        </p:spPr>
        <p:txBody>
          <a:bodyPr>
            <a:normAutofit/>
          </a:bodyPr>
          <a:lstStyle/>
          <a:p>
            <a:pPr algn="ctr" eaLnBrk="1" fontAlgn="auto" hangingPunct="1">
              <a:spcAft>
                <a:spcPts val="0"/>
              </a:spcAft>
              <a:defRPr/>
            </a:pPr>
            <a:r>
              <a:rPr lang="it-IT" dirty="0" smtClean="0"/>
              <a:t>Realizzazione dei corsi FAD</a:t>
            </a:r>
            <a:endParaRPr lang="it-IT" dirty="0"/>
          </a:p>
        </p:txBody>
      </p:sp>
      <p:pic>
        <p:nvPicPr>
          <p:cNvPr id="14339" name="Segnaposto immagine 7" descr="Schermata 09-2456198 alle 19.04.10.png"/>
          <p:cNvPicPr>
            <a:picLocks noGrp="1" noChangeAspect="1"/>
          </p:cNvPicPr>
          <p:nvPr>
            <p:ph type="pic" sz="quarter" idx="10"/>
          </p:nvPr>
        </p:nvPicPr>
        <p:blipFill>
          <a:blip r:embed="rId2"/>
          <a:srcRect l="745" r="745"/>
          <a:stretch>
            <a:fillRect/>
          </a:stretch>
        </p:blipFill>
        <p:spPr>
          <a:xfrm>
            <a:off x="622300" y="1535113"/>
            <a:ext cx="8081963" cy="4552950"/>
          </a:xfrm>
        </p:spPr>
      </p:pic>
      <p:sp>
        <p:nvSpPr>
          <p:cNvPr id="14340" name="Rettangolo 1"/>
          <p:cNvSpPr>
            <a:spLocks noChangeArrowheads="1"/>
          </p:cNvSpPr>
          <p:nvPr/>
        </p:nvSpPr>
        <p:spPr bwMode="auto">
          <a:xfrm>
            <a:off x="622300" y="1204913"/>
            <a:ext cx="3754438" cy="646112"/>
          </a:xfrm>
          <a:prstGeom prst="rect">
            <a:avLst/>
          </a:prstGeom>
          <a:noFill/>
          <a:ln w="9525">
            <a:noFill/>
            <a:miter lim="800000"/>
            <a:headEnd/>
            <a:tailEnd/>
          </a:ln>
        </p:spPr>
        <p:txBody>
          <a:bodyPr>
            <a:spAutoFit/>
          </a:bodyPr>
          <a:lstStyle/>
          <a:p>
            <a:r>
              <a:rPr lang="it-IT">
                <a:solidFill>
                  <a:srgbClr val="000087"/>
                </a:solidFill>
              </a:rPr>
              <a:t>www.eduiss.it</a:t>
            </a:r>
          </a:p>
          <a:p>
            <a:endParaRPr lang="it-IT">
              <a:solidFill>
                <a:srgbClr val="000087"/>
              </a:solidFill>
            </a:endParaRPr>
          </a:p>
        </p:txBody>
      </p:sp>
    </p:spTree>
    <p:extLst>
      <p:ext uri="{BB962C8B-B14F-4D97-AF65-F5344CB8AC3E}">
        <p14:creationId xmlns:p14="http://schemas.microsoft.com/office/powerpoint/2010/main" val="486022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68263" y="68263"/>
            <a:ext cx="6858000" cy="990600"/>
          </a:xfrm>
        </p:spPr>
        <p:txBody>
          <a:bodyPr>
            <a:normAutofit/>
          </a:bodyPr>
          <a:lstStyle/>
          <a:p>
            <a:pPr eaLnBrk="1" fontAlgn="auto" hangingPunct="1">
              <a:spcAft>
                <a:spcPts val="0"/>
              </a:spcAft>
              <a:defRPr/>
            </a:pPr>
            <a:r>
              <a:rPr lang="it-IT" dirty="0"/>
              <a:t>Come trasporre il PBL nella FAD?</a:t>
            </a:r>
          </a:p>
        </p:txBody>
      </p:sp>
      <p:sp>
        <p:nvSpPr>
          <p:cNvPr id="29699" name="Segnaposto contenuto 6"/>
          <p:cNvSpPr>
            <a:spLocks noGrp="1"/>
          </p:cNvSpPr>
          <p:nvPr>
            <p:ph idx="1"/>
          </p:nvPr>
        </p:nvSpPr>
        <p:spPr>
          <a:xfrm>
            <a:off x="457200" y="1377957"/>
            <a:ext cx="8229600" cy="4876800"/>
          </a:xfrm>
        </p:spPr>
        <p:txBody>
          <a:bodyPr/>
          <a:lstStyle/>
          <a:p>
            <a:pPr marL="0" indent="0" eaLnBrk="1" hangingPunct="1">
              <a:buFont typeface="Arial" pitchFamily="34" charset="0"/>
              <a:buNone/>
            </a:pPr>
            <a:r>
              <a:rPr lang="it-IT" dirty="0" smtClean="0">
                <a:latin typeface="+mj-lt"/>
                <a:ea typeface="ＭＳ Ｐゴシック" pitchFamily="34" charset="-128"/>
              </a:rPr>
              <a:t>A partire dal 2004: </a:t>
            </a:r>
          </a:p>
          <a:p>
            <a:pPr marL="357188" indent="-179388" eaLnBrk="1" hangingPunct="1">
              <a:buFont typeface="Arial" pitchFamily="34" charset="0"/>
              <a:buNone/>
              <a:tabLst>
                <a:tab pos="357188" algn="l"/>
              </a:tabLst>
            </a:pPr>
            <a:r>
              <a:rPr lang="it-IT" dirty="0" smtClean="0">
                <a:latin typeface="+mj-lt"/>
                <a:ea typeface="ＭＳ Ｐゴシック" pitchFamily="34" charset="-128"/>
              </a:rPr>
              <a:t>	processo di </a:t>
            </a:r>
            <a:r>
              <a:rPr lang="it-IT" dirty="0" smtClean="0">
                <a:solidFill>
                  <a:srgbClr val="B00219"/>
                </a:solidFill>
                <a:latin typeface="+mj-lt"/>
                <a:ea typeface="ＭＳ Ｐゴシック" pitchFamily="34" charset="-128"/>
              </a:rPr>
              <a:t>rimodulazione della metodologia PBL</a:t>
            </a:r>
            <a:r>
              <a:rPr lang="it-IT" dirty="0" smtClean="0">
                <a:latin typeface="+mj-lt"/>
                <a:ea typeface="ＭＳ Ｐゴシック" pitchFamily="34" charset="-128"/>
              </a:rPr>
              <a:t> in funzione dell'erogazione a distanza, </a:t>
            </a:r>
            <a:r>
              <a:rPr lang="it-IT" dirty="0" smtClean="0">
                <a:latin typeface="+mj-lt"/>
                <a:ea typeface="Verdana" pitchFamily="34" charset="0"/>
                <a:cs typeface="Verdana" pitchFamily="34" charset="0"/>
              </a:rPr>
              <a:t>sviluppo progressivo di nuovi modelli didattici</a:t>
            </a:r>
          </a:p>
          <a:p>
            <a:pPr marL="0" indent="0" eaLnBrk="1" hangingPunct="1">
              <a:buFont typeface="Arial" pitchFamily="34" charset="0"/>
              <a:buNone/>
            </a:pPr>
            <a:endParaRPr lang="it-IT" dirty="0" smtClean="0">
              <a:latin typeface="+mj-lt"/>
              <a:ea typeface="ＭＳ Ｐゴシック" pitchFamily="34" charset="-128"/>
            </a:endParaRPr>
          </a:p>
          <a:p>
            <a:pPr marL="0" indent="0" eaLnBrk="1" hangingPunct="1">
              <a:buFont typeface="Arial" pitchFamily="34" charset="0"/>
              <a:buNone/>
            </a:pPr>
            <a:r>
              <a:rPr lang="it-IT" dirty="0" smtClean="0">
                <a:latin typeface="+mj-lt"/>
                <a:ea typeface="ＭＳ Ｐゴシック" pitchFamily="34" charset="-128"/>
              </a:rPr>
              <a:t>Dal </a:t>
            </a:r>
            <a:r>
              <a:rPr lang="it-IT" dirty="0" smtClean="0">
                <a:solidFill>
                  <a:srgbClr val="B00219"/>
                </a:solidFill>
                <a:latin typeface="+mj-lt"/>
                <a:ea typeface="ＭＳ Ｐゴシック" pitchFamily="34" charset="-128"/>
              </a:rPr>
              <a:t>2005 </a:t>
            </a:r>
            <a:r>
              <a:rPr lang="it-IT" dirty="0" smtClean="0">
                <a:latin typeface="+mj-lt"/>
                <a:ea typeface="ＭＳ Ｐゴシック" pitchFamily="34" charset="-128"/>
              </a:rPr>
              <a:t>con</a:t>
            </a:r>
            <a:r>
              <a:rPr lang="it-IT" dirty="0" smtClean="0">
                <a:solidFill>
                  <a:srgbClr val="B00219"/>
                </a:solidFill>
                <a:latin typeface="+mj-lt"/>
                <a:ea typeface="ＭＳ Ｐゴシック" pitchFamily="34" charset="-128"/>
              </a:rPr>
              <a:t> Moodle</a:t>
            </a:r>
            <a:r>
              <a:rPr lang="it-IT" dirty="0" smtClean="0">
                <a:latin typeface="+mj-lt"/>
                <a:ea typeface="ＭＳ Ｐゴシック" pitchFamily="34" charset="-128"/>
              </a:rPr>
              <a:t>:</a:t>
            </a:r>
          </a:p>
          <a:p>
            <a:pPr marL="357188" indent="0" eaLnBrk="1" hangingPunct="1">
              <a:buFont typeface="Arial" pitchFamily="34" charset="0"/>
              <a:buNone/>
            </a:pPr>
            <a:r>
              <a:rPr lang="it-IT" dirty="0" smtClean="0">
                <a:latin typeface="+mj-lt"/>
                <a:ea typeface="ＭＳ Ｐゴシック" pitchFamily="34" charset="-128"/>
              </a:rPr>
              <a:t>si va progressivamente verso una maggiore </a:t>
            </a:r>
            <a:r>
              <a:rPr lang="it-IT" dirty="0" smtClean="0">
                <a:solidFill>
                  <a:srgbClr val="B00219"/>
                </a:solidFill>
                <a:latin typeface="+mj-lt"/>
                <a:ea typeface="ＭＳ Ｐゴシック" pitchFamily="34" charset="-128"/>
              </a:rPr>
              <a:t>aderenza al PBL originale: </a:t>
            </a:r>
            <a:r>
              <a:rPr lang="it-IT" dirty="0" smtClean="0">
                <a:latin typeface="+mj-lt"/>
                <a:ea typeface="Verdana" pitchFamily="34" charset="0"/>
                <a:cs typeface="Verdana" pitchFamily="34" charset="0"/>
              </a:rPr>
              <a:t>flessibilità, disponibilità di strumenti, costruttivismo</a:t>
            </a:r>
            <a:endParaRPr lang="it-IT" dirty="0" smtClean="0">
              <a:solidFill>
                <a:srgbClr val="B00219"/>
              </a:solidFill>
              <a:latin typeface="+mj-lt"/>
              <a:ea typeface="ＭＳ Ｐゴシック" pitchFamily="34" charset="-128"/>
            </a:endParaRPr>
          </a:p>
          <a:p>
            <a:pPr marL="0" indent="0" eaLnBrk="1" hangingPunct="1">
              <a:buFont typeface="Arial" pitchFamily="34" charset="0"/>
              <a:buNone/>
            </a:pPr>
            <a:endParaRPr lang="it-IT" dirty="0" smtClean="0">
              <a:solidFill>
                <a:srgbClr val="B00219"/>
              </a:solidFill>
              <a:latin typeface="+mj-lt"/>
              <a:ea typeface="ＭＳ Ｐゴシック" pitchFamily="34" charset="-128"/>
            </a:endParaRPr>
          </a:p>
          <a:p>
            <a:pPr marL="0" indent="0" eaLnBrk="1" hangingPunct="1">
              <a:buFont typeface="Arial" pitchFamily="34" charset="0"/>
              <a:buNone/>
            </a:pPr>
            <a:r>
              <a:rPr lang="it-IT" dirty="0" smtClean="0">
                <a:latin typeface="+mj-lt"/>
                <a:ea typeface="ＭＳ Ｐゴシック" pitchFamily="34" charset="-128"/>
              </a:rPr>
              <a:t>I passi del PBL vengono </a:t>
            </a:r>
            <a:r>
              <a:rPr lang="it-IT" dirty="0" smtClean="0">
                <a:solidFill>
                  <a:srgbClr val="B00219"/>
                </a:solidFill>
                <a:latin typeface="+mj-lt"/>
                <a:ea typeface="ＭＳ Ｐゴシック" pitchFamily="34" charset="-128"/>
              </a:rPr>
              <a:t>ripercorsi</a:t>
            </a:r>
            <a:r>
              <a:rPr lang="it-IT" dirty="0" smtClean="0">
                <a:latin typeface="+mj-lt"/>
                <a:ea typeface="ＭＳ Ｐゴシック" pitchFamily="34" charset="-128"/>
              </a:rPr>
              <a:t> attraverso l</a:t>
            </a:r>
            <a:r>
              <a:rPr lang="en-US" dirty="0" smtClean="0">
                <a:latin typeface="+mj-lt"/>
                <a:ea typeface="ＭＳ Ｐゴシック" pitchFamily="34" charset="-128"/>
              </a:rPr>
              <a:t>’</a:t>
            </a:r>
            <a:r>
              <a:rPr lang="it-IT" dirty="0" smtClean="0">
                <a:latin typeface="+mj-lt"/>
                <a:ea typeface="ＭＳ Ｐゴシック" pitchFamily="34" charset="-128"/>
              </a:rPr>
              <a:t>utilizzo delle </a:t>
            </a:r>
            <a:r>
              <a:rPr lang="it-IT" dirty="0" smtClean="0">
                <a:solidFill>
                  <a:srgbClr val="B00219"/>
                </a:solidFill>
                <a:latin typeface="+mj-lt"/>
                <a:ea typeface="ＭＳ Ｐゴシック" pitchFamily="34" charset="-128"/>
              </a:rPr>
              <a:t>risorse </a:t>
            </a:r>
            <a:r>
              <a:rPr lang="it-IT" dirty="0" smtClean="0">
                <a:latin typeface="+mj-lt"/>
                <a:ea typeface="ＭＳ Ｐゴシック" pitchFamily="34" charset="-128"/>
              </a:rPr>
              <a:t>e delle</a:t>
            </a:r>
            <a:r>
              <a:rPr lang="it-IT" dirty="0" smtClean="0">
                <a:solidFill>
                  <a:srgbClr val="B00219"/>
                </a:solidFill>
                <a:latin typeface="+mj-lt"/>
                <a:ea typeface="ＭＳ Ｐゴシック" pitchFamily="34" charset="-128"/>
              </a:rPr>
              <a:t> attività disponibili in piattaforma</a:t>
            </a:r>
            <a:r>
              <a:rPr lang="it-IT" dirty="0" smtClean="0">
                <a:latin typeface="+mj-lt"/>
                <a:ea typeface="ＭＳ Ｐゴシック" pitchFamily="34" charset="-128"/>
              </a:rPr>
              <a:t> </a:t>
            </a:r>
          </a:p>
          <a:p>
            <a:pPr marL="0" indent="0" eaLnBrk="1" hangingPunct="1">
              <a:lnSpc>
                <a:spcPct val="80000"/>
              </a:lnSpc>
              <a:buFont typeface="Arial" pitchFamily="34" charset="0"/>
              <a:buNone/>
            </a:pPr>
            <a:endParaRPr lang="it-IT" dirty="0" smtClean="0">
              <a:latin typeface="Verdana" pitchFamily="34" charset="0"/>
              <a:ea typeface="ＭＳ Ｐゴシック" pitchFamily="34" charset="-128"/>
            </a:endParaRPr>
          </a:p>
        </p:txBody>
      </p:sp>
      <p:sp>
        <p:nvSpPr>
          <p:cNvPr id="29702" name="Segnaposto piè di pagina 9"/>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a:t>
            </a:r>
          </a:p>
          <a:p>
            <a:pPr fontAlgn="base">
              <a:spcBef>
                <a:spcPct val="0"/>
              </a:spcBef>
              <a:spcAft>
                <a:spcPct val="0"/>
              </a:spcAft>
              <a:defRPr/>
            </a:pPr>
            <a:r>
              <a:rPr lang="it-IT" dirty="0" smtClean="0"/>
              <a:t>Roma, 4 / 5 Novembre 2013</a:t>
            </a:r>
          </a:p>
        </p:txBody>
      </p:sp>
      <p:sp>
        <p:nvSpPr>
          <p:cNvPr id="7" name="Segnaposto data 6"/>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extLst>
      <p:ext uri="{BB962C8B-B14F-4D97-AF65-F5344CB8AC3E}">
        <p14:creationId xmlns:p14="http://schemas.microsoft.com/office/powerpoint/2010/main" val="3947407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p:txBody>
          <a:bodyPr>
            <a:normAutofit/>
          </a:bodyPr>
          <a:lstStyle/>
          <a:p>
            <a:pPr eaLnBrk="1" fontAlgn="auto" hangingPunct="1">
              <a:spcAft>
                <a:spcPts val="0"/>
              </a:spcAft>
              <a:defRPr/>
            </a:pPr>
            <a:r>
              <a:rPr lang="it-IT" dirty="0" smtClean="0"/>
              <a:t>Dal PBL originale…</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496649566"/>
              </p:ext>
            </p:extLst>
          </p:nvPr>
        </p:nvGraphicFramePr>
        <p:xfrm>
          <a:off x="84138" y="1166191"/>
          <a:ext cx="8940592" cy="5317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12" name="Segnaposto piè di pagina 8"/>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a:t>
            </a:r>
          </a:p>
          <a:p>
            <a:pPr fontAlgn="base">
              <a:spcBef>
                <a:spcPct val="0"/>
              </a:spcBef>
              <a:spcAft>
                <a:spcPct val="0"/>
              </a:spcAft>
              <a:defRPr/>
            </a:pPr>
            <a:r>
              <a:rPr lang="it-IT" dirty="0" smtClean="0"/>
              <a:t>Roma, 4 / 5 Novembre 2013</a:t>
            </a:r>
          </a:p>
        </p:txBody>
      </p:sp>
      <p:sp>
        <p:nvSpPr>
          <p:cNvPr id="2" name="CasellaDiTesto 1"/>
          <p:cNvSpPr txBox="1"/>
          <p:nvPr/>
        </p:nvSpPr>
        <p:spPr>
          <a:xfrm>
            <a:off x="3378458" y="3723709"/>
            <a:ext cx="2129646" cy="461665"/>
          </a:xfrm>
          <a:prstGeom prst="rect">
            <a:avLst/>
          </a:prstGeom>
          <a:solidFill>
            <a:srgbClr val="34B3D6"/>
          </a:solidFill>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it-IT" sz="2400" dirty="0">
                <a:solidFill>
                  <a:schemeClr val="bg1"/>
                </a:solidFill>
                <a:latin typeface="Verdana"/>
                <a:cs typeface="Verdana"/>
              </a:rPr>
              <a:t>Partecipante</a:t>
            </a:r>
          </a:p>
        </p:txBody>
      </p:sp>
      <p:sp>
        <p:nvSpPr>
          <p:cNvPr id="6" name="CasellaDiTesto 5"/>
          <p:cNvSpPr txBox="1"/>
          <p:nvPr/>
        </p:nvSpPr>
        <p:spPr>
          <a:xfrm>
            <a:off x="179512" y="1455167"/>
            <a:ext cx="1872208" cy="461665"/>
          </a:xfrm>
          <a:prstGeom prst="rect">
            <a:avLst/>
          </a:prstGeom>
          <a:solidFill>
            <a:srgbClr val="6C36A8"/>
          </a:solidFill>
        </p:spPr>
        <p:style>
          <a:lnRef idx="0">
            <a:schemeClr val="accent4"/>
          </a:lnRef>
          <a:fillRef idx="3">
            <a:schemeClr val="accent4"/>
          </a:fillRef>
          <a:effectRef idx="3">
            <a:schemeClr val="accent4"/>
          </a:effectRef>
          <a:fontRef idx="minor">
            <a:schemeClr val="lt1"/>
          </a:fontRef>
        </p:style>
        <p:txBody>
          <a:bodyPr>
            <a:spAutoFit/>
          </a:bodyPr>
          <a:lstStyle/>
          <a:p>
            <a:pPr fontAlgn="auto">
              <a:spcBef>
                <a:spcPts val="0"/>
              </a:spcBef>
              <a:spcAft>
                <a:spcPts val="0"/>
              </a:spcAft>
              <a:defRPr/>
            </a:pPr>
            <a:r>
              <a:rPr lang="it-IT" sz="2400" dirty="0">
                <a:solidFill>
                  <a:schemeClr val="bg1"/>
                </a:solidFill>
                <a:latin typeface="Verdana"/>
                <a:cs typeface="Verdana"/>
              </a:rPr>
              <a:t>Facilitatore</a:t>
            </a:r>
          </a:p>
        </p:txBody>
      </p:sp>
      <p:sp>
        <p:nvSpPr>
          <p:cNvPr id="9" name="Segnaposto data 8"/>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extLst>
      <p:ext uri="{BB962C8B-B14F-4D97-AF65-F5344CB8AC3E}">
        <p14:creationId xmlns:p14="http://schemas.microsoft.com/office/powerpoint/2010/main" val="3505713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a:xfrm>
            <a:off x="68263" y="68263"/>
            <a:ext cx="6858000" cy="990600"/>
          </a:xfrm>
        </p:spPr>
        <p:txBody>
          <a:bodyPr>
            <a:normAutofit/>
          </a:bodyPr>
          <a:lstStyle/>
          <a:p>
            <a:pPr eaLnBrk="1" fontAlgn="auto" hangingPunct="1">
              <a:spcAft>
                <a:spcPts val="0"/>
              </a:spcAft>
              <a:defRPr/>
            </a:pPr>
            <a:r>
              <a:rPr lang="it-IT" dirty="0" smtClean="0"/>
              <a:t>… </a:t>
            </a:r>
            <a:r>
              <a:rPr lang="it-IT" smtClean="0"/>
              <a:t>al PBL </a:t>
            </a:r>
            <a:r>
              <a:rPr lang="it-IT" dirty="0" smtClean="0"/>
              <a:t>in piattaforma</a:t>
            </a:r>
            <a:endParaRPr lang="it-IT" dirty="0"/>
          </a:p>
        </p:txBody>
      </p:sp>
      <p:pic>
        <p:nvPicPr>
          <p:cNvPr id="27651" name="Segnaposto contenuto 8" descr="unita.png"/>
          <p:cNvPicPr>
            <a:picLocks noGrp="1" noChangeAspect="1"/>
          </p:cNvPicPr>
          <p:nvPr>
            <p:ph idx="1"/>
          </p:nvPr>
        </p:nvPicPr>
        <p:blipFill>
          <a:blip r:embed="rId3"/>
          <a:srcRect l="-10519" r="-10519"/>
          <a:stretch>
            <a:fillRect/>
          </a:stretch>
        </p:blipFill>
        <p:spPr>
          <a:xfrm>
            <a:off x="-14288" y="1341438"/>
            <a:ext cx="9050338" cy="5027612"/>
          </a:xfrm>
        </p:spPr>
      </p:pic>
      <p:sp>
        <p:nvSpPr>
          <p:cNvPr id="27654" name="Segnaposto piè di pagina 6"/>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a:t>
            </a:r>
          </a:p>
          <a:p>
            <a:pPr fontAlgn="base">
              <a:spcBef>
                <a:spcPct val="0"/>
              </a:spcBef>
              <a:spcAft>
                <a:spcPct val="0"/>
              </a:spcAft>
              <a:defRPr/>
            </a:pPr>
            <a:r>
              <a:rPr lang="it-IT" dirty="0" smtClean="0"/>
              <a:t>Roma, 4 / 5 Novembre 2013</a:t>
            </a:r>
          </a:p>
        </p:txBody>
      </p:sp>
      <p:sp>
        <p:nvSpPr>
          <p:cNvPr id="7" name="Segnaposto data 6"/>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138" y="68263"/>
            <a:ext cx="6858000" cy="990600"/>
          </a:xfrm>
        </p:spPr>
        <p:txBody>
          <a:bodyPr>
            <a:normAutofit/>
          </a:bodyPr>
          <a:lstStyle/>
          <a:p>
            <a:pPr eaLnBrk="1" fontAlgn="auto" hangingPunct="1">
              <a:spcAft>
                <a:spcPts val="0"/>
              </a:spcAft>
              <a:defRPr/>
            </a:pPr>
            <a:r>
              <a:rPr lang="it-IT" dirty="0" smtClean="0"/>
              <a:t>Modalità di erogazione</a:t>
            </a:r>
            <a:r>
              <a:rPr lang="it-IT" dirty="0"/>
              <a:t> </a:t>
            </a:r>
            <a:r>
              <a:rPr lang="it-IT" dirty="0" smtClean="0"/>
              <a:t>- Modelli</a:t>
            </a:r>
            <a:endParaRPr lang="it-IT" dirty="0"/>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1617643449"/>
              </p:ext>
            </p:extLst>
          </p:nvPr>
        </p:nvGraphicFramePr>
        <p:xfrm>
          <a:off x="0" y="1130993"/>
          <a:ext cx="9150785" cy="5388869"/>
        </p:xfrm>
        <a:graphic>
          <a:graphicData uri="http://schemas.openxmlformats.org/drawingml/2006/table">
            <a:tbl>
              <a:tblPr firstRow="1" bandRow="1">
                <a:tableStyleId>{46F890A9-2807-4EBB-B81D-B2AA78EC7F39}</a:tableStyleId>
              </a:tblPr>
              <a:tblGrid>
                <a:gridCol w="1478304"/>
                <a:gridCol w="5136789"/>
                <a:gridCol w="2535692"/>
              </a:tblGrid>
              <a:tr h="512257">
                <a:tc>
                  <a:txBody>
                    <a:bodyPr/>
                    <a:lstStyle/>
                    <a:p>
                      <a:r>
                        <a:rPr lang="it-IT" sz="2000" dirty="0" smtClean="0">
                          <a:latin typeface="+mn-lt"/>
                        </a:rPr>
                        <a:t>Modello</a:t>
                      </a:r>
                      <a:endParaRPr lang="it-IT" sz="2000" dirty="0">
                        <a:latin typeface="+mn-lt"/>
                      </a:endParaRPr>
                    </a:p>
                  </a:txBody>
                  <a:tcPr>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rgbClr val="A10324"/>
                    </a:solidFill>
                  </a:tcPr>
                </a:tc>
                <a:tc>
                  <a:txBody>
                    <a:bodyPr/>
                    <a:lstStyle/>
                    <a:p>
                      <a:r>
                        <a:rPr lang="it-IT" sz="2000" dirty="0" smtClean="0">
                          <a:latin typeface="+mn-lt"/>
                        </a:rPr>
                        <a:t>Specificità</a:t>
                      </a:r>
                    </a:p>
                  </a:txBody>
                  <a:tcPr>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rgbClr val="A10324"/>
                    </a:solidFill>
                  </a:tcPr>
                </a:tc>
                <a:tc>
                  <a:txBody>
                    <a:bodyPr/>
                    <a:lstStyle/>
                    <a:p>
                      <a:r>
                        <a:rPr lang="it-IT" sz="2000" dirty="0" smtClean="0">
                          <a:latin typeface="+mn-lt"/>
                        </a:rPr>
                        <a:t>Materiali</a:t>
                      </a:r>
                      <a:r>
                        <a:rPr lang="it-IT" sz="2000" baseline="0" dirty="0" smtClean="0">
                          <a:latin typeface="+mn-lt"/>
                        </a:rPr>
                        <a:t> </a:t>
                      </a:r>
                      <a:endParaRPr lang="it-IT" sz="2000" dirty="0" smtClean="0">
                        <a:latin typeface="+mn-lt"/>
                      </a:endParaRPr>
                    </a:p>
                  </a:txBody>
                  <a:tcPr>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solidFill>
                      <a:srgbClr val="A10324"/>
                    </a:solidFill>
                  </a:tcPr>
                </a:tc>
              </a:tr>
              <a:tr h="1207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20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smtClean="0">
                          <a:solidFill>
                            <a:srgbClr val="A10324"/>
                          </a:solidFill>
                          <a:latin typeface="+mn-lt"/>
                        </a:rPr>
                        <a:t>Bassa interazione</a:t>
                      </a:r>
                    </a:p>
                  </a:txBody>
                  <a:tcPr>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smtClean="0">
                          <a:latin typeface="+mn-lt"/>
                        </a:rPr>
                        <a:t>Elevato numero di partecipanti, </a:t>
                      </a:r>
                      <a:r>
                        <a:rPr lang="it-IT" sz="2000" dirty="0" smtClean="0">
                          <a:latin typeface="+mn-lt"/>
                          <a:ea typeface="ＭＳ Ｐゴシック" charset="0"/>
                          <a:cs typeface="ＭＳ Ｐゴシック" charset="0"/>
                        </a:rPr>
                        <a:t>autoapprendimento per tutto il ciclo PBL</a:t>
                      </a:r>
                      <a:r>
                        <a:rPr lang="it-IT" sz="2000" dirty="0" smtClean="0">
                          <a:latin typeface="+mn-lt"/>
                        </a:rPr>
                        <a:t>, modalità asincrona, no</a:t>
                      </a:r>
                      <a:r>
                        <a:rPr lang="it-IT" sz="2000" baseline="0" dirty="0" smtClean="0">
                          <a:latin typeface="+mn-lt"/>
                        </a:rPr>
                        <a:t> </a:t>
                      </a:r>
                      <a:r>
                        <a:rPr lang="it-IT" sz="2000" dirty="0" smtClean="0">
                          <a:latin typeface="+mn-lt"/>
                        </a:rPr>
                        <a:t>facilitazione</a:t>
                      </a:r>
                    </a:p>
                  </a:txBody>
                  <a:tcPr>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Lucida Grande"/>
                        <a:buChar char="-"/>
                        <a:tabLst/>
                        <a:defRPr/>
                      </a:pPr>
                      <a:r>
                        <a:rPr lang="it-IT" sz="2000" dirty="0" smtClean="0">
                          <a:latin typeface="+mn-lt"/>
                        </a:rPr>
                        <a:t>Strutturati, forniti dall’</a:t>
                      </a:r>
                      <a:r>
                        <a:rPr lang="it-IT" sz="2000" dirty="0" smtClean="0">
                          <a:solidFill>
                            <a:srgbClr val="A10324"/>
                          </a:solidFill>
                          <a:latin typeface="+mn-lt"/>
                        </a:rPr>
                        <a:t>esperto</a:t>
                      </a:r>
                    </a:p>
                  </a:txBody>
                  <a:tcPr>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tcPr>
                </a:tc>
              </a:tr>
              <a:tr h="1625729">
                <a:tc>
                  <a:txBody>
                    <a:bodyPr/>
                    <a:lstStyle/>
                    <a:p>
                      <a:endParaRPr lang="it-IT" sz="20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smtClean="0">
                          <a:solidFill>
                            <a:srgbClr val="A10324"/>
                          </a:solidFill>
                          <a:latin typeface="+mn-lt"/>
                        </a:rPr>
                        <a:t>Media interazione</a:t>
                      </a:r>
                    </a:p>
                    <a:p>
                      <a:endParaRPr lang="it-IT" sz="2000" dirty="0">
                        <a:latin typeface="+mn-lt"/>
                      </a:endParaRPr>
                    </a:p>
                  </a:txBody>
                  <a:tcPr>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kern="1200" dirty="0" smtClean="0">
                          <a:solidFill>
                            <a:schemeClr val="dk1"/>
                          </a:solidFill>
                          <a:latin typeface="+mn-lt"/>
                          <a:ea typeface="ＭＳ Ｐゴシック" charset="0"/>
                          <a:cs typeface="ＭＳ Ｐゴシック" charset="0"/>
                        </a:rPr>
                        <a:t>Partecipanti</a:t>
                      </a:r>
                      <a:r>
                        <a:rPr lang="it-IT" sz="2000" dirty="0" smtClean="0">
                          <a:latin typeface="+mn-lt"/>
                          <a:ea typeface="ＭＳ Ｐゴシック" charset="0"/>
                          <a:cs typeface="ＭＳ Ｐゴシック" charset="0"/>
                        </a:rPr>
                        <a:t> gestibili in gruppi di 20-30</a:t>
                      </a:r>
                      <a:r>
                        <a:rPr lang="it-IT" sz="2000" baseline="0" dirty="0" smtClean="0">
                          <a:latin typeface="+mn-lt"/>
                          <a:ea typeface="ＭＳ Ｐゴシック" charset="0"/>
                          <a:cs typeface="ＭＳ Ｐゴシック" charset="0"/>
                        </a:rPr>
                        <a:t> per ogni facilitatore</a:t>
                      </a:r>
                      <a:r>
                        <a:rPr lang="it-IT" sz="2000" dirty="0" smtClean="0">
                          <a:latin typeface="+mn-lt"/>
                          <a:ea typeface="ＭＳ Ｐゴシック" charset="0"/>
                          <a:cs typeface="ＭＳ Ｐゴシック" charset="0"/>
                        </a:rPr>
                        <a:t>, modalità </a:t>
                      </a:r>
                      <a:r>
                        <a:rPr lang="it-IT" sz="2000" kern="1200" baseline="0" dirty="0" smtClean="0">
                          <a:solidFill>
                            <a:srgbClr val="A10324"/>
                          </a:solidFill>
                          <a:latin typeface="+mn-lt"/>
                          <a:ea typeface="ＭＳ Ｐゴシック" charset="0"/>
                          <a:cs typeface="ＭＳ Ｐゴシック" charset="0"/>
                        </a:rPr>
                        <a:t>asincrona</a:t>
                      </a:r>
                      <a:r>
                        <a:rPr lang="it-IT" sz="2000" dirty="0" smtClean="0">
                          <a:latin typeface="+mn-lt"/>
                          <a:ea typeface="ＭＳ Ｐゴシック" charset="0"/>
                          <a:cs typeface="ＭＳ Ｐゴシック" charset="0"/>
                        </a:rPr>
                        <a:t>, focus sul singolo</a:t>
                      </a:r>
                      <a:r>
                        <a:rPr lang="it-IT" sz="2000" baseline="0" dirty="0" smtClean="0">
                          <a:latin typeface="+mn-lt"/>
                          <a:ea typeface="ＭＳ Ｐゴシック" charset="0"/>
                          <a:cs typeface="ＭＳ Ｐゴシック" charset="0"/>
                        </a:rPr>
                        <a:t> partecipante, </a:t>
                      </a:r>
                      <a:r>
                        <a:rPr lang="it-IT" sz="2000" dirty="0" smtClean="0">
                          <a:solidFill>
                            <a:srgbClr val="A10324"/>
                          </a:solidFill>
                          <a:latin typeface="+mn-lt"/>
                          <a:ea typeface="ＭＳ Ｐゴシック" charset="0"/>
                          <a:cs typeface="ＭＳ Ｐゴシック" charset="0"/>
                        </a:rPr>
                        <a:t>interazione con facilitatore su alcuni passi del PBL</a:t>
                      </a:r>
                    </a:p>
                  </a:txBody>
                  <a:tcPr>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Lucida Grande"/>
                        <a:buChar char="-"/>
                        <a:tabLst/>
                        <a:defRPr/>
                      </a:pPr>
                      <a:r>
                        <a:rPr lang="it-IT" sz="2000" dirty="0" smtClean="0">
                          <a:latin typeface="+mn-lt"/>
                        </a:rPr>
                        <a:t>Strutturati, forniti dall’</a:t>
                      </a:r>
                      <a:r>
                        <a:rPr lang="it-IT" sz="2000" dirty="0" smtClean="0">
                          <a:solidFill>
                            <a:srgbClr val="A10324"/>
                          </a:solidFill>
                          <a:latin typeface="+mn-lt"/>
                        </a:rPr>
                        <a:t>esperto</a:t>
                      </a:r>
                    </a:p>
                    <a:p>
                      <a:pPr marL="177800" marR="0" indent="-177800" algn="l" defTabSz="914400" rtl="0" eaLnBrk="1" fontAlgn="auto" latinLnBrk="0" hangingPunct="1">
                        <a:lnSpc>
                          <a:spcPct val="100000"/>
                        </a:lnSpc>
                        <a:spcBef>
                          <a:spcPts val="0"/>
                        </a:spcBef>
                        <a:spcAft>
                          <a:spcPts val="0"/>
                        </a:spcAft>
                        <a:buClrTx/>
                        <a:buSzTx/>
                        <a:buFont typeface="Lucida Grande"/>
                        <a:buChar char="-"/>
                        <a:tabLst/>
                        <a:defRPr/>
                      </a:pPr>
                      <a:r>
                        <a:rPr lang="it-IT" sz="2000" baseline="0" dirty="0" smtClean="0">
                          <a:latin typeface="+mn-lt"/>
                          <a:ea typeface="ＭＳ Ｐゴシック" charset="0"/>
                          <a:cs typeface="ＭＳ Ｐゴシック" charset="0"/>
                        </a:rPr>
                        <a:t>Soluzione individuale del </a:t>
                      </a:r>
                      <a:r>
                        <a:rPr lang="it-IT" sz="2000" baseline="0" dirty="0" smtClean="0">
                          <a:solidFill>
                            <a:srgbClr val="A10324"/>
                          </a:solidFill>
                          <a:latin typeface="+mn-lt"/>
                          <a:ea typeface="ＭＳ Ｐゴシック" charset="0"/>
                          <a:cs typeface="ＭＳ Ｐゴシック" charset="0"/>
                        </a:rPr>
                        <a:t>partecipante</a:t>
                      </a:r>
                    </a:p>
                  </a:txBody>
                  <a:tcPr>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tcPr>
                </a:tc>
              </a:tr>
              <a:tr h="2043413">
                <a:tc>
                  <a:txBody>
                    <a:bodyPr/>
                    <a:lstStyle/>
                    <a:p>
                      <a:endParaRPr lang="it-IT" sz="20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smtClean="0">
                          <a:solidFill>
                            <a:srgbClr val="A10324"/>
                          </a:solidFill>
                          <a:latin typeface="+mn-lt"/>
                        </a:rPr>
                        <a:t>Elevata interazione</a:t>
                      </a:r>
                    </a:p>
                    <a:p>
                      <a:endParaRPr lang="it-IT" sz="2000" dirty="0">
                        <a:latin typeface="+mn-lt"/>
                      </a:endParaRPr>
                    </a:p>
                  </a:txBody>
                  <a:tcPr>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smtClean="0">
                          <a:latin typeface="+mn-lt"/>
                          <a:ea typeface="ＭＳ Ｐゴシック" charset="0"/>
                          <a:cs typeface="ＭＳ Ｐゴシック" charset="0"/>
                        </a:rPr>
                        <a:t>Basso numero di partecipanti, piccoli gruppi con facilitatore (5-10),</a:t>
                      </a:r>
                      <a:r>
                        <a:rPr lang="it-IT" sz="2000" baseline="0" dirty="0" smtClean="0">
                          <a:latin typeface="+mn-lt"/>
                          <a:ea typeface="ＭＳ Ｐゴシック" charset="0"/>
                          <a:cs typeface="ＭＳ Ｐゴシック" charset="0"/>
                        </a:rPr>
                        <a:t> a</a:t>
                      </a:r>
                      <a:r>
                        <a:rPr lang="it-IT" sz="2000" dirty="0" smtClean="0">
                          <a:latin typeface="+mn-lt"/>
                          <a:ea typeface="ＭＳ Ｐゴシック" charset="0"/>
                          <a:cs typeface="ＭＳ Ｐゴシック" charset="0"/>
                        </a:rPr>
                        <a:t>ula virtuale e altri strumenti di interazione.</a:t>
                      </a:r>
                      <a:r>
                        <a:rPr lang="it-IT" sz="2000" baseline="0" dirty="0" smtClean="0">
                          <a:latin typeface="+mn-lt"/>
                          <a:ea typeface="ＭＳ Ｐゴシック" charset="0"/>
                          <a:cs typeface="ＭＳ Ｐゴシック" charset="0"/>
                        </a:rPr>
                        <a:t> F</a:t>
                      </a:r>
                      <a:r>
                        <a:rPr lang="it-IT" sz="2000" dirty="0" smtClean="0">
                          <a:latin typeface="+mn-lt"/>
                          <a:ea typeface="ＭＳ Ｐゴシック" charset="0"/>
                          <a:cs typeface="ＭＳ Ｐゴシック" charset="0"/>
                        </a:rPr>
                        <a:t>ocus</a:t>
                      </a:r>
                      <a:r>
                        <a:rPr lang="it-IT" sz="2000" baseline="0" dirty="0" smtClean="0">
                          <a:latin typeface="+mn-lt"/>
                          <a:ea typeface="ＭＳ Ｐゴシック" charset="0"/>
                          <a:cs typeface="ＭＳ Ｐゴシック" charset="0"/>
                        </a:rPr>
                        <a:t> sul gruppo. Modalità </a:t>
                      </a:r>
                      <a:r>
                        <a:rPr lang="it-IT" sz="2000" dirty="0" smtClean="0">
                          <a:latin typeface="+mn-lt"/>
                          <a:ea typeface="ＭＳ Ｐゴシック" charset="0"/>
                          <a:cs typeface="ＭＳ Ｐゴシック" charset="0"/>
                        </a:rPr>
                        <a:t>sincrona e/o asincrona su tutto ciclo del PBL, calendario con scadenze prefissate</a:t>
                      </a:r>
                    </a:p>
                  </a:txBody>
                  <a:tcPr>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Lucida Grande"/>
                        <a:buChar char="-"/>
                        <a:tabLst/>
                        <a:defRPr/>
                      </a:pPr>
                      <a:r>
                        <a:rPr lang="it-IT" sz="2000" baseline="0" dirty="0" smtClean="0">
                          <a:latin typeface="+mn-lt"/>
                          <a:ea typeface="ＭＳ Ｐゴシック" charset="0"/>
                          <a:cs typeface="ＭＳ Ｐゴシック" charset="0"/>
                        </a:rPr>
                        <a:t>Costruiti in modo collaborativo dai </a:t>
                      </a:r>
                      <a:r>
                        <a:rPr lang="it-IT" sz="2000" baseline="0" dirty="0" smtClean="0">
                          <a:solidFill>
                            <a:srgbClr val="A10324"/>
                          </a:solidFill>
                          <a:latin typeface="+mn-lt"/>
                          <a:ea typeface="ＭＳ Ｐゴシック" charset="0"/>
                          <a:cs typeface="ＭＳ Ｐゴシック" charset="0"/>
                        </a:rPr>
                        <a:t>partecipanti</a:t>
                      </a:r>
                      <a:endParaRPr lang="it-IT" sz="2000" dirty="0" smtClean="0">
                        <a:solidFill>
                          <a:srgbClr val="A10324"/>
                        </a:solidFill>
                        <a:latin typeface="+mn-lt"/>
                        <a:ea typeface="ＭＳ Ｐゴシック" charset="0"/>
                        <a:cs typeface="ＭＳ Ｐゴシック" charset="0"/>
                      </a:endParaRPr>
                    </a:p>
                    <a:p>
                      <a:pPr marL="177800" marR="0" indent="-177800" algn="l" defTabSz="914400" rtl="0" eaLnBrk="1" fontAlgn="auto" latinLnBrk="0" hangingPunct="1">
                        <a:lnSpc>
                          <a:spcPct val="100000"/>
                        </a:lnSpc>
                        <a:spcBef>
                          <a:spcPts val="0"/>
                        </a:spcBef>
                        <a:spcAft>
                          <a:spcPts val="0"/>
                        </a:spcAft>
                        <a:buClrTx/>
                        <a:buSzTx/>
                        <a:buFont typeface="Lucida Grande"/>
                        <a:buChar char="-"/>
                        <a:tabLst/>
                        <a:defRPr/>
                      </a:pPr>
                      <a:r>
                        <a:rPr lang="it-IT" sz="2000" dirty="0" smtClean="0">
                          <a:latin typeface="+mn-lt"/>
                        </a:rPr>
                        <a:t>Strutturati, forniti dall’</a:t>
                      </a:r>
                      <a:r>
                        <a:rPr lang="it-IT" sz="2000" dirty="0" smtClean="0">
                          <a:solidFill>
                            <a:srgbClr val="A10324"/>
                          </a:solidFill>
                          <a:latin typeface="+mn-lt"/>
                        </a:rPr>
                        <a:t>esperto</a:t>
                      </a:r>
                    </a:p>
                  </a:txBody>
                  <a:tcPr>
                    <a:lnL w="6350" cap="flat" cmpd="sng" algn="ctr">
                      <a:solidFill>
                        <a:srgbClr val="FFFFFF">
                          <a:lumMod val="65000"/>
                        </a:srgbClr>
                      </a:solidFill>
                      <a:prstDash val="solid"/>
                      <a:round/>
                      <a:headEnd type="none" w="med" len="med"/>
                      <a:tailEnd type="none" w="med" len="med"/>
                    </a:lnL>
                    <a:lnR w="6350" cap="flat" cmpd="sng" algn="ctr">
                      <a:solidFill>
                        <a:srgbClr val="FFFFFF">
                          <a:lumMod val="65000"/>
                        </a:srgbClr>
                      </a:solidFill>
                      <a:prstDash val="solid"/>
                      <a:round/>
                      <a:headEnd type="none" w="med" len="med"/>
                      <a:tailEnd type="none" w="med" len="med"/>
                    </a:lnR>
                    <a:lnT w="6350" cap="flat" cmpd="sng" algn="ctr">
                      <a:solidFill>
                        <a:srgbClr val="FFFFFF">
                          <a:lumMod val="65000"/>
                        </a:srgbClr>
                      </a:solidFill>
                      <a:prstDash val="solid"/>
                      <a:round/>
                      <a:headEnd type="none" w="med" len="med"/>
                      <a:tailEnd type="none" w="med" len="med"/>
                    </a:lnT>
                    <a:lnB w="6350" cap="flat" cmpd="sng" algn="ctr">
                      <a:solidFill>
                        <a:srgbClr val="FFFFFF">
                          <a:lumMod val="65000"/>
                        </a:srgbClr>
                      </a:solidFill>
                      <a:prstDash val="solid"/>
                      <a:round/>
                      <a:headEnd type="none" w="med" len="med"/>
                      <a:tailEnd type="none" w="med" len="med"/>
                    </a:lnB>
                  </a:tcPr>
                </a:tc>
              </a:tr>
            </a:tbl>
          </a:graphicData>
        </a:graphic>
      </p:graphicFrame>
      <p:sp>
        <p:nvSpPr>
          <p:cNvPr id="31771" name="Segnaposto piè di pagina 5"/>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a:t>
            </a:r>
          </a:p>
          <a:p>
            <a:pPr fontAlgn="base">
              <a:spcBef>
                <a:spcPct val="0"/>
              </a:spcBef>
              <a:spcAft>
                <a:spcPct val="0"/>
              </a:spcAft>
              <a:defRPr/>
            </a:pPr>
            <a:r>
              <a:rPr lang="it-IT" dirty="0" smtClean="0"/>
              <a:t>Roma, 4 / 5 Novembre 2013</a:t>
            </a:r>
          </a:p>
        </p:txBody>
      </p:sp>
      <p:sp>
        <p:nvSpPr>
          <p:cNvPr id="8" name="Segnaposto data 7"/>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extLst>
      <p:ext uri="{BB962C8B-B14F-4D97-AF65-F5344CB8AC3E}">
        <p14:creationId xmlns:p14="http://schemas.microsoft.com/office/powerpoint/2010/main" val="2482827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marL="609600" indent="-609600" algn="ctr" eaLnBrk="1" fontAlgn="auto" hangingPunct="1">
              <a:spcAft>
                <a:spcPts val="0"/>
              </a:spcAft>
              <a:defRPr/>
            </a:pPr>
            <a:r>
              <a:rPr lang="it-IT" sz="3600" dirty="0" smtClean="0">
                <a:solidFill>
                  <a:schemeClr val="bg1"/>
                </a:solidFill>
                <a:latin typeface="Verdana" charset="0"/>
                <a:ea typeface="ＭＳ Ｐゴシック" charset="0"/>
                <a:cs typeface="ＭＳ Ｐゴシック" charset="0"/>
              </a:rPr>
              <a:t>Risultati</a:t>
            </a:r>
            <a:endParaRPr lang="it-IT" dirty="0">
              <a:solidFill>
                <a:schemeClr val="bg1"/>
              </a:solidFill>
              <a:latin typeface="Verdana" charset="0"/>
              <a:ea typeface="ＭＳ Ｐゴシック" charset="0"/>
              <a:cs typeface="ＭＳ Ｐゴシック" charset="0"/>
            </a:endParaRPr>
          </a:p>
        </p:txBody>
      </p:sp>
      <p:sp>
        <p:nvSpPr>
          <p:cNvPr id="49155" name="Rectangle 4"/>
          <p:cNvSpPr>
            <a:spLocks noGrp="1" noChangeArrowheads="1"/>
          </p:cNvSpPr>
          <p:nvPr>
            <p:ph type="body" idx="4294967295"/>
          </p:nvPr>
        </p:nvSpPr>
        <p:spPr>
          <a:xfrm>
            <a:off x="0" y="1600200"/>
            <a:ext cx="8229600" cy="4876800"/>
          </a:xfrm>
        </p:spPr>
        <p:txBody>
          <a:bodyPr/>
          <a:lstStyle/>
          <a:p>
            <a:pPr eaLnBrk="1" hangingPunct="1"/>
            <a:endParaRPr lang="it-IT" smtClean="0">
              <a:latin typeface="Verdana" pitchFamily="34" charset="0"/>
              <a:ea typeface="ＭＳ Ｐゴシック" pitchFamily="34" charset="-128"/>
            </a:endParaRPr>
          </a:p>
          <a:p>
            <a:pPr eaLnBrk="1" hangingPunct="1">
              <a:lnSpc>
                <a:spcPct val="90000"/>
              </a:lnSpc>
            </a:pPr>
            <a:endParaRPr lang="it-IT" sz="2000" smtClean="0">
              <a:latin typeface="Verdana" pitchFamily="34" charset="0"/>
              <a:ea typeface="ＭＳ Ｐゴシック" pitchFamily="34" charset="-128"/>
            </a:endParaRPr>
          </a:p>
          <a:p>
            <a:pPr eaLnBrk="1" hangingPunct="1">
              <a:lnSpc>
                <a:spcPct val="90000"/>
              </a:lnSpc>
            </a:pPr>
            <a:endParaRPr lang="it-IT" sz="2000" smtClean="0">
              <a:latin typeface="Verdana" pitchFamily="34" charset="0"/>
              <a:ea typeface="ＭＳ Ｐゴシック" pitchFamily="34" charset="-128"/>
            </a:endParaRPr>
          </a:p>
        </p:txBody>
      </p:sp>
      <p:pic>
        <p:nvPicPr>
          <p:cNvPr id="4" name="Segnaposto contenuto 3" descr="elettra"/>
          <p:cNvPicPr>
            <a:picLocks noGrp="1" noChangeAspect="1"/>
          </p:cNvPicPr>
          <p:nvPr>
            <p:ph idx="1"/>
          </p:nvPr>
        </p:nvPicPr>
        <p:blipFill>
          <a:blip r:embed="rId2">
            <a:extLst>
              <a:ext uri="{28A0092B-C50C-407E-A947-70E740481C1C}">
                <a14:useLocalDpi xmlns:a14="http://schemas.microsoft.com/office/drawing/2010/main" val="0"/>
              </a:ext>
            </a:extLst>
          </a:blip>
          <a:srcRect l="-82249" r="-82249"/>
          <a:stretch>
            <a:fillRect/>
          </a:stretch>
        </p:blipFill>
        <p:spPr>
          <a:xfrm>
            <a:off x="457200" y="1432452"/>
            <a:ext cx="8229600" cy="4876800"/>
          </a:xfrm>
        </p:spPr>
      </p:pic>
    </p:spTree>
    <p:extLst>
      <p:ext uri="{BB962C8B-B14F-4D97-AF65-F5344CB8AC3E}">
        <p14:creationId xmlns:p14="http://schemas.microsoft.com/office/powerpoint/2010/main" val="1241838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263" y="68263"/>
            <a:ext cx="9075737" cy="990600"/>
          </a:xfrm>
        </p:spPr>
        <p:txBody>
          <a:bodyPr>
            <a:normAutofit fontScale="90000"/>
          </a:bodyPr>
          <a:lstStyle/>
          <a:p>
            <a:pPr eaLnBrk="1" fontAlgn="auto" hangingPunct="1">
              <a:spcAft>
                <a:spcPts val="0"/>
              </a:spcAft>
              <a:defRPr/>
            </a:pPr>
            <a:r>
              <a:rPr lang="it-IT" dirty="0" smtClean="0">
                <a:latin typeface="Verdana" charset="0"/>
                <a:ea typeface="ＭＳ Ｐゴシック" charset="0"/>
                <a:cs typeface="ＭＳ Ｐゴシック" charset="0"/>
              </a:rPr>
              <a:t/>
            </a:r>
            <a:br>
              <a:rPr lang="it-IT" dirty="0" smtClean="0">
                <a:latin typeface="Verdana" charset="0"/>
                <a:ea typeface="ＭＳ Ｐゴシック" charset="0"/>
                <a:cs typeface="ＭＳ Ｐゴシック" charset="0"/>
              </a:rPr>
            </a:br>
            <a:r>
              <a:rPr lang="it-IT" sz="3600" dirty="0" smtClean="0"/>
              <a:t>Corsi </a:t>
            </a:r>
            <a:r>
              <a:rPr lang="it-IT" sz="3600" dirty="0"/>
              <a:t>a bassa </a:t>
            </a:r>
            <a:r>
              <a:rPr lang="it-IT" sz="3600" dirty="0" smtClean="0"/>
              <a:t>interazione </a:t>
            </a:r>
            <a:r>
              <a:rPr lang="it-IT" dirty="0" smtClean="0">
                <a:latin typeface="Verdana" charset="0"/>
                <a:ea typeface="ＭＳ Ｐゴシック" charset="0"/>
                <a:cs typeface="ＭＳ Ｐゴシック" charset="0"/>
              </a:rPr>
              <a:t/>
            </a:r>
            <a:br>
              <a:rPr lang="it-IT" dirty="0" smtClean="0">
                <a:latin typeface="Verdana" charset="0"/>
                <a:ea typeface="ＭＳ Ｐゴシック" charset="0"/>
                <a:cs typeface="ＭＳ Ｐゴシック" charset="0"/>
              </a:rPr>
            </a:br>
            <a:r>
              <a:rPr lang="it-IT" sz="3100" dirty="0" smtClean="0">
                <a:solidFill>
                  <a:schemeClr val="bg1"/>
                </a:solidFill>
                <a:ea typeface="ＭＳ Ｐゴシック" charset="0"/>
                <a:cs typeface="ＭＳ Ｐゴシック" charset="0"/>
              </a:rPr>
              <a:t>Iscritti</a:t>
            </a:r>
            <a:r>
              <a:rPr lang="it-IT" sz="3100" dirty="0">
                <a:solidFill>
                  <a:schemeClr val="bg1"/>
                </a:solidFill>
                <a:ea typeface="ＭＳ Ｐゴシック" charset="0"/>
                <a:cs typeface="ＭＳ Ｐゴシック" charset="0"/>
              </a:rPr>
              <a:t>: &gt; </a:t>
            </a:r>
            <a:r>
              <a:rPr lang="it-IT" sz="3100" dirty="0" smtClean="0">
                <a:solidFill>
                  <a:schemeClr val="bg1"/>
                </a:solidFill>
                <a:ea typeface="ＭＳ Ｐゴシック" charset="0"/>
                <a:cs typeface="ＭＳ Ｐゴシック" charset="0"/>
              </a:rPr>
              <a:t>16.000 Test </a:t>
            </a:r>
            <a:r>
              <a:rPr lang="it-IT" sz="3100" dirty="0">
                <a:solidFill>
                  <a:schemeClr val="bg1"/>
                </a:solidFill>
                <a:ea typeface="ＭＳ Ｐゴシック" charset="0"/>
                <a:cs typeface="ＭＳ Ｐゴシック" charset="0"/>
              </a:rPr>
              <a:t>superato: ≅ 65% </a:t>
            </a:r>
            <a:r>
              <a:rPr lang="it-IT" dirty="0">
                <a:solidFill>
                  <a:schemeClr val="bg1"/>
                </a:solidFill>
                <a:latin typeface="Verdana" charset="0"/>
                <a:ea typeface="ＭＳ Ｐゴシック" charset="0"/>
                <a:cs typeface="ＭＳ Ｐゴシック" charset="0"/>
              </a:rPr>
              <a:t/>
            </a:r>
            <a:br>
              <a:rPr lang="it-IT" dirty="0">
                <a:solidFill>
                  <a:schemeClr val="bg1"/>
                </a:solidFill>
                <a:latin typeface="Verdana" charset="0"/>
                <a:ea typeface="ＭＳ Ｐゴシック" charset="0"/>
                <a:cs typeface="ＭＳ Ｐゴシック" charset="0"/>
              </a:rPr>
            </a:br>
            <a:endParaRPr lang="it-IT" dirty="0">
              <a:solidFill>
                <a:schemeClr val="bg1"/>
              </a:solidFill>
            </a:endParaRPr>
          </a:p>
        </p:txBody>
      </p:sp>
      <p:graphicFrame>
        <p:nvGraphicFramePr>
          <p:cNvPr id="8" name="Tabella 7"/>
          <p:cNvGraphicFramePr>
            <a:graphicFrameLocks noGrp="1"/>
          </p:cNvGraphicFramePr>
          <p:nvPr>
            <p:extLst>
              <p:ext uri="{D42A27DB-BD31-4B8C-83A1-F6EECF244321}">
                <p14:modId xmlns:p14="http://schemas.microsoft.com/office/powerpoint/2010/main" val="1676667374"/>
              </p:ext>
            </p:extLst>
          </p:nvPr>
        </p:nvGraphicFramePr>
        <p:xfrm>
          <a:off x="0" y="1166813"/>
          <a:ext cx="9144000" cy="5353053"/>
        </p:xfrm>
        <a:graphic>
          <a:graphicData uri="http://schemas.openxmlformats.org/drawingml/2006/table">
            <a:tbl>
              <a:tblPr firstRow="1" bandRow="1">
                <a:tableStyleId>{22838BEF-8BB2-4498-84A7-C5851F593DF1}</a:tableStyleId>
              </a:tblPr>
              <a:tblGrid>
                <a:gridCol w="785603"/>
                <a:gridCol w="3171514"/>
                <a:gridCol w="5186883"/>
              </a:tblGrid>
              <a:tr h="620557">
                <a:tc>
                  <a:txBody>
                    <a:bodyPr/>
                    <a:lstStyle/>
                    <a:p>
                      <a:r>
                        <a:rPr lang="it-IT" sz="1600" b="1" kern="1200" dirty="0" smtClean="0">
                          <a:solidFill>
                            <a:schemeClr val="bg1"/>
                          </a:solidFill>
                          <a:latin typeface="+mn-lt"/>
                          <a:ea typeface="+mn-ea"/>
                          <a:cs typeface="+mn-cs"/>
                        </a:rPr>
                        <a:t>Anno</a:t>
                      </a:r>
                      <a:endParaRPr lang="it-IT" sz="1600" b="1" kern="1200" dirty="0">
                        <a:solidFill>
                          <a:schemeClr val="bg1"/>
                        </a:solidFill>
                        <a:latin typeface="+mn-lt"/>
                        <a:ea typeface="+mn-ea"/>
                        <a:cs typeface="+mn-cs"/>
                      </a:endParaRPr>
                    </a:p>
                  </a:txBody>
                  <a:tcPr>
                    <a:solidFill>
                      <a:srgbClr val="A10324"/>
                    </a:solidFill>
                  </a:tcPr>
                </a:tc>
                <a:tc>
                  <a:txBody>
                    <a:bodyPr/>
                    <a:lstStyle/>
                    <a:p>
                      <a:pPr marL="85725" lvl="1" indent="0" algn="l" eaLnBrk="1" hangingPunct="1">
                        <a:spcBef>
                          <a:spcPts val="0"/>
                        </a:spcBef>
                      </a:pPr>
                      <a:r>
                        <a:rPr lang="it-IT" sz="1600" b="1" i="0" dirty="0" smtClean="0">
                          <a:solidFill>
                            <a:schemeClr val="bg1"/>
                          </a:solidFill>
                          <a:latin typeface="+mn-lt"/>
                        </a:rPr>
                        <a:t>Corso</a:t>
                      </a:r>
                      <a:endParaRPr lang="it-IT" sz="1600" b="1" i="0" dirty="0">
                        <a:solidFill>
                          <a:schemeClr val="bg1"/>
                        </a:solidFill>
                        <a:latin typeface="+mn-lt"/>
                      </a:endParaRPr>
                    </a:p>
                  </a:txBody>
                  <a:tcPr>
                    <a:solidFill>
                      <a:srgbClr val="A10324"/>
                    </a:solidFill>
                  </a:tcPr>
                </a:tc>
                <a:tc>
                  <a:txBody>
                    <a:bodyPr/>
                    <a:lstStyle/>
                    <a:p>
                      <a:pPr marL="85725" lvl="1" indent="0" eaLnBrk="1" hangingPunct="1">
                        <a:spcBef>
                          <a:spcPts val="0"/>
                        </a:spcBef>
                      </a:pPr>
                      <a:r>
                        <a:rPr lang="it-IT" sz="1600" b="1" i="0" dirty="0" smtClean="0">
                          <a:solidFill>
                            <a:schemeClr val="bg1"/>
                          </a:solidFill>
                          <a:latin typeface="+mn-lt"/>
                          <a:ea typeface="ＭＳ Ｐゴシック" charset="0"/>
                        </a:rPr>
                        <a:t>Caratteristiche</a:t>
                      </a:r>
                    </a:p>
                  </a:txBody>
                  <a:tcPr>
                    <a:solidFill>
                      <a:srgbClr val="A10324"/>
                    </a:solidFill>
                  </a:tcPr>
                </a:tc>
              </a:tr>
              <a:tr h="585561">
                <a:tc>
                  <a:txBody>
                    <a:bodyPr/>
                    <a:lstStyle/>
                    <a:p>
                      <a:r>
                        <a:rPr lang="it-IT" sz="1600" b="0" dirty="0" smtClean="0"/>
                        <a:t>2004 </a:t>
                      </a:r>
                      <a:endParaRPr lang="it-IT" sz="1600" b="0" dirty="0">
                        <a:latin typeface="+mn-lt"/>
                      </a:endParaRPr>
                    </a:p>
                  </a:txBody>
                  <a:tcPr/>
                </a:tc>
                <a:tc>
                  <a:txBody>
                    <a:bodyPr/>
                    <a:lstStyle/>
                    <a:p>
                      <a:pPr marL="0" lvl="1" indent="0" algn="l" eaLnBrk="1" hangingPunct="1">
                        <a:spcBef>
                          <a:spcPts val="0"/>
                        </a:spcBef>
                      </a:pPr>
                      <a:r>
                        <a:rPr lang="it-IT" sz="1600" b="0" dirty="0" smtClean="0">
                          <a:solidFill>
                            <a:srgbClr val="A10324"/>
                          </a:solidFill>
                        </a:rPr>
                        <a:t>Educazione sanitaria e promozione della salute</a:t>
                      </a:r>
                      <a:endParaRPr lang="it-IT" sz="1600" b="0" i="0" dirty="0">
                        <a:solidFill>
                          <a:srgbClr val="A10324"/>
                        </a:solidFill>
                        <a:latin typeface="+mn-lt"/>
                      </a:endParaRPr>
                    </a:p>
                  </a:txBody>
                  <a:tcPr/>
                </a:tc>
                <a:tc>
                  <a:txBody>
                    <a:bodyPr/>
                    <a:lstStyle/>
                    <a:p>
                      <a:pPr marL="85725" lvl="1" indent="0" eaLnBrk="1" hangingPunct="1">
                        <a:spcBef>
                          <a:spcPts val="0"/>
                        </a:spcBef>
                      </a:pPr>
                      <a:r>
                        <a:rPr lang="it-IT" sz="1600" b="0" dirty="0" smtClean="0"/>
                        <a:t>25 crediti ECM</a:t>
                      </a:r>
                      <a:r>
                        <a:rPr lang="it-IT" sz="1600" b="0" baseline="0" dirty="0" smtClean="0"/>
                        <a:t> - </a:t>
                      </a:r>
                      <a:r>
                        <a:rPr lang="it-IT" sz="1600" b="0" dirty="0" smtClean="0"/>
                        <a:t>Tempo di fruizione: 60 ore</a:t>
                      </a:r>
                    </a:p>
                    <a:p>
                      <a:pPr marL="85725" lvl="1" indent="0" eaLnBrk="1" hangingPunct="1">
                        <a:spcBef>
                          <a:spcPts val="0"/>
                        </a:spcBef>
                      </a:pPr>
                      <a:r>
                        <a:rPr lang="it-IT" sz="1600" b="0" dirty="0" smtClean="0"/>
                        <a:t>&gt; </a:t>
                      </a:r>
                      <a:r>
                        <a:rPr lang="it-IT" sz="1600" b="0" dirty="0" smtClean="0">
                          <a:solidFill>
                            <a:srgbClr val="A10324"/>
                          </a:solidFill>
                        </a:rPr>
                        <a:t>6000 partecipanti</a:t>
                      </a:r>
                      <a:endParaRPr lang="it-IT" sz="1600" b="0" i="0" dirty="0" smtClean="0">
                        <a:solidFill>
                          <a:srgbClr val="A10324"/>
                        </a:solidFill>
                        <a:latin typeface="+mn-lt"/>
                        <a:ea typeface="ＭＳ Ｐゴシック" charset="0"/>
                      </a:endParaRPr>
                    </a:p>
                  </a:txBody>
                  <a:tcPr/>
                </a:tc>
              </a:tr>
              <a:tr h="585561">
                <a:tc rowSpan="2">
                  <a:txBody>
                    <a:bodyPr/>
                    <a:lstStyle/>
                    <a:p>
                      <a:r>
                        <a:rPr lang="it-IT" sz="1600" dirty="0" smtClean="0"/>
                        <a:t>2007 </a:t>
                      </a:r>
                      <a:endParaRPr lang="it-IT" sz="1600" b="0" dirty="0">
                        <a:latin typeface="+mn-lt"/>
                      </a:endParaRPr>
                    </a:p>
                  </a:txBody>
                  <a:tcPr/>
                </a:tc>
                <a:tc>
                  <a:txBody>
                    <a:bodyPr/>
                    <a:lstStyle/>
                    <a:p>
                      <a:pPr marL="0" lvl="1" indent="0" algn="l" eaLnBrk="1" hangingPunct="1">
                        <a:spcBef>
                          <a:spcPts val="0"/>
                        </a:spcBef>
                      </a:pPr>
                      <a:r>
                        <a:rPr lang="it-IT" sz="1600" dirty="0" smtClean="0">
                          <a:solidFill>
                            <a:srgbClr val="A10324"/>
                          </a:solidFill>
                        </a:rPr>
                        <a:t>Rischio chimico </a:t>
                      </a:r>
                      <a:r>
                        <a:rPr lang="it-IT" sz="1600" kern="1200" dirty="0" smtClean="0">
                          <a:solidFill>
                            <a:srgbClr val="A10324"/>
                          </a:solidFill>
                          <a:latin typeface="+mn-lt"/>
                          <a:ea typeface="+mn-ea"/>
                          <a:cs typeface="+mn-cs"/>
                        </a:rPr>
                        <a:t>tossicologico</a:t>
                      </a:r>
                      <a:r>
                        <a:rPr lang="it-IT" sz="1600" dirty="0" smtClean="0">
                          <a:solidFill>
                            <a:srgbClr val="A10324"/>
                          </a:solidFill>
                        </a:rPr>
                        <a:t> </a:t>
                      </a:r>
                      <a:endParaRPr lang="it-IT" sz="1600" b="0" i="0" dirty="0" smtClean="0">
                        <a:solidFill>
                          <a:srgbClr val="A10324"/>
                        </a:solidFill>
                        <a:latin typeface="+mn-lt"/>
                        <a:ea typeface="ＭＳ Ｐゴシック" charset="0"/>
                      </a:endParaRPr>
                    </a:p>
                  </a:txBody>
                  <a:tcPr/>
                </a:tc>
                <a:tc>
                  <a:txBody>
                    <a:bodyPr/>
                    <a:lstStyle/>
                    <a:p>
                      <a:pPr marL="88900" lvl="1" indent="0" eaLnBrk="1" hangingPunct="1">
                        <a:spcBef>
                          <a:spcPts val="0"/>
                        </a:spcBef>
                      </a:pPr>
                      <a:r>
                        <a:rPr lang="it-IT" sz="1600" dirty="0" smtClean="0">
                          <a:solidFill>
                            <a:schemeClr val="tx1"/>
                          </a:solidFill>
                        </a:rPr>
                        <a:t>21 crediti ECM - Tempo di fruizione: 30 h</a:t>
                      </a:r>
                    </a:p>
                    <a:p>
                      <a:pPr marL="88900" lvl="1" indent="0" eaLnBrk="1" hangingPunct="1">
                        <a:spcBef>
                          <a:spcPts val="0"/>
                        </a:spcBef>
                      </a:pPr>
                      <a:r>
                        <a:rPr lang="it-IT" sz="1600" dirty="0" smtClean="0">
                          <a:solidFill>
                            <a:srgbClr val="A10324"/>
                          </a:solidFill>
                        </a:rPr>
                        <a:t>1489 partecipanti</a:t>
                      </a:r>
                      <a:endParaRPr lang="it-IT" sz="1600" b="0" i="0" dirty="0" smtClean="0">
                        <a:solidFill>
                          <a:srgbClr val="A10324"/>
                        </a:solidFill>
                        <a:latin typeface="+mn-lt"/>
                        <a:ea typeface="ＭＳ Ｐゴシック" charset="0"/>
                      </a:endParaRPr>
                    </a:p>
                  </a:txBody>
                  <a:tcPr/>
                </a:tc>
              </a:tr>
              <a:tr h="585561">
                <a:tc vMerge="1">
                  <a:txBody>
                    <a:bodyPr/>
                    <a:lstStyle/>
                    <a:p>
                      <a:endParaRPr lang="it-IT"/>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sz="1600" dirty="0" smtClean="0">
                          <a:solidFill>
                            <a:srgbClr val="A10324"/>
                          </a:solidFill>
                        </a:rPr>
                        <a:t>Rischio fisico nucleare</a:t>
                      </a:r>
                    </a:p>
                    <a:p>
                      <a:pPr lvl="1" algn="l" eaLnBrk="1" hangingPunct="1">
                        <a:spcBef>
                          <a:spcPts val="0"/>
                        </a:spcBef>
                      </a:pPr>
                      <a:endParaRPr lang="it-IT" sz="1600" b="0" i="0" dirty="0">
                        <a:solidFill>
                          <a:srgbClr val="A10324"/>
                        </a:solidFill>
                        <a:latin typeface="+mn-lt"/>
                      </a:endParaRPr>
                    </a:p>
                  </a:txBody>
                  <a:tcPr/>
                </a:tc>
                <a:tc>
                  <a:txBody>
                    <a:bodyPr/>
                    <a:lstStyle/>
                    <a:p>
                      <a:pPr marL="88900" lvl="1" indent="0" eaLnBrk="1" hangingPunct="1">
                        <a:spcBef>
                          <a:spcPts val="0"/>
                        </a:spcBef>
                      </a:pPr>
                      <a:r>
                        <a:rPr lang="it-IT" sz="1600" dirty="0" smtClean="0">
                          <a:solidFill>
                            <a:srgbClr val="292934"/>
                          </a:solidFill>
                        </a:rPr>
                        <a:t>12 crediti ECM</a:t>
                      </a:r>
                      <a:r>
                        <a:rPr lang="it-IT" sz="1600" baseline="0" dirty="0" smtClean="0">
                          <a:solidFill>
                            <a:srgbClr val="292934"/>
                          </a:solidFill>
                        </a:rPr>
                        <a:t> - </a:t>
                      </a:r>
                      <a:r>
                        <a:rPr lang="it-IT" sz="1600" dirty="0" smtClean="0">
                          <a:solidFill>
                            <a:srgbClr val="292934"/>
                          </a:solidFill>
                        </a:rPr>
                        <a:t>Tempo di fruizione: 20 h</a:t>
                      </a:r>
                    </a:p>
                    <a:p>
                      <a:pPr marL="88900" lvl="1" indent="0" eaLnBrk="1" hangingPunct="1">
                        <a:spcBef>
                          <a:spcPts val="0"/>
                        </a:spcBef>
                      </a:pPr>
                      <a:r>
                        <a:rPr lang="it-IT" sz="1600" dirty="0" smtClean="0">
                          <a:solidFill>
                            <a:srgbClr val="A10324"/>
                          </a:solidFill>
                        </a:rPr>
                        <a:t>1095 partecipanti</a:t>
                      </a:r>
                      <a:endParaRPr lang="it-IT" sz="1600" b="0" i="0" dirty="0" smtClean="0">
                        <a:solidFill>
                          <a:srgbClr val="A10324"/>
                        </a:solidFill>
                        <a:latin typeface="+mn-lt"/>
                        <a:ea typeface="ＭＳ Ｐゴシック" charset="0"/>
                      </a:endParaRPr>
                    </a:p>
                  </a:txBody>
                  <a:tcPr/>
                </a:tc>
              </a:tr>
              <a:tr h="585561">
                <a:tc rowSpan="2">
                  <a:txBody>
                    <a:bodyPr/>
                    <a:lstStyle/>
                    <a:p>
                      <a:r>
                        <a:rPr lang="it-IT" sz="1600" dirty="0" smtClean="0"/>
                        <a:t>2008 </a:t>
                      </a:r>
                      <a:endParaRPr lang="it-IT" sz="1600" b="0" dirty="0">
                        <a:latin typeface="+mn-lt"/>
                      </a:endParaRPr>
                    </a:p>
                  </a:txBody>
                  <a:tcPr/>
                </a:tc>
                <a:tc>
                  <a:txBody>
                    <a:bodyPr/>
                    <a:lstStyle/>
                    <a:p>
                      <a:r>
                        <a:rPr lang="it-IT" sz="1600" dirty="0" smtClean="0">
                          <a:solidFill>
                            <a:srgbClr val="A10324"/>
                          </a:solidFill>
                        </a:rPr>
                        <a:t>Comunicazione </a:t>
                      </a:r>
                      <a:r>
                        <a:rPr lang="it-IT" sz="1600" dirty="0" smtClean="0">
                          <a:solidFill>
                            <a:schemeClr val="tx1"/>
                          </a:solidFill>
                        </a:rPr>
                        <a:t>(16 </a:t>
                      </a:r>
                      <a:r>
                        <a:rPr lang="it-IT" sz="1600" kern="1200" dirty="0" smtClean="0">
                          <a:solidFill>
                            <a:schemeClr val="tx1"/>
                          </a:solidFill>
                          <a:latin typeface="+mn-lt"/>
                          <a:ea typeface="+mn-ea"/>
                          <a:cs typeface="+mn-cs"/>
                        </a:rPr>
                        <a:t>moduli</a:t>
                      </a:r>
                      <a:r>
                        <a:rPr lang="it-IT" sz="1600" dirty="0" smtClean="0">
                          <a:solidFill>
                            <a:schemeClr val="tx1"/>
                          </a:solidFill>
                        </a:rPr>
                        <a:t>)</a:t>
                      </a:r>
                      <a:r>
                        <a:rPr lang="it-IT" sz="1600" dirty="0" smtClean="0">
                          <a:solidFill>
                            <a:srgbClr val="800000"/>
                          </a:solidFill>
                        </a:rPr>
                        <a:t> </a:t>
                      </a:r>
                      <a:endParaRPr lang="it-IT" sz="1600" b="0" i="0" dirty="0">
                        <a:solidFill>
                          <a:srgbClr val="800000"/>
                        </a:solidFill>
                        <a:latin typeface="+mn-lt"/>
                      </a:endParaRPr>
                    </a:p>
                  </a:txBody>
                  <a:tcPr/>
                </a:tc>
                <a:tc>
                  <a:txBody>
                    <a:bodyPr/>
                    <a:lstStyle/>
                    <a:p>
                      <a:pPr marL="88900" lvl="1" indent="0" eaLnBrk="1" hangingPunct="1">
                        <a:spcBef>
                          <a:spcPts val="0"/>
                        </a:spcBef>
                      </a:pPr>
                      <a:r>
                        <a:rPr lang="it-IT" sz="1600" dirty="0" smtClean="0"/>
                        <a:t>48 crediti ECM -</a:t>
                      </a:r>
                      <a:r>
                        <a:rPr lang="it-IT" sz="1600" baseline="0" dirty="0" smtClean="0"/>
                        <a:t> </a:t>
                      </a:r>
                      <a:r>
                        <a:rPr lang="it-IT" sz="1600" dirty="0" smtClean="0"/>
                        <a:t>Tempo di fruizione:150 h</a:t>
                      </a:r>
                    </a:p>
                    <a:p>
                      <a:pPr marL="88900" lvl="1" indent="0" eaLnBrk="1" hangingPunct="1">
                        <a:spcBef>
                          <a:spcPts val="0"/>
                        </a:spcBef>
                      </a:pPr>
                      <a:r>
                        <a:rPr lang="it-IT" sz="1600" dirty="0" smtClean="0">
                          <a:solidFill>
                            <a:srgbClr val="A10324"/>
                          </a:solidFill>
                        </a:rPr>
                        <a:t>1310 partecipanti</a:t>
                      </a:r>
                      <a:endParaRPr lang="it-IT" sz="1600" b="0" i="0" dirty="0" smtClean="0">
                        <a:solidFill>
                          <a:srgbClr val="A10324"/>
                        </a:solidFill>
                        <a:latin typeface="+mn-lt"/>
                        <a:ea typeface="ＭＳ Ｐゴシック" charset="0"/>
                      </a:endParaRPr>
                    </a:p>
                  </a:txBody>
                  <a:tcPr/>
                </a:tc>
              </a:tr>
              <a:tr h="585561">
                <a:tc vMerge="1">
                  <a:txBody>
                    <a:bodyPr/>
                    <a:lstStyle/>
                    <a:p>
                      <a:endParaRPr lang="it-IT" b="0" dirty="0">
                        <a:latin typeface="+mn-lt"/>
                      </a:endParaRPr>
                    </a:p>
                  </a:txBody>
                  <a:tcPr/>
                </a:tc>
                <a:tc>
                  <a:txBody>
                    <a:bodyPr/>
                    <a:lstStyle/>
                    <a:p>
                      <a:r>
                        <a:rPr lang="it-IT" sz="1600" dirty="0" smtClean="0">
                          <a:solidFill>
                            <a:srgbClr val="A10324"/>
                          </a:solidFill>
                        </a:rPr>
                        <a:t>Diabete</a:t>
                      </a:r>
                      <a:r>
                        <a:rPr lang="it-IT" sz="1600" dirty="0" smtClean="0">
                          <a:solidFill>
                            <a:srgbClr val="800000"/>
                          </a:solidFill>
                        </a:rPr>
                        <a:t> </a:t>
                      </a:r>
                      <a:r>
                        <a:rPr lang="it-IT" sz="1600" dirty="0" smtClean="0">
                          <a:solidFill>
                            <a:schemeClr val="tx1"/>
                          </a:solidFill>
                        </a:rPr>
                        <a:t>(16 moduli)</a:t>
                      </a:r>
                      <a:endParaRPr lang="it-IT" sz="1600" b="0" i="0" dirty="0">
                        <a:solidFill>
                          <a:schemeClr val="tx1"/>
                        </a:solidFill>
                        <a:latin typeface="+mn-lt"/>
                      </a:endParaRPr>
                    </a:p>
                  </a:txBody>
                  <a:tcPr/>
                </a:tc>
                <a:tc>
                  <a:txBody>
                    <a:bodyPr/>
                    <a:lstStyle/>
                    <a:p>
                      <a:pPr marL="85725" lvl="1" indent="0" eaLnBrk="1" hangingPunct="1">
                        <a:spcBef>
                          <a:spcPts val="0"/>
                        </a:spcBef>
                      </a:pPr>
                      <a:r>
                        <a:rPr lang="it-IT" sz="1600" dirty="0" smtClean="0"/>
                        <a:t>48 crediti ECM</a:t>
                      </a:r>
                      <a:r>
                        <a:rPr lang="it-IT" sz="1600" baseline="0" dirty="0" smtClean="0"/>
                        <a:t> - </a:t>
                      </a:r>
                      <a:r>
                        <a:rPr lang="it-IT" sz="1600" dirty="0" smtClean="0"/>
                        <a:t>Tempo di fruizione:150 h</a:t>
                      </a:r>
                    </a:p>
                    <a:p>
                      <a:pPr marL="85725" lvl="1" indent="0" eaLnBrk="1" hangingPunct="1">
                        <a:spcBef>
                          <a:spcPts val="0"/>
                        </a:spcBef>
                      </a:pPr>
                      <a:r>
                        <a:rPr lang="it-IT" sz="1600" dirty="0" smtClean="0">
                          <a:solidFill>
                            <a:srgbClr val="A10324"/>
                          </a:solidFill>
                        </a:rPr>
                        <a:t>3871 partecipanti</a:t>
                      </a:r>
                      <a:endParaRPr lang="it-IT" sz="1600" b="0" i="0" dirty="0" smtClean="0">
                        <a:solidFill>
                          <a:srgbClr val="A10324"/>
                        </a:solidFill>
                        <a:latin typeface="+mn-lt"/>
                        <a:ea typeface="ＭＳ Ｐゴシック" charset="0"/>
                      </a:endParaRPr>
                    </a:p>
                  </a:txBody>
                  <a:tcPr/>
                </a:tc>
              </a:tr>
              <a:tr h="585561">
                <a:tc>
                  <a:txBody>
                    <a:bodyPr/>
                    <a:lstStyle/>
                    <a:p>
                      <a:r>
                        <a:rPr lang="it-IT" sz="1600" dirty="0" smtClean="0"/>
                        <a:t>2009 </a:t>
                      </a:r>
                      <a:endParaRPr lang="it-IT" sz="1600" b="0" dirty="0">
                        <a:latin typeface="+mn-lt"/>
                      </a:endParaRPr>
                    </a:p>
                  </a:txBody>
                  <a:tcPr/>
                </a:tc>
                <a:tc>
                  <a:txBody>
                    <a:bodyPr/>
                    <a:lstStyle/>
                    <a:p>
                      <a:r>
                        <a:rPr lang="it-IT" sz="1600" dirty="0" smtClean="0">
                          <a:solidFill>
                            <a:srgbClr val="A10324"/>
                          </a:solidFill>
                        </a:rPr>
                        <a:t>Prevenzione dei difetti congeniti </a:t>
                      </a:r>
                    </a:p>
                    <a:p>
                      <a:r>
                        <a:rPr lang="it-IT" sz="1600" dirty="0" smtClean="0">
                          <a:solidFill>
                            <a:schemeClr val="tx1"/>
                          </a:solidFill>
                        </a:rPr>
                        <a:t>(5 moduli)</a:t>
                      </a:r>
                      <a:endParaRPr lang="it-IT" sz="1600" b="0" i="0" dirty="0">
                        <a:solidFill>
                          <a:schemeClr val="tx1"/>
                        </a:solidFill>
                        <a:latin typeface="+mn-lt"/>
                      </a:endParaRPr>
                    </a:p>
                  </a:txBody>
                  <a:tcPr/>
                </a:tc>
                <a:tc>
                  <a:txBody>
                    <a:bodyPr/>
                    <a:lstStyle/>
                    <a:p>
                      <a:pPr marL="88900" lvl="1" indent="0" eaLnBrk="1" hangingPunct="1">
                        <a:spcBef>
                          <a:spcPts val="0"/>
                        </a:spcBef>
                      </a:pPr>
                      <a:r>
                        <a:rPr lang="it-IT" sz="1600" dirty="0" smtClean="0"/>
                        <a:t>48 crediti ECM -</a:t>
                      </a:r>
                      <a:r>
                        <a:rPr lang="it-IT" sz="1600" baseline="0" dirty="0" smtClean="0"/>
                        <a:t> </a:t>
                      </a:r>
                      <a:r>
                        <a:rPr lang="it-IT" sz="1600" dirty="0" smtClean="0"/>
                        <a:t>Tempo di fruizione: 60 h</a:t>
                      </a:r>
                    </a:p>
                    <a:p>
                      <a:pPr marL="88900" lvl="1" indent="0" eaLnBrk="1" hangingPunct="1">
                        <a:spcBef>
                          <a:spcPts val="0"/>
                        </a:spcBef>
                      </a:pPr>
                      <a:r>
                        <a:rPr lang="it-IT" sz="1600" dirty="0" smtClean="0">
                          <a:solidFill>
                            <a:srgbClr val="A10324"/>
                          </a:solidFill>
                        </a:rPr>
                        <a:t>1310 partecipanti</a:t>
                      </a:r>
                      <a:endParaRPr lang="it-IT" sz="1600" b="0" i="0" dirty="0" smtClean="0">
                        <a:solidFill>
                          <a:srgbClr val="A10324"/>
                        </a:solidFill>
                        <a:latin typeface="+mn-lt"/>
                        <a:ea typeface="ＭＳ Ｐゴシック" charset="0"/>
                      </a:endParaRPr>
                    </a:p>
                  </a:txBody>
                  <a:tcPr/>
                </a:tc>
              </a:tr>
              <a:tr h="6095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t>2011</a:t>
                      </a:r>
                    </a:p>
                  </a:txBody>
                  <a:tcPr/>
                </a:tc>
                <a:tc>
                  <a:txBody>
                    <a:bodyPr/>
                    <a:lstStyle/>
                    <a:p>
                      <a:r>
                        <a:rPr lang="it-IT" sz="1600" dirty="0" smtClean="0">
                          <a:solidFill>
                            <a:srgbClr val="A10324"/>
                          </a:solidFill>
                        </a:rPr>
                        <a:t>La salute nelle isole minori </a:t>
                      </a:r>
                    </a:p>
                    <a:p>
                      <a:r>
                        <a:rPr lang="it-IT" sz="1600" dirty="0" smtClean="0">
                          <a:solidFill>
                            <a:srgbClr val="292934"/>
                          </a:solidFill>
                        </a:rPr>
                        <a:t>(2 moduli)</a:t>
                      </a:r>
                      <a:endParaRPr lang="it-IT" sz="1600" b="0" i="0" dirty="0">
                        <a:solidFill>
                          <a:srgbClr val="292934"/>
                        </a:solidFill>
                        <a:latin typeface="+mn-lt"/>
                      </a:endParaRPr>
                    </a:p>
                  </a:txBody>
                  <a:tcPr/>
                </a:tc>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lang="it-IT" sz="1600" dirty="0" smtClean="0"/>
                        <a:t>In sperimentazione come attività di progetto CCM</a:t>
                      </a:r>
                    </a:p>
                    <a:p>
                      <a:pPr marL="85725" marR="0" indent="0" algn="l" defTabSz="914400" rtl="0" eaLnBrk="1" fontAlgn="auto" latinLnBrk="0" hangingPunct="1">
                        <a:lnSpc>
                          <a:spcPct val="100000"/>
                        </a:lnSpc>
                        <a:spcBef>
                          <a:spcPts val="0"/>
                        </a:spcBef>
                        <a:spcAft>
                          <a:spcPts val="0"/>
                        </a:spcAft>
                        <a:buClrTx/>
                        <a:buSzTx/>
                        <a:buFontTx/>
                        <a:buNone/>
                        <a:tabLst/>
                        <a:defRPr/>
                      </a:pPr>
                      <a:r>
                        <a:rPr lang="it-IT" sz="1600" b="0" i="0" dirty="0" smtClean="0">
                          <a:latin typeface="+mn-lt"/>
                        </a:rPr>
                        <a:t>Non accreditato ECM</a:t>
                      </a:r>
                    </a:p>
                  </a:txBody>
                  <a:tcPr/>
                </a:tc>
              </a:tr>
              <a:tr h="6095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t>2012/2013</a:t>
                      </a:r>
                    </a:p>
                  </a:txBody>
                  <a:tcPr/>
                </a:tc>
                <a:tc>
                  <a:txBody>
                    <a:bodyPr/>
                    <a:lstStyle/>
                    <a:p>
                      <a:r>
                        <a:rPr lang="it-IT" sz="1600" b="0" i="0" dirty="0" smtClean="0">
                          <a:solidFill>
                            <a:srgbClr val="900321"/>
                          </a:solidFill>
                          <a:latin typeface="+mn-lt"/>
                        </a:rPr>
                        <a:t>Master</a:t>
                      </a:r>
                      <a:r>
                        <a:rPr lang="it-IT" sz="1600" b="0" i="0" baseline="0" dirty="0" smtClean="0">
                          <a:solidFill>
                            <a:srgbClr val="900321"/>
                          </a:solidFill>
                          <a:latin typeface="+mn-lt"/>
                        </a:rPr>
                        <a:t> FAD Antidoping </a:t>
                      </a:r>
                    </a:p>
                    <a:p>
                      <a:r>
                        <a:rPr lang="it-IT" sz="1600" b="0" i="0" baseline="0" dirty="0" smtClean="0">
                          <a:solidFill>
                            <a:srgbClr val="292934"/>
                          </a:solidFill>
                          <a:latin typeface="+mn-lt"/>
                        </a:rPr>
                        <a:t>(4 moduli)</a:t>
                      </a:r>
                      <a:endParaRPr lang="it-IT" sz="1600" b="0" i="0" dirty="0">
                        <a:solidFill>
                          <a:srgbClr val="292934"/>
                        </a:solidFill>
                        <a:latin typeface="+mn-lt"/>
                      </a:endParaRPr>
                    </a:p>
                  </a:txBody>
                  <a:tcPr/>
                </a:tc>
                <a:tc>
                  <a:txBody>
                    <a:bodyPr/>
                    <a:lstStyle/>
                    <a:p>
                      <a:pPr marL="88900" lvl="1" indent="0" eaLnBrk="1" hangingPunct="1">
                        <a:spcBef>
                          <a:spcPts val="0"/>
                        </a:spcBef>
                      </a:pPr>
                      <a:r>
                        <a:rPr lang="it-IT" sz="1600" dirty="0" smtClean="0"/>
                        <a:t>36 crediti ECM -</a:t>
                      </a:r>
                      <a:r>
                        <a:rPr lang="it-IT" sz="1600" baseline="0" dirty="0" smtClean="0"/>
                        <a:t> </a:t>
                      </a:r>
                      <a:r>
                        <a:rPr lang="it-IT" sz="1600" dirty="0" smtClean="0"/>
                        <a:t>Tempo di fruizione: 36 h</a:t>
                      </a:r>
                    </a:p>
                    <a:p>
                      <a:pPr marL="88900" lvl="1" indent="0" eaLnBrk="1" hangingPunct="1">
                        <a:spcBef>
                          <a:spcPts val="0"/>
                        </a:spcBef>
                      </a:pPr>
                      <a:r>
                        <a:rPr lang="it-IT" sz="1600" dirty="0" smtClean="0">
                          <a:solidFill>
                            <a:srgbClr val="A10324"/>
                          </a:solidFill>
                        </a:rPr>
                        <a:t>1082 </a:t>
                      </a:r>
                      <a:r>
                        <a:rPr lang="it-IT" sz="1600" kern="1200" dirty="0" smtClean="0">
                          <a:solidFill>
                            <a:srgbClr val="A10324"/>
                          </a:solidFill>
                          <a:latin typeface="+mn-lt"/>
                          <a:ea typeface="+mn-ea"/>
                          <a:cs typeface="+mn-cs"/>
                        </a:rPr>
                        <a:t>partecipanti</a:t>
                      </a:r>
                    </a:p>
                  </a:txBody>
                  <a:tcPr/>
                </a:tc>
              </a:tr>
            </a:tbl>
          </a:graphicData>
        </a:graphic>
      </p:graphicFrame>
      <p:sp>
        <p:nvSpPr>
          <p:cNvPr id="32813" name="Segnaposto piè di pagina 5"/>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a:t>
            </a:r>
          </a:p>
          <a:p>
            <a:pPr fontAlgn="base">
              <a:spcBef>
                <a:spcPct val="0"/>
              </a:spcBef>
              <a:spcAft>
                <a:spcPct val="0"/>
              </a:spcAft>
              <a:defRPr/>
            </a:pPr>
            <a:r>
              <a:rPr lang="it-IT" dirty="0" smtClean="0"/>
              <a:t>Roma, 4 / 5 Novembre 2013</a:t>
            </a:r>
          </a:p>
        </p:txBody>
      </p:sp>
      <p:sp>
        <p:nvSpPr>
          <p:cNvPr id="7" name="Segnaposto data 6"/>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extLst>
      <p:ext uri="{BB962C8B-B14F-4D97-AF65-F5344CB8AC3E}">
        <p14:creationId xmlns:p14="http://schemas.microsoft.com/office/powerpoint/2010/main" val="3283021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263" y="68263"/>
            <a:ext cx="8234362" cy="990600"/>
          </a:xfrm>
        </p:spPr>
        <p:txBody>
          <a:bodyPr>
            <a:normAutofit/>
          </a:bodyPr>
          <a:lstStyle/>
          <a:p>
            <a:pPr marL="450850" indent="-358775" eaLnBrk="1" fontAlgn="auto" hangingPunct="1">
              <a:lnSpc>
                <a:spcPct val="80000"/>
              </a:lnSpc>
              <a:spcAft>
                <a:spcPts val="0"/>
              </a:spcAft>
              <a:defRPr/>
            </a:pPr>
            <a:r>
              <a:rPr lang="it-IT" dirty="0"/>
              <a:t>Corsi a media </a:t>
            </a:r>
            <a:r>
              <a:rPr lang="it-IT" dirty="0" smtClean="0"/>
              <a:t>interazione</a:t>
            </a:r>
            <a:r>
              <a:rPr lang="it-IT" dirty="0" smtClean="0">
                <a:latin typeface="Verdana" charset="0"/>
                <a:ea typeface="ＭＳ Ｐゴシック" charset="0"/>
                <a:cs typeface="ＭＳ Ｐゴシック" charset="0"/>
              </a:rPr>
              <a:t/>
            </a:r>
            <a:br>
              <a:rPr lang="it-IT" dirty="0" smtClean="0">
                <a:latin typeface="Verdana" charset="0"/>
                <a:ea typeface="ＭＳ Ｐゴシック" charset="0"/>
                <a:cs typeface="ＭＳ Ｐゴシック" charset="0"/>
              </a:rPr>
            </a:br>
            <a:r>
              <a:rPr lang="it-IT" sz="2800" dirty="0" smtClean="0">
                <a:solidFill>
                  <a:schemeClr val="bg1"/>
                </a:solidFill>
                <a:ea typeface="ＭＳ Ｐゴシック" charset="0"/>
                <a:cs typeface="ＭＳ Ｐゴシック" charset="0"/>
              </a:rPr>
              <a:t>Iscritti</a:t>
            </a:r>
            <a:r>
              <a:rPr lang="it-IT" sz="2800" dirty="0">
                <a:solidFill>
                  <a:schemeClr val="bg1"/>
                </a:solidFill>
                <a:ea typeface="ＭＳ Ｐゴシック" charset="0"/>
                <a:cs typeface="ＭＳ Ｐゴシック" charset="0"/>
              </a:rPr>
              <a:t>: &gt; </a:t>
            </a:r>
            <a:r>
              <a:rPr lang="it-IT" sz="2800" dirty="0" smtClean="0">
                <a:solidFill>
                  <a:schemeClr val="bg1"/>
                </a:solidFill>
                <a:ea typeface="ＭＳ Ｐゴシック" charset="0"/>
                <a:cs typeface="ＭＳ Ｐゴシック" charset="0"/>
              </a:rPr>
              <a:t>106 (in corso) Test </a:t>
            </a:r>
            <a:r>
              <a:rPr lang="it-IT" sz="2800" dirty="0">
                <a:solidFill>
                  <a:schemeClr val="bg1"/>
                </a:solidFill>
                <a:ea typeface="ＭＳ Ｐゴシック" charset="0"/>
                <a:cs typeface="ＭＳ Ｐゴシック" charset="0"/>
              </a:rPr>
              <a:t>superato: ≅ 65% </a:t>
            </a:r>
            <a:endParaRPr lang="it-IT" sz="2700" dirty="0">
              <a:solidFill>
                <a:schemeClr val="bg1"/>
              </a:solidFill>
            </a:endParaRP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3031673728"/>
              </p:ext>
            </p:extLst>
          </p:nvPr>
        </p:nvGraphicFramePr>
        <p:xfrm>
          <a:off x="-2" y="1157108"/>
          <a:ext cx="9144001" cy="5366046"/>
        </p:xfrm>
        <a:graphic>
          <a:graphicData uri="http://schemas.openxmlformats.org/drawingml/2006/table">
            <a:tbl>
              <a:tblPr firstRow="1" bandRow="1">
                <a:tableStyleId>{46F890A9-2807-4EBB-B81D-B2AA78EC7F39}</a:tableStyleId>
              </a:tblPr>
              <a:tblGrid>
                <a:gridCol w="1631234"/>
                <a:gridCol w="4116719"/>
                <a:gridCol w="3396048"/>
              </a:tblGrid>
              <a:tr h="445792">
                <a:tc>
                  <a:txBody>
                    <a:bodyPr/>
                    <a:lstStyle/>
                    <a:p>
                      <a:r>
                        <a:rPr lang="it-IT" sz="1800" b="0" dirty="0" smtClean="0"/>
                        <a:t>Periodo</a:t>
                      </a:r>
                      <a:endParaRPr lang="it-IT" sz="1800" b="0" dirty="0"/>
                    </a:p>
                  </a:txBody>
                  <a:tcP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solidFill>
                      <a:srgbClr val="A10324"/>
                    </a:solidFill>
                  </a:tcPr>
                </a:tc>
                <a:tc>
                  <a:txBody>
                    <a:bodyPr/>
                    <a:lstStyle/>
                    <a:p>
                      <a:r>
                        <a:rPr lang="it-IT" sz="1800" b="0" dirty="0" smtClean="0"/>
                        <a:t>Corso</a:t>
                      </a:r>
                      <a:endParaRPr lang="it-IT" sz="1800" b="0" dirty="0"/>
                    </a:p>
                  </a:txBody>
                  <a:tcP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solidFill>
                      <a:srgbClr val="A10324"/>
                    </a:solidFill>
                  </a:tcPr>
                </a:tc>
                <a:tc>
                  <a:txBody>
                    <a:bodyPr/>
                    <a:lstStyle/>
                    <a:p>
                      <a:r>
                        <a:rPr lang="it-IT" sz="1800" dirty="0" smtClean="0"/>
                        <a:t>Caratteristiche</a:t>
                      </a:r>
                      <a:endParaRPr lang="it-IT" sz="1800" dirty="0"/>
                    </a:p>
                  </a:txBody>
                  <a:tcP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solidFill>
                      <a:srgbClr val="A10324"/>
                    </a:solidFill>
                  </a:tcPr>
                </a:tc>
              </a:tr>
              <a:tr h="1734067">
                <a:tc>
                  <a:txBody>
                    <a:bodyPr/>
                    <a:lstStyle/>
                    <a:p>
                      <a:r>
                        <a:rPr lang="it-IT" sz="1800" dirty="0" smtClean="0">
                          <a:latin typeface="+mn-lt"/>
                          <a:ea typeface="ＭＳ Ｐゴシック" charset="0"/>
                          <a:cs typeface="ＭＳ Ｐゴシック" charset="0"/>
                        </a:rPr>
                        <a:t>2008-09</a:t>
                      </a:r>
                    </a:p>
                    <a:p>
                      <a:r>
                        <a:rPr lang="it-IT" sz="1800" dirty="0" smtClean="0">
                          <a:latin typeface="+mn-lt"/>
                          <a:ea typeface="ＭＳ Ｐゴシック" charset="0"/>
                          <a:cs typeface="ＭＳ Ｐゴシック" charset="0"/>
                        </a:rPr>
                        <a:t>e</a:t>
                      </a:r>
                    </a:p>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latin typeface="+mn-lt"/>
                          <a:ea typeface="ＭＳ Ｐゴシック" charset="0"/>
                          <a:cs typeface="ＭＳ Ｐゴシック" charset="0"/>
                        </a:rPr>
                        <a:t>2009-10</a:t>
                      </a:r>
                      <a:endParaRPr lang="it-IT" sz="1800" dirty="0" smtClean="0">
                        <a:latin typeface="+mn-lt"/>
                      </a:endParaRPr>
                    </a:p>
                    <a:p>
                      <a:endParaRPr lang="it-IT" sz="1800" dirty="0" smtClean="0">
                        <a:latin typeface="+mn-lt"/>
                        <a:ea typeface="ＭＳ Ｐゴシック" charset="0"/>
                        <a:cs typeface="ＭＳ Ｐゴシック" charset="0"/>
                      </a:endParaRPr>
                    </a:p>
                    <a:p>
                      <a:endParaRPr lang="it-IT" sz="1800" dirty="0">
                        <a:latin typeface="+mn-lt"/>
                      </a:endParaRPr>
                    </a:p>
                  </a:txBody>
                  <a:tcP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solidFill>
                      <a:schemeClr val="bg1">
                        <a:lumMod val="85000"/>
                      </a:schemeClr>
                    </a:solidFill>
                  </a:tcPr>
                </a:tc>
                <a:tc>
                  <a:txBody>
                    <a:bodyPr/>
                    <a:lstStyle/>
                    <a:p>
                      <a:r>
                        <a:rPr lang="it-IT" sz="1800" dirty="0" smtClean="0">
                          <a:solidFill>
                            <a:srgbClr val="A10324"/>
                          </a:solidFill>
                          <a:latin typeface="+mn-lt"/>
                        </a:rPr>
                        <a:t>Corsi di perfezionamento in management sanitario</a:t>
                      </a:r>
                      <a:endParaRPr lang="it-IT" sz="1800" dirty="0">
                        <a:solidFill>
                          <a:srgbClr val="A10324"/>
                        </a:solidFill>
                        <a:latin typeface="+mn-lt"/>
                      </a:endParaRPr>
                    </a:p>
                  </a:txBody>
                  <a:tcP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solidFill>
                            <a:schemeClr val="tx1"/>
                          </a:solidFill>
                          <a:latin typeface="+mn-lt"/>
                          <a:ea typeface="ＭＳ Ｐゴシック" charset="0"/>
                          <a:cs typeface="ＭＳ Ｐゴシック" charset="0"/>
                        </a:rPr>
                        <a:t>25 CFU, esenzione crediti ECM</a:t>
                      </a:r>
                    </a:p>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solidFill>
                            <a:schemeClr val="tx1"/>
                          </a:solidFill>
                          <a:latin typeface="+mn-lt"/>
                          <a:ea typeface="ＭＳ Ｐゴシック" charset="0"/>
                          <a:cs typeface="ＭＳ Ｐゴシック" charset="0"/>
                        </a:rPr>
                        <a:t>Tempo di fruizione: 640 </a:t>
                      </a:r>
                      <a:r>
                        <a:rPr lang="it-IT" sz="1800" smtClean="0">
                          <a:solidFill>
                            <a:schemeClr val="tx1"/>
                          </a:solidFill>
                          <a:latin typeface="+mn-lt"/>
                          <a:ea typeface="ＭＳ Ｐゴシック" charset="0"/>
                          <a:cs typeface="ＭＳ Ｐゴシック" charset="0"/>
                        </a:rPr>
                        <a:t>ore –</a:t>
                      </a:r>
                    </a:p>
                    <a:p>
                      <a:pPr marL="0" marR="0" indent="0" algn="l" defTabSz="914400" rtl="0" eaLnBrk="1" fontAlgn="auto" latinLnBrk="0" hangingPunct="1">
                        <a:lnSpc>
                          <a:spcPct val="100000"/>
                        </a:lnSpc>
                        <a:spcBef>
                          <a:spcPts val="0"/>
                        </a:spcBef>
                        <a:spcAft>
                          <a:spcPts val="0"/>
                        </a:spcAft>
                        <a:buClrTx/>
                        <a:buSzTx/>
                        <a:buFontTx/>
                        <a:buNone/>
                        <a:tabLst/>
                        <a:defRPr/>
                      </a:pPr>
                      <a:r>
                        <a:rPr lang="it-IT" sz="1800" smtClean="0">
                          <a:solidFill>
                            <a:schemeClr val="tx1"/>
                          </a:solidFill>
                          <a:latin typeface="+mn-lt"/>
                          <a:ea typeface="ＭＳ Ｐゴシック" charset="0"/>
                          <a:cs typeface="ＭＳ Ｐゴシック" charset="0"/>
                        </a:rPr>
                        <a:t>29 </a:t>
                      </a:r>
                      <a:r>
                        <a:rPr lang="it-IT" sz="1800" dirty="0" smtClean="0">
                          <a:solidFill>
                            <a:schemeClr val="tx1"/>
                          </a:solidFill>
                          <a:latin typeface="+mn-lt"/>
                          <a:ea typeface="ＭＳ Ｐゴシック" charset="0"/>
                          <a:cs typeface="ＭＳ Ｐゴシック" charset="0"/>
                        </a:rPr>
                        <a:t>(I</a:t>
                      </a:r>
                      <a:r>
                        <a:rPr lang="it-IT" sz="1800" baseline="0" dirty="0" smtClean="0">
                          <a:solidFill>
                            <a:schemeClr val="tx1"/>
                          </a:solidFill>
                          <a:latin typeface="+mn-lt"/>
                          <a:ea typeface="ＭＳ Ｐゴシック" charset="0"/>
                          <a:cs typeface="ＭＳ Ｐゴシック" charset="0"/>
                        </a:rPr>
                        <a:t> ed.) + 25 (II ed.) partecipanti</a:t>
                      </a:r>
                      <a:r>
                        <a:rPr lang="it-IT" sz="1800" dirty="0" smtClean="0">
                          <a:solidFill>
                            <a:schemeClr val="tx1"/>
                          </a:solidFill>
                          <a:latin typeface="+mn-lt"/>
                          <a:ea typeface="ＭＳ Ｐゴシック" charset="0"/>
                          <a:cs typeface="ＭＳ Ｐゴシック" charset="0"/>
                        </a:rPr>
                        <a:t> </a:t>
                      </a:r>
                    </a:p>
                  </a:txBody>
                  <a:tcP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solidFill>
                      <a:schemeClr val="bg1">
                        <a:lumMod val="85000"/>
                      </a:schemeClr>
                    </a:solidFill>
                  </a:tcPr>
                </a:tc>
              </a:tr>
              <a:tr h="1448828">
                <a:tc>
                  <a:txBody>
                    <a:bodyPr/>
                    <a:lstStyle/>
                    <a:p>
                      <a:r>
                        <a:rPr lang="it-IT" sz="1800" dirty="0" smtClean="0">
                          <a:latin typeface="+mn-lt"/>
                          <a:ea typeface="ＭＳ Ｐゴシック" charset="0"/>
                          <a:cs typeface="ＭＳ Ｐゴシック" charset="0"/>
                        </a:rPr>
                        <a:t>2011</a:t>
                      </a:r>
                      <a:endParaRPr lang="it-IT" sz="1800" dirty="0">
                        <a:latin typeface="+mn-lt"/>
                      </a:endParaRPr>
                    </a:p>
                  </a:txBody>
                  <a:tcP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solidFill>
                            <a:srgbClr val="A10324"/>
                          </a:solidFill>
                          <a:latin typeface="+mn-lt"/>
                        </a:rPr>
                        <a:t>Corso di perfezionamento in Rischio clinico</a:t>
                      </a:r>
                      <a:endParaRPr lang="it-IT" sz="1800" dirty="0">
                        <a:solidFill>
                          <a:srgbClr val="A10324"/>
                        </a:solidFill>
                        <a:latin typeface="+mn-lt"/>
                      </a:endParaRPr>
                    </a:p>
                  </a:txBody>
                  <a:tcP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solidFill>
                            <a:schemeClr val="tx1"/>
                          </a:solidFill>
                          <a:latin typeface="+mn-lt"/>
                          <a:ea typeface="ＭＳ Ｐゴシック" charset="0"/>
                          <a:cs typeface="ＭＳ Ｐゴシック" charset="0"/>
                        </a:rPr>
                        <a:t>25 CFU, esenzione crediti ECM</a:t>
                      </a:r>
                    </a:p>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solidFill>
                            <a:schemeClr val="tx1"/>
                          </a:solidFill>
                          <a:latin typeface="+mn-lt"/>
                          <a:ea typeface="ＭＳ Ｐゴシック" charset="0"/>
                          <a:cs typeface="ＭＳ Ｐゴシック" charset="0"/>
                        </a:rPr>
                        <a:t>Tempo di fruizione: 640 ore – 10 partecipanti </a:t>
                      </a:r>
                    </a:p>
                  </a:txBody>
                  <a:tcP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solidFill>
                      <a:schemeClr val="bg1">
                        <a:lumMod val="85000"/>
                      </a:schemeClr>
                    </a:solidFill>
                  </a:tcPr>
                </a:tc>
              </a:tr>
              <a:tr h="1734067">
                <a:tc>
                  <a:txBody>
                    <a:bodyPr/>
                    <a:lstStyle/>
                    <a:p>
                      <a:r>
                        <a:rPr lang="it-IT" sz="1800" dirty="0" smtClean="0">
                          <a:latin typeface="+mn-lt"/>
                        </a:rPr>
                        <a:t>2013/2014</a:t>
                      </a:r>
                    </a:p>
                    <a:p>
                      <a:r>
                        <a:rPr lang="it-IT" sz="1800" dirty="0" smtClean="0">
                          <a:solidFill>
                            <a:srgbClr val="A10324"/>
                          </a:solidFill>
                          <a:latin typeface="+mn-lt"/>
                        </a:rPr>
                        <a:t>In corso</a:t>
                      </a:r>
                    </a:p>
                  </a:txBody>
                  <a:tcP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solidFill>
                            <a:srgbClr val="A10324"/>
                          </a:solidFill>
                          <a:latin typeface="+mn-lt"/>
                        </a:rPr>
                        <a:t>2 Corsi in management dei servizi sanitari </a:t>
                      </a:r>
                      <a:r>
                        <a:rPr lang="it-IT" sz="1800" dirty="0" smtClean="0">
                          <a:solidFill>
                            <a:srgbClr val="292934"/>
                          </a:solidFill>
                          <a:latin typeface="+mn-lt"/>
                        </a:rPr>
                        <a:t>in c</a:t>
                      </a:r>
                      <a:r>
                        <a:rPr lang="it-IT" sz="1800" dirty="0" smtClean="0">
                          <a:solidFill>
                            <a:schemeClr val="tx1"/>
                          </a:solidFill>
                          <a:latin typeface="+mn-lt"/>
                        </a:rPr>
                        <a:t>ollaborazione con </a:t>
                      </a:r>
                      <a:r>
                        <a:rPr lang="it-IT" sz="1800" baseline="0" dirty="0" smtClean="0">
                          <a:solidFill>
                            <a:schemeClr val="tx1"/>
                          </a:solidFill>
                          <a:latin typeface="+mn-lt"/>
                        </a:rPr>
                        <a:t>FADOI</a:t>
                      </a:r>
                      <a:endParaRPr lang="it-IT" sz="1800" dirty="0" smtClean="0">
                        <a:solidFill>
                          <a:schemeClr val="tx1"/>
                        </a:solidFill>
                        <a:latin typeface="+mn-lt"/>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it-IT" sz="1800" dirty="0" smtClean="0">
                        <a:solidFill>
                          <a:schemeClr val="tx1"/>
                        </a:solidFill>
                        <a:latin typeface="+mn-lt"/>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t-IT" sz="1800" dirty="0" smtClean="0">
                          <a:solidFill>
                            <a:schemeClr val="tx1"/>
                          </a:solidFill>
                          <a:latin typeface="+mn-lt"/>
                        </a:rPr>
                        <a:t>La</a:t>
                      </a:r>
                      <a:r>
                        <a:rPr lang="it-IT" sz="1800" baseline="0" dirty="0" smtClean="0">
                          <a:solidFill>
                            <a:schemeClr val="tx1"/>
                          </a:solidFill>
                          <a:latin typeface="+mn-lt"/>
                        </a:rPr>
                        <a:t> continuità assistenziale</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t-IT" sz="1800" baseline="0" dirty="0" smtClean="0">
                          <a:solidFill>
                            <a:schemeClr val="tx1"/>
                          </a:solidFill>
                          <a:latin typeface="+mn-lt"/>
                        </a:rPr>
                        <a:t>Professione case manager</a:t>
                      </a:r>
                      <a:endParaRPr lang="it-IT" sz="18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800" dirty="0">
                        <a:solidFill>
                          <a:srgbClr val="A10324"/>
                        </a:solidFill>
                        <a:latin typeface="+mn-lt"/>
                      </a:endParaRPr>
                    </a:p>
                  </a:txBody>
                  <a:tcP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rgbClr val="A10324"/>
                          </a:solidFill>
                          <a:latin typeface="+mn-lt"/>
                          <a:ea typeface="+mn-ea"/>
                          <a:cs typeface="+mn-cs"/>
                        </a:rPr>
                        <a:t>24</a:t>
                      </a:r>
                      <a:r>
                        <a:rPr lang="it-IT" sz="1800" dirty="0" smtClean="0">
                          <a:solidFill>
                            <a:srgbClr val="A10324"/>
                          </a:solidFill>
                          <a:latin typeface="+mn-lt"/>
                          <a:ea typeface="ＭＳ Ｐゴシック" charset="0"/>
                          <a:cs typeface="ＭＳ Ｐゴシック" charset="0"/>
                        </a:rPr>
                        <a:t> ECM</a:t>
                      </a:r>
                      <a:r>
                        <a:rPr lang="it-IT" sz="1800" kern="1200" dirty="0">
                          <a:solidFill>
                            <a:srgbClr val="A10324"/>
                          </a:solidFill>
                          <a:latin typeface="+mn-lt"/>
                          <a:ea typeface="+mn-ea"/>
                          <a:cs typeface="+mn-cs"/>
                        </a:rPr>
                        <a:t> </a:t>
                      </a:r>
                      <a:r>
                        <a:rPr lang="it-IT" sz="1800" kern="1200" dirty="0" smtClean="0">
                          <a:solidFill>
                            <a:srgbClr val="A10324"/>
                          </a:solidFill>
                          <a:latin typeface="+mn-lt"/>
                          <a:ea typeface="+mn-ea"/>
                          <a:cs typeface="+mn-cs"/>
                        </a:rPr>
                        <a:t>ciascuno</a:t>
                      </a:r>
                      <a:endParaRPr lang="it-IT" sz="1800" dirty="0" smtClean="0">
                        <a:solidFill>
                          <a:srgbClr val="A10324"/>
                        </a:solidFill>
                        <a:latin typeface="+mn-lt"/>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solidFill>
                            <a:schemeClr val="tx1"/>
                          </a:solidFill>
                          <a:latin typeface="+mn-lt"/>
                          <a:ea typeface="ＭＳ Ｐゴシック" charset="0"/>
                          <a:cs typeface="ＭＳ Ｐゴシック" charset="0"/>
                        </a:rPr>
                        <a:t>Tempo di fruizione: 16 ore – </a:t>
                      </a:r>
                    </a:p>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solidFill>
                            <a:schemeClr val="tx1"/>
                          </a:solidFill>
                          <a:latin typeface="+mn-lt"/>
                          <a:ea typeface="ＭＳ Ｐゴシック" charset="0"/>
                          <a:cs typeface="ＭＳ Ｐゴシック" charset="0"/>
                        </a:rPr>
                        <a:t>42 partecipanti (ottobre 2013)</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800" dirty="0" smtClean="0">
                        <a:solidFill>
                          <a:schemeClr val="tx1"/>
                        </a:solidFill>
                        <a:latin typeface="+mn-lt"/>
                        <a:ea typeface="ＭＳ Ｐゴシック" charset="0"/>
                        <a:cs typeface="ＭＳ Ｐゴシック" charset="0"/>
                      </a:endParaRPr>
                    </a:p>
                  </a:txBody>
                  <a:tcP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solidFill>
                      <a:schemeClr val="bg2">
                        <a:lumMod val="90000"/>
                      </a:schemeClr>
                    </a:solidFill>
                  </a:tcPr>
                </a:tc>
              </a:tr>
            </a:tbl>
          </a:graphicData>
        </a:graphic>
      </p:graphicFrame>
      <p:sp>
        <p:nvSpPr>
          <p:cNvPr id="33819" name="Segnaposto piè di pagina 5"/>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a:t>
            </a:r>
          </a:p>
          <a:p>
            <a:pPr fontAlgn="base">
              <a:spcBef>
                <a:spcPct val="0"/>
              </a:spcBef>
              <a:spcAft>
                <a:spcPct val="0"/>
              </a:spcAft>
              <a:defRPr/>
            </a:pPr>
            <a:r>
              <a:rPr lang="it-IT" dirty="0" smtClean="0"/>
              <a:t>Roma, 4 / 5 Novembre 2013</a:t>
            </a:r>
          </a:p>
        </p:txBody>
      </p:sp>
      <p:sp>
        <p:nvSpPr>
          <p:cNvPr id="8" name="Segnaposto data 7"/>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extLst>
      <p:ext uri="{BB962C8B-B14F-4D97-AF65-F5344CB8AC3E}">
        <p14:creationId xmlns:p14="http://schemas.microsoft.com/office/powerpoint/2010/main" val="3387878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263" y="68263"/>
            <a:ext cx="6858000" cy="990600"/>
          </a:xfrm>
        </p:spPr>
        <p:txBody>
          <a:bodyPr>
            <a:normAutofit/>
          </a:bodyPr>
          <a:lstStyle/>
          <a:p>
            <a:pPr eaLnBrk="1" fontAlgn="auto" hangingPunct="1">
              <a:spcAft>
                <a:spcPts val="0"/>
              </a:spcAft>
              <a:defRPr/>
            </a:pPr>
            <a:r>
              <a:rPr lang="it-IT" dirty="0"/>
              <a:t>Corsi a elevata </a:t>
            </a:r>
            <a:r>
              <a:rPr lang="it-IT" dirty="0" smtClean="0"/>
              <a:t>interazione</a:t>
            </a:r>
            <a:endParaRPr lang="it-IT" dirty="0"/>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1928680"/>
              </p:ext>
            </p:extLst>
          </p:nvPr>
        </p:nvGraphicFramePr>
        <p:xfrm>
          <a:off x="0" y="1056481"/>
          <a:ext cx="9144000" cy="1780540"/>
        </p:xfrm>
        <a:graphic>
          <a:graphicData uri="http://schemas.openxmlformats.org/drawingml/2006/table">
            <a:tbl>
              <a:tblPr/>
              <a:tblGrid>
                <a:gridCol w="1493838"/>
                <a:gridCol w="3929062"/>
                <a:gridCol w="3721100"/>
              </a:tblGrid>
              <a:tr h="3633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FFFFFF"/>
                          </a:solidFill>
                          <a:effectLst/>
                          <a:latin typeface="Arial" pitchFamily="34" charset="0"/>
                        </a:rPr>
                        <a:t>Periodo</a:t>
                      </a:r>
                    </a:p>
                  </a:txBody>
                  <a:tcPr horzOverflow="overflow">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a:noFill/>
                    </a:lnTlToBr>
                    <a:lnBlToTr>
                      <a:noFill/>
                    </a:lnBlToTr>
                    <a:solidFill>
                      <a:srgbClr val="A1032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FFFFFF"/>
                          </a:solidFill>
                          <a:effectLst/>
                          <a:latin typeface="Arial" pitchFamily="34" charset="0"/>
                        </a:rPr>
                        <a:t>Corso</a:t>
                      </a:r>
                    </a:p>
                  </a:txBody>
                  <a:tcPr horzOverflow="overflow">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a:noFill/>
                    </a:lnTlToBr>
                    <a:lnBlToTr>
                      <a:noFill/>
                    </a:lnBlToTr>
                    <a:solidFill>
                      <a:srgbClr val="A1032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pitchFamily="34" charset="0"/>
                      </a:endParaRPr>
                    </a:p>
                  </a:txBody>
                  <a:tcPr horzOverflow="overflow">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a:noFill/>
                    </a:lnTlToBr>
                    <a:lnBlToTr>
                      <a:noFill/>
                    </a:lnBlToTr>
                    <a:solidFill>
                      <a:srgbClr val="A10324"/>
                    </a:solidFill>
                  </a:tcPr>
                </a:tc>
              </a:tr>
              <a:tr h="11042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292934"/>
                          </a:solidFill>
                          <a:effectLst/>
                          <a:latin typeface="+mj-lt"/>
                          <a:ea typeface="ＭＳ Ｐゴシック" pitchFamily="34" charset="-128"/>
                        </a:rPr>
                        <a:t>2009-10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292934"/>
                          </a:solidFill>
                          <a:effectLst/>
                          <a:latin typeface="+mj-lt"/>
                          <a:ea typeface="ＭＳ Ｐゴシック" pitchFamily="34" charset="-128"/>
                        </a:rPr>
                        <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cap="none" normalizeH="0" baseline="0" dirty="0" smtClean="0">
                          <a:ln>
                            <a:noFill/>
                          </a:ln>
                          <a:solidFill>
                            <a:srgbClr val="292934"/>
                          </a:solidFill>
                          <a:effectLst/>
                          <a:latin typeface="+mj-lt"/>
                          <a:ea typeface="ＭＳ Ｐゴシック" pitchFamily="34" charset="-128"/>
                        </a:rPr>
                        <a:t>2011-12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292934"/>
                        </a:solidFill>
                        <a:effectLst/>
                        <a:latin typeface="+mj-lt"/>
                      </a:endParaRPr>
                    </a:p>
                  </a:txBody>
                  <a:tcPr horzOverflow="overflow">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49263" rtl="0" eaLnBrk="1" fontAlgn="base" latinLnBrk="0" hangingPunct="1">
                        <a:lnSpc>
                          <a:spcPct val="90000"/>
                        </a:lnSpc>
                        <a:spcBef>
                          <a:spcPts val="700"/>
                        </a:spcBef>
                        <a:spcAft>
                          <a:spcPct val="0"/>
                        </a:spcAft>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it-IT" sz="1800" b="0" i="0" u="none" strike="noStrike" cap="none" normalizeH="0" baseline="0" dirty="0" smtClean="0">
                          <a:ln>
                            <a:noFill/>
                          </a:ln>
                          <a:solidFill>
                            <a:srgbClr val="292934"/>
                          </a:solidFill>
                          <a:effectLst/>
                          <a:latin typeface="+mj-lt"/>
                          <a:ea typeface="ＭＳ Ｐゴシック" pitchFamily="34" charset="-128"/>
                        </a:rPr>
                        <a:t>Master universitario II livello in </a:t>
                      </a:r>
                      <a:r>
                        <a:rPr kumimoji="0" lang="it-IT" sz="1800" b="0" i="0" u="none" strike="noStrike" cap="none" normalizeH="0" baseline="0" dirty="0" smtClean="0">
                          <a:ln>
                            <a:noFill/>
                          </a:ln>
                          <a:solidFill>
                            <a:srgbClr val="B00219"/>
                          </a:solidFill>
                          <a:effectLst/>
                          <a:latin typeface="+mj-lt"/>
                          <a:ea typeface="ＭＳ Ｐゴシック" pitchFamily="34" charset="-128"/>
                        </a:rPr>
                        <a:t>Governo Clinico per la Medicina Interna</a:t>
                      </a:r>
                      <a:r>
                        <a:rPr kumimoji="0" lang="it-IT" sz="1800" b="0" i="0" u="none" strike="noStrike" cap="none" normalizeH="0" baseline="0" dirty="0" smtClean="0">
                          <a:ln>
                            <a:noFill/>
                          </a:ln>
                          <a:solidFill>
                            <a:srgbClr val="292934"/>
                          </a:solidFill>
                          <a:effectLst/>
                          <a:latin typeface="+mj-lt"/>
                          <a:ea typeface="ＭＳ Ｐゴシック" pitchFamily="34" charset="-128"/>
                        </a:rPr>
                        <a:t> – biennale in modalità</a:t>
                      </a:r>
                      <a:r>
                        <a:rPr kumimoji="0" lang="it-IT" sz="1800" b="0" i="0" u="none" strike="noStrike" cap="none" normalizeH="0" baseline="0" dirty="0" smtClean="0">
                          <a:ln>
                            <a:noFill/>
                          </a:ln>
                          <a:solidFill>
                            <a:srgbClr val="B00219"/>
                          </a:solidFill>
                          <a:effectLst/>
                          <a:latin typeface="+mj-lt"/>
                          <a:ea typeface="ＭＳ Ｐゴシック" pitchFamily="34" charset="-128"/>
                        </a:rPr>
                        <a:t> </a:t>
                      </a:r>
                      <a:r>
                        <a:rPr kumimoji="0" lang="it-IT" sz="1800" b="0" i="0" u="none" strike="noStrike" cap="none" normalizeH="0" baseline="0" dirty="0" err="1" smtClean="0">
                          <a:ln>
                            <a:noFill/>
                          </a:ln>
                          <a:solidFill>
                            <a:srgbClr val="B00219"/>
                          </a:solidFill>
                          <a:effectLst/>
                          <a:latin typeface="+mj-lt"/>
                          <a:ea typeface="ＭＳ Ｐゴシック" pitchFamily="34" charset="-128"/>
                        </a:rPr>
                        <a:t>blended</a:t>
                      </a:r>
                      <a:endParaRPr kumimoji="0" lang="it-IT" sz="1800" b="0" i="0" u="none" strike="noStrike" cap="none" normalizeH="0" baseline="0" dirty="0" smtClean="0">
                        <a:ln>
                          <a:noFill/>
                        </a:ln>
                        <a:solidFill>
                          <a:srgbClr val="B00219"/>
                        </a:solidFill>
                        <a:effectLst/>
                        <a:latin typeface="+mj-lt"/>
                        <a:ea typeface="ＭＳ Ｐゴシック" pitchFamily="34" charset="-128"/>
                      </a:endParaRPr>
                    </a:p>
                    <a:p>
                      <a:pPr marL="0" marR="0" lvl="0" indent="0" algn="l" defTabSz="449263" rtl="0" eaLnBrk="1" fontAlgn="base" latinLnBrk="0" hangingPunct="1">
                        <a:lnSpc>
                          <a:spcPct val="90000"/>
                        </a:lnSpc>
                        <a:spcBef>
                          <a:spcPts val="700"/>
                        </a:spcBef>
                        <a:spcAft>
                          <a:spcPct val="0"/>
                        </a:spcAft>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it-IT" sz="1800" b="0" i="0" u="none" strike="noStrike" cap="none" normalizeH="0" baseline="0" dirty="0" smtClean="0">
                          <a:ln>
                            <a:noFill/>
                          </a:ln>
                          <a:solidFill>
                            <a:srgbClr val="292934"/>
                          </a:solidFill>
                          <a:effectLst/>
                          <a:latin typeface="+mj-lt"/>
                          <a:ea typeface="ＭＳ Ｐゴシック" pitchFamily="34" charset="-128"/>
                        </a:rPr>
                        <a:t>Con </a:t>
                      </a:r>
                      <a:r>
                        <a:rPr kumimoji="0" lang="it-IT" sz="1800" b="0" i="0" u="none" strike="noStrike" cap="none" normalizeH="0" baseline="0" dirty="0" err="1" smtClean="0">
                          <a:ln>
                            <a:noFill/>
                          </a:ln>
                          <a:solidFill>
                            <a:srgbClr val="292934"/>
                          </a:solidFill>
                          <a:effectLst/>
                          <a:latin typeface="+mj-lt"/>
                          <a:ea typeface="ＭＳ Ｐゴシック" pitchFamily="34" charset="-128"/>
                        </a:rPr>
                        <a:t>Univ</a:t>
                      </a:r>
                      <a:r>
                        <a:rPr kumimoji="0" lang="it-IT" sz="1800" b="0" i="0" u="none" strike="noStrike" cap="none" normalizeH="0" baseline="0" dirty="0" smtClean="0">
                          <a:ln>
                            <a:noFill/>
                          </a:ln>
                          <a:solidFill>
                            <a:srgbClr val="292934"/>
                          </a:solidFill>
                          <a:effectLst/>
                          <a:latin typeface="+mj-lt"/>
                          <a:ea typeface="ＭＳ Ｐゴシック" pitchFamily="34" charset="-128"/>
                        </a:rPr>
                        <a:t>. </a:t>
                      </a:r>
                      <a:r>
                        <a:rPr kumimoji="0" lang="it-IT" sz="1800" b="0" i="0" u="none" strike="noStrike" cap="none" normalizeH="0" baseline="0" dirty="0" err="1" smtClean="0">
                          <a:ln>
                            <a:noFill/>
                          </a:ln>
                          <a:solidFill>
                            <a:srgbClr val="292934"/>
                          </a:solidFill>
                          <a:effectLst/>
                          <a:latin typeface="+mj-lt"/>
                          <a:ea typeface="ＭＳ Ｐゴシック" pitchFamily="34" charset="-128"/>
                        </a:rPr>
                        <a:t>Luic</a:t>
                      </a:r>
                      <a:r>
                        <a:rPr kumimoji="0" lang="it-IT" sz="1800" b="0" i="0" u="none" strike="noStrike" cap="none" normalizeH="0" baseline="0" dirty="0" smtClean="0">
                          <a:ln>
                            <a:noFill/>
                          </a:ln>
                          <a:solidFill>
                            <a:srgbClr val="292934"/>
                          </a:solidFill>
                          <a:effectLst/>
                          <a:latin typeface="+mj-lt"/>
                          <a:ea typeface="ＭＳ Ｐゴシック" pitchFamily="34" charset="-128"/>
                        </a:rPr>
                        <a:t>, </a:t>
                      </a:r>
                      <a:r>
                        <a:rPr kumimoji="0" lang="it-IT" sz="1800" b="0" i="0" u="none" strike="noStrike" cap="none" normalizeH="0" baseline="0" dirty="0" err="1" smtClean="0">
                          <a:ln>
                            <a:noFill/>
                          </a:ln>
                          <a:solidFill>
                            <a:srgbClr val="292934"/>
                          </a:solidFill>
                          <a:effectLst/>
                          <a:latin typeface="+mj-lt"/>
                          <a:ea typeface="ＭＳ Ｐゴシック" pitchFamily="34" charset="-128"/>
                        </a:rPr>
                        <a:t>Univ</a:t>
                      </a:r>
                      <a:r>
                        <a:rPr kumimoji="0" lang="it-IT" sz="1800" b="0" i="0" u="none" strike="noStrike" cap="none" normalizeH="0" baseline="0" dirty="0" smtClean="0">
                          <a:ln>
                            <a:noFill/>
                          </a:ln>
                          <a:solidFill>
                            <a:srgbClr val="292934"/>
                          </a:solidFill>
                          <a:effectLst/>
                          <a:latin typeface="+mj-lt"/>
                          <a:ea typeface="ＭＳ Ｐゴシック" pitchFamily="34" charset="-128"/>
                        </a:rPr>
                        <a:t>. Firenze, FADOI</a:t>
                      </a:r>
                    </a:p>
                  </a:txBody>
                  <a:tcPr horzOverflow="overflow">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449263" rtl="0" eaLnBrk="1" fontAlgn="base" latinLnBrk="0" hangingPunct="1">
                        <a:lnSpc>
                          <a:spcPct val="90000"/>
                        </a:lnSpc>
                        <a:spcBef>
                          <a:spcPts val="700"/>
                        </a:spcBef>
                        <a:spcAft>
                          <a:spcPct val="0"/>
                        </a:spcAft>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it-IT" sz="1800" b="0" i="0" u="none" strike="noStrike" cap="none" normalizeH="0" baseline="0" dirty="0" smtClean="0">
                          <a:ln>
                            <a:noFill/>
                          </a:ln>
                          <a:solidFill>
                            <a:srgbClr val="292934"/>
                          </a:solidFill>
                          <a:effectLst/>
                          <a:latin typeface="+mj-lt"/>
                          <a:ea typeface="ＭＳ Ｐゴシック" pitchFamily="34" charset="-128"/>
                        </a:rPr>
                        <a:t>60 CFU, esenzione crediti ECM  </a:t>
                      </a:r>
                    </a:p>
                    <a:p>
                      <a:pPr marL="0" marR="0" lvl="0" indent="0" algn="l" defTabSz="449263" rtl="0" eaLnBrk="1" fontAlgn="base" latinLnBrk="0" hangingPunct="1">
                        <a:lnSpc>
                          <a:spcPct val="100000"/>
                        </a:lnSpc>
                        <a:spcBef>
                          <a:spcPct val="0"/>
                        </a:spcBef>
                        <a:spcAft>
                          <a:spcPct val="0"/>
                        </a:spcAft>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it-IT" sz="1800" b="0" i="0" u="none" strike="noStrike" cap="none" normalizeH="0" baseline="0" dirty="0" smtClean="0">
                          <a:ln>
                            <a:noFill/>
                          </a:ln>
                          <a:solidFill>
                            <a:schemeClr val="tx1"/>
                          </a:solidFill>
                          <a:effectLst/>
                          <a:latin typeface="+mj-lt"/>
                          <a:ea typeface="ＭＳ Ｐゴシック" pitchFamily="34" charset="-128"/>
                        </a:rPr>
                        <a:t>Tempo di fruizione: 475 ore 33 (1° ed) + 39 (2° ed) partecipanti </a:t>
                      </a:r>
                    </a:p>
                  </a:txBody>
                  <a:tcPr horzOverflow="overflow">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34837" name="CasellaDiTesto 2"/>
          <p:cNvSpPr txBox="1">
            <a:spLocks noChangeArrowheads="1"/>
          </p:cNvSpPr>
          <p:nvPr/>
        </p:nvSpPr>
        <p:spPr bwMode="auto">
          <a:xfrm>
            <a:off x="345586" y="3138336"/>
            <a:ext cx="8458227" cy="2419124"/>
          </a:xfrm>
          <a:prstGeom prst="rect">
            <a:avLst/>
          </a:prstGeom>
          <a:noFill/>
          <a:ln w="9525">
            <a:noFill/>
            <a:miter lim="800000"/>
            <a:headEnd/>
            <a:tailEnd/>
          </a:ln>
        </p:spPr>
        <p:txBody>
          <a:bodyPr wrap="square">
            <a:spAutoFit/>
          </a:bodyPr>
          <a:lstStyle/>
          <a:p>
            <a:pPr marL="341313" indent="-341313" defTabSz="449263">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dirty="0" smtClean="0">
                <a:solidFill>
                  <a:srgbClr val="B00219"/>
                </a:solidFill>
                <a:latin typeface="+mj-lt"/>
                <a:ea typeface="ＭＳ Ｐゴシック" pitchFamily="34" charset="-128"/>
              </a:rPr>
              <a:t>72 medici</a:t>
            </a:r>
            <a:r>
              <a:rPr lang="it-IT" dirty="0" smtClean="0">
                <a:latin typeface="+mj-lt"/>
                <a:ea typeface="ＭＳ Ｐゴシック" pitchFamily="34" charset="-128"/>
              </a:rPr>
              <a:t> internisti da tutta Italia</a:t>
            </a:r>
          </a:p>
          <a:p>
            <a:pPr marL="341313" indent="-341313" defTabSz="449263">
              <a:spcBef>
                <a:spcPts val="700"/>
              </a:spcBef>
              <a:buClr>
                <a:schemeClr val="tx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dirty="0" smtClean="0">
                <a:solidFill>
                  <a:srgbClr val="B00219"/>
                </a:solidFill>
                <a:latin typeface="+mj-lt"/>
                <a:ea typeface="ＭＳ Ｐゴシック" pitchFamily="34" charset="-128"/>
              </a:rPr>
              <a:t>Esami</a:t>
            </a:r>
            <a:r>
              <a:rPr lang="it-IT" dirty="0" smtClean="0">
                <a:latin typeface="+mj-lt"/>
                <a:ea typeface="ＭＳ Ｐゴシック" pitchFamily="34" charset="-128"/>
              </a:rPr>
              <a:t>: test MCQ a distanza e valutazione elaborati di gruppo</a:t>
            </a:r>
          </a:p>
          <a:p>
            <a:pPr defTabSz="449263">
              <a:spcBef>
                <a:spcPts val="700"/>
              </a:spcBef>
              <a:buClr>
                <a:schemeClr val="tx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dirty="0" smtClean="0">
                <a:solidFill>
                  <a:srgbClr val="B00219"/>
                </a:solidFill>
                <a:latin typeface="+mj-lt"/>
                <a:ea typeface="ＭＳ Ｐゴシック" pitchFamily="34" charset="-128"/>
              </a:rPr>
              <a:t>4 moduli da </a:t>
            </a:r>
            <a:r>
              <a:rPr lang="it-IT" dirty="0" smtClean="0">
                <a:latin typeface="+mj-lt"/>
                <a:ea typeface="ＭＳ Ｐゴシック" pitchFamily="34" charset="-128"/>
              </a:rPr>
              <a:t>2 unità didattiche (</a:t>
            </a:r>
            <a:r>
              <a:rPr lang="it-IT" dirty="0" smtClean="0">
                <a:solidFill>
                  <a:srgbClr val="B00219"/>
                </a:solidFill>
                <a:latin typeface="+mj-lt"/>
                <a:ea typeface="ＭＳ Ｐゴシック" pitchFamily="34" charset="-128"/>
              </a:rPr>
              <a:t>3 settimane</a:t>
            </a:r>
            <a:r>
              <a:rPr lang="it-IT" dirty="0" smtClean="0">
                <a:latin typeface="+mj-lt"/>
                <a:ea typeface="ＭＳ Ｐゴシック" pitchFamily="34" charset="-128"/>
              </a:rPr>
              <a:t> ciascuna</a:t>
            </a:r>
            <a:r>
              <a:rPr lang="it-IT" smtClean="0">
                <a:latin typeface="+mj-lt"/>
                <a:ea typeface="ＭＳ Ｐゴシック" pitchFamily="34" charset="-128"/>
              </a:rPr>
              <a:t>): </a:t>
            </a:r>
          </a:p>
          <a:p>
            <a:pPr marL="720725" indent="-363538" defTabSz="449263">
              <a:spcBef>
                <a:spcPts val="700"/>
              </a:spcBef>
              <a:buClr>
                <a:schemeClr val="tx1"/>
              </a:buClr>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sz="1600" smtClean="0">
                <a:latin typeface="+mj-lt"/>
                <a:ea typeface="ＭＳ Ｐゴシック" pitchFamily="34" charset="-128"/>
              </a:rPr>
              <a:t>Il distretto </a:t>
            </a:r>
          </a:p>
          <a:p>
            <a:pPr marL="720725" indent="-363538" defTabSz="449263">
              <a:spcBef>
                <a:spcPts val="700"/>
              </a:spcBef>
              <a:buClr>
                <a:schemeClr val="tx1"/>
              </a:buClr>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sz="1600" smtClean="0">
                <a:latin typeface="+mj-lt"/>
                <a:ea typeface="ＭＳ Ｐゴシック" pitchFamily="34" charset="-128"/>
              </a:rPr>
              <a:t>Le </a:t>
            </a:r>
            <a:r>
              <a:rPr lang="it-IT" sz="1600" dirty="0" smtClean="0">
                <a:latin typeface="+mj-lt"/>
                <a:ea typeface="ＭＳ Ｐゴシック" pitchFamily="34" charset="-128"/>
              </a:rPr>
              <a:t>cure sanitarie </a:t>
            </a:r>
            <a:r>
              <a:rPr lang="it-IT" sz="1600" smtClean="0">
                <a:latin typeface="+mj-lt"/>
                <a:ea typeface="ＭＳ Ｐゴシック" pitchFamily="34" charset="-128"/>
              </a:rPr>
              <a:t>a domicilio </a:t>
            </a:r>
          </a:p>
          <a:p>
            <a:pPr marL="720725" indent="-363538" defTabSz="449263">
              <a:spcBef>
                <a:spcPts val="700"/>
              </a:spcBef>
              <a:buClr>
                <a:schemeClr val="tx1"/>
              </a:buClr>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sz="1600" smtClean="0">
                <a:latin typeface="+mj-lt"/>
                <a:ea typeface="ＭＳ Ｐゴシック" pitchFamily="34" charset="-128"/>
              </a:rPr>
              <a:t>Il </a:t>
            </a:r>
            <a:r>
              <a:rPr lang="it-IT" sz="1600" dirty="0" smtClean="0">
                <a:latin typeface="+mj-lt"/>
                <a:ea typeface="ＭＳ Ｐゴシック" pitchFamily="34" charset="-128"/>
              </a:rPr>
              <a:t>monitoraggio </a:t>
            </a:r>
            <a:r>
              <a:rPr lang="it-IT" sz="1600" smtClean="0">
                <a:latin typeface="+mj-lt"/>
                <a:ea typeface="ＭＳ Ｐゴシック" pitchFamily="34" charset="-128"/>
              </a:rPr>
              <a:t>a distanza</a:t>
            </a:r>
          </a:p>
          <a:p>
            <a:pPr marL="720725" indent="-363538" defTabSz="449263">
              <a:spcBef>
                <a:spcPts val="700"/>
              </a:spcBef>
              <a:buClr>
                <a:schemeClr val="tx1"/>
              </a:buClr>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sz="1600" smtClean="0">
                <a:latin typeface="+mj-lt"/>
                <a:ea typeface="ＭＳ Ｐゴシック" pitchFamily="34" charset="-128"/>
              </a:rPr>
              <a:t>Il </a:t>
            </a:r>
            <a:r>
              <a:rPr lang="it-IT" sz="1600" dirty="0" smtClean="0">
                <a:latin typeface="+mj-lt"/>
                <a:ea typeface="ＭＳ Ｐゴシック" pitchFamily="34" charset="-128"/>
              </a:rPr>
              <a:t>case management</a:t>
            </a:r>
            <a:endParaRPr lang="it-IT" sz="1600" dirty="0">
              <a:latin typeface="+mj-lt"/>
              <a:ea typeface="ＭＳ Ｐゴシック" pitchFamily="34" charset="-128"/>
            </a:endParaRPr>
          </a:p>
        </p:txBody>
      </p:sp>
      <p:sp>
        <p:nvSpPr>
          <p:cNvPr id="34840" name="Segnaposto piè di pagina 7"/>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a:t>
            </a:r>
          </a:p>
          <a:p>
            <a:pPr fontAlgn="base">
              <a:spcBef>
                <a:spcPct val="0"/>
              </a:spcBef>
              <a:spcAft>
                <a:spcPct val="0"/>
              </a:spcAft>
              <a:defRPr/>
            </a:pPr>
            <a:r>
              <a:rPr lang="it-IT" dirty="0" smtClean="0"/>
              <a:t>Roma, 4 / 5 Novembre 2013</a:t>
            </a:r>
          </a:p>
        </p:txBody>
      </p:sp>
      <p:sp>
        <p:nvSpPr>
          <p:cNvPr id="4" name="Rettangolo 3"/>
          <p:cNvSpPr/>
          <p:nvPr/>
        </p:nvSpPr>
        <p:spPr>
          <a:xfrm>
            <a:off x="345586" y="5664419"/>
            <a:ext cx="8341214" cy="646331"/>
          </a:xfrm>
          <a:prstGeom prst="rect">
            <a:avLst/>
          </a:prstGeom>
        </p:spPr>
        <p:txBody>
          <a:bodyPr wrap="square">
            <a:spAutoFit/>
          </a:bodyPr>
          <a:lstStyle/>
          <a:p>
            <a:r>
              <a:rPr lang="it-IT" dirty="0">
                <a:latin typeface="+mj-lt"/>
                <a:cs typeface="Verdana"/>
              </a:rPr>
              <a:t>Questa esperienza di formazione rappresenta finora il </a:t>
            </a:r>
            <a:r>
              <a:rPr lang="it-IT" dirty="0" smtClean="0">
                <a:latin typeface="+mj-lt"/>
                <a:cs typeface="Verdana"/>
              </a:rPr>
              <a:t>nostro modello </a:t>
            </a:r>
            <a:r>
              <a:rPr lang="it-IT" dirty="0">
                <a:latin typeface="+mj-lt"/>
                <a:cs typeface="Verdana"/>
              </a:rPr>
              <a:t>di </a:t>
            </a:r>
            <a:r>
              <a:rPr lang="it-IT" dirty="0" smtClean="0">
                <a:latin typeface="+mj-lt"/>
                <a:cs typeface="Verdana"/>
              </a:rPr>
              <a:t>erogazione del PBL in FAD </a:t>
            </a:r>
            <a:r>
              <a:rPr lang="it-IT" dirty="0">
                <a:latin typeface="+mj-lt"/>
                <a:cs typeface="Verdana"/>
              </a:rPr>
              <a:t>più avanzato </a:t>
            </a:r>
          </a:p>
        </p:txBody>
      </p:sp>
      <p:sp>
        <p:nvSpPr>
          <p:cNvPr id="9" name="Segnaposto data 8"/>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extLst>
      <p:ext uri="{BB962C8B-B14F-4D97-AF65-F5344CB8AC3E}">
        <p14:creationId xmlns:p14="http://schemas.microsoft.com/office/powerpoint/2010/main" val="4260239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0"/>
            <a:ext cx="9144000" cy="1125538"/>
          </a:xfrm>
        </p:spPr>
        <p:txBody>
          <a:bodyPr/>
          <a:lstStyle/>
          <a:p>
            <a:pPr algn="ctr" eaLnBrk="1" hangingPunct="1">
              <a:defRPr/>
            </a:pPr>
            <a:r>
              <a:rPr lang="it-IT" dirty="0">
                <a:latin typeface="Arial" charset="0"/>
              </a:rPr>
              <a:t>Strumenti per la </a:t>
            </a:r>
            <a:r>
              <a:rPr lang="it-IT" dirty="0" smtClean="0">
                <a:latin typeface="Arial" charset="0"/>
              </a:rPr>
              <a:t>valutazione FAD - ECM</a:t>
            </a:r>
            <a:endParaRPr lang="it-IT" dirty="0">
              <a:latin typeface="Arial" charset="0"/>
            </a:endParaRPr>
          </a:p>
        </p:txBody>
      </p:sp>
      <p:pic>
        <p:nvPicPr>
          <p:cNvPr id="3" name="Segnaposto immagine 2" descr="elettra valutazione.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4812" r="-74812"/>
          <a:stretch>
            <a:fillRect/>
          </a:stretch>
        </p:blipFill>
        <p:spPr/>
      </p:pic>
    </p:spTree>
    <p:extLst>
      <p:ext uri="{BB962C8B-B14F-4D97-AF65-F5344CB8AC3E}">
        <p14:creationId xmlns:p14="http://schemas.microsoft.com/office/powerpoint/2010/main" val="1196204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138" y="0"/>
            <a:ext cx="9059862" cy="1125538"/>
          </a:xfrm>
        </p:spPr>
        <p:txBody>
          <a:bodyPr/>
          <a:lstStyle/>
          <a:p>
            <a:pPr eaLnBrk="1" fontAlgn="auto" hangingPunct="1">
              <a:spcAft>
                <a:spcPts val="0"/>
              </a:spcAft>
              <a:defRPr/>
            </a:pPr>
            <a:r>
              <a:rPr lang="it-IT" dirty="0" smtClean="0"/>
              <a:t>Chi siamo?</a:t>
            </a:r>
            <a:endParaRPr lang="it-IT" dirty="0"/>
          </a:p>
        </p:txBody>
      </p:sp>
      <p:pic>
        <p:nvPicPr>
          <p:cNvPr id="11267" name="Segnaposto contenuto 3" descr="Schermata 10-2456597 alle 15.28.43.png"/>
          <p:cNvPicPr>
            <a:picLocks noGrp="1" noChangeAspect="1"/>
          </p:cNvPicPr>
          <p:nvPr>
            <p:ph idx="1"/>
          </p:nvPr>
        </p:nvPicPr>
        <p:blipFill>
          <a:blip r:embed="rId2"/>
          <a:srcRect/>
          <a:stretch>
            <a:fillRect/>
          </a:stretch>
        </p:blipFill>
        <p:spPr>
          <a:xfrm>
            <a:off x="766763" y="1395648"/>
            <a:ext cx="7610475" cy="4876800"/>
          </a:xfrm>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18" y="67715"/>
            <a:ext cx="8102615" cy="990600"/>
          </a:xfrm>
        </p:spPr>
        <p:txBody>
          <a:bodyPr>
            <a:normAutofit/>
          </a:bodyPr>
          <a:lstStyle/>
          <a:p>
            <a:pPr eaLnBrk="1" fontAlgn="auto" hangingPunct="1">
              <a:spcAft>
                <a:spcPts val="0"/>
              </a:spcAft>
              <a:defRPr/>
            </a:pPr>
            <a:r>
              <a:rPr lang="en-GB" dirty="0" smtClean="0"/>
              <a:t>La </a:t>
            </a:r>
            <a:r>
              <a:rPr lang="en-GB" dirty="0" err="1" smtClean="0"/>
              <a:t>valutazione</a:t>
            </a:r>
            <a:r>
              <a:rPr lang="en-GB" dirty="0" smtClean="0"/>
              <a:t> </a:t>
            </a:r>
            <a:r>
              <a:rPr lang="en-GB" dirty="0" err="1" smtClean="0"/>
              <a:t>nel</a:t>
            </a:r>
            <a:r>
              <a:rPr lang="en-GB" dirty="0" smtClean="0"/>
              <a:t> PBL: non solo </a:t>
            </a:r>
            <a:r>
              <a:rPr lang="en-GB" dirty="0" err="1" smtClean="0"/>
              <a:t>questionari</a:t>
            </a:r>
            <a:endParaRPr lang="en-GB" dirty="0"/>
          </a:p>
        </p:txBody>
      </p:sp>
      <p:sp>
        <p:nvSpPr>
          <p:cNvPr id="3" name="Segnaposto contenuto 2"/>
          <p:cNvSpPr>
            <a:spLocks noGrp="1"/>
          </p:cNvSpPr>
          <p:nvPr>
            <p:ph idx="1"/>
          </p:nvPr>
        </p:nvSpPr>
        <p:spPr>
          <a:xfrm>
            <a:off x="457200" y="1356791"/>
            <a:ext cx="8229600" cy="4876800"/>
          </a:xfrm>
        </p:spPr>
        <p:txBody>
          <a:bodyPr/>
          <a:lstStyle/>
          <a:p>
            <a:pPr>
              <a:lnSpc>
                <a:spcPct val="80000"/>
              </a:lnSpc>
              <a:spcBef>
                <a:spcPts val="2400"/>
              </a:spcBef>
              <a:buClrTx/>
            </a:pPr>
            <a:r>
              <a:rPr lang="it-IT" dirty="0" smtClean="0"/>
              <a:t>Nel PBL i questionari a scelta multipla hanno un valore limitato, </a:t>
            </a:r>
            <a:r>
              <a:rPr lang="it-IT" dirty="0" smtClean="0">
                <a:solidFill>
                  <a:srgbClr val="A10324"/>
                </a:solidFill>
              </a:rPr>
              <a:t>non sembrano appropriati </a:t>
            </a:r>
            <a:r>
              <a:rPr lang="it-IT" dirty="0" smtClean="0"/>
              <a:t>per </a:t>
            </a:r>
            <a:r>
              <a:rPr lang="it-IT" dirty="0"/>
              <a:t>valutare le competenze acquisite grazie al </a:t>
            </a:r>
            <a:r>
              <a:rPr lang="it-IT" dirty="0" smtClean="0"/>
              <a:t>metodo</a:t>
            </a:r>
          </a:p>
          <a:p>
            <a:pPr>
              <a:lnSpc>
                <a:spcPct val="80000"/>
              </a:lnSpc>
              <a:spcBef>
                <a:spcPts val="2400"/>
              </a:spcBef>
              <a:buClrTx/>
            </a:pPr>
            <a:r>
              <a:rPr lang="it-IT" dirty="0" smtClean="0"/>
              <a:t>La </a:t>
            </a:r>
            <a:r>
              <a:rPr lang="it-IT" dirty="0"/>
              <a:t>valutazione </a:t>
            </a:r>
            <a:r>
              <a:rPr lang="it-IT" dirty="0" smtClean="0"/>
              <a:t>dovrebbe essere </a:t>
            </a:r>
            <a:r>
              <a:rPr lang="it-IT" dirty="0"/>
              <a:t>basata su </a:t>
            </a:r>
            <a:r>
              <a:rPr lang="it-IT" dirty="0">
                <a:solidFill>
                  <a:srgbClr val="A10324"/>
                </a:solidFill>
              </a:rPr>
              <a:t>prestazioni non solo </a:t>
            </a:r>
            <a:r>
              <a:rPr lang="it-IT" dirty="0" smtClean="0">
                <a:solidFill>
                  <a:srgbClr val="A10324"/>
                </a:solidFill>
              </a:rPr>
              <a:t>su risposte corrette</a:t>
            </a:r>
          </a:p>
          <a:p>
            <a:pPr>
              <a:lnSpc>
                <a:spcPct val="80000"/>
              </a:lnSpc>
              <a:spcBef>
                <a:spcPts val="2400"/>
              </a:spcBef>
              <a:buClrTx/>
            </a:pPr>
            <a:r>
              <a:rPr lang="it-IT" dirty="0" smtClean="0"/>
              <a:t>Necessità di progettare prove di superamento dei corsi FAD che </a:t>
            </a:r>
            <a:r>
              <a:rPr lang="it-IT" dirty="0" smtClean="0">
                <a:solidFill>
                  <a:srgbClr val="A10324"/>
                </a:solidFill>
              </a:rPr>
              <a:t>corrispondano all’approccio metodologico</a:t>
            </a:r>
          </a:p>
          <a:p>
            <a:pPr>
              <a:lnSpc>
                <a:spcPct val="80000"/>
              </a:lnSpc>
              <a:spcBef>
                <a:spcPts val="2400"/>
              </a:spcBef>
              <a:buClrTx/>
            </a:pPr>
            <a:r>
              <a:rPr lang="it-IT" dirty="0" smtClean="0"/>
              <a:t>L’ECM ammette diverse tipologie di prove di superamento </a:t>
            </a:r>
          </a:p>
          <a:p>
            <a:pPr>
              <a:lnSpc>
                <a:spcPct val="80000"/>
              </a:lnSpc>
              <a:spcBef>
                <a:spcPts val="2400"/>
              </a:spcBef>
              <a:buClrTx/>
            </a:pPr>
            <a:r>
              <a:rPr lang="it-IT" dirty="0" smtClean="0"/>
              <a:t>Una soluzione: chiedere </a:t>
            </a:r>
            <a:r>
              <a:rPr lang="it-IT" dirty="0"/>
              <a:t>ai partecipanti di </a:t>
            </a:r>
            <a:r>
              <a:rPr lang="it-IT" dirty="0">
                <a:solidFill>
                  <a:srgbClr val="A10324"/>
                </a:solidFill>
              </a:rPr>
              <a:t>produrre una proposta di soluzione del problema</a:t>
            </a:r>
            <a:r>
              <a:rPr lang="it-IT" dirty="0"/>
              <a:t>, oltre al questionario MCQ</a:t>
            </a:r>
          </a:p>
          <a:p>
            <a:endParaRPr lang="it-IT" sz="2200" dirty="0" smtClean="0"/>
          </a:p>
          <a:p>
            <a:endParaRPr lang="en-GB" sz="2200" dirty="0" smtClean="0"/>
          </a:p>
        </p:txBody>
      </p:sp>
      <p:sp>
        <p:nvSpPr>
          <p:cNvPr id="5" name="Segnaposto data 4"/>
          <p:cNvSpPr>
            <a:spLocks noGrp="1"/>
          </p:cNvSpPr>
          <p:nvPr>
            <p:ph type="dt" sz="half" idx="10"/>
          </p:nvPr>
        </p:nvSpPr>
        <p:spPr>
          <a:prstGeom prst="rect">
            <a:avLst/>
          </a:prstGeom>
        </p:spPr>
        <p:txBody>
          <a:bodyPr/>
          <a:lstStyle/>
          <a:p>
            <a:pPr>
              <a:defRPr/>
            </a:pPr>
            <a:r>
              <a:rPr lang="en-US" smtClean="0"/>
              <a:t>L'esperienza FAD-ECM dell'Istituto Superiore di Sanità: esempi di implementazione di corsi ECM a distanza con metodi formativi attivi</a:t>
            </a:r>
            <a:endParaRPr lang="it-IT" dirty="0"/>
          </a:p>
        </p:txBody>
      </p:sp>
      <p:sp>
        <p:nvSpPr>
          <p:cNvPr id="4" name="Segnaposto piè di pagina 3"/>
          <p:cNvSpPr>
            <a:spLocks noGrp="1"/>
          </p:cNvSpPr>
          <p:nvPr>
            <p:ph type="ftr" sz="quarter" idx="11"/>
          </p:nvPr>
        </p:nvSpPr>
        <p:spPr/>
        <p:txBody>
          <a:bodyPr/>
          <a:lstStyle/>
          <a:p>
            <a:pPr>
              <a:defRPr/>
            </a:pPr>
            <a:r>
              <a:rPr lang="it-IT" smtClean="0"/>
              <a:t>Quinta Conferenza Nazionale sulla Formazione Continua in Medicina </a:t>
            </a:r>
          </a:p>
          <a:p>
            <a:pPr>
              <a:defRPr/>
            </a:pPr>
            <a:r>
              <a:rPr lang="it-IT" smtClean="0"/>
              <a:t>Roma, 4 / 5 Novembre 2013</a:t>
            </a:r>
            <a:endParaRPr lang="it-IT"/>
          </a:p>
        </p:txBody>
      </p:sp>
    </p:spTree>
    <p:extLst>
      <p:ext uri="{BB962C8B-B14F-4D97-AF65-F5344CB8AC3E}">
        <p14:creationId xmlns:p14="http://schemas.microsoft.com/office/powerpoint/2010/main" val="2361082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263" y="68263"/>
            <a:ext cx="6858000" cy="990600"/>
          </a:xfrm>
        </p:spPr>
        <p:txBody>
          <a:bodyPr>
            <a:normAutofit/>
          </a:bodyPr>
          <a:lstStyle/>
          <a:p>
            <a:pPr eaLnBrk="1" fontAlgn="auto" hangingPunct="1">
              <a:spcAft>
                <a:spcPts val="0"/>
              </a:spcAft>
              <a:defRPr/>
            </a:pPr>
            <a:r>
              <a:rPr lang="it-IT" dirty="0" smtClean="0"/>
              <a:t>Strumenti per la valutazione</a:t>
            </a:r>
            <a:endParaRPr lang="it-IT" dirty="0"/>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3016455856"/>
              </p:ext>
            </p:extLst>
          </p:nvPr>
        </p:nvGraphicFramePr>
        <p:xfrm>
          <a:off x="0" y="1058010"/>
          <a:ext cx="9143999" cy="5461852"/>
        </p:xfrm>
        <a:graphic>
          <a:graphicData uri="http://schemas.openxmlformats.org/drawingml/2006/table">
            <a:tbl>
              <a:tblPr firstRow="1" bandRow="1">
                <a:tableStyleId>{5C22544A-7EE6-4342-B048-85BDC9FD1C3A}</a:tableStyleId>
              </a:tblPr>
              <a:tblGrid>
                <a:gridCol w="2514198"/>
                <a:gridCol w="6629801"/>
              </a:tblGrid>
              <a:tr h="426711">
                <a:tc>
                  <a:txBody>
                    <a:bodyPr/>
                    <a:lstStyle/>
                    <a:p>
                      <a:pPr algn="l">
                        <a:spcBef>
                          <a:spcPts val="6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2000" b="1" dirty="0" smtClean="0">
                          <a:solidFill>
                            <a:schemeClr val="bg1"/>
                          </a:solidFill>
                          <a:effectLst/>
                          <a:latin typeface="+mj-lt"/>
                          <a:ea typeface="ArialMT"/>
                          <a:cs typeface="Verdana"/>
                        </a:rPr>
                        <a:t>Strumenti</a:t>
                      </a:r>
                      <a:endParaRPr lang="it-IT" sz="2000" dirty="0">
                        <a:solidFill>
                          <a:schemeClr val="bg1"/>
                        </a:solidFill>
                        <a:effectLst/>
                        <a:latin typeface="+mj-lt"/>
                        <a:ea typeface="Times New Roman"/>
                        <a:cs typeface="Verdan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0324"/>
                    </a:solidFill>
                  </a:tcPr>
                </a:tc>
                <a:tc>
                  <a:txBody>
                    <a:bodyPr/>
                    <a:lstStyle/>
                    <a:p>
                      <a:pPr algn="l">
                        <a:spcBef>
                          <a:spcPts val="600"/>
                        </a:spcBef>
                        <a:spcAft>
                          <a:spcPts val="0"/>
                        </a:spcAft>
                      </a:pPr>
                      <a:r>
                        <a:rPr lang="it-IT" sz="2000" b="1" dirty="0">
                          <a:solidFill>
                            <a:schemeClr val="bg1"/>
                          </a:solidFill>
                          <a:effectLst/>
                          <a:latin typeface="+mj-lt"/>
                          <a:ea typeface="ArialMT"/>
                          <a:cs typeface="Verdana"/>
                        </a:rPr>
                        <a:t>Modalità </a:t>
                      </a:r>
                      <a:endParaRPr lang="it-IT" sz="2000" b="1" dirty="0" smtClean="0">
                        <a:solidFill>
                          <a:schemeClr val="bg1"/>
                        </a:solidFill>
                        <a:effectLst/>
                        <a:latin typeface="+mj-lt"/>
                        <a:ea typeface="ArialMT"/>
                        <a:cs typeface="Verdan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0324"/>
                    </a:solidFill>
                  </a:tcPr>
                </a:tc>
              </a:tr>
              <a:tr h="856545">
                <a:tc>
                  <a:txBody>
                    <a:bodyPr/>
                    <a:lstStyle/>
                    <a:p>
                      <a:pPr marL="0" marR="0" indent="0" algn="l" defTabSz="914400" rtl="0" eaLnBrk="1" fontAlgn="auto" latinLnBrk="0" hangingPunct="1">
                        <a:lnSpc>
                          <a:spcPct val="100000"/>
                        </a:lnSpc>
                        <a:spcBef>
                          <a:spcPts val="6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it-IT" sz="2000" dirty="0" err="1" smtClean="0">
                          <a:effectLst/>
                          <a:latin typeface="+mj-lt"/>
                        </a:rPr>
                        <a:t>Pre</a:t>
                      </a:r>
                      <a:r>
                        <a:rPr lang="it-IT" sz="2000" dirty="0" smtClean="0">
                          <a:effectLst/>
                          <a:latin typeface="+mj-lt"/>
                        </a:rPr>
                        <a:t> e post-test </a:t>
                      </a:r>
                      <a:r>
                        <a:rPr lang="it-IT" sz="2000" dirty="0" smtClean="0">
                          <a:solidFill>
                            <a:srgbClr val="A10324"/>
                          </a:solidFill>
                          <a:effectLst/>
                          <a:latin typeface="+mj-lt"/>
                        </a:rPr>
                        <a:t>Formativi</a:t>
                      </a:r>
                      <a:endParaRPr lang="it-IT" sz="2000" dirty="0" smtClean="0">
                        <a:solidFill>
                          <a:srgbClr val="A10324"/>
                        </a:solidFill>
                        <a:effectLst/>
                        <a:latin typeface="+mj-lt"/>
                        <a:ea typeface="ArialMT"/>
                        <a:cs typeface="Verdan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spcBef>
                          <a:spcPts val="600"/>
                        </a:spcBef>
                        <a:spcAft>
                          <a:spcPts val="0"/>
                        </a:spcAft>
                        <a:buFont typeface="Arial"/>
                        <a:buChar char="•"/>
                      </a:pPr>
                      <a:r>
                        <a:rPr lang="it-IT" sz="2000" dirty="0" smtClean="0">
                          <a:solidFill>
                            <a:srgbClr val="000000"/>
                          </a:solidFill>
                          <a:effectLst/>
                          <a:latin typeface="+mj-lt"/>
                          <a:ea typeface="ArialMT"/>
                          <a:cs typeface="Verdana"/>
                        </a:rPr>
                        <a:t>Questionario a scelta multipla</a:t>
                      </a:r>
                      <a:r>
                        <a:rPr lang="it-IT" sz="2000" baseline="0" dirty="0" smtClean="0">
                          <a:solidFill>
                            <a:srgbClr val="000000"/>
                          </a:solidFill>
                          <a:effectLst/>
                          <a:latin typeface="+mj-lt"/>
                          <a:ea typeface="ArialMT"/>
                          <a:cs typeface="Verdana"/>
                        </a:rPr>
                        <a:t> – 4 opzioni di risposta, rimando agli obiettivi di apprendimento da rivedere</a:t>
                      </a:r>
                      <a:endParaRPr lang="it-IT" sz="2000" dirty="0" smtClean="0">
                        <a:solidFill>
                          <a:srgbClr val="000000"/>
                        </a:solidFill>
                        <a:effectLst/>
                        <a:latin typeface="+mj-lt"/>
                        <a:ea typeface="ArialMT"/>
                        <a:cs typeface="Verdan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9505">
                <a:tc>
                  <a:txBody>
                    <a:bodyPr/>
                    <a:lstStyle/>
                    <a:p>
                      <a:pPr algn="l">
                        <a:spcBef>
                          <a:spcPts val="6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2000" dirty="0">
                          <a:solidFill>
                            <a:srgbClr val="A10324"/>
                          </a:solidFill>
                          <a:effectLst/>
                          <a:latin typeface="+mj-lt"/>
                          <a:ea typeface="Times New Roman"/>
                          <a:cs typeface="Verdana"/>
                        </a:rPr>
                        <a:t>Test </a:t>
                      </a:r>
                      <a:r>
                        <a:rPr lang="it-IT" sz="2000" dirty="0" smtClean="0">
                          <a:solidFill>
                            <a:srgbClr val="A10324"/>
                          </a:solidFill>
                          <a:effectLst/>
                          <a:latin typeface="+mj-lt"/>
                          <a:ea typeface="Times New Roman"/>
                          <a:cs typeface="Verdana"/>
                        </a:rPr>
                        <a:t>certificativo</a:t>
                      </a:r>
                    </a:p>
                    <a:p>
                      <a:pPr algn="l">
                        <a:spcBef>
                          <a:spcPts val="6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2000" dirty="0" smtClean="0">
                          <a:solidFill>
                            <a:schemeClr val="tx1"/>
                          </a:solidFill>
                          <a:effectLst/>
                          <a:latin typeface="+mj-lt"/>
                          <a:ea typeface="Times New Roman"/>
                          <a:cs typeface="Verdana"/>
                        </a:rPr>
                        <a:t>Quiz in piattaforma</a:t>
                      </a:r>
                      <a:endParaRPr lang="it-IT" sz="2000" dirty="0" smtClean="0">
                        <a:solidFill>
                          <a:schemeClr val="tx1"/>
                        </a:solidFill>
                        <a:effectLst/>
                        <a:latin typeface="+mj-lt"/>
                        <a:ea typeface="ArialMT"/>
                        <a:cs typeface="Verdan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spcBef>
                          <a:spcPts val="600"/>
                        </a:spcBef>
                        <a:spcAft>
                          <a:spcPts val="0"/>
                        </a:spcAft>
                        <a:buFont typeface="Arial"/>
                        <a:buChar char="•"/>
                      </a:pPr>
                      <a:r>
                        <a:rPr lang="it-IT" sz="2000" dirty="0" smtClean="0">
                          <a:solidFill>
                            <a:srgbClr val="000000"/>
                          </a:solidFill>
                          <a:effectLst/>
                          <a:latin typeface="+mj-lt"/>
                          <a:ea typeface="ArialMT"/>
                          <a:cs typeface="Verdana"/>
                        </a:rPr>
                        <a:t>Questionario a scelta multipla, 3 domande/credito</a:t>
                      </a:r>
                      <a:r>
                        <a:rPr lang="it-IT" sz="2000" baseline="0" dirty="0" smtClean="0">
                          <a:solidFill>
                            <a:srgbClr val="000000"/>
                          </a:solidFill>
                          <a:effectLst/>
                          <a:latin typeface="+mj-lt"/>
                          <a:ea typeface="ArialMT"/>
                          <a:cs typeface="Verdana"/>
                        </a:rPr>
                        <a:t> – 4 opzioni di risposta (1 sola corretta)</a:t>
                      </a:r>
                      <a:endParaRPr lang="it-IT" sz="2000" dirty="0" smtClean="0">
                        <a:solidFill>
                          <a:srgbClr val="000000"/>
                        </a:solidFill>
                        <a:effectLst/>
                        <a:latin typeface="+mj-lt"/>
                        <a:ea typeface="ArialMT"/>
                        <a:cs typeface="Verdana"/>
                      </a:endParaRPr>
                    </a:p>
                    <a:p>
                      <a:pPr marL="342900" indent="-342900" algn="l">
                        <a:spcBef>
                          <a:spcPts val="600"/>
                        </a:spcBef>
                        <a:spcAft>
                          <a:spcPts val="0"/>
                        </a:spcAft>
                        <a:buFont typeface="Arial"/>
                        <a:buChar char="•"/>
                      </a:pPr>
                      <a:r>
                        <a:rPr lang="it-IT" sz="2000" dirty="0" smtClean="0">
                          <a:effectLst/>
                          <a:latin typeface="+mj-lt"/>
                          <a:ea typeface="Times New Roman"/>
                          <a:cs typeface="Verdana"/>
                        </a:rPr>
                        <a:t>Temporizzato (almeno 1 minuto a domanda)</a:t>
                      </a:r>
                    </a:p>
                    <a:p>
                      <a:pPr marL="342900" indent="-342900" algn="l">
                        <a:spcBef>
                          <a:spcPts val="600"/>
                        </a:spcBef>
                        <a:spcAft>
                          <a:spcPts val="0"/>
                        </a:spcAft>
                        <a:buFont typeface="Arial"/>
                        <a:buChar char="•"/>
                      </a:pPr>
                      <a:r>
                        <a:rPr lang="it-IT" sz="2000" dirty="0" smtClean="0">
                          <a:solidFill>
                            <a:srgbClr val="000000"/>
                          </a:solidFill>
                          <a:effectLst/>
                          <a:latin typeface="+mj-lt"/>
                          <a:ea typeface="ArialMT"/>
                          <a:cs typeface="Verdana"/>
                        </a:rPr>
                        <a:t>Doppia randomizzazione</a:t>
                      </a:r>
                    </a:p>
                    <a:p>
                      <a:pPr marL="342900" indent="-342900" algn="l">
                        <a:spcBef>
                          <a:spcPts val="600"/>
                        </a:spcBef>
                        <a:spcAft>
                          <a:spcPts val="0"/>
                        </a:spcAft>
                        <a:buClr>
                          <a:schemeClr val="tx1"/>
                        </a:buClr>
                        <a:buFont typeface="Arial"/>
                        <a:buChar char="•"/>
                      </a:pPr>
                      <a:r>
                        <a:rPr lang="it-IT" sz="2000" dirty="0" smtClean="0">
                          <a:solidFill>
                            <a:srgbClr val="A10324"/>
                          </a:solidFill>
                          <a:effectLst/>
                          <a:latin typeface="+mj-lt"/>
                          <a:ea typeface="ArialMT"/>
                          <a:cs typeface="Verdana"/>
                        </a:rPr>
                        <a:t>3 tentativi </a:t>
                      </a:r>
                      <a:r>
                        <a:rPr lang="it-IT" sz="2000" dirty="0" smtClean="0">
                          <a:solidFill>
                            <a:srgbClr val="000000"/>
                          </a:solidFill>
                          <a:effectLst/>
                          <a:latin typeface="+mj-lt"/>
                          <a:ea typeface="ArialMT"/>
                          <a:cs typeface="Verdana"/>
                        </a:rPr>
                        <a:t>- Soglia superamento</a:t>
                      </a:r>
                      <a:r>
                        <a:rPr lang="it-IT" sz="2000" baseline="0" dirty="0" smtClean="0">
                          <a:solidFill>
                            <a:srgbClr val="000000"/>
                          </a:solidFill>
                          <a:effectLst/>
                          <a:latin typeface="+mj-lt"/>
                          <a:ea typeface="ArialMT"/>
                          <a:cs typeface="Verdana"/>
                        </a:rPr>
                        <a:t> </a:t>
                      </a:r>
                      <a:r>
                        <a:rPr lang="it-IT" sz="2000" baseline="0" dirty="0" smtClean="0">
                          <a:solidFill>
                            <a:srgbClr val="A10324"/>
                          </a:solidFill>
                          <a:effectLst/>
                          <a:latin typeface="+mj-lt"/>
                          <a:ea typeface="ArialMT"/>
                          <a:cs typeface="Verdana"/>
                        </a:rPr>
                        <a:t>75%</a:t>
                      </a:r>
                      <a:r>
                        <a:rPr lang="it-IT" sz="2000" baseline="0" dirty="0" smtClean="0">
                          <a:solidFill>
                            <a:srgbClr val="000000"/>
                          </a:solidFill>
                          <a:effectLst/>
                          <a:latin typeface="+mj-lt"/>
                          <a:ea typeface="ArialMT"/>
                          <a:cs typeface="Verdana"/>
                        </a:rPr>
                        <a:t> </a:t>
                      </a:r>
                      <a:endParaRPr lang="it-IT" sz="2000" dirty="0" smtClean="0">
                        <a:solidFill>
                          <a:srgbClr val="000000"/>
                        </a:solidFill>
                        <a:effectLst/>
                        <a:latin typeface="+mj-lt"/>
                        <a:ea typeface="ArialMT"/>
                        <a:cs typeface="Verdana"/>
                      </a:endParaRPr>
                    </a:p>
                    <a:p>
                      <a:pPr marL="342900" indent="-342900" algn="l">
                        <a:spcBef>
                          <a:spcPts val="600"/>
                        </a:spcBef>
                        <a:spcAft>
                          <a:spcPts val="0"/>
                        </a:spcAft>
                        <a:buFont typeface="Arial"/>
                        <a:buChar char="•"/>
                      </a:pPr>
                      <a:r>
                        <a:rPr lang="it-IT" sz="2000" dirty="0" smtClean="0">
                          <a:solidFill>
                            <a:srgbClr val="000000"/>
                          </a:solidFill>
                          <a:effectLst/>
                          <a:latin typeface="+mj-lt"/>
                          <a:ea typeface="ArialMT"/>
                          <a:cs typeface="Verdana"/>
                        </a:rPr>
                        <a:t>Le</a:t>
                      </a:r>
                      <a:r>
                        <a:rPr lang="it-IT" sz="2000" baseline="0" dirty="0" smtClean="0">
                          <a:solidFill>
                            <a:srgbClr val="000000"/>
                          </a:solidFill>
                          <a:effectLst/>
                          <a:latin typeface="+mj-lt"/>
                          <a:ea typeface="ArialMT"/>
                          <a:cs typeface="Verdana"/>
                        </a:rPr>
                        <a:t> risposte esatte sono rese disponibili </a:t>
                      </a:r>
                      <a:r>
                        <a:rPr lang="it-IT" sz="2000" baseline="0" dirty="0" smtClean="0">
                          <a:solidFill>
                            <a:srgbClr val="A10324"/>
                          </a:solidFill>
                          <a:effectLst/>
                          <a:latin typeface="+mj-lt"/>
                          <a:ea typeface="ArialMT"/>
                          <a:cs typeface="Verdana"/>
                        </a:rPr>
                        <a:t>solo a evento concluso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39091">
                <a:tc>
                  <a:txBody>
                    <a:bodyPr/>
                    <a:lstStyle/>
                    <a:p>
                      <a:pPr algn="l">
                        <a:spcBef>
                          <a:spcPts val="6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2000" dirty="0" smtClean="0">
                          <a:solidFill>
                            <a:srgbClr val="292934"/>
                          </a:solidFill>
                          <a:effectLst/>
                          <a:latin typeface="+mj-lt"/>
                          <a:cs typeface="Verdana"/>
                        </a:rPr>
                        <a:t>Valutazione del docente sulla </a:t>
                      </a:r>
                      <a:r>
                        <a:rPr lang="it-IT" sz="2000" dirty="0" smtClean="0">
                          <a:solidFill>
                            <a:srgbClr val="A10324"/>
                          </a:solidFill>
                          <a:effectLst/>
                          <a:latin typeface="+mj-lt"/>
                          <a:cs typeface="Verdana"/>
                        </a:rPr>
                        <a:t>soluzione al problema</a:t>
                      </a:r>
                      <a:endParaRPr lang="it-IT" sz="2000" dirty="0">
                        <a:solidFill>
                          <a:srgbClr val="A10324"/>
                        </a:solidFill>
                        <a:effectLst/>
                        <a:latin typeface="+mj-lt"/>
                        <a:ea typeface="Times New Roman"/>
                        <a:cs typeface="Verdan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spcBef>
                          <a:spcPts val="600"/>
                        </a:spcBef>
                        <a:spcAft>
                          <a:spcPts val="0"/>
                        </a:spcAft>
                        <a:buFont typeface="Arial"/>
                        <a:buChar char="•"/>
                      </a:pPr>
                      <a:r>
                        <a:rPr lang="it-IT" sz="2000" dirty="0" smtClean="0">
                          <a:effectLst/>
                          <a:latin typeface="+mj-lt"/>
                          <a:ea typeface="Times New Roman"/>
                          <a:cs typeface="Verdana"/>
                        </a:rPr>
                        <a:t>Il partecipante</a:t>
                      </a:r>
                      <a:r>
                        <a:rPr lang="it-IT" sz="2000" baseline="0" dirty="0" smtClean="0">
                          <a:effectLst/>
                          <a:latin typeface="+mj-lt"/>
                          <a:ea typeface="Times New Roman"/>
                          <a:cs typeface="Verdana"/>
                        </a:rPr>
                        <a:t> propone la sua soluzione al problema presentato all’inizio del corso</a:t>
                      </a:r>
                    </a:p>
                    <a:p>
                      <a:pPr marL="342900" marR="0" indent="-342900" algn="l" defTabSz="914400" rtl="0" eaLnBrk="1" fontAlgn="auto" latinLnBrk="0" hangingPunct="1">
                        <a:lnSpc>
                          <a:spcPct val="100000"/>
                        </a:lnSpc>
                        <a:spcBef>
                          <a:spcPts val="600"/>
                        </a:spcBef>
                        <a:spcAft>
                          <a:spcPts val="0"/>
                        </a:spcAft>
                        <a:buClrTx/>
                        <a:buSzTx/>
                        <a:buFont typeface="Arial"/>
                        <a:buChar char="•"/>
                        <a:tabLst/>
                        <a:defRPr/>
                      </a:pPr>
                      <a:r>
                        <a:rPr lang="it-IT" sz="2000" dirty="0" smtClean="0">
                          <a:solidFill>
                            <a:srgbClr val="000000"/>
                          </a:solidFill>
                          <a:effectLst/>
                          <a:latin typeface="+mj-lt"/>
                          <a:ea typeface="ArialMT"/>
                          <a:cs typeface="Verdana"/>
                        </a:rPr>
                        <a:t>Soglia superamento: aver raggiunto almeno il </a:t>
                      </a:r>
                      <a:r>
                        <a:rPr lang="it-IT" sz="2000" baseline="0" dirty="0" smtClean="0">
                          <a:solidFill>
                            <a:srgbClr val="000000"/>
                          </a:solidFill>
                          <a:effectLst/>
                          <a:latin typeface="+mj-lt"/>
                          <a:ea typeface="ArialMT"/>
                          <a:cs typeface="Verdana"/>
                        </a:rPr>
                        <a:t> </a:t>
                      </a:r>
                      <a:r>
                        <a:rPr lang="it-IT" sz="2000" baseline="0" dirty="0" smtClean="0">
                          <a:solidFill>
                            <a:srgbClr val="A10324"/>
                          </a:solidFill>
                          <a:effectLst/>
                          <a:latin typeface="+mj-lt"/>
                          <a:ea typeface="ArialMT"/>
                          <a:cs typeface="Verdana"/>
                        </a:rPr>
                        <a:t>75% degli obiettivi di apprendimento </a:t>
                      </a:r>
                      <a:r>
                        <a:rPr lang="it-IT" sz="2000" baseline="0" dirty="0" smtClean="0">
                          <a:solidFill>
                            <a:srgbClr val="000000"/>
                          </a:solidFill>
                          <a:effectLst/>
                          <a:latin typeface="+mj-lt"/>
                          <a:ea typeface="ArialMT"/>
                          <a:cs typeface="Verdana"/>
                        </a:rPr>
                        <a:t>individuati dal docente</a:t>
                      </a:r>
                      <a:r>
                        <a:rPr lang="it-IT" sz="2000" baseline="0" dirty="0">
                          <a:solidFill>
                            <a:schemeClr val="dk1"/>
                          </a:solidFill>
                          <a:effectLst/>
                          <a:latin typeface="+mj-lt"/>
                          <a:ea typeface="Times New Roman"/>
                          <a:cs typeface="Verdana"/>
                        </a:rPr>
                        <a:t> </a:t>
                      </a:r>
                      <a:r>
                        <a:rPr lang="it-IT" sz="2000" baseline="0" dirty="0" smtClean="0">
                          <a:solidFill>
                            <a:srgbClr val="A10324"/>
                          </a:solidFill>
                          <a:effectLst/>
                          <a:latin typeface="+mj-lt"/>
                          <a:ea typeface="Times New Roman"/>
                          <a:cs typeface="Verdana"/>
                        </a:rPr>
                        <a:t>2 tentativi </a:t>
                      </a:r>
                      <a:r>
                        <a:rPr lang="it-IT" sz="2000" baseline="0" dirty="0" smtClean="0">
                          <a:solidFill>
                            <a:schemeClr val="dk1"/>
                          </a:solidFill>
                          <a:effectLst/>
                          <a:latin typeface="+mj-lt"/>
                          <a:ea typeface="Times New Roman"/>
                          <a:cs typeface="Verdana"/>
                        </a:rPr>
                        <a:t>con feedback docente</a:t>
                      </a:r>
                      <a:endParaRPr lang="it-IT" sz="2000" baseline="0" dirty="0" smtClean="0">
                        <a:solidFill>
                          <a:srgbClr val="000000"/>
                        </a:solidFill>
                        <a:effectLst/>
                        <a:latin typeface="+mj-lt"/>
                        <a:ea typeface="ArialMT"/>
                        <a:cs typeface="Verdan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Segnaposto piè di pagina 5"/>
          <p:cNvSpPr>
            <a:spLocks noGrp="1"/>
          </p:cNvSpPr>
          <p:nvPr>
            <p:ph type="ftr" sz="quarter" idx="11"/>
          </p:nvPr>
        </p:nvSpPr>
        <p:spPr/>
        <p:txBody>
          <a:bodyPr/>
          <a:lstStyle/>
          <a:p>
            <a:pPr>
              <a:defRPr/>
            </a:pPr>
            <a:r>
              <a:rPr lang="it-IT" smtClean="0"/>
              <a:t>Quinta Conferenza Nazionale sulla Formazione Continua in Medicina </a:t>
            </a:r>
          </a:p>
          <a:p>
            <a:pPr>
              <a:defRPr/>
            </a:pPr>
            <a:r>
              <a:rPr lang="it-IT" smtClean="0"/>
              <a:t>Roma, 4 / 5 Novembre 2013</a:t>
            </a:r>
            <a:endParaRPr lang="it-IT"/>
          </a:p>
        </p:txBody>
      </p:sp>
      <p:sp>
        <p:nvSpPr>
          <p:cNvPr id="8" name="Segnaposto data 7"/>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263" y="68263"/>
            <a:ext cx="6858000" cy="990600"/>
          </a:xfrm>
        </p:spPr>
        <p:txBody>
          <a:bodyPr>
            <a:normAutofit/>
          </a:bodyPr>
          <a:lstStyle/>
          <a:p>
            <a:pPr eaLnBrk="1" fontAlgn="auto" hangingPunct="1">
              <a:spcAft>
                <a:spcPts val="0"/>
              </a:spcAft>
              <a:defRPr/>
            </a:pPr>
            <a:r>
              <a:rPr lang="it-IT" dirty="0" smtClean="0"/>
              <a:t>Altri strumenti</a:t>
            </a:r>
            <a:endParaRPr lang="it-IT" dirty="0"/>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4252429438"/>
              </p:ext>
            </p:extLst>
          </p:nvPr>
        </p:nvGraphicFramePr>
        <p:xfrm>
          <a:off x="0" y="1013092"/>
          <a:ext cx="9144000" cy="5485786"/>
        </p:xfrm>
        <a:graphic>
          <a:graphicData uri="http://schemas.openxmlformats.org/drawingml/2006/table">
            <a:tbl>
              <a:tblPr firstRow="1" bandRow="1">
                <a:tableStyleId>{912C8C85-51F0-491E-9774-3900AFEF0FD7}</a:tableStyleId>
              </a:tblPr>
              <a:tblGrid>
                <a:gridCol w="5070593"/>
                <a:gridCol w="4073407"/>
              </a:tblGrid>
              <a:tr h="592667">
                <a:tc>
                  <a:txBody>
                    <a:bodyPr/>
                    <a:lstStyle/>
                    <a:p>
                      <a:pPr algn="l">
                        <a:spcBef>
                          <a:spcPts val="6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2400" dirty="0" smtClean="0">
                          <a:solidFill>
                            <a:schemeClr val="bg1"/>
                          </a:solidFill>
                          <a:effectLst/>
                        </a:rPr>
                        <a:t>Strumento</a:t>
                      </a:r>
                      <a:endParaRPr lang="it-IT" sz="2400" dirty="0">
                        <a:solidFill>
                          <a:schemeClr val="bg1"/>
                        </a:solidFill>
                        <a:effectLst/>
                        <a:latin typeface="Arial"/>
                        <a:ea typeface="Times New Roma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10324"/>
                    </a:solidFill>
                  </a:tcPr>
                </a:tc>
                <a:tc>
                  <a:txBody>
                    <a:bodyPr/>
                    <a:lstStyle/>
                    <a:p>
                      <a:pPr algn="l">
                        <a:spcBef>
                          <a:spcPts val="600"/>
                        </a:spcBef>
                        <a:spcAft>
                          <a:spcPts val="0"/>
                        </a:spcAft>
                      </a:pPr>
                      <a:r>
                        <a:rPr lang="it-IT" sz="2400" dirty="0">
                          <a:effectLst/>
                        </a:rPr>
                        <a:t>Modalità </a:t>
                      </a:r>
                      <a:endParaRPr lang="it-IT" sz="2400" dirty="0" smtClean="0">
                        <a:effectLst/>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10324"/>
                    </a:solidFill>
                  </a:tcPr>
                </a:tc>
              </a:tr>
              <a:tr h="771405">
                <a:tc>
                  <a:txBody>
                    <a:bodyPr/>
                    <a:lstStyle/>
                    <a:p>
                      <a:pPr marL="342900" indent="-342900" algn="l">
                        <a:spcBef>
                          <a:spcPts val="600"/>
                        </a:spcBef>
                        <a:spcAft>
                          <a:spcPts val="0"/>
                        </a:spcAft>
                        <a:buFont typeface="Arial"/>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2400" dirty="0" smtClean="0">
                          <a:effectLst/>
                        </a:rPr>
                        <a:t>Questionario di valutazione della </a:t>
                      </a:r>
                      <a:r>
                        <a:rPr lang="it-IT" sz="2400" dirty="0" smtClean="0">
                          <a:solidFill>
                            <a:srgbClr val="A10324"/>
                          </a:solidFill>
                          <a:effectLst/>
                        </a:rPr>
                        <a:t>qualità percepita </a:t>
                      </a:r>
                      <a:r>
                        <a:rPr lang="it-IT" sz="2400" dirty="0" smtClean="0">
                          <a:effectLst/>
                        </a:rPr>
                        <a:t>(ECM)</a:t>
                      </a:r>
                    </a:p>
                    <a:p>
                      <a:pPr marL="342900" indent="-342900" algn="l">
                        <a:spcBef>
                          <a:spcPts val="600"/>
                        </a:spcBef>
                        <a:spcAft>
                          <a:spcPts val="0"/>
                        </a:spcAft>
                        <a:buFont typeface="Arial"/>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it-IT" sz="2400" dirty="0" smtClean="0">
                        <a:effectLst/>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l">
                        <a:spcBef>
                          <a:spcPts val="600"/>
                        </a:spcBef>
                        <a:spcAft>
                          <a:spcPts val="0"/>
                        </a:spcAft>
                      </a:pPr>
                      <a:r>
                        <a:rPr lang="it-IT" sz="2400" dirty="0" smtClean="0">
                          <a:effectLst/>
                          <a:latin typeface="Arial"/>
                          <a:ea typeface="Times New Roman"/>
                          <a:cs typeface="Times New Roman"/>
                        </a:rPr>
                        <a:t>Questionari</a:t>
                      </a:r>
                      <a:r>
                        <a:rPr lang="it-IT" sz="2400" baseline="0" dirty="0" smtClean="0">
                          <a:effectLst/>
                          <a:latin typeface="Arial"/>
                          <a:ea typeface="Times New Roman"/>
                          <a:cs typeface="Times New Roman"/>
                        </a:rPr>
                        <a:t> da compilare </a:t>
                      </a:r>
                      <a:r>
                        <a:rPr lang="it-IT" sz="2400" dirty="0" smtClean="0">
                          <a:effectLst/>
                          <a:latin typeface="Arial"/>
                          <a:ea typeface="Times New Roman"/>
                          <a:cs typeface="Times New Roman"/>
                        </a:rPr>
                        <a:t>in piattaforma</a:t>
                      </a:r>
                      <a:endParaRPr lang="it-IT" sz="2400" dirty="0">
                        <a:effectLst/>
                        <a:latin typeface="Arial"/>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71405">
                <a:tc>
                  <a:txBody>
                    <a:bodyPr/>
                    <a:lstStyle/>
                    <a:p>
                      <a:pPr marL="342900" marR="0" indent="-342900" algn="l" defTabSz="914400" rtl="0" eaLnBrk="1" fontAlgn="auto" latinLnBrk="0" hangingPunct="1">
                        <a:lnSpc>
                          <a:spcPct val="100000"/>
                        </a:lnSpc>
                        <a:spcBef>
                          <a:spcPts val="600"/>
                        </a:spcBef>
                        <a:spcAft>
                          <a:spcPts val="0"/>
                        </a:spcAft>
                        <a:buClrTx/>
                        <a:buSzTx/>
                        <a:buFont typeface="Arial"/>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it-IT" sz="2400" dirty="0" smtClean="0">
                          <a:effectLst/>
                        </a:rPr>
                        <a:t>Questionario di</a:t>
                      </a:r>
                      <a:r>
                        <a:rPr lang="it-IT" sz="2400" baseline="0" dirty="0" smtClean="0">
                          <a:effectLst/>
                        </a:rPr>
                        <a:t> </a:t>
                      </a:r>
                      <a:r>
                        <a:rPr lang="it-IT" sz="2400" baseline="0" dirty="0" smtClean="0">
                          <a:solidFill>
                            <a:srgbClr val="A10324"/>
                          </a:solidFill>
                          <a:effectLst/>
                        </a:rPr>
                        <a:t>gradimento</a:t>
                      </a:r>
                      <a:r>
                        <a:rPr lang="it-IT" sz="2400" baseline="0" dirty="0" smtClean="0">
                          <a:effectLst/>
                        </a:rPr>
                        <a:t> </a:t>
                      </a:r>
                      <a:r>
                        <a:rPr lang="it-IT" sz="2000" baseline="0" dirty="0" smtClean="0">
                          <a:effectLst/>
                        </a:rPr>
                        <a:t>(</a:t>
                      </a:r>
                      <a:r>
                        <a:rPr lang="it-IT" sz="2000" dirty="0" smtClean="0"/>
                        <a:t>individuazione dei punti di forza e di debolezza del corso)</a:t>
                      </a:r>
                      <a:endParaRPr lang="it-IT" sz="2000" dirty="0" smtClean="0">
                        <a:effectLst/>
                      </a:endParaRPr>
                    </a:p>
                    <a:p>
                      <a:pPr marL="0" marR="0" indent="0" algn="l" defTabSz="914400" rtl="0" eaLnBrk="1" fontAlgn="auto" latinLnBrk="0" hangingPunct="1">
                        <a:lnSpc>
                          <a:spcPct val="100000"/>
                        </a:lnSpc>
                        <a:spcBef>
                          <a:spcPts val="600"/>
                        </a:spcBef>
                        <a:spcAft>
                          <a:spcPts val="0"/>
                        </a:spcAft>
                        <a:buClrTx/>
                        <a:buSzTx/>
                        <a:buFont typeface="Arial"/>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lang="it-IT" sz="2400" dirty="0" smtClean="0"/>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it-IT"/>
                    </a:p>
                  </a:txBody>
                  <a:tcPr/>
                </a:tc>
              </a:tr>
              <a:tr h="2302319">
                <a:tc>
                  <a:txBody>
                    <a:bodyPr/>
                    <a:lstStyle/>
                    <a:p>
                      <a:pPr marL="342900" indent="-342900" algn="l">
                        <a:spcBef>
                          <a:spcPts val="600"/>
                        </a:spcBef>
                        <a:spcAft>
                          <a:spcPts val="0"/>
                        </a:spcAft>
                        <a:buClr>
                          <a:schemeClr val="tx1"/>
                        </a:buClr>
                        <a:buFont typeface="Arial"/>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it-IT" sz="2400" dirty="0" smtClean="0">
                          <a:solidFill>
                            <a:srgbClr val="A10324"/>
                          </a:solidFill>
                          <a:effectLst/>
                          <a:latin typeface="Arial"/>
                          <a:ea typeface="Times New Roman"/>
                          <a:cs typeface="Times New Roman"/>
                        </a:rPr>
                        <a:t>Certificato</a:t>
                      </a:r>
                      <a:r>
                        <a:rPr lang="it-IT" sz="2400" baseline="0" dirty="0" smtClean="0">
                          <a:effectLst/>
                          <a:latin typeface="Arial"/>
                          <a:ea typeface="Times New Roman"/>
                          <a:cs typeface="Times New Roman"/>
                        </a:rPr>
                        <a:t> ECM</a:t>
                      </a:r>
                      <a:endParaRPr lang="it-IT" sz="2400" dirty="0">
                        <a:effectLst/>
                        <a:latin typeface="Arial"/>
                        <a:ea typeface="Times New Roma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it-IT" sz="2400" dirty="0" smtClean="0">
                          <a:effectLst/>
                          <a:latin typeface="Arial"/>
                          <a:ea typeface="Times New Roman"/>
                          <a:cs typeface="Times New Roman"/>
                        </a:rPr>
                        <a:t>Disponibile in piattaforma </a:t>
                      </a:r>
                      <a:r>
                        <a:rPr lang="it-IT" sz="2400" baseline="0" dirty="0" smtClean="0">
                          <a:solidFill>
                            <a:srgbClr val="A10324"/>
                          </a:solidFill>
                          <a:effectLst/>
                          <a:latin typeface="Arial"/>
                          <a:ea typeface="Times New Roman"/>
                          <a:cs typeface="Times New Roman"/>
                        </a:rPr>
                        <a:t>a procedure ECM espletate </a:t>
                      </a:r>
                      <a:r>
                        <a:rPr lang="it-IT" sz="2400" dirty="0" smtClean="0">
                          <a:effectLst/>
                          <a:latin typeface="+mn-lt"/>
                          <a:ea typeface="Times New Roman"/>
                          <a:cs typeface="Times New Roman"/>
                        </a:rPr>
                        <a:t>solo</a:t>
                      </a:r>
                      <a:r>
                        <a:rPr lang="it-IT" sz="2400" baseline="0" dirty="0" smtClean="0">
                          <a:effectLst/>
                          <a:latin typeface="+mn-lt"/>
                          <a:ea typeface="Times New Roman"/>
                          <a:cs typeface="Times New Roman"/>
                        </a:rPr>
                        <a:t> agli aventi diritto</a:t>
                      </a:r>
                      <a:r>
                        <a:rPr lang="it-IT" sz="2400" baseline="0" dirty="0" smtClean="0">
                          <a:solidFill>
                            <a:schemeClr val="tx1"/>
                          </a:solidFill>
                          <a:effectLst/>
                          <a:latin typeface="+mn-lt"/>
                          <a:ea typeface="Times New Roman"/>
                          <a:cs typeface="Times New Roman"/>
                        </a:rPr>
                        <a:t> </a:t>
                      </a:r>
                      <a:r>
                        <a:rPr lang="it-IT" sz="2000" baseline="0" dirty="0" smtClean="0">
                          <a:solidFill>
                            <a:schemeClr val="tx1"/>
                          </a:solidFill>
                          <a:effectLst/>
                          <a:latin typeface="Arial"/>
                          <a:ea typeface="Times New Roman"/>
                          <a:cs typeface="Times New Roman"/>
                        </a:rPr>
                        <a:t>(superamento prove e compilazione dei questionari di gradimento)</a:t>
                      </a:r>
                      <a:endParaRPr lang="it-IT" sz="2000" baseline="0" dirty="0" smtClean="0">
                        <a:solidFill>
                          <a:schemeClr val="tx1"/>
                        </a:solidFill>
                        <a:effectLst/>
                        <a:latin typeface="+mn-lt"/>
                        <a:ea typeface="Times New Roma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8149" name="Segnaposto piè di pagina 7"/>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a:t>
            </a:r>
          </a:p>
          <a:p>
            <a:pPr fontAlgn="base">
              <a:spcBef>
                <a:spcPct val="0"/>
              </a:spcBef>
              <a:spcAft>
                <a:spcPct val="0"/>
              </a:spcAft>
              <a:defRPr/>
            </a:pPr>
            <a:r>
              <a:rPr lang="it-IT" dirty="0" smtClean="0"/>
              <a:t>Roma, 4 / 5 Novembre 2013</a:t>
            </a:r>
          </a:p>
        </p:txBody>
      </p:sp>
      <p:sp>
        <p:nvSpPr>
          <p:cNvPr id="8" name="Segnaposto data 7"/>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138" y="0"/>
            <a:ext cx="9059862" cy="1125538"/>
          </a:xfrm>
        </p:spPr>
        <p:txBody>
          <a:bodyPr/>
          <a:lstStyle/>
          <a:p>
            <a:pPr eaLnBrk="1" fontAlgn="auto" hangingPunct="1">
              <a:spcAft>
                <a:spcPts val="0"/>
              </a:spcAft>
              <a:defRPr/>
            </a:pPr>
            <a:r>
              <a:rPr lang="it-IT" dirty="0" smtClean="0"/>
              <a:t>Conclusioni e sviluppi…</a:t>
            </a:r>
            <a:endParaRPr lang="it-IT" dirty="0"/>
          </a:p>
        </p:txBody>
      </p:sp>
      <p:pic>
        <p:nvPicPr>
          <p:cNvPr id="4" name="Segnaposto contenuto 3" descr="Oscilloscopio Scuola Radio Elettra.pdf"/>
          <p:cNvPicPr>
            <a:picLocks noGrp="1" noChangeAspect="1"/>
          </p:cNvPicPr>
          <p:nvPr>
            <p:ph idx="1"/>
          </p:nvPr>
        </p:nvPicPr>
        <p:blipFill>
          <a:blip r:embed="rId2">
            <a:extLst>
              <a:ext uri="{28A0092B-C50C-407E-A947-70E740481C1C}">
                <a14:useLocalDpi xmlns:a14="http://schemas.microsoft.com/office/drawing/2010/main" val="0"/>
              </a:ext>
            </a:extLst>
          </a:blip>
          <a:srcRect l="-73471" r="-73471"/>
          <a:stretch>
            <a:fillRect/>
          </a:stretch>
        </p:blipFill>
        <p:spPr>
          <a:xfrm>
            <a:off x="457200" y="1377957"/>
            <a:ext cx="8229600" cy="4876800"/>
          </a:xfrm>
        </p:spPr>
      </p:pic>
    </p:spTree>
    <p:extLst>
      <p:ext uri="{BB962C8B-B14F-4D97-AF65-F5344CB8AC3E}">
        <p14:creationId xmlns:p14="http://schemas.microsoft.com/office/powerpoint/2010/main" val="1208358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68262" y="68263"/>
            <a:ext cx="9075737" cy="990600"/>
          </a:xfrm>
        </p:spPr>
        <p:txBody>
          <a:bodyPr>
            <a:normAutofit/>
          </a:bodyPr>
          <a:lstStyle/>
          <a:p>
            <a:pPr eaLnBrk="1" fontAlgn="auto" hangingPunct="1">
              <a:spcAft>
                <a:spcPts val="0"/>
              </a:spcAft>
              <a:defRPr/>
            </a:pPr>
            <a:r>
              <a:rPr lang="it-IT" smtClean="0"/>
              <a:t>Che modello utilizzare? </a:t>
            </a:r>
            <a:endParaRPr lang="it-IT" dirty="0">
              <a:solidFill>
                <a:schemeClr val="bg1"/>
              </a:solidFill>
            </a:endParaRPr>
          </a:p>
        </p:txBody>
      </p:sp>
      <p:pic>
        <p:nvPicPr>
          <p:cNvPr id="44035" name="Segnaposto contenuto 3"/>
          <p:cNvPicPr>
            <a:picLocks noGrp="1" noChangeAspect="1"/>
          </p:cNvPicPr>
          <p:nvPr>
            <p:ph idx="1"/>
          </p:nvPr>
        </p:nvPicPr>
        <p:blipFill>
          <a:blip r:embed="rId2"/>
          <a:srcRect/>
          <a:stretch>
            <a:fillRect/>
          </a:stretch>
        </p:blipFill>
        <p:spPr>
          <a:xfrm>
            <a:off x="592138" y="1381125"/>
            <a:ext cx="7959725" cy="4876800"/>
          </a:xfrm>
        </p:spPr>
      </p:pic>
      <p:sp>
        <p:nvSpPr>
          <p:cNvPr id="44038" name="Segnaposto piè di pagina 9"/>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a:t>
            </a:r>
          </a:p>
          <a:p>
            <a:pPr fontAlgn="base">
              <a:spcBef>
                <a:spcPct val="0"/>
              </a:spcBef>
              <a:spcAft>
                <a:spcPct val="0"/>
              </a:spcAft>
              <a:defRPr/>
            </a:pPr>
            <a:r>
              <a:rPr lang="it-IT" dirty="0" smtClean="0"/>
              <a:t>Roma, 4 / 5 Novembre 2013</a:t>
            </a:r>
          </a:p>
        </p:txBody>
      </p:sp>
      <p:sp>
        <p:nvSpPr>
          <p:cNvPr id="7" name="Segnaposto data 6"/>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2"/>
          <p:cNvSpPr>
            <a:spLocks noGrp="1"/>
          </p:cNvSpPr>
          <p:nvPr>
            <p:ph type="title"/>
          </p:nvPr>
        </p:nvSpPr>
        <p:spPr>
          <a:xfrm>
            <a:off x="67718" y="67715"/>
            <a:ext cx="9076282" cy="990600"/>
          </a:xfrm>
        </p:spPr>
        <p:txBody>
          <a:bodyPr>
            <a:noAutofit/>
          </a:bodyPr>
          <a:lstStyle/>
          <a:p>
            <a:pPr eaLnBrk="1" fontAlgn="auto" hangingPunct="1">
              <a:spcAft>
                <a:spcPts val="0"/>
              </a:spcAft>
              <a:defRPr/>
            </a:pPr>
            <a:r>
              <a:rPr lang="en-GB" dirty="0" smtClean="0"/>
              <a:t>Studio di </a:t>
            </a:r>
            <a:r>
              <a:rPr lang="en-GB" dirty="0" err="1" smtClean="0"/>
              <a:t>efficacia</a:t>
            </a:r>
            <a:r>
              <a:rPr lang="en-GB" dirty="0" smtClean="0"/>
              <a:t> </a:t>
            </a:r>
            <a:r>
              <a:rPr lang="en-GB" dirty="0" err="1" smtClean="0"/>
              <a:t>su</a:t>
            </a:r>
            <a:r>
              <a:rPr lang="en-GB" dirty="0" smtClean="0"/>
              <a:t> un </a:t>
            </a:r>
            <a:r>
              <a:rPr lang="en-GB" dirty="0" err="1" smtClean="0"/>
              <a:t>corso</a:t>
            </a:r>
            <a:r>
              <a:rPr lang="en-GB" dirty="0" smtClean="0"/>
              <a:t> a </a:t>
            </a:r>
            <a:r>
              <a:rPr lang="en-GB" dirty="0" err="1" smtClean="0"/>
              <a:t>elevata</a:t>
            </a:r>
            <a:r>
              <a:rPr lang="en-GB" dirty="0" smtClean="0"/>
              <a:t> </a:t>
            </a:r>
            <a:r>
              <a:rPr lang="en-GB" dirty="0" err="1" smtClean="0"/>
              <a:t>interattività</a:t>
            </a:r>
            <a:endParaRPr lang="en-GB" dirty="0"/>
          </a:p>
        </p:txBody>
      </p:sp>
      <p:sp>
        <p:nvSpPr>
          <p:cNvPr id="4" name="Segnaposto contenuto 3"/>
          <p:cNvSpPr>
            <a:spLocks noGrp="1"/>
          </p:cNvSpPr>
          <p:nvPr>
            <p:ph idx="1"/>
          </p:nvPr>
        </p:nvSpPr>
        <p:spPr>
          <a:xfrm>
            <a:off x="251520" y="1423317"/>
            <a:ext cx="8229600" cy="4525963"/>
          </a:xfrm>
        </p:spPr>
        <p:txBody>
          <a:bodyPr/>
          <a:lstStyle/>
          <a:p>
            <a:pPr marL="0" indent="0">
              <a:buNone/>
              <a:defRPr/>
            </a:pPr>
            <a:r>
              <a:rPr lang="it-IT" sz="2000" dirty="0" smtClean="0"/>
              <a:t>Il corso a elevata interattività è stato caratterizzato da lavori in piccoli gruppi con facilitatore, come previsto dal PBL </a:t>
            </a:r>
          </a:p>
          <a:p>
            <a:pPr marL="0" indent="0">
              <a:buNone/>
              <a:defRPr/>
            </a:pPr>
            <a:r>
              <a:rPr lang="it-IT" sz="2000" dirty="0" smtClean="0"/>
              <a:t>Sono stati realizzati due percorsi paralleli:</a:t>
            </a:r>
            <a:r>
              <a:rPr lang="it-IT" sz="2000" dirty="0"/>
              <a:t/>
            </a:r>
            <a:br>
              <a:rPr lang="it-IT" sz="2000" dirty="0"/>
            </a:br>
            <a:endParaRPr lang="it-IT" sz="2000" dirty="0" smtClean="0"/>
          </a:p>
          <a:p>
            <a:pPr marL="534988" indent="-263525">
              <a:buClr>
                <a:schemeClr val="tx1"/>
              </a:buClr>
              <a:tabLst>
                <a:tab pos="534988" algn="l"/>
              </a:tabLst>
              <a:defRPr/>
            </a:pPr>
            <a:r>
              <a:rPr lang="it-IT" sz="2000" dirty="0" smtClean="0">
                <a:solidFill>
                  <a:srgbClr val="A10324"/>
                </a:solidFill>
              </a:rPr>
              <a:t>Sincrono</a:t>
            </a:r>
            <a:r>
              <a:rPr lang="it-IT" sz="2000" dirty="0" smtClean="0"/>
              <a:t>, con interazioni in aula virtuale (15 partecipanti divisi in 3 gruppi separati)</a:t>
            </a:r>
          </a:p>
          <a:p>
            <a:pPr marL="534988" indent="-263525">
              <a:buClr>
                <a:schemeClr val="tx1"/>
              </a:buClr>
              <a:tabLst>
                <a:tab pos="534988" algn="l"/>
              </a:tabLst>
              <a:defRPr/>
            </a:pPr>
            <a:r>
              <a:rPr lang="it-IT" sz="2000" dirty="0" smtClean="0">
                <a:solidFill>
                  <a:srgbClr val="A10324"/>
                </a:solidFill>
              </a:rPr>
              <a:t>Asincrono</a:t>
            </a:r>
            <a:r>
              <a:rPr lang="it-IT" sz="2000" dirty="0" smtClean="0"/>
              <a:t>, con interazioni tramite forum (</a:t>
            </a:r>
            <a:r>
              <a:rPr lang="it-IT" sz="2000" dirty="0"/>
              <a:t>21 partecipanti divisi in tre gruppi separati</a:t>
            </a:r>
            <a:r>
              <a:rPr lang="it-IT" sz="2000" dirty="0" smtClean="0"/>
              <a:t>)</a:t>
            </a:r>
            <a:r>
              <a:rPr lang="it-IT" sz="2000" dirty="0"/>
              <a:t/>
            </a:r>
            <a:br>
              <a:rPr lang="it-IT" sz="2000" dirty="0"/>
            </a:br>
            <a:endParaRPr lang="it-IT" sz="2000" dirty="0" smtClean="0"/>
          </a:p>
          <a:p>
            <a:pPr marL="0" indent="0">
              <a:buNone/>
            </a:pPr>
            <a:r>
              <a:rPr lang="it-IT" sz="2000" dirty="0"/>
              <a:t>Ipotesi nulla: la differenza tra le medie del punteggio all'esame finale è accidentale o è legato all’efficacia del percorso sincrono</a:t>
            </a:r>
            <a:r>
              <a:rPr lang="it-IT" sz="2000" dirty="0" smtClean="0"/>
              <a:t>?</a:t>
            </a:r>
          </a:p>
          <a:p>
            <a:pPr marL="0" indent="0">
              <a:buNone/>
            </a:pPr>
            <a:endParaRPr lang="it-IT" sz="2000" dirty="0" smtClean="0"/>
          </a:p>
          <a:p>
            <a:pPr marL="0" indent="0">
              <a:buNone/>
            </a:pPr>
            <a:r>
              <a:rPr lang="it-IT" sz="2000" dirty="0" smtClean="0"/>
              <a:t>Per </a:t>
            </a:r>
            <a:r>
              <a:rPr lang="it-IT" sz="2000" dirty="0"/>
              <a:t>confrontare i due campioni è stato utilizzato il </a:t>
            </a:r>
            <a:r>
              <a:rPr lang="it-IT" sz="2000" dirty="0">
                <a:solidFill>
                  <a:srgbClr val="A10324"/>
                </a:solidFill>
              </a:rPr>
              <a:t>t-</a:t>
            </a:r>
            <a:r>
              <a:rPr lang="it-IT" sz="2000" dirty="0" err="1">
                <a:solidFill>
                  <a:srgbClr val="A10324"/>
                </a:solidFill>
              </a:rPr>
              <a:t>Student</a:t>
            </a:r>
            <a:r>
              <a:rPr lang="it-IT" sz="2000" dirty="0"/>
              <a:t>, al fine di </a:t>
            </a:r>
            <a:r>
              <a:rPr lang="it-IT" sz="2000" dirty="0" smtClean="0">
                <a:solidFill>
                  <a:srgbClr val="A10324"/>
                </a:solidFill>
              </a:rPr>
              <a:t>valutare l'efficacia </a:t>
            </a:r>
            <a:r>
              <a:rPr lang="it-IT" sz="2000" dirty="0"/>
              <a:t>dell’aula virtuale nella formazione a distanza. </a:t>
            </a:r>
          </a:p>
          <a:p>
            <a:pPr marL="0" indent="0">
              <a:buNone/>
              <a:defRPr/>
            </a:pPr>
            <a:r>
              <a:rPr lang="it-IT" sz="2000" dirty="0"/>
              <a:t/>
            </a:r>
            <a:br>
              <a:rPr lang="it-IT" sz="2000" dirty="0"/>
            </a:br>
            <a:endParaRPr lang="en-GB" sz="2000" dirty="0">
              <a:ea typeface="Verdana" pitchFamily="34" charset="0"/>
            </a:endParaRPr>
          </a:p>
        </p:txBody>
      </p:sp>
      <p:sp>
        <p:nvSpPr>
          <p:cNvPr id="5" name="Segnaposto piè di pagina 4"/>
          <p:cNvSpPr>
            <a:spLocks noGrp="1"/>
          </p:cNvSpPr>
          <p:nvPr>
            <p:ph type="ftr" sz="quarter" idx="11"/>
          </p:nvPr>
        </p:nvSpPr>
        <p:spPr/>
        <p:txBody>
          <a:bodyPr/>
          <a:lstStyle/>
          <a:p>
            <a:pPr>
              <a:defRPr/>
            </a:pPr>
            <a:r>
              <a:rPr lang="it-IT" smtClean="0"/>
              <a:t>Quinta Conferenza Nazionale sulla Formazione Continua in Medicina </a:t>
            </a:r>
          </a:p>
          <a:p>
            <a:pPr>
              <a:defRPr/>
            </a:pPr>
            <a:r>
              <a:rPr lang="it-IT" smtClean="0"/>
              <a:t>Roma, 4 / 5 Novembre 2013</a:t>
            </a:r>
            <a:endParaRPr lang="it-IT"/>
          </a:p>
        </p:txBody>
      </p:sp>
      <p:sp>
        <p:nvSpPr>
          <p:cNvPr id="6" name="Segnaposto data 5"/>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extLst>
      <p:ext uri="{BB962C8B-B14F-4D97-AF65-F5344CB8AC3E}">
        <p14:creationId xmlns:p14="http://schemas.microsoft.com/office/powerpoint/2010/main" val="3515890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3"/>
          <p:cNvSpPr>
            <a:spLocks noGrp="1"/>
          </p:cNvSpPr>
          <p:nvPr>
            <p:ph type="title"/>
          </p:nvPr>
        </p:nvSpPr>
        <p:spPr/>
        <p:txBody>
          <a:bodyPr>
            <a:normAutofit/>
          </a:bodyPr>
          <a:lstStyle/>
          <a:p>
            <a:pPr eaLnBrk="1" fontAlgn="auto" hangingPunct="1">
              <a:spcAft>
                <a:spcPts val="0"/>
              </a:spcAft>
              <a:defRPr/>
            </a:pPr>
            <a:r>
              <a:rPr lang="en-GB" dirty="0" err="1" smtClean="0"/>
              <a:t>Risultati</a:t>
            </a:r>
            <a:r>
              <a:rPr lang="en-GB" dirty="0" smtClean="0"/>
              <a:t>: MCQ</a:t>
            </a:r>
            <a:endParaRPr lang="en-GB"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1665125081"/>
              </p:ext>
            </p:extLst>
          </p:nvPr>
        </p:nvGraphicFramePr>
        <p:xfrm>
          <a:off x="228600" y="1600200"/>
          <a:ext cx="8610600" cy="1493839"/>
        </p:xfrm>
        <a:graphic>
          <a:graphicData uri="http://schemas.openxmlformats.org/drawingml/2006/table">
            <a:tbl>
              <a:tblPr firstRow="1" bandRow="1">
                <a:tableStyleId>{5C22544A-7EE6-4342-B048-85BDC9FD1C3A}</a:tableStyleId>
              </a:tblPr>
              <a:tblGrid>
                <a:gridCol w="2191544"/>
                <a:gridCol w="1656184"/>
                <a:gridCol w="2705472"/>
                <a:gridCol w="2057400"/>
              </a:tblGrid>
              <a:tr h="701179">
                <a:tc>
                  <a:txBody>
                    <a:bodyPr/>
                    <a:lstStyle/>
                    <a:p>
                      <a:pPr algn="ctr"/>
                      <a:r>
                        <a:rPr lang="en-GB" sz="2000" noProof="0" smtClean="0">
                          <a:latin typeface="+mj-lt"/>
                          <a:ea typeface="Verdana" pitchFamily="34" charset="0"/>
                          <a:cs typeface="Verdana" pitchFamily="34" charset="0"/>
                        </a:rPr>
                        <a:t>Path</a:t>
                      </a:r>
                      <a:endParaRPr lang="en-GB" sz="2000" noProof="0">
                        <a:latin typeface="+mj-lt"/>
                        <a:ea typeface="Verdana" pitchFamily="34" charset="0"/>
                        <a:cs typeface="Verdana" pitchFamily="34" charset="0"/>
                      </a:endParaRPr>
                    </a:p>
                  </a:txBody>
                  <a:tcPr marT="45740" marB="45740">
                    <a:solidFill>
                      <a:srgbClr val="819388"/>
                    </a:solidFill>
                  </a:tcPr>
                </a:tc>
                <a:tc>
                  <a:txBody>
                    <a:bodyPr/>
                    <a:lstStyle/>
                    <a:p>
                      <a:pPr algn="ctr"/>
                      <a:r>
                        <a:rPr lang="en-GB" sz="2000" noProof="0" smtClean="0">
                          <a:latin typeface="+mj-lt"/>
                          <a:ea typeface="Verdana" pitchFamily="34" charset="0"/>
                          <a:cs typeface="Verdana" pitchFamily="34" charset="0"/>
                        </a:rPr>
                        <a:t>N</a:t>
                      </a:r>
                      <a:r>
                        <a:rPr lang="en-GB" sz="2000" baseline="0" noProof="0" smtClean="0">
                          <a:latin typeface="+mj-lt"/>
                          <a:ea typeface="Verdana" pitchFamily="34" charset="0"/>
                          <a:cs typeface="Verdana" pitchFamily="34" charset="0"/>
                        </a:rPr>
                        <a:t> (marks)</a:t>
                      </a:r>
                      <a:endParaRPr lang="en-GB" sz="2000" noProof="0">
                        <a:latin typeface="+mj-lt"/>
                        <a:ea typeface="Verdana" pitchFamily="34" charset="0"/>
                        <a:cs typeface="Verdana" pitchFamily="34" charset="0"/>
                      </a:endParaRPr>
                    </a:p>
                  </a:txBody>
                  <a:tcPr marT="45740" marB="45740">
                    <a:solidFill>
                      <a:srgbClr val="819388"/>
                    </a:solidFill>
                  </a:tcPr>
                </a:tc>
                <a:tc>
                  <a:txBody>
                    <a:bodyPr/>
                    <a:lstStyle/>
                    <a:p>
                      <a:pPr algn="ctr"/>
                      <a:r>
                        <a:rPr lang="en-GB" sz="2000" noProof="0" smtClean="0">
                          <a:latin typeface="+mj-lt"/>
                          <a:ea typeface="Verdana" pitchFamily="34" charset="0"/>
                          <a:cs typeface="Verdana" pitchFamily="34" charset="0"/>
                        </a:rPr>
                        <a:t>Average </a:t>
                      </a:r>
                      <a:r>
                        <a:rPr lang="en-GB" sz="2000" b="1" i="0" u="none" strike="noStrike" kern="1200" baseline="0" noProof="0" smtClean="0">
                          <a:solidFill>
                            <a:schemeClr val="lt1"/>
                          </a:solidFill>
                          <a:latin typeface="+mj-lt"/>
                          <a:ea typeface="Verdana" pitchFamily="34" charset="0"/>
                          <a:cs typeface="Verdana" pitchFamily="34" charset="0"/>
                        </a:rPr>
                        <a:t>final exam score</a:t>
                      </a:r>
                      <a:endParaRPr lang="en-GB" sz="2000" noProof="0">
                        <a:latin typeface="+mj-lt"/>
                        <a:ea typeface="Verdana" pitchFamily="34" charset="0"/>
                        <a:cs typeface="Verdana" pitchFamily="34" charset="0"/>
                      </a:endParaRPr>
                    </a:p>
                  </a:txBody>
                  <a:tcPr marT="45740" marB="45740">
                    <a:solidFill>
                      <a:srgbClr val="819388"/>
                    </a:solidFill>
                  </a:tcPr>
                </a:tc>
                <a:tc>
                  <a:txBody>
                    <a:bodyPr/>
                    <a:lstStyle/>
                    <a:p>
                      <a:pPr algn="ctr"/>
                      <a:r>
                        <a:rPr lang="en-GB" sz="2000" noProof="0" smtClean="0">
                          <a:latin typeface="+mj-lt"/>
                          <a:ea typeface="Verdana" pitchFamily="34" charset="0"/>
                          <a:cs typeface="Verdana" pitchFamily="34" charset="0"/>
                        </a:rPr>
                        <a:t>S.D.</a:t>
                      </a:r>
                      <a:endParaRPr lang="en-GB" sz="2000" noProof="0">
                        <a:latin typeface="+mj-lt"/>
                        <a:ea typeface="Verdana" pitchFamily="34" charset="0"/>
                        <a:cs typeface="Verdana" pitchFamily="34" charset="0"/>
                      </a:endParaRPr>
                    </a:p>
                  </a:txBody>
                  <a:tcPr marT="45740" marB="45740">
                    <a:solidFill>
                      <a:srgbClr val="819388"/>
                    </a:solidFill>
                  </a:tcPr>
                </a:tc>
              </a:tr>
              <a:tr h="396330">
                <a:tc>
                  <a:txBody>
                    <a:bodyPr/>
                    <a:lstStyle/>
                    <a:p>
                      <a:pPr algn="l"/>
                      <a:r>
                        <a:rPr lang="en-GB" sz="2000" noProof="0" dirty="0" smtClean="0">
                          <a:latin typeface="+mj-lt"/>
                          <a:ea typeface="Verdana" pitchFamily="34" charset="0"/>
                          <a:cs typeface="Verdana" pitchFamily="34" charset="0"/>
                        </a:rPr>
                        <a:t>Synchronous</a:t>
                      </a:r>
                      <a:endParaRPr lang="en-GB" sz="2000" noProof="0" dirty="0">
                        <a:latin typeface="+mj-lt"/>
                        <a:ea typeface="Verdana" pitchFamily="34" charset="0"/>
                        <a:cs typeface="Verdana" pitchFamily="34" charset="0"/>
                      </a:endParaRPr>
                    </a:p>
                  </a:txBody>
                  <a:tcPr marT="45740" marB="45740" anchor="ctr"/>
                </a:tc>
                <a:tc>
                  <a:txBody>
                    <a:bodyPr/>
                    <a:lstStyle/>
                    <a:p>
                      <a:pPr algn="ctr" fontAlgn="b"/>
                      <a:r>
                        <a:rPr lang="en-GB" sz="2000" b="0" i="0" u="none" strike="noStrike" noProof="0" smtClean="0">
                          <a:effectLst/>
                          <a:latin typeface="+mj-lt"/>
                          <a:ea typeface="Verdana" pitchFamily="34" charset="0"/>
                          <a:cs typeface="Verdana" pitchFamily="34" charset="0"/>
                        </a:rPr>
                        <a:t>60</a:t>
                      </a:r>
                      <a:endParaRPr lang="en-GB" sz="2000" b="0" i="0" u="none" strike="noStrike" noProof="0">
                        <a:effectLst/>
                        <a:latin typeface="+mj-lt"/>
                        <a:ea typeface="Verdana" pitchFamily="34" charset="0"/>
                        <a:cs typeface="Verdana" pitchFamily="34" charset="0"/>
                      </a:endParaRPr>
                    </a:p>
                  </a:txBody>
                  <a:tcPr marL="0" marR="0" marT="0" marB="0" anchor="ctr"/>
                </a:tc>
                <a:tc>
                  <a:txBody>
                    <a:bodyPr/>
                    <a:lstStyle/>
                    <a:p>
                      <a:pPr algn="ctr" fontAlgn="b"/>
                      <a:r>
                        <a:rPr lang="en-GB" sz="2000" b="0" i="0" u="none" strike="noStrike" noProof="0" smtClean="0">
                          <a:effectLst/>
                          <a:latin typeface="+mj-lt"/>
                          <a:ea typeface="Verdana" pitchFamily="34" charset="0"/>
                          <a:cs typeface="Verdana" pitchFamily="34" charset="0"/>
                        </a:rPr>
                        <a:t>27,93</a:t>
                      </a:r>
                      <a:endParaRPr lang="en-GB" sz="2000" b="0" i="0" u="none" strike="noStrike" noProof="0">
                        <a:effectLst/>
                        <a:latin typeface="+mj-lt"/>
                        <a:ea typeface="Verdana" pitchFamily="34" charset="0"/>
                        <a:cs typeface="Verdana" pitchFamily="34" charset="0"/>
                      </a:endParaRPr>
                    </a:p>
                  </a:txBody>
                  <a:tcPr marL="0" marR="0" marT="0" marB="0" anchor="ctr"/>
                </a:tc>
                <a:tc>
                  <a:txBody>
                    <a:bodyPr/>
                    <a:lstStyle/>
                    <a:p>
                      <a:pPr algn="ctr" fontAlgn="ctr"/>
                      <a:r>
                        <a:rPr lang="en-GB" sz="2000" b="0" i="0" u="none" strike="noStrike" noProof="0" smtClean="0">
                          <a:effectLst/>
                          <a:latin typeface="+mj-lt"/>
                          <a:ea typeface="Verdana" pitchFamily="34" charset="0"/>
                          <a:cs typeface="Verdana" pitchFamily="34" charset="0"/>
                        </a:rPr>
                        <a:t>2,5635</a:t>
                      </a:r>
                      <a:endParaRPr lang="en-GB" sz="2000" b="0" i="0" u="none" strike="noStrike" noProof="0">
                        <a:effectLst/>
                        <a:latin typeface="+mj-lt"/>
                        <a:ea typeface="Verdana" pitchFamily="34" charset="0"/>
                        <a:cs typeface="Verdana" pitchFamily="34" charset="0"/>
                      </a:endParaRPr>
                    </a:p>
                  </a:txBody>
                  <a:tcPr marL="0" marR="0" marT="0" marB="0" anchor="ctr"/>
                </a:tc>
              </a:tr>
              <a:tr h="396330">
                <a:tc>
                  <a:txBody>
                    <a:bodyPr/>
                    <a:lstStyle/>
                    <a:p>
                      <a:pPr algn="l"/>
                      <a:r>
                        <a:rPr lang="en-GB" sz="2000" noProof="0" dirty="0" smtClean="0">
                          <a:latin typeface="+mj-lt"/>
                          <a:ea typeface="Verdana" pitchFamily="34" charset="0"/>
                          <a:cs typeface="Verdana" pitchFamily="34" charset="0"/>
                        </a:rPr>
                        <a:t>Asynchronous</a:t>
                      </a:r>
                      <a:endParaRPr lang="en-GB" sz="2000" noProof="0" dirty="0">
                        <a:latin typeface="+mj-lt"/>
                        <a:ea typeface="Verdana" pitchFamily="34" charset="0"/>
                        <a:cs typeface="Verdana" pitchFamily="34" charset="0"/>
                      </a:endParaRPr>
                    </a:p>
                  </a:txBody>
                  <a:tcPr marT="45740" marB="45740" anchor="ctr"/>
                </a:tc>
                <a:tc>
                  <a:txBody>
                    <a:bodyPr/>
                    <a:lstStyle/>
                    <a:p>
                      <a:pPr algn="ctr"/>
                      <a:r>
                        <a:rPr lang="en-GB" sz="2000" noProof="0" dirty="0" smtClean="0">
                          <a:latin typeface="+mj-lt"/>
                          <a:ea typeface="Verdana" pitchFamily="34" charset="0"/>
                          <a:cs typeface="Verdana" pitchFamily="34" charset="0"/>
                        </a:rPr>
                        <a:t>84</a:t>
                      </a:r>
                    </a:p>
                  </a:txBody>
                  <a:tcPr marT="45740" marB="45740" anchor="ctr"/>
                </a:tc>
                <a:tc>
                  <a:txBody>
                    <a:bodyPr/>
                    <a:lstStyle/>
                    <a:p>
                      <a:pPr algn="ctr"/>
                      <a:r>
                        <a:rPr lang="en-GB" sz="2000" b="0" i="0" u="none" strike="noStrike" noProof="0" dirty="0" smtClean="0">
                          <a:effectLst/>
                          <a:latin typeface="+mj-lt"/>
                          <a:ea typeface="Verdana" pitchFamily="34" charset="0"/>
                          <a:cs typeface="Verdana" pitchFamily="34" charset="0"/>
                        </a:rPr>
                        <a:t>26,48</a:t>
                      </a:r>
                      <a:endParaRPr lang="en-GB" sz="2000" noProof="0" dirty="0">
                        <a:latin typeface="+mj-lt"/>
                        <a:ea typeface="Verdana" pitchFamily="34" charset="0"/>
                        <a:cs typeface="Verdana" pitchFamily="34" charset="0"/>
                      </a:endParaRPr>
                    </a:p>
                  </a:txBody>
                  <a:tcPr marT="45740" marB="45740" anchor="ctr"/>
                </a:tc>
                <a:tc>
                  <a:txBody>
                    <a:bodyPr/>
                    <a:lstStyle/>
                    <a:p>
                      <a:pPr algn="ctr" fontAlgn="ctr"/>
                      <a:r>
                        <a:rPr lang="en-GB" sz="2000" b="0" i="0" u="none" strike="noStrike" noProof="0" dirty="0" smtClean="0">
                          <a:effectLst/>
                          <a:latin typeface="+mj-lt"/>
                          <a:ea typeface="Verdana" pitchFamily="34" charset="0"/>
                          <a:cs typeface="Verdana" pitchFamily="34" charset="0"/>
                        </a:rPr>
                        <a:t>3,1296</a:t>
                      </a:r>
                      <a:endParaRPr lang="en-GB" sz="2000" b="0" i="0" u="none" strike="noStrike" noProof="0" dirty="0">
                        <a:effectLst/>
                        <a:latin typeface="+mj-lt"/>
                        <a:ea typeface="Verdana" pitchFamily="34" charset="0"/>
                        <a:cs typeface="Verdana" pitchFamily="34" charset="0"/>
                      </a:endParaRPr>
                    </a:p>
                  </a:txBody>
                  <a:tcPr marL="0" marR="0" marT="0" marB="0" anchor="ctr"/>
                </a:tc>
              </a:tr>
            </a:tbl>
          </a:graphicData>
        </a:graphic>
      </p:graphicFrame>
      <p:graphicFrame>
        <p:nvGraphicFramePr>
          <p:cNvPr id="2" name="Tabella 1"/>
          <p:cNvGraphicFramePr>
            <a:graphicFrameLocks noGrp="1"/>
          </p:cNvGraphicFramePr>
          <p:nvPr>
            <p:extLst>
              <p:ext uri="{D42A27DB-BD31-4B8C-83A1-F6EECF244321}">
                <p14:modId xmlns:p14="http://schemas.microsoft.com/office/powerpoint/2010/main" val="2035897088"/>
              </p:ext>
            </p:extLst>
          </p:nvPr>
        </p:nvGraphicFramePr>
        <p:xfrm>
          <a:off x="234951" y="4149725"/>
          <a:ext cx="8604249" cy="1132110"/>
        </p:xfrm>
        <a:graphic>
          <a:graphicData uri="http://schemas.openxmlformats.org/drawingml/2006/table">
            <a:tbl>
              <a:tblPr firstRow="1" bandRow="1">
                <a:tableStyleId>{5C22544A-7EE6-4342-B048-85BDC9FD1C3A}</a:tableStyleId>
              </a:tblPr>
              <a:tblGrid>
                <a:gridCol w="3424101"/>
                <a:gridCol w="2513874"/>
                <a:gridCol w="2666274"/>
              </a:tblGrid>
              <a:tr h="693495">
                <a:tc>
                  <a:txBody>
                    <a:bodyPr/>
                    <a:lstStyle/>
                    <a:p>
                      <a:pPr algn="ctr"/>
                      <a:r>
                        <a:rPr lang="en-GB" sz="2000" noProof="0" smtClean="0">
                          <a:latin typeface="+mj-lt"/>
                          <a:ea typeface="Verdana" pitchFamily="34" charset="0"/>
                          <a:cs typeface="Verdana" pitchFamily="34" charset="0"/>
                        </a:rPr>
                        <a:t>T- Student</a:t>
                      </a:r>
                      <a:endParaRPr lang="en-GB" sz="2000" noProof="0">
                        <a:latin typeface="+mj-lt"/>
                        <a:ea typeface="Verdana" pitchFamily="34" charset="0"/>
                        <a:cs typeface="Verdana" pitchFamily="34" charset="0"/>
                      </a:endParaRPr>
                    </a:p>
                  </a:txBody>
                  <a:tcPr marL="91429" marR="91429" marT="45635" marB="45635">
                    <a:solidFill>
                      <a:srgbClr val="819388"/>
                    </a:solidFill>
                  </a:tcPr>
                </a:tc>
                <a:tc>
                  <a:txBody>
                    <a:bodyPr/>
                    <a:lstStyle/>
                    <a:p>
                      <a:pPr algn="ctr"/>
                      <a:r>
                        <a:rPr lang="en-GB" sz="2000" noProof="0" smtClean="0">
                          <a:latin typeface="+mj-lt"/>
                          <a:ea typeface="Verdana" pitchFamily="34" charset="0"/>
                          <a:cs typeface="Verdana" pitchFamily="34" charset="0"/>
                        </a:rPr>
                        <a:t>d.f.</a:t>
                      </a:r>
                      <a:endParaRPr lang="en-GB" sz="2000" noProof="0">
                        <a:latin typeface="+mj-lt"/>
                        <a:ea typeface="Verdana" pitchFamily="34" charset="0"/>
                        <a:cs typeface="Verdana" pitchFamily="34" charset="0"/>
                      </a:endParaRPr>
                    </a:p>
                  </a:txBody>
                  <a:tcPr marL="91429" marR="91429" marT="45635" marB="45635">
                    <a:solidFill>
                      <a:srgbClr val="819388"/>
                    </a:solidFill>
                  </a:tcPr>
                </a:tc>
                <a:tc>
                  <a:txBody>
                    <a:bodyPr/>
                    <a:lstStyle/>
                    <a:p>
                      <a:pPr algn="ctr"/>
                      <a:r>
                        <a:rPr lang="en-GB" sz="2000" noProof="0" smtClean="0">
                          <a:latin typeface="+mj-lt"/>
                          <a:ea typeface="Verdana" pitchFamily="34" charset="0"/>
                          <a:cs typeface="Verdana" pitchFamily="34" charset="0"/>
                        </a:rPr>
                        <a:t>Level</a:t>
                      </a:r>
                      <a:r>
                        <a:rPr lang="en-GB" sz="2000" baseline="0" noProof="0" smtClean="0">
                          <a:latin typeface="+mj-lt"/>
                          <a:ea typeface="Verdana" pitchFamily="34" charset="0"/>
                          <a:cs typeface="Verdana" pitchFamily="34" charset="0"/>
                        </a:rPr>
                        <a:t> of significance P=0.05</a:t>
                      </a:r>
                      <a:endParaRPr lang="en-GB" sz="2000" noProof="0">
                        <a:latin typeface="+mj-lt"/>
                        <a:ea typeface="Verdana" pitchFamily="34" charset="0"/>
                        <a:cs typeface="Verdana" pitchFamily="34" charset="0"/>
                      </a:endParaRPr>
                    </a:p>
                  </a:txBody>
                  <a:tcPr marL="91429" marR="91429" marT="45635" marB="45635">
                    <a:solidFill>
                      <a:srgbClr val="819388"/>
                    </a:solidFill>
                  </a:tcPr>
                </a:tc>
              </a:tr>
              <a:tr h="431240">
                <a:tc>
                  <a:txBody>
                    <a:bodyPr/>
                    <a:lstStyle/>
                    <a:p>
                      <a:pPr algn="ctr" fontAlgn="ctr"/>
                      <a:r>
                        <a:rPr lang="en-GB" sz="2000" b="0" i="0" u="none" strike="noStrike" noProof="0" dirty="0" smtClean="0">
                          <a:effectLst/>
                          <a:latin typeface="+mj-lt"/>
                          <a:ea typeface="Verdana" pitchFamily="34" charset="0"/>
                          <a:cs typeface="Verdana" pitchFamily="34" charset="0"/>
                        </a:rPr>
                        <a:t>2,9501</a:t>
                      </a:r>
                      <a:endParaRPr lang="en-GB" sz="2000" b="0" i="0" u="none" strike="noStrike" noProof="0" dirty="0">
                        <a:effectLst/>
                        <a:latin typeface="+mj-lt"/>
                        <a:ea typeface="Verdana" pitchFamily="34" charset="0"/>
                        <a:cs typeface="Verdana" pitchFamily="34" charset="0"/>
                      </a:endParaRPr>
                    </a:p>
                  </a:txBody>
                  <a:tcPr marL="0" marR="0" marT="0" marB="0" anchor="ctr"/>
                </a:tc>
                <a:tc>
                  <a:txBody>
                    <a:bodyPr/>
                    <a:lstStyle/>
                    <a:p>
                      <a:pPr algn="ctr"/>
                      <a:r>
                        <a:rPr lang="en-GB" sz="2000" b="0" noProof="0" dirty="0" smtClean="0">
                          <a:latin typeface="+mj-lt"/>
                          <a:ea typeface="Verdana" pitchFamily="34" charset="0"/>
                          <a:cs typeface="Verdana" pitchFamily="34" charset="0"/>
                        </a:rPr>
                        <a:t>142</a:t>
                      </a:r>
                      <a:endParaRPr lang="en-GB" sz="2000" b="0" noProof="0" dirty="0">
                        <a:latin typeface="+mj-lt"/>
                        <a:ea typeface="Verdana" pitchFamily="34" charset="0"/>
                        <a:cs typeface="Verdana" pitchFamily="34" charset="0"/>
                      </a:endParaRPr>
                    </a:p>
                  </a:txBody>
                  <a:tcPr marL="91429" marR="91429" marT="45635" marB="45635" anchor="ctr"/>
                </a:tc>
                <a:tc>
                  <a:txBody>
                    <a:bodyPr/>
                    <a:lstStyle/>
                    <a:p>
                      <a:pPr algn="ctr" fontAlgn="b"/>
                      <a:r>
                        <a:rPr lang="en-GB" sz="2000" b="0" i="0" u="none" strike="noStrike" noProof="0" dirty="0" smtClean="0">
                          <a:solidFill>
                            <a:srgbClr val="008000"/>
                          </a:solidFill>
                          <a:effectLst/>
                          <a:latin typeface="+mj-lt"/>
                          <a:ea typeface="Verdana" pitchFamily="34" charset="0"/>
                          <a:cs typeface="Verdana" pitchFamily="34" charset="0"/>
                        </a:rPr>
                        <a:t>0,0037</a:t>
                      </a:r>
                      <a:endParaRPr lang="en-GB" sz="2000" b="0" i="0" u="none" strike="noStrike" noProof="0" dirty="0">
                        <a:solidFill>
                          <a:srgbClr val="008000"/>
                        </a:solidFill>
                        <a:effectLst/>
                        <a:latin typeface="+mj-lt"/>
                        <a:ea typeface="Verdana" pitchFamily="34" charset="0"/>
                        <a:cs typeface="Verdana" pitchFamily="34" charset="0"/>
                      </a:endParaRPr>
                    </a:p>
                  </a:txBody>
                  <a:tcPr marL="0" marR="0" marT="0" marB="0" anchor="ctr"/>
                </a:tc>
              </a:tr>
            </a:tbl>
          </a:graphicData>
        </a:graphic>
      </p:graphicFrame>
      <p:sp>
        <p:nvSpPr>
          <p:cNvPr id="5" name="Segnaposto piè di pagina 4"/>
          <p:cNvSpPr>
            <a:spLocks noGrp="1"/>
          </p:cNvSpPr>
          <p:nvPr>
            <p:ph type="ftr" sz="quarter" idx="11"/>
          </p:nvPr>
        </p:nvSpPr>
        <p:spPr/>
        <p:txBody>
          <a:bodyPr/>
          <a:lstStyle/>
          <a:p>
            <a:pPr>
              <a:defRPr/>
            </a:pPr>
            <a:r>
              <a:rPr lang="it-IT" smtClean="0"/>
              <a:t>Quinta Conferenza Nazionale sulla Formazione Continua in Medicina </a:t>
            </a:r>
          </a:p>
          <a:p>
            <a:pPr>
              <a:defRPr/>
            </a:pPr>
            <a:r>
              <a:rPr lang="it-IT" smtClean="0"/>
              <a:t>Roma, 4 / 5 Novembre 2013</a:t>
            </a:r>
            <a:endParaRPr lang="it-IT"/>
          </a:p>
        </p:txBody>
      </p:sp>
      <p:sp>
        <p:nvSpPr>
          <p:cNvPr id="7" name="Segnaposto data 6"/>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extLst>
      <p:ext uri="{BB962C8B-B14F-4D97-AF65-F5344CB8AC3E}">
        <p14:creationId xmlns:p14="http://schemas.microsoft.com/office/powerpoint/2010/main" val="505802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3"/>
          <p:cNvSpPr>
            <a:spLocks noGrp="1"/>
          </p:cNvSpPr>
          <p:nvPr>
            <p:ph type="title"/>
          </p:nvPr>
        </p:nvSpPr>
        <p:spPr/>
        <p:txBody>
          <a:bodyPr>
            <a:normAutofit/>
          </a:bodyPr>
          <a:lstStyle/>
          <a:p>
            <a:pPr eaLnBrk="1" fontAlgn="auto" hangingPunct="1">
              <a:spcAft>
                <a:spcPts val="0"/>
              </a:spcAft>
              <a:defRPr/>
            </a:pPr>
            <a:r>
              <a:rPr lang="en-GB" dirty="0" err="1" smtClean="0"/>
              <a:t>Risultati</a:t>
            </a:r>
            <a:r>
              <a:rPr lang="en-GB" dirty="0" smtClean="0"/>
              <a:t>: </a:t>
            </a:r>
            <a:r>
              <a:rPr lang="en-GB" dirty="0" err="1" smtClean="0"/>
              <a:t>soluzione</a:t>
            </a:r>
            <a:r>
              <a:rPr lang="en-GB" dirty="0" smtClean="0"/>
              <a:t> </a:t>
            </a:r>
            <a:r>
              <a:rPr lang="en-GB" dirty="0"/>
              <a:t>del </a:t>
            </a:r>
            <a:r>
              <a:rPr lang="en-GB" dirty="0" err="1" smtClean="0"/>
              <a:t>problema</a:t>
            </a:r>
            <a:r>
              <a:rPr lang="en-GB" dirty="0" smtClean="0"/>
              <a:t> </a:t>
            </a:r>
            <a:endParaRPr lang="en-GB"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18011628"/>
              </p:ext>
            </p:extLst>
          </p:nvPr>
        </p:nvGraphicFramePr>
        <p:xfrm>
          <a:off x="381000" y="1600200"/>
          <a:ext cx="8382541" cy="1493839"/>
        </p:xfrm>
        <a:graphic>
          <a:graphicData uri="http://schemas.openxmlformats.org/drawingml/2006/table">
            <a:tbl>
              <a:tblPr firstRow="1" bandRow="1">
                <a:tableStyleId>{5C22544A-7EE6-4342-B048-85BDC9FD1C3A}</a:tableStyleId>
              </a:tblPr>
              <a:tblGrid>
                <a:gridCol w="1963485"/>
                <a:gridCol w="1656184"/>
                <a:gridCol w="2705472"/>
                <a:gridCol w="2057400"/>
              </a:tblGrid>
              <a:tr h="701179">
                <a:tc>
                  <a:txBody>
                    <a:bodyPr/>
                    <a:lstStyle/>
                    <a:p>
                      <a:pPr algn="ctr"/>
                      <a:r>
                        <a:rPr lang="en-GB" sz="2000" noProof="0" smtClean="0">
                          <a:latin typeface="+mj-lt"/>
                          <a:ea typeface="Verdana" pitchFamily="34" charset="0"/>
                          <a:cs typeface="Verdana" pitchFamily="34" charset="0"/>
                        </a:rPr>
                        <a:t>Path</a:t>
                      </a:r>
                      <a:endParaRPr lang="en-GB" sz="2000" noProof="0">
                        <a:latin typeface="+mj-lt"/>
                        <a:ea typeface="Verdana" pitchFamily="34" charset="0"/>
                        <a:cs typeface="Verdana" pitchFamily="34" charset="0"/>
                      </a:endParaRPr>
                    </a:p>
                  </a:txBody>
                  <a:tcPr marT="45740" marB="45740">
                    <a:solidFill>
                      <a:srgbClr val="819388"/>
                    </a:solidFill>
                  </a:tcPr>
                </a:tc>
                <a:tc>
                  <a:txBody>
                    <a:bodyPr/>
                    <a:lstStyle/>
                    <a:p>
                      <a:pPr algn="ctr"/>
                      <a:r>
                        <a:rPr lang="en-GB" sz="2000" noProof="0" smtClean="0">
                          <a:latin typeface="+mj-lt"/>
                          <a:ea typeface="Verdana" pitchFamily="34" charset="0"/>
                          <a:cs typeface="Verdana" pitchFamily="34" charset="0"/>
                        </a:rPr>
                        <a:t>N</a:t>
                      </a:r>
                      <a:r>
                        <a:rPr lang="en-GB" sz="2000" baseline="0" noProof="0" smtClean="0">
                          <a:latin typeface="+mj-lt"/>
                          <a:ea typeface="Verdana" pitchFamily="34" charset="0"/>
                          <a:cs typeface="Verdana" pitchFamily="34" charset="0"/>
                        </a:rPr>
                        <a:t> (marks)</a:t>
                      </a:r>
                      <a:endParaRPr lang="en-GB" sz="2000" noProof="0">
                        <a:latin typeface="+mj-lt"/>
                        <a:ea typeface="Verdana" pitchFamily="34" charset="0"/>
                        <a:cs typeface="Verdana" pitchFamily="34" charset="0"/>
                      </a:endParaRPr>
                    </a:p>
                  </a:txBody>
                  <a:tcPr marT="45740" marB="45740">
                    <a:solidFill>
                      <a:srgbClr val="819388"/>
                    </a:solidFill>
                  </a:tcPr>
                </a:tc>
                <a:tc>
                  <a:txBody>
                    <a:bodyPr/>
                    <a:lstStyle/>
                    <a:p>
                      <a:pPr algn="ctr"/>
                      <a:r>
                        <a:rPr lang="en-GB" sz="2000" noProof="0" smtClean="0">
                          <a:latin typeface="+mj-lt"/>
                          <a:ea typeface="Verdana" pitchFamily="34" charset="0"/>
                          <a:cs typeface="Verdana" pitchFamily="34" charset="0"/>
                        </a:rPr>
                        <a:t>Average </a:t>
                      </a:r>
                      <a:r>
                        <a:rPr lang="en-GB" sz="2000" b="1" i="0" u="none" strike="noStrike" kern="1200" baseline="0" noProof="0" smtClean="0">
                          <a:solidFill>
                            <a:schemeClr val="lt1"/>
                          </a:solidFill>
                          <a:latin typeface="+mj-lt"/>
                          <a:ea typeface="Verdana" pitchFamily="34" charset="0"/>
                          <a:cs typeface="Verdana" pitchFamily="34" charset="0"/>
                        </a:rPr>
                        <a:t>final exam score</a:t>
                      </a:r>
                      <a:endParaRPr lang="en-GB" sz="2000" noProof="0">
                        <a:latin typeface="+mj-lt"/>
                        <a:ea typeface="Verdana" pitchFamily="34" charset="0"/>
                        <a:cs typeface="Verdana" pitchFamily="34" charset="0"/>
                      </a:endParaRPr>
                    </a:p>
                  </a:txBody>
                  <a:tcPr marT="45740" marB="45740">
                    <a:solidFill>
                      <a:srgbClr val="819388"/>
                    </a:solidFill>
                  </a:tcPr>
                </a:tc>
                <a:tc>
                  <a:txBody>
                    <a:bodyPr/>
                    <a:lstStyle/>
                    <a:p>
                      <a:pPr algn="ctr"/>
                      <a:r>
                        <a:rPr lang="en-GB" sz="2000" noProof="0" smtClean="0">
                          <a:latin typeface="+mj-lt"/>
                          <a:ea typeface="Verdana" pitchFamily="34" charset="0"/>
                          <a:cs typeface="Verdana" pitchFamily="34" charset="0"/>
                        </a:rPr>
                        <a:t>S.D.</a:t>
                      </a:r>
                      <a:endParaRPr lang="en-GB" sz="2000" noProof="0">
                        <a:latin typeface="+mj-lt"/>
                        <a:ea typeface="Verdana" pitchFamily="34" charset="0"/>
                        <a:cs typeface="Verdana" pitchFamily="34" charset="0"/>
                      </a:endParaRPr>
                    </a:p>
                  </a:txBody>
                  <a:tcPr marT="45740" marB="45740">
                    <a:solidFill>
                      <a:srgbClr val="819388"/>
                    </a:solidFill>
                  </a:tcPr>
                </a:tc>
              </a:tr>
              <a:tr h="396330">
                <a:tc>
                  <a:txBody>
                    <a:bodyPr/>
                    <a:lstStyle/>
                    <a:p>
                      <a:pPr algn="l"/>
                      <a:r>
                        <a:rPr lang="en-GB" sz="2000" noProof="0" smtClean="0">
                          <a:latin typeface="+mn-lt"/>
                          <a:ea typeface="Verdana" pitchFamily="34" charset="0"/>
                          <a:cs typeface="Verdana" pitchFamily="34" charset="0"/>
                        </a:rPr>
                        <a:t>Synchronous</a:t>
                      </a:r>
                      <a:endParaRPr lang="en-GB" sz="2000" noProof="0">
                        <a:latin typeface="+mn-lt"/>
                        <a:ea typeface="Verdana" pitchFamily="34" charset="0"/>
                        <a:cs typeface="Verdana" pitchFamily="34" charset="0"/>
                      </a:endParaRPr>
                    </a:p>
                  </a:txBody>
                  <a:tcPr marT="45740" marB="45740"/>
                </a:tc>
                <a:tc>
                  <a:txBody>
                    <a:bodyPr/>
                    <a:lstStyle/>
                    <a:p>
                      <a:pPr algn="ctr" fontAlgn="b"/>
                      <a:r>
                        <a:rPr lang="en-GB" sz="2000" b="0" i="0" u="none" strike="noStrike" noProof="0" smtClean="0">
                          <a:effectLst/>
                          <a:latin typeface="+mn-lt"/>
                          <a:ea typeface="Verdana" pitchFamily="34" charset="0"/>
                          <a:cs typeface="Verdana" pitchFamily="34" charset="0"/>
                        </a:rPr>
                        <a:t>120</a:t>
                      </a:r>
                      <a:endParaRPr lang="en-GB" sz="2000" b="0" i="0" u="none" strike="noStrike" noProof="0">
                        <a:effectLst/>
                        <a:latin typeface="+mn-lt"/>
                        <a:ea typeface="Verdana" pitchFamily="34" charset="0"/>
                        <a:cs typeface="Verdana" pitchFamily="34" charset="0"/>
                      </a:endParaRPr>
                    </a:p>
                  </a:txBody>
                  <a:tcPr marL="0" marR="0" marT="0" marB="0" anchor="b"/>
                </a:tc>
                <a:tc>
                  <a:txBody>
                    <a:bodyPr/>
                    <a:lstStyle/>
                    <a:p>
                      <a:pPr algn="ctr" fontAlgn="b"/>
                      <a:r>
                        <a:rPr lang="en-GB" sz="2000" b="0" i="0" u="none" strike="noStrike" noProof="0" smtClean="0">
                          <a:effectLst/>
                          <a:latin typeface="+mn-lt"/>
                          <a:ea typeface="Verdana" pitchFamily="34" charset="0"/>
                          <a:cs typeface="Verdana" pitchFamily="34" charset="0"/>
                        </a:rPr>
                        <a:t>27,89</a:t>
                      </a:r>
                      <a:endParaRPr lang="en-GB" sz="2000" b="0" i="0" u="none" strike="noStrike" noProof="0">
                        <a:effectLst/>
                        <a:latin typeface="+mn-lt"/>
                        <a:ea typeface="Verdana" pitchFamily="34" charset="0"/>
                        <a:cs typeface="Verdana" pitchFamily="34" charset="0"/>
                      </a:endParaRPr>
                    </a:p>
                  </a:txBody>
                  <a:tcPr marL="0" marR="0" marT="0" marB="0" anchor="b"/>
                </a:tc>
                <a:tc>
                  <a:txBody>
                    <a:bodyPr/>
                    <a:lstStyle/>
                    <a:p>
                      <a:pPr algn="ctr" fontAlgn="ctr"/>
                      <a:r>
                        <a:rPr lang="en-GB" sz="2000" b="0" i="0" u="none" strike="noStrike" noProof="0" smtClean="0">
                          <a:effectLst/>
                          <a:latin typeface="+mn-lt"/>
                          <a:ea typeface="Verdana" pitchFamily="34" charset="0"/>
                          <a:cs typeface="Verdana" pitchFamily="34" charset="0"/>
                        </a:rPr>
                        <a:t>1,6592</a:t>
                      </a:r>
                      <a:endParaRPr lang="en-GB" sz="2000" b="0" i="0" u="none" strike="noStrike" noProof="0">
                        <a:effectLst/>
                        <a:latin typeface="+mn-lt"/>
                        <a:ea typeface="Verdana" pitchFamily="34" charset="0"/>
                        <a:cs typeface="Verdana" pitchFamily="34" charset="0"/>
                      </a:endParaRPr>
                    </a:p>
                  </a:txBody>
                  <a:tcPr marL="0" marR="0" marT="0" marB="0" anchor="ctr"/>
                </a:tc>
              </a:tr>
              <a:tr h="396330">
                <a:tc>
                  <a:txBody>
                    <a:bodyPr/>
                    <a:lstStyle/>
                    <a:p>
                      <a:pPr algn="l"/>
                      <a:r>
                        <a:rPr lang="en-GB" sz="2000" noProof="0" smtClean="0">
                          <a:latin typeface="+mn-lt"/>
                          <a:ea typeface="Verdana" pitchFamily="34" charset="0"/>
                          <a:cs typeface="Verdana" pitchFamily="34" charset="0"/>
                        </a:rPr>
                        <a:t>Asynchronous</a:t>
                      </a:r>
                      <a:endParaRPr lang="en-GB" sz="2000" noProof="0">
                        <a:latin typeface="+mn-lt"/>
                        <a:ea typeface="Verdana" pitchFamily="34" charset="0"/>
                        <a:cs typeface="Verdana" pitchFamily="34" charset="0"/>
                      </a:endParaRPr>
                    </a:p>
                  </a:txBody>
                  <a:tcPr marT="45740" marB="45740"/>
                </a:tc>
                <a:tc>
                  <a:txBody>
                    <a:bodyPr/>
                    <a:lstStyle/>
                    <a:p>
                      <a:pPr algn="ctr"/>
                      <a:r>
                        <a:rPr lang="en-GB" sz="2000" noProof="0" smtClean="0">
                          <a:latin typeface="+mn-lt"/>
                          <a:ea typeface="Verdana" pitchFamily="34" charset="0"/>
                          <a:cs typeface="Verdana" pitchFamily="34" charset="0"/>
                        </a:rPr>
                        <a:t>168</a:t>
                      </a:r>
                    </a:p>
                  </a:txBody>
                  <a:tcPr marT="45740" marB="45740"/>
                </a:tc>
                <a:tc>
                  <a:txBody>
                    <a:bodyPr/>
                    <a:lstStyle/>
                    <a:p>
                      <a:pPr algn="ctr"/>
                      <a:r>
                        <a:rPr lang="en-GB" sz="2000" b="0" i="0" u="none" strike="noStrike" noProof="0" smtClean="0">
                          <a:effectLst/>
                          <a:latin typeface="+mn-lt"/>
                          <a:ea typeface="Verdana" pitchFamily="34" charset="0"/>
                          <a:cs typeface="Verdana" pitchFamily="34" charset="0"/>
                        </a:rPr>
                        <a:t>26,38</a:t>
                      </a:r>
                      <a:endParaRPr lang="en-GB" sz="2000" noProof="0">
                        <a:latin typeface="+mn-lt"/>
                        <a:ea typeface="Verdana" pitchFamily="34" charset="0"/>
                        <a:cs typeface="Verdana" pitchFamily="34" charset="0"/>
                      </a:endParaRPr>
                    </a:p>
                  </a:txBody>
                  <a:tcPr marT="45740" marB="45740"/>
                </a:tc>
                <a:tc>
                  <a:txBody>
                    <a:bodyPr/>
                    <a:lstStyle/>
                    <a:p>
                      <a:pPr algn="ctr" fontAlgn="ctr"/>
                      <a:r>
                        <a:rPr lang="en-GB" sz="2000" b="0" i="0" u="none" strike="noStrike" noProof="0" dirty="0" smtClean="0">
                          <a:effectLst/>
                          <a:latin typeface="+mn-lt"/>
                          <a:ea typeface="Verdana" pitchFamily="34" charset="0"/>
                          <a:cs typeface="Verdana" pitchFamily="34" charset="0"/>
                        </a:rPr>
                        <a:t>2,7851</a:t>
                      </a:r>
                      <a:endParaRPr lang="en-GB" sz="2000" b="0" i="0" u="none" strike="noStrike" noProof="0" dirty="0">
                        <a:effectLst/>
                        <a:latin typeface="+mn-lt"/>
                        <a:ea typeface="Verdana" pitchFamily="34" charset="0"/>
                        <a:cs typeface="Verdana" pitchFamily="34" charset="0"/>
                      </a:endParaRPr>
                    </a:p>
                  </a:txBody>
                  <a:tcPr marL="0" marR="0" marT="0" marB="0" anchor="ctr"/>
                </a:tc>
              </a:tr>
            </a:tbl>
          </a:graphicData>
        </a:graphic>
      </p:graphicFrame>
      <p:graphicFrame>
        <p:nvGraphicFramePr>
          <p:cNvPr id="2" name="Tabella 1"/>
          <p:cNvGraphicFramePr>
            <a:graphicFrameLocks noGrp="1"/>
          </p:cNvGraphicFramePr>
          <p:nvPr>
            <p:extLst>
              <p:ext uri="{D42A27DB-BD31-4B8C-83A1-F6EECF244321}">
                <p14:modId xmlns:p14="http://schemas.microsoft.com/office/powerpoint/2010/main" val="2079317757"/>
              </p:ext>
            </p:extLst>
          </p:nvPr>
        </p:nvGraphicFramePr>
        <p:xfrm>
          <a:off x="468313" y="4149725"/>
          <a:ext cx="8135936" cy="1436910"/>
        </p:xfrm>
        <a:graphic>
          <a:graphicData uri="http://schemas.openxmlformats.org/drawingml/2006/table">
            <a:tbl>
              <a:tblPr firstRow="1" bandRow="1">
                <a:tableStyleId>{5C22544A-7EE6-4342-B048-85BDC9FD1C3A}</a:tableStyleId>
              </a:tblPr>
              <a:tblGrid>
                <a:gridCol w="3108188"/>
                <a:gridCol w="2513874"/>
                <a:gridCol w="2513874"/>
              </a:tblGrid>
              <a:tr h="1005448">
                <a:tc>
                  <a:txBody>
                    <a:bodyPr/>
                    <a:lstStyle/>
                    <a:p>
                      <a:pPr algn="ctr"/>
                      <a:r>
                        <a:rPr lang="en-US" sz="2000" noProof="0" smtClean="0">
                          <a:latin typeface="+mj-lt"/>
                          <a:ea typeface="Verdana" pitchFamily="34" charset="0"/>
                          <a:cs typeface="Verdana" pitchFamily="34" charset="0"/>
                        </a:rPr>
                        <a:t>T- Student</a:t>
                      </a:r>
                      <a:endParaRPr lang="en-US" sz="2000" noProof="0">
                        <a:latin typeface="+mj-lt"/>
                        <a:ea typeface="Verdana" pitchFamily="34" charset="0"/>
                        <a:cs typeface="Verdana" pitchFamily="34" charset="0"/>
                      </a:endParaRPr>
                    </a:p>
                  </a:txBody>
                  <a:tcPr marL="91429" marR="91429" marT="45635" marB="45635">
                    <a:solidFill>
                      <a:srgbClr val="819388"/>
                    </a:solidFill>
                  </a:tcPr>
                </a:tc>
                <a:tc>
                  <a:txBody>
                    <a:bodyPr/>
                    <a:lstStyle/>
                    <a:p>
                      <a:pPr algn="ctr"/>
                      <a:r>
                        <a:rPr lang="en-US" sz="2000" noProof="0" smtClean="0">
                          <a:latin typeface="+mj-lt"/>
                          <a:ea typeface="Verdana" pitchFamily="34" charset="0"/>
                          <a:cs typeface="Verdana" pitchFamily="34" charset="0"/>
                        </a:rPr>
                        <a:t>d.f.</a:t>
                      </a:r>
                      <a:endParaRPr lang="en-US" sz="2000" noProof="0">
                        <a:latin typeface="+mj-lt"/>
                        <a:ea typeface="Verdana" pitchFamily="34" charset="0"/>
                        <a:cs typeface="Verdana" pitchFamily="34" charset="0"/>
                      </a:endParaRPr>
                    </a:p>
                  </a:txBody>
                  <a:tcPr marL="91429" marR="91429" marT="45635" marB="45635">
                    <a:solidFill>
                      <a:srgbClr val="819388"/>
                    </a:solidFill>
                  </a:tcPr>
                </a:tc>
                <a:tc>
                  <a:txBody>
                    <a:bodyPr/>
                    <a:lstStyle/>
                    <a:p>
                      <a:pPr algn="ctr"/>
                      <a:r>
                        <a:rPr lang="en-US" sz="2000" noProof="0" smtClean="0">
                          <a:latin typeface="+mj-lt"/>
                          <a:ea typeface="Verdana" pitchFamily="34" charset="0"/>
                          <a:cs typeface="Verdana" pitchFamily="34" charset="0"/>
                        </a:rPr>
                        <a:t>Level</a:t>
                      </a:r>
                      <a:r>
                        <a:rPr lang="en-US" sz="2000" baseline="0" noProof="0" smtClean="0">
                          <a:latin typeface="+mj-lt"/>
                          <a:ea typeface="Verdana" pitchFamily="34" charset="0"/>
                          <a:cs typeface="Verdana" pitchFamily="34" charset="0"/>
                        </a:rPr>
                        <a:t> of significance P=0.05</a:t>
                      </a:r>
                      <a:endParaRPr lang="en-US" sz="2000" noProof="0">
                        <a:latin typeface="+mj-lt"/>
                        <a:ea typeface="Verdana" pitchFamily="34" charset="0"/>
                        <a:cs typeface="Verdana" pitchFamily="34" charset="0"/>
                      </a:endParaRPr>
                    </a:p>
                  </a:txBody>
                  <a:tcPr marL="91429" marR="91429" marT="45635" marB="45635">
                    <a:solidFill>
                      <a:srgbClr val="819388"/>
                    </a:solidFill>
                  </a:tcPr>
                </a:tc>
              </a:tr>
              <a:tr h="431240">
                <a:tc>
                  <a:txBody>
                    <a:bodyPr/>
                    <a:lstStyle/>
                    <a:p>
                      <a:pPr algn="ctr" fontAlgn="ctr"/>
                      <a:r>
                        <a:rPr lang="en-US" sz="2000" b="0" i="0" u="none" strike="noStrike" noProof="0" dirty="0" smtClean="0">
                          <a:effectLst/>
                          <a:latin typeface="+mn-lt"/>
                          <a:ea typeface="Verdana" pitchFamily="34" charset="0"/>
                          <a:cs typeface="Verdana" pitchFamily="34" charset="0"/>
                        </a:rPr>
                        <a:t>5,3034</a:t>
                      </a:r>
                      <a:endParaRPr lang="en-US" sz="2000" b="0" i="0" u="none" strike="noStrike" noProof="0" dirty="0">
                        <a:effectLst/>
                        <a:latin typeface="+mn-lt"/>
                        <a:ea typeface="Verdana" pitchFamily="34" charset="0"/>
                        <a:cs typeface="Verdana" pitchFamily="34" charset="0"/>
                      </a:endParaRPr>
                    </a:p>
                  </a:txBody>
                  <a:tcPr marL="0" marR="0" marT="0" marB="0" anchor="ctr"/>
                </a:tc>
                <a:tc>
                  <a:txBody>
                    <a:bodyPr/>
                    <a:lstStyle/>
                    <a:p>
                      <a:pPr algn="ctr"/>
                      <a:r>
                        <a:rPr lang="en-US" sz="2000" b="0" noProof="0" dirty="0" smtClean="0">
                          <a:latin typeface="+mn-lt"/>
                          <a:ea typeface="Verdana" pitchFamily="34" charset="0"/>
                          <a:cs typeface="Verdana" pitchFamily="34" charset="0"/>
                        </a:rPr>
                        <a:t>286</a:t>
                      </a:r>
                      <a:endParaRPr lang="en-US" sz="2000" b="0" noProof="0" dirty="0">
                        <a:latin typeface="+mn-lt"/>
                        <a:ea typeface="Verdana" pitchFamily="34" charset="0"/>
                        <a:cs typeface="Verdana" pitchFamily="34" charset="0"/>
                      </a:endParaRPr>
                    </a:p>
                  </a:txBody>
                  <a:tcPr marL="91429" marR="91429" marT="45635" marB="45635" anchor="ctr"/>
                </a:tc>
                <a:tc>
                  <a:txBody>
                    <a:bodyPr/>
                    <a:lstStyle/>
                    <a:p>
                      <a:pPr algn="ctr" fontAlgn="b"/>
                      <a:r>
                        <a:rPr lang="en-US" sz="2000" b="0" i="0" u="none" strike="noStrike" noProof="0" dirty="0" smtClean="0">
                          <a:solidFill>
                            <a:srgbClr val="008000"/>
                          </a:solidFill>
                          <a:effectLst/>
                          <a:latin typeface="+mn-lt"/>
                          <a:ea typeface="Verdana" pitchFamily="34" charset="0"/>
                          <a:cs typeface="Verdana" pitchFamily="34" charset="0"/>
                        </a:rPr>
                        <a:t>0,0000002</a:t>
                      </a:r>
                      <a:endParaRPr lang="en-US" sz="2000" b="0" i="0" u="none" strike="noStrike" noProof="0" dirty="0">
                        <a:solidFill>
                          <a:srgbClr val="008000"/>
                        </a:solidFill>
                        <a:effectLst/>
                        <a:latin typeface="+mn-lt"/>
                        <a:ea typeface="Verdana" pitchFamily="34" charset="0"/>
                        <a:cs typeface="Verdana" pitchFamily="34" charset="0"/>
                      </a:endParaRPr>
                    </a:p>
                  </a:txBody>
                  <a:tcPr marL="0" marR="0" marT="0" marB="0" anchor="ctr"/>
                </a:tc>
              </a:tr>
            </a:tbl>
          </a:graphicData>
        </a:graphic>
      </p:graphicFrame>
      <p:sp>
        <p:nvSpPr>
          <p:cNvPr id="5" name="Segnaposto piè di pagina 4"/>
          <p:cNvSpPr>
            <a:spLocks noGrp="1"/>
          </p:cNvSpPr>
          <p:nvPr>
            <p:ph type="ftr" sz="quarter" idx="11"/>
          </p:nvPr>
        </p:nvSpPr>
        <p:spPr/>
        <p:txBody>
          <a:bodyPr/>
          <a:lstStyle/>
          <a:p>
            <a:pPr>
              <a:defRPr/>
            </a:pPr>
            <a:r>
              <a:rPr lang="it-IT" smtClean="0"/>
              <a:t>Quinta Conferenza Nazionale sulla Formazione Continua in Medicina </a:t>
            </a:r>
          </a:p>
          <a:p>
            <a:pPr>
              <a:defRPr/>
            </a:pPr>
            <a:r>
              <a:rPr lang="it-IT" smtClean="0"/>
              <a:t>Roma, 4 / 5 Novembre 2013</a:t>
            </a:r>
            <a:endParaRPr lang="it-IT"/>
          </a:p>
        </p:txBody>
      </p:sp>
      <p:sp>
        <p:nvSpPr>
          <p:cNvPr id="7" name="Segnaposto data 6"/>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extLst>
      <p:ext uri="{BB962C8B-B14F-4D97-AF65-F5344CB8AC3E}">
        <p14:creationId xmlns:p14="http://schemas.microsoft.com/office/powerpoint/2010/main" val="3725825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pPr eaLnBrk="1" fontAlgn="auto" hangingPunct="1">
              <a:spcAft>
                <a:spcPts val="0"/>
              </a:spcAft>
              <a:defRPr/>
            </a:pPr>
            <a:r>
              <a:rPr lang="it-IT" smtClean="0"/>
              <a:t>Lessons learned</a:t>
            </a:r>
            <a:endParaRPr lang="it-IT" dirty="0"/>
          </a:p>
        </p:txBody>
      </p:sp>
      <p:sp>
        <p:nvSpPr>
          <p:cNvPr id="5" name="Segnaposto contenuto 4"/>
          <p:cNvSpPr>
            <a:spLocks noGrp="1"/>
          </p:cNvSpPr>
          <p:nvPr>
            <p:ph idx="1"/>
          </p:nvPr>
        </p:nvSpPr>
        <p:spPr/>
        <p:txBody>
          <a:bodyPr/>
          <a:lstStyle/>
          <a:p>
            <a:pPr>
              <a:spcBef>
                <a:spcPts val="1200"/>
              </a:spcBef>
              <a:buClrTx/>
            </a:pPr>
            <a:r>
              <a:rPr lang="it-IT" dirty="0"/>
              <a:t>Elevato numero di partecipanti = bassa interazione, autoapprendimento, senza facilitazione</a:t>
            </a:r>
          </a:p>
          <a:p>
            <a:pPr>
              <a:spcBef>
                <a:spcPts val="1200"/>
              </a:spcBef>
              <a:buClrTx/>
            </a:pPr>
            <a:r>
              <a:rPr lang="it-IT" dirty="0" smtClean="0"/>
              <a:t>L’</a:t>
            </a:r>
            <a:r>
              <a:rPr lang="it-IT" dirty="0" smtClean="0">
                <a:solidFill>
                  <a:srgbClr val="A10324"/>
                </a:solidFill>
              </a:rPr>
              <a:t>elevata interazione </a:t>
            </a:r>
            <a:r>
              <a:rPr lang="it-IT" dirty="0"/>
              <a:t>porta ad alti livelli di soddisfazione tra i </a:t>
            </a:r>
            <a:r>
              <a:rPr lang="it-IT" dirty="0" smtClean="0"/>
              <a:t>partecipanti e a risultati migliori</a:t>
            </a:r>
          </a:p>
          <a:p>
            <a:pPr>
              <a:spcBef>
                <a:spcPts val="1200"/>
              </a:spcBef>
              <a:buClrTx/>
            </a:pPr>
            <a:r>
              <a:rPr lang="it-IT" dirty="0" smtClean="0"/>
              <a:t>Aula virtuale, </a:t>
            </a:r>
            <a:r>
              <a:rPr lang="it-IT" dirty="0"/>
              <a:t>fondamentale per una buona interazione, necessita di piccoli gruppi (5-6 </a:t>
            </a:r>
            <a:r>
              <a:rPr lang="it-IT" dirty="0" err="1"/>
              <a:t>max</a:t>
            </a:r>
            <a:r>
              <a:rPr lang="it-IT" dirty="0"/>
              <a:t> per ogni facilitatore) e </a:t>
            </a:r>
            <a:r>
              <a:rPr lang="it-IT" dirty="0" smtClean="0"/>
              <a:t>un </a:t>
            </a:r>
            <a:r>
              <a:rPr lang="it-IT" dirty="0" smtClean="0">
                <a:solidFill>
                  <a:srgbClr val="A10324"/>
                </a:solidFill>
              </a:rPr>
              <a:t>impegno maggiore </a:t>
            </a:r>
            <a:r>
              <a:rPr lang="it-IT" dirty="0" smtClean="0"/>
              <a:t>da parte dei partecipanti, ma attualmente…</a:t>
            </a:r>
          </a:p>
          <a:p>
            <a:endParaRPr lang="it-IT" dirty="0" smtClean="0"/>
          </a:p>
          <a:p>
            <a:endParaRPr lang="it-IT" dirty="0" smtClean="0"/>
          </a:p>
        </p:txBody>
      </p:sp>
      <p:graphicFrame>
        <p:nvGraphicFramePr>
          <p:cNvPr id="2" name="Tabella 1"/>
          <p:cNvGraphicFramePr>
            <a:graphicFrameLocks noGrp="1"/>
          </p:cNvGraphicFramePr>
          <p:nvPr>
            <p:extLst>
              <p:ext uri="{D42A27DB-BD31-4B8C-83A1-F6EECF244321}">
                <p14:modId xmlns:p14="http://schemas.microsoft.com/office/powerpoint/2010/main" val="2066013333"/>
              </p:ext>
            </p:extLst>
          </p:nvPr>
        </p:nvGraphicFramePr>
        <p:xfrm>
          <a:off x="794849" y="5233160"/>
          <a:ext cx="7585620" cy="1010920"/>
        </p:xfrm>
        <a:graphic>
          <a:graphicData uri="http://schemas.openxmlformats.org/drawingml/2006/table">
            <a:tbl>
              <a:tblPr firstRow="1" bandRow="1">
                <a:tableStyleId>{5C22544A-7EE6-4342-B048-85BDC9FD1C3A}</a:tableStyleId>
              </a:tblPr>
              <a:tblGrid>
                <a:gridCol w="2528540"/>
                <a:gridCol w="2528540"/>
                <a:gridCol w="2528540"/>
              </a:tblGrid>
              <a:tr h="370840">
                <a:tc>
                  <a:txBody>
                    <a:bodyPr/>
                    <a:lstStyle/>
                    <a:p>
                      <a:r>
                        <a:rPr lang="it-IT" dirty="0" smtClean="0">
                          <a:solidFill>
                            <a:schemeClr val="tx1"/>
                          </a:solidFill>
                        </a:rPr>
                        <a:t>Bassa interazione</a:t>
                      </a:r>
                      <a:endParaRPr lang="it-IT" dirty="0">
                        <a:solidFill>
                          <a:schemeClr val="tx1"/>
                        </a:solidFill>
                      </a:endParaRPr>
                    </a:p>
                  </a:txBody>
                  <a:tcPr/>
                </a:tc>
                <a:tc>
                  <a:txBody>
                    <a:bodyPr/>
                    <a:lstStyle/>
                    <a:p>
                      <a:r>
                        <a:rPr lang="it-IT" dirty="0" smtClean="0">
                          <a:solidFill>
                            <a:schemeClr val="tx1"/>
                          </a:solidFill>
                        </a:rPr>
                        <a:t>Media interazione</a:t>
                      </a:r>
                      <a:endParaRPr lang="it-IT" dirty="0">
                        <a:solidFill>
                          <a:schemeClr val="tx1"/>
                        </a:solidFill>
                      </a:endParaRPr>
                    </a:p>
                  </a:txBody>
                  <a:tcPr/>
                </a:tc>
                <a:tc>
                  <a:txBody>
                    <a:bodyPr/>
                    <a:lstStyle/>
                    <a:p>
                      <a:r>
                        <a:rPr lang="it-IT" dirty="0" smtClean="0"/>
                        <a:t>Alta interazione</a:t>
                      </a:r>
                      <a:endParaRPr lang="it-IT" dirty="0"/>
                    </a:p>
                  </a:txBody>
                  <a:tcPr>
                    <a:solidFill>
                      <a:srgbClr val="A10324"/>
                    </a:solidFill>
                  </a:tcPr>
                </a:tc>
              </a:tr>
              <a:tr h="370840">
                <a:tc>
                  <a:txBody>
                    <a:bodyPr/>
                    <a:lstStyle/>
                    <a:p>
                      <a:r>
                        <a:rPr lang="it-IT" dirty="0" smtClean="0"/>
                        <a:t>1 credito/ora</a:t>
                      </a:r>
                      <a:endParaRPr lang="it-IT" dirty="0"/>
                    </a:p>
                  </a:txBody>
                  <a:tcPr/>
                </a:tc>
                <a:tc>
                  <a:txBody>
                    <a:bodyPr/>
                    <a:lstStyle/>
                    <a:p>
                      <a:r>
                        <a:rPr lang="it-IT" dirty="0" smtClean="0"/>
                        <a:t>1,5 crediti/ora</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solidFill>
                            <a:schemeClr val="bg1"/>
                          </a:solidFill>
                        </a:rPr>
                        <a:t>1,5 crediti/ora</a:t>
                      </a:r>
                    </a:p>
                    <a:p>
                      <a:endParaRPr lang="it-IT" dirty="0"/>
                    </a:p>
                  </a:txBody>
                  <a:tcPr>
                    <a:solidFill>
                      <a:srgbClr val="A10324"/>
                    </a:solidFill>
                  </a:tcPr>
                </a:tc>
              </a:tr>
            </a:tbl>
          </a:graphicData>
        </a:graphic>
      </p:graphicFrame>
      <p:sp>
        <p:nvSpPr>
          <p:cNvPr id="7" name="Segnaposto piè di pagina 6"/>
          <p:cNvSpPr>
            <a:spLocks noGrp="1"/>
          </p:cNvSpPr>
          <p:nvPr>
            <p:ph type="ftr" sz="quarter" idx="11"/>
          </p:nvPr>
        </p:nvSpPr>
        <p:spPr/>
        <p:txBody>
          <a:bodyPr/>
          <a:lstStyle/>
          <a:p>
            <a:pPr>
              <a:defRPr/>
            </a:pPr>
            <a:r>
              <a:rPr lang="it-IT" smtClean="0"/>
              <a:t>Quinta Conferenza Nazionale sulla Formazione Continua in Medicina </a:t>
            </a:r>
          </a:p>
          <a:p>
            <a:pPr>
              <a:defRPr/>
            </a:pPr>
            <a:r>
              <a:rPr lang="it-IT" smtClean="0"/>
              <a:t>Roma, 4 / 5 Novembre 2013</a:t>
            </a:r>
            <a:endParaRPr lang="it-IT"/>
          </a:p>
        </p:txBody>
      </p:sp>
      <p:sp>
        <p:nvSpPr>
          <p:cNvPr id="8" name="Segnaposto data 7"/>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extLst>
      <p:ext uri="{BB962C8B-B14F-4D97-AF65-F5344CB8AC3E}">
        <p14:creationId xmlns:p14="http://schemas.microsoft.com/office/powerpoint/2010/main" val="26999340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68263" y="68263"/>
            <a:ext cx="6858000" cy="990600"/>
          </a:xfrm>
        </p:spPr>
        <p:txBody>
          <a:bodyPr>
            <a:normAutofit/>
          </a:bodyPr>
          <a:lstStyle/>
          <a:p>
            <a:pPr eaLnBrk="1" fontAlgn="auto" hangingPunct="1">
              <a:spcAft>
                <a:spcPts val="0"/>
              </a:spcAft>
              <a:defRPr/>
            </a:pPr>
            <a:r>
              <a:rPr lang="it-IT" dirty="0"/>
              <a:t>Sviluppi </a:t>
            </a:r>
            <a:r>
              <a:rPr lang="it-IT" dirty="0" smtClean="0"/>
              <a:t>futuri</a:t>
            </a:r>
            <a:endParaRPr lang="it-IT" dirty="0"/>
          </a:p>
        </p:txBody>
      </p:sp>
      <p:sp>
        <p:nvSpPr>
          <p:cNvPr id="51203" name="Segnaposto contenuto 1"/>
          <p:cNvSpPr>
            <a:spLocks noGrp="1"/>
          </p:cNvSpPr>
          <p:nvPr>
            <p:ph idx="1"/>
          </p:nvPr>
        </p:nvSpPr>
        <p:spPr/>
        <p:txBody>
          <a:bodyPr/>
          <a:lstStyle/>
          <a:p>
            <a:pPr eaLnBrk="1" hangingPunct="1">
              <a:spcBef>
                <a:spcPct val="50000"/>
              </a:spcBef>
              <a:buClrTx/>
              <a:buFont typeface="Arial" pitchFamily="34" charset="0"/>
              <a:buChar char="•"/>
            </a:pPr>
            <a:r>
              <a:rPr lang="it-IT" dirty="0" smtClean="0">
                <a:latin typeface="+mj-lt"/>
                <a:ea typeface="Verdana" pitchFamily="34" charset="0"/>
                <a:cs typeface="Verdana" pitchFamily="34" charset="0"/>
              </a:rPr>
              <a:t>Modalità </a:t>
            </a:r>
            <a:r>
              <a:rPr lang="it-IT" i="1" dirty="0" err="1" smtClean="0">
                <a:latin typeface="+mj-lt"/>
                <a:ea typeface="Verdana" pitchFamily="34" charset="0"/>
                <a:cs typeface="Verdana" pitchFamily="34" charset="0"/>
              </a:rPr>
              <a:t>blended</a:t>
            </a:r>
            <a:endParaRPr lang="it-IT" i="1" dirty="0" smtClean="0">
              <a:latin typeface="+mj-lt"/>
              <a:ea typeface="Verdana" pitchFamily="34" charset="0"/>
              <a:cs typeface="Verdana" pitchFamily="34" charset="0"/>
            </a:endParaRPr>
          </a:p>
          <a:p>
            <a:pPr eaLnBrk="1" hangingPunct="1">
              <a:spcBef>
                <a:spcPct val="50000"/>
              </a:spcBef>
              <a:buClrTx/>
              <a:buFont typeface="Arial" pitchFamily="34" charset="0"/>
              <a:buChar char="•"/>
            </a:pPr>
            <a:r>
              <a:rPr lang="it-IT" dirty="0" smtClean="0">
                <a:latin typeface="+mj-lt"/>
                <a:ea typeface="Verdana" pitchFamily="34" charset="0"/>
                <a:cs typeface="Verdana" pitchFamily="34" charset="0"/>
              </a:rPr>
              <a:t>Maggiore </a:t>
            </a:r>
            <a:r>
              <a:rPr lang="it-IT" dirty="0">
                <a:latin typeface="+mj-lt"/>
                <a:ea typeface="Verdana" pitchFamily="34" charset="0"/>
                <a:cs typeface="Verdana" pitchFamily="34" charset="0"/>
              </a:rPr>
              <a:t>interattività, </a:t>
            </a:r>
            <a:r>
              <a:rPr lang="it-IT" dirty="0" smtClean="0">
                <a:latin typeface="+mj-lt"/>
                <a:ea typeface="Verdana" pitchFamily="34" charset="0"/>
                <a:cs typeface="Verdana" pitchFamily="34" charset="0"/>
              </a:rPr>
              <a:t>potenziamento delle attività collaborative, della condivisione e degli </a:t>
            </a:r>
            <a:r>
              <a:rPr lang="it-IT" dirty="0">
                <a:latin typeface="+mj-lt"/>
                <a:ea typeface="Verdana" pitchFamily="34" charset="0"/>
                <a:cs typeface="Verdana" pitchFamily="34" charset="0"/>
              </a:rPr>
              <a:t>aspetti </a:t>
            </a:r>
            <a:r>
              <a:rPr lang="it-IT" dirty="0" smtClean="0">
                <a:latin typeface="+mj-lt"/>
                <a:ea typeface="Verdana" pitchFamily="34" charset="0"/>
                <a:cs typeface="Verdana" pitchFamily="34" charset="0"/>
              </a:rPr>
              <a:t>comunicativi (elementi </a:t>
            </a:r>
            <a:r>
              <a:rPr lang="it-IT" dirty="0">
                <a:latin typeface="+mj-lt"/>
                <a:ea typeface="Verdana" pitchFamily="34" charset="0"/>
                <a:cs typeface="Verdana" pitchFamily="34" charset="0"/>
              </a:rPr>
              <a:t>cruciali del </a:t>
            </a:r>
            <a:r>
              <a:rPr lang="it-IT" dirty="0" smtClean="0">
                <a:latin typeface="+mj-lt"/>
                <a:ea typeface="Verdana" pitchFamily="34" charset="0"/>
                <a:cs typeface="Verdana" pitchFamily="34" charset="0"/>
              </a:rPr>
              <a:t>PBL e di qualsiasi altro metodo attivo)</a:t>
            </a:r>
            <a:endParaRPr lang="it-IT" dirty="0">
              <a:latin typeface="+mj-lt"/>
              <a:ea typeface="Verdana" pitchFamily="34" charset="0"/>
              <a:cs typeface="Verdana" pitchFamily="34" charset="0"/>
            </a:endParaRPr>
          </a:p>
          <a:p>
            <a:pPr eaLnBrk="1" hangingPunct="1">
              <a:spcBef>
                <a:spcPct val="50000"/>
              </a:spcBef>
              <a:buClrTx/>
              <a:buFont typeface="Arial" pitchFamily="34" charset="0"/>
              <a:buChar char="•"/>
            </a:pPr>
            <a:r>
              <a:rPr lang="it-IT" dirty="0" smtClean="0">
                <a:latin typeface="+mj-lt"/>
                <a:ea typeface="Verdana" pitchFamily="34" charset="0"/>
                <a:cs typeface="Verdana" pitchFamily="34" charset="0"/>
              </a:rPr>
              <a:t>PBL con web 2.0 (</a:t>
            </a:r>
            <a:r>
              <a:rPr lang="it-IT" dirty="0" err="1" smtClean="0">
                <a:latin typeface="+mj-lt"/>
                <a:ea typeface="Verdana" pitchFamily="34" charset="0"/>
                <a:cs typeface="Verdana" pitchFamily="34" charset="0"/>
              </a:rPr>
              <a:t>podcasting</a:t>
            </a:r>
            <a:r>
              <a:rPr lang="it-IT" dirty="0" smtClean="0">
                <a:latin typeface="+mj-lt"/>
                <a:ea typeface="Verdana" pitchFamily="34" charset="0"/>
                <a:cs typeface="Verdana" pitchFamily="34" charset="0"/>
              </a:rPr>
              <a:t>, RSS, Mobile, </a:t>
            </a:r>
            <a:r>
              <a:rPr lang="it-IT" dirty="0" err="1" smtClean="0">
                <a:latin typeface="+mj-lt"/>
                <a:ea typeface="Verdana" pitchFamily="34" charset="0"/>
                <a:cs typeface="Verdana" pitchFamily="34" charset="0"/>
              </a:rPr>
              <a:t>wiki</a:t>
            </a:r>
            <a:r>
              <a:rPr lang="it-IT" dirty="0">
                <a:latin typeface="+mj-lt"/>
                <a:ea typeface="Verdana" pitchFamily="34" charset="0"/>
                <a:cs typeface="Verdana" pitchFamily="34" charset="0"/>
              </a:rPr>
              <a:t>, social </a:t>
            </a:r>
            <a:r>
              <a:rPr lang="it-IT" dirty="0" err="1" smtClean="0">
                <a:latin typeface="+mj-lt"/>
                <a:ea typeface="Verdana" pitchFamily="34" charset="0"/>
                <a:cs typeface="Verdana" pitchFamily="34" charset="0"/>
              </a:rPr>
              <a:t>bookmarking</a:t>
            </a:r>
            <a:r>
              <a:rPr lang="it-IT" dirty="0" smtClean="0">
                <a:latin typeface="+mj-lt"/>
                <a:ea typeface="Verdana" pitchFamily="34" charset="0"/>
                <a:cs typeface="Verdana" pitchFamily="34" charset="0"/>
              </a:rPr>
              <a:t>) </a:t>
            </a:r>
          </a:p>
          <a:p>
            <a:pPr eaLnBrk="1" hangingPunct="1">
              <a:spcBef>
                <a:spcPct val="50000"/>
              </a:spcBef>
              <a:buClrTx/>
              <a:buFont typeface="Arial" pitchFamily="34" charset="0"/>
              <a:buChar char="•"/>
            </a:pPr>
            <a:r>
              <a:rPr lang="it-IT" dirty="0" smtClean="0">
                <a:latin typeface="+mj-lt"/>
                <a:ea typeface="Verdana" pitchFamily="34" charset="0"/>
                <a:cs typeface="Verdana" pitchFamily="34" charset="0"/>
              </a:rPr>
              <a:t>Studi di Valutazione di Impatto</a:t>
            </a:r>
          </a:p>
          <a:p>
            <a:pPr eaLnBrk="1" hangingPunct="1">
              <a:spcBef>
                <a:spcPct val="50000"/>
              </a:spcBef>
              <a:buClr>
                <a:schemeClr val="tx1"/>
              </a:buClr>
              <a:buFont typeface="Arial" pitchFamily="34" charset="0"/>
              <a:buChar char="•"/>
            </a:pPr>
            <a:r>
              <a:rPr lang="it-IT" dirty="0" smtClean="0">
                <a:solidFill>
                  <a:srgbClr val="A10324"/>
                </a:solidFill>
                <a:latin typeface="+mj-lt"/>
                <a:ea typeface="Verdana" pitchFamily="34" charset="0"/>
                <a:cs typeface="Verdana" pitchFamily="34" charset="0"/>
              </a:rPr>
              <a:t>Valorizzazione dei percorsi a elevata interattività con più crediti/ora?</a:t>
            </a:r>
          </a:p>
          <a:p>
            <a:pPr eaLnBrk="1" hangingPunct="1">
              <a:buFont typeface="Arial" pitchFamily="34" charset="0"/>
              <a:buChar char="•"/>
            </a:pPr>
            <a:endParaRPr lang="it-IT" dirty="0" smtClean="0">
              <a:latin typeface="Verdana" pitchFamily="34" charset="0"/>
              <a:ea typeface="Verdana" pitchFamily="34" charset="0"/>
              <a:cs typeface="Verdana" pitchFamily="34" charset="0"/>
            </a:endParaRPr>
          </a:p>
        </p:txBody>
      </p:sp>
      <p:sp>
        <p:nvSpPr>
          <p:cNvPr id="51206" name="Segnaposto piè di pagina 9"/>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a:t>
            </a:r>
          </a:p>
          <a:p>
            <a:pPr fontAlgn="base">
              <a:spcBef>
                <a:spcPct val="0"/>
              </a:spcBef>
              <a:spcAft>
                <a:spcPct val="0"/>
              </a:spcAft>
              <a:defRPr/>
            </a:pPr>
            <a:r>
              <a:rPr lang="it-IT" dirty="0" smtClean="0"/>
              <a:t>Roma, 4 / 5 Novembre 2013</a:t>
            </a:r>
          </a:p>
        </p:txBody>
      </p:sp>
      <p:sp>
        <p:nvSpPr>
          <p:cNvPr id="7" name="Segnaposto data 6"/>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eaLnBrk="1" fontAlgn="auto" hangingPunct="1">
              <a:spcAft>
                <a:spcPts val="0"/>
              </a:spcAft>
              <a:defRPr/>
            </a:pPr>
            <a:r>
              <a:rPr lang="it-IT" dirty="0"/>
              <a:t>Istituto Superiore di Sanità </a:t>
            </a:r>
          </a:p>
        </p:txBody>
      </p:sp>
      <p:sp>
        <p:nvSpPr>
          <p:cNvPr id="7" name="Segnaposto contenuto 6"/>
          <p:cNvSpPr>
            <a:spLocks noGrp="1"/>
          </p:cNvSpPr>
          <p:nvPr>
            <p:ph idx="1"/>
          </p:nvPr>
        </p:nvSpPr>
        <p:spPr/>
        <p:txBody>
          <a:bodyPr rtlCol="0">
            <a:normAutofit/>
          </a:bodyPr>
          <a:lstStyle/>
          <a:p>
            <a:pPr marL="182880" indent="-182880" eaLnBrk="1" fontAlgn="auto" hangingPunct="1">
              <a:lnSpc>
                <a:spcPct val="90000"/>
              </a:lnSpc>
              <a:spcAft>
                <a:spcPts val="0"/>
              </a:spcAft>
              <a:buFont typeface="Arial" pitchFamily="34" charset="0"/>
              <a:buNone/>
              <a:defRPr/>
            </a:pPr>
            <a:r>
              <a:rPr lang="it-IT" dirty="0" smtClean="0">
                <a:latin typeface="Verdana" charset="0"/>
              </a:rPr>
              <a:t>	</a:t>
            </a:r>
            <a:r>
              <a:rPr lang="it-IT" dirty="0" smtClean="0">
                <a:latin typeface="+mj-lt"/>
              </a:rPr>
              <a:t>L’</a:t>
            </a:r>
            <a:r>
              <a:rPr lang="it-IT" dirty="0" smtClean="0">
                <a:solidFill>
                  <a:srgbClr val="B00219"/>
                </a:solidFill>
                <a:latin typeface="+mj-lt"/>
              </a:rPr>
              <a:t>Istituto </a:t>
            </a:r>
            <a:r>
              <a:rPr lang="it-IT" dirty="0">
                <a:solidFill>
                  <a:srgbClr val="B00219"/>
                </a:solidFill>
                <a:latin typeface="+mj-lt"/>
              </a:rPr>
              <a:t>Superiore di </a:t>
            </a:r>
            <a:r>
              <a:rPr lang="it-IT" dirty="0" smtClean="0">
                <a:solidFill>
                  <a:srgbClr val="B00219"/>
                </a:solidFill>
                <a:latin typeface="+mj-lt"/>
              </a:rPr>
              <a:t>Sanità </a:t>
            </a:r>
            <a:r>
              <a:rPr lang="it-IT" dirty="0" smtClean="0">
                <a:latin typeface="+mj-lt"/>
              </a:rPr>
              <a:t>(ISS), </a:t>
            </a:r>
            <a:r>
              <a:rPr lang="it-IT" dirty="0">
                <a:latin typeface="+mj-lt"/>
              </a:rPr>
              <a:t>principale organo tecnico-scientifico del Servizio Sanitario Nazionale, è un ente pubblico che coniuga l’attività di ricerca a quella di consulenza, </a:t>
            </a:r>
            <a:r>
              <a:rPr lang="it-IT" dirty="0">
                <a:solidFill>
                  <a:srgbClr val="B00219"/>
                </a:solidFill>
                <a:latin typeface="+mj-lt"/>
              </a:rPr>
              <a:t>formazione</a:t>
            </a:r>
            <a:r>
              <a:rPr lang="it-IT" dirty="0">
                <a:latin typeface="+mj-lt"/>
              </a:rPr>
              <a:t> e controllo applicate alla tutela della salute </a:t>
            </a:r>
            <a:r>
              <a:rPr lang="it-IT" dirty="0" smtClean="0">
                <a:latin typeface="+mj-lt"/>
              </a:rPr>
              <a:t>pubblica</a:t>
            </a:r>
          </a:p>
          <a:p>
            <a:pPr marL="182880" indent="-182880" eaLnBrk="1" fontAlgn="auto" hangingPunct="1">
              <a:lnSpc>
                <a:spcPct val="90000"/>
              </a:lnSpc>
              <a:spcAft>
                <a:spcPts val="0"/>
              </a:spcAft>
              <a:buFont typeface="Arial" pitchFamily="34" charset="0"/>
              <a:buNone/>
              <a:defRPr/>
            </a:pPr>
            <a:endParaRPr lang="it-IT" dirty="0">
              <a:latin typeface="+mj-lt"/>
            </a:endParaRPr>
          </a:p>
          <a:p>
            <a:pPr marL="182880" indent="-182880" eaLnBrk="1" fontAlgn="auto" hangingPunct="1">
              <a:lnSpc>
                <a:spcPct val="90000"/>
              </a:lnSpc>
              <a:spcAft>
                <a:spcPts val="0"/>
              </a:spcAft>
              <a:buFont typeface="Arial" pitchFamily="34" charset="0"/>
              <a:buNone/>
              <a:defRPr/>
            </a:pPr>
            <a:r>
              <a:rPr lang="it-IT" dirty="0">
                <a:latin typeface="+mj-lt"/>
                <a:ea typeface="ＭＳ Ｐゴシック" charset="0"/>
                <a:cs typeface="ＭＳ Ｐゴシック" charset="0"/>
              </a:rPr>
              <a:t>	</a:t>
            </a:r>
            <a:r>
              <a:rPr lang="it-IT" dirty="0" smtClean="0">
                <a:latin typeface="+mj-lt"/>
                <a:ea typeface="ＭＳ Ｐゴシック" charset="0"/>
                <a:cs typeface="ＭＳ Ｐゴシック" charset="0"/>
              </a:rPr>
              <a:t>Attività di </a:t>
            </a:r>
            <a:r>
              <a:rPr lang="it-IT" dirty="0">
                <a:latin typeface="+mj-lt"/>
                <a:ea typeface="ＭＳ Ｐゴシック" charset="0"/>
                <a:cs typeface="ＭＳ Ｐゴシック" charset="0"/>
              </a:rPr>
              <a:t>formazione </a:t>
            </a:r>
            <a:r>
              <a:rPr lang="it-IT" dirty="0" smtClean="0">
                <a:latin typeface="+mj-lt"/>
                <a:ea typeface="ＭＳ Ｐゴシック" charset="0"/>
                <a:cs typeface="ＭＳ Ｐゴシック" charset="0"/>
              </a:rPr>
              <a:t>in </a:t>
            </a:r>
            <a:r>
              <a:rPr lang="it-IT" dirty="0">
                <a:solidFill>
                  <a:srgbClr val="B00219"/>
                </a:solidFill>
                <a:latin typeface="+mj-lt"/>
              </a:rPr>
              <a:t>salute pubblica</a:t>
            </a:r>
            <a:r>
              <a:rPr lang="it-IT" dirty="0">
                <a:latin typeface="+mj-lt"/>
                <a:ea typeface="ＭＳ Ｐゴシック" charset="0"/>
                <a:cs typeface="ＭＳ Ｐゴシック" charset="0"/>
              </a:rPr>
              <a:t>, in accordo con quanto previsto dal PSN per </a:t>
            </a:r>
            <a:r>
              <a:rPr lang="it-IT" dirty="0" smtClean="0">
                <a:latin typeface="+mj-lt"/>
                <a:ea typeface="ＭＳ Ｐゴシック" charset="0"/>
                <a:cs typeface="ＭＳ Ｐゴシック" charset="0"/>
              </a:rPr>
              <a:t>l’</a:t>
            </a:r>
            <a:r>
              <a:rPr lang="it-IT" altLang="ja-JP" dirty="0" smtClean="0">
                <a:latin typeface="+mj-lt"/>
                <a:cs typeface="ＭＳ Ｐゴシック" charset="0"/>
              </a:rPr>
              <a:t>aggiornamento </a:t>
            </a:r>
            <a:r>
              <a:rPr lang="it-IT" altLang="ja-JP" dirty="0">
                <a:latin typeface="+mj-lt"/>
                <a:cs typeface="ＭＳ Ｐゴシック" charset="0"/>
              </a:rPr>
              <a:t>e la formazione del personale sanitario del SSN, in ottemperanza al sistema </a:t>
            </a:r>
            <a:r>
              <a:rPr lang="it-IT" altLang="ja-JP" dirty="0" smtClean="0">
                <a:solidFill>
                  <a:srgbClr val="B00219"/>
                </a:solidFill>
                <a:latin typeface="+mj-lt"/>
              </a:rPr>
              <a:t>ECM</a:t>
            </a:r>
            <a:endParaRPr lang="it-IT" altLang="ja-JP" dirty="0" smtClean="0">
              <a:latin typeface="+mj-lt"/>
              <a:cs typeface="ＭＳ Ｐゴシック" charset="0"/>
            </a:endParaRPr>
          </a:p>
          <a:p>
            <a:pPr marL="182880" indent="-182880" eaLnBrk="1" fontAlgn="auto" hangingPunct="1">
              <a:lnSpc>
                <a:spcPct val="90000"/>
              </a:lnSpc>
              <a:spcAft>
                <a:spcPts val="0"/>
              </a:spcAft>
              <a:buFont typeface="Arial" pitchFamily="34" charset="0"/>
              <a:buNone/>
              <a:defRPr/>
            </a:pPr>
            <a:endParaRPr lang="it-IT" altLang="ja-JP" dirty="0" smtClean="0">
              <a:solidFill>
                <a:srgbClr val="B00219"/>
              </a:solidFill>
              <a:latin typeface="+mj-lt"/>
            </a:endParaRPr>
          </a:p>
          <a:p>
            <a:pPr marL="182563" indent="-3175" eaLnBrk="1" fontAlgn="auto" hangingPunct="1">
              <a:lnSpc>
                <a:spcPct val="90000"/>
              </a:lnSpc>
              <a:spcAft>
                <a:spcPts val="0"/>
              </a:spcAft>
              <a:buFont typeface="Arial" pitchFamily="34" charset="0"/>
              <a:buNone/>
              <a:defRPr/>
            </a:pPr>
            <a:r>
              <a:rPr lang="it-IT" altLang="ja-JP" dirty="0" smtClean="0">
                <a:solidFill>
                  <a:srgbClr val="B00219"/>
                </a:solidFill>
                <a:latin typeface="+mj-lt"/>
              </a:rPr>
              <a:t>Provider </a:t>
            </a:r>
            <a:r>
              <a:rPr lang="it-IT" altLang="ja-JP" dirty="0">
                <a:solidFill>
                  <a:srgbClr val="B00219"/>
                </a:solidFill>
                <a:latin typeface="+mj-lt"/>
              </a:rPr>
              <a:t>ECM </a:t>
            </a:r>
            <a:r>
              <a:rPr lang="it-IT" altLang="ja-JP" dirty="0" smtClean="0">
                <a:solidFill>
                  <a:srgbClr val="B00219"/>
                </a:solidFill>
                <a:latin typeface="+mj-lt"/>
              </a:rPr>
              <a:t>da </a:t>
            </a:r>
            <a:r>
              <a:rPr lang="it-IT" altLang="ja-JP" dirty="0">
                <a:solidFill>
                  <a:srgbClr val="B00219"/>
                </a:solidFill>
                <a:latin typeface="+mj-lt"/>
              </a:rPr>
              <a:t>Aprile </a:t>
            </a:r>
            <a:r>
              <a:rPr lang="it-IT" altLang="ja-JP" dirty="0" smtClean="0">
                <a:solidFill>
                  <a:srgbClr val="B00219"/>
                </a:solidFill>
                <a:latin typeface="+mj-lt"/>
              </a:rPr>
              <a:t>2011 </a:t>
            </a:r>
          </a:p>
          <a:p>
            <a:pPr marL="182563" indent="-3175" eaLnBrk="1" fontAlgn="auto" hangingPunct="1">
              <a:lnSpc>
                <a:spcPct val="90000"/>
              </a:lnSpc>
              <a:spcAft>
                <a:spcPts val="0"/>
              </a:spcAft>
              <a:buFont typeface="Arial" pitchFamily="34" charset="0"/>
              <a:buNone/>
              <a:defRPr/>
            </a:pPr>
            <a:r>
              <a:rPr lang="it-IT" altLang="ja-JP" dirty="0" smtClean="0">
                <a:latin typeface="+mj-lt"/>
              </a:rPr>
              <a:t>(in attesa di accreditamento standard)</a:t>
            </a:r>
          </a:p>
          <a:p>
            <a:pPr marL="182563" indent="-3175" eaLnBrk="1" fontAlgn="auto" hangingPunct="1">
              <a:lnSpc>
                <a:spcPct val="90000"/>
              </a:lnSpc>
              <a:spcAft>
                <a:spcPts val="0"/>
              </a:spcAft>
              <a:buFont typeface="Arial" pitchFamily="34" charset="0"/>
              <a:buNone/>
              <a:defRPr/>
            </a:pPr>
            <a:endParaRPr lang="it-IT" altLang="ja-JP" dirty="0" smtClean="0">
              <a:latin typeface="+mj-lt"/>
            </a:endParaRPr>
          </a:p>
          <a:p>
            <a:pPr marL="182563" indent="-3175" eaLnBrk="1" fontAlgn="auto" hangingPunct="1">
              <a:lnSpc>
                <a:spcPct val="90000"/>
              </a:lnSpc>
              <a:spcAft>
                <a:spcPts val="0"/>
              </a:spcAft>
              <a:buFont typeface="Arial" pitchFamily="34" charset="0"/>
              <a:buNone/>
              <a:defRPr/>
            </a:pPr>
            <a:endParaRPr lang="it-IT" altLang="ja-JP" dirty="0">
              <a:latin typeface="Verdana" charset="0"/>
            </a:endParaRPr>
          </a:p>
          <a:p>
            <a:pPr marL="182880" indent="-182880" eaLnBrk="1" fontAlgn="auto" hangingPunct="1">
              <a:lnSpc>
                <a:spcPct val="90000"/>
              </a:lnSpc>
              <a:spcAft>
                <a:spcPts val="0"/>
              </a:spcAft>
              <a:buFont typeface="Arial" pitchFamily="34" charset="0"/>
              <a:buNone/>
              <a:defRPr/>
            </a:pPr>
            <a:endParaRPr lang="it-IT" altLang="ja-JP" dirty="0">
              <a:solidFill>
                <a:srgbClr val="A10324"/>
              </a:solidFill>
              <a:latin typeface="Verdana" charset="0"/>
              <a:cs typeface="ＭＳ Ｐゴシック" charset="0"/>
            </a:endParaRPr>
          </a:p>
          <a:p>
            <a:pPr marL="182880" indent="-182880" eaLnBrk="1" fontAlgn="auto" hangingPunct="1">
              <a:lnSpc>
                <a:spcPct val="90000"/>
              </a:lnSpc>
              <a:spcAft>
                <a:spcPts val="0"/>
              </a:spcAft>
              <a:buFont typeface="Arial" pitchFamily="34" charset="0"/>
              <a:buNone/>
              <a:defRPr/>
            </a:pPr>
            <a:endParaRPr lang="it-IT" altLang="ja-JP" dirty="0">
              <a:latin typeface="Verdana" charset="0"/>
              <a:cs typeface="ＭＳ Ｐゴシック" charset="0"/>
            </a:endParaRPr>
          </a:p>
          <a:p>
            <a:pPr marL="0" indent="0" eaLnBrk="1" fontAlgn="auto" hangingPunct="1">
              <a:spcAft>
                <a:spcPts val="0"/>
              </a:spcAft>
              <a:buFont typeface="Arial" pitchFamily="34" charset="0"/>
              <a:buNone/>
              <a:defRPr/>
            </a:pPr>
            <a:endParaRPr lang="it-IT" dirty="0"/>
          </a:p>
        </p:txBody>
      </p:sp>
      <p:sp>
        <p:nvSpPr>
          <p:cNvPr id="12292" name="Segnaposto piè di pagina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Roma, 4 / 5 Novembre 2013</a:t>
            </a:r>
          </a:p>
        </p:txBody>
      </p:sp>
      <p:sp>
        <p:nvSpPr>
          <p:cNvPr id="8" name="Segnaposto data 7"/>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138" y="0"/>
            <a:ext cx="9059862" cy="1125538"/>
          </a:xfrm>
        </p:spPr>
        <p:txBody>
          <a:bodyPr/>
          <a:lstStyle/>
          <a:p>
            <a:pPr eaLnBrk="1" fontAlgn="auto" hangingPunct="1">
              <a:spcAft>
                <a:spcPts val="0"/>
              </a:spcAft>
              <a:defRPr/>
            </a:pPr>
            <a:r>
              <a:rPr lang="it-IT" dirty="0" smtClean="0"/>
              <a:t>Grazie per l’attenzione!</a:t>
            </a:r>
            <a:endParaRPr lang="it-IT" dirty="0"/>
          </a:p>
        </p:txBody>
      </p:sp>
      <p:pic>
        <p:nvPicPr>
          <p:cNvPr id="4" name="Segnaposto contenuto 3" descr="Schermata 10-2456597 alle 15.28.43.png"/>
          <p:cNvPicPr>
            <a:picLocks noGrp="1" noChangeAspect="1"/>
          </p:cNvPicPr>
          <p:nvPr>
            <p:ph idx="1"/>
          </p:nvPr>
        </p:nvPicPr>
        <p:blipFill>
          <a:blip r:embed="rId2">
            <a:extLst>
              <a:ext uri="{28A0092B-C50C-407E-A947-70E740481C1C}">
                <a14:useLocalDpi xmlns:a14="http://schemas.microsoft.com/office/drawing/2010/main" val="0"/>
              </a:ext>
            </a:extLst>
          </a:blip>
          <a:srcRect l="-4075" r="-4075"/>
          <a:stretch>
            <a:fillRect/>
          </a:stretch>
        </p:blipFill>
        <p:spPr>
          <a:xfrm>
            <a:off x="457200" y="1412694"/>
            <a:ext cx="8229600" cy="4876800"/>
          </a:xfrm>
        </p:spPr>
      </p:pic>
    </p:spTree>
    <p:extLst>
      <p:ext uri="{BB962C8B-B14F-4D97-AF65-F5344CB8AC3E}">
        <p14:creationId xmlns:p14="http://schemas.microsoft.com/office/powerpoint/2010/main" val="3034417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eaLnBrk="1" fontAlgn="auto" hangingPunct="1">
              <a:spcAft>
                <a:spcPts val="0"/>
              </a:spcAft>
              <a:defRPr/>
            </a:pPr>
            <a:r>
              <a:rPr lang="it-IT" dirty="0" smtClean="0"/>
              <a:t>Aree di formazione in sanità pubblica</a:t>
            </a:r>
            <a:endParaRPr lang="it-IT" dirty="0"/>
          </a:p>
        </p:txBody>
      </p:sp>
      <p:sp>
        <p:nvSpPr>
          <p:cNvPr id="3" name="Segnaposto contenuto 2"/>
          <p:cNvSpPr>
            <a:spLocks noGrp="1"/>
          </p:cNvSpPr>
          <p:nvPr>
            <p:ph idx="1"/>
          </p:nvPr>
        </p:nvSpPr>
        <p:spPr/>
        <p:txBody>
          <a:bodyPr/>
          <a:lstStyle/>
          <a:p>
            <a:pPr>
              <a:lnSpc>
                <a:spcPct val="70000"/>
              </a:lnSpc>
              <a:buFontTx/>
              <a:buNone/>
            </a:pPr>
            <a:r>
              <a:rPr lang="it-IT" dirty="0"/>
              <a:t>Formazione residenziale e a distanza nelle aree: </a:t>
            </a:r>
          </a:p>
          <a:p>
            <a:pPr>
              <a:lnSpc>
                <a:spcPct val="70000"/>
              </a:lnSpc>
              <a:buFontTx/>
              <a:buNone/>
            </a:pPr>
            <a:endParaRPr lang="it-IT" dirty="0"/>
          </a:p>
          <a:p>
            <a:pPr marL="450850" indent="-273050">
              <a:lnSpc>
                <a:spcPct val="70000"/>
              </a:lnSpc>
              <a:spcBef>
                <a:spcPts val="0"/>
              </a:spcBef>
              <a:buClr>
                <a:schemeClr val="tx1"/>
              </a:buClr>
            </a:pPr>
            <a:r>
              <a:rPr lang="it-IT" dirty="0">
                <a:solidFill>
                  <a:srgbClr val="B00219"/>
                </a:solidFill>
              </a:rPr>
              <a:t>Comunicazione e promozione della salute</a:t>
            </a:r>
            <a:endParaRPr lang="it-IT" dirty="0"/>
          </a:p>
          <a:p>
            <a:pPr marL="450850" indent="-273050">
              <a:lnSpc>
                <a:spcPct val="70000"/>
              </a:lnSpc>
              <a:spcBef>
                <a:spcPts val="0"/>
              </a:spcBef>
              <a:buClr>
                <a:schemeClr val="tx1"/>
              </a:buClr>
            </a:pPr>
            <a:endParaRPr lang="it-IT" dirty="0"/>
          </a:p>
          <a:p>
            <a:pPr marL="450850" indent="-273050">
              <a:lnSpc>
                <a:spcPct val="70000"/>
              </a:lnSpc>
              <a:spcBef>
                <a:spcPts val="0"/>
              </a:spcBef>
              <a:buClr>
                <a:schemeClr val="tx1"/>
              </a:buClr>
            </a:pPr>
            <a:r>
              <a:rPr lang="it-IT" dirty="0">
                <a:solidFill>
                  <a:srgbClr val="B00219"/>
                </a:solidFill>
              </a:rPr>
              <a:t>Epidemiologia e Ricerca sui Servizi Sanitari</a:t>
            </a:r>
          </a:p>
          <a:p>
            <a:pPr marL="450850" indent="-273050">
              <a:lnSpc>
                <a:spcPct val="70000"/>
              </a:lnSpc>
              <a:spcBef>
                <a:spcPts val="0"/>
              </a:spcBef>
              <a:buClr>
                <a:schemeClr val="tx1"/>
              </a:buClr>
            </a:pPr>
            <a:endParaRPr lang="it-IT" dirty="0">
              <a:solidFill>
                <a:srgbClr val="B00219"/>
              </a:solidFill>
            </a:endParaRPr>
          </a:p>
          <a:p>
            <a:pPr marL="450850" indent="-273050">
              <a:lnSpc>
                <a:spcPct val="70000"/>
              </a:lnSpc>
              <a:spcBef>
                <a:spcPts val="0"/>
              </a:spcBef>
              <a:buClr>
                <a:schemeClr val="tx1"/>
              </a:buClr>
            </a:pPr>
            <a:r>
              <a:rPr lang="it-IT" dirty="0">
                <a:solidFill>
                  <a:srgbClr val="B00219"/>
                </a:solidFill>
              </a:rPr>
              <a:t>Management dei Servizi Sanitari </a:t>
            </a:r>
          </a:p>
          <a:p>
            <a:pPr marL="450850" indent="-273050">
              <a:lnSpc>
                <a:spcPct val="70000"/>
              </a:lnSpc>
              <a:spcBef>
                <a:spcPts val="0"/>
              </a:spcBef>
              <a:buClr>
                <a:schemeClr val="tx1"/>
              </a:buClr>
            </a:pPr>
            <a:endParaRPr lang="it-IT" dirty="0">
              <a:solidFill>
                <a:srgbClr val="B00219"/>
              </a:solidFill>
            </a:endParaRPr>
          </a:p>
          <a:p>
            <a:pPr marL="450850" indent="-273050">
              <a:lnSpc>
                <a:spcPct val="70000"/>
              </a:lnSpc>
              <a:spcBef>
                <a:spcPts val="0"/>
              </a:spcBef>
              <a:buClr>
                <a:schemeClr val="tx1"/>
              </a:buClr>
            </a:pPr>
            <a:r>
              <a:rPr lang="it-IT" dirty="0">
                <a:solidFill>
                  <a:srgbClr val="B00219"/>
                </a:solidFill>
              </a:rPr>
              <a:t>Prevenzione e Salute </a:t>
            </a:r>
            <a:r>
              <a:rPr lang="it-IT" dirty="0" smtClean="0">
                <a:solidFill>
                  <a:srgbClr val="B00219"/>
                </a:solidFill>
              </a:rPr>
              <a:t>Pubblica</a:t>
            </a:r>
          </a:p>
          <a:p>
            <a:pPr marL="0" indent="0">
              <a:lnSpc>
                <a:spcPct val="70000"/>
              </a:lnSpc>
              <a:buClr>
                <a:schemeClr val="tx1"/>
              </a:buClr>
              <a:buNone/>
            </a:pPr>
            <a:endParaRPr lang="it-IT" dirty="0" smtClean="0">
              <a:solidFill>
                <a:srgbClr val="B00219"/>
              </a:solidFill>
            </a:endParaRPr>
          </a:p>
          <a:p>
            <a:pPr marL="0" indent="0">
              <a:lnSpc>
                <a:spcPct val="70000"/>
              </a:lnSpc>
              <a:buClr>
                <a:schemeClr val="tx1"/>
              </a:buClr>
              <a:buNone/>
            </a:pPr>
            <a:r>
              <a:rPr lang="it-IT" dirty="0" smtClean="0"/>
              <a:t>Tipologia crediti erogati: </a:t>
            </a:r>
            <a:r>
              <a:rPr lang="it-IT" dirty="0"/>
              <a:t/>
            </a:r>
            <a:br>
              <a:rPr lang="it-IT" dirty="0"/>
            </a:br>
            <a:endParaRPr lang="it-IT" dirty="0" smtClean="0"/>
          </a:p>
          <a:p>
            <a:pPr marL="449263" indent="-271463">
              <a:spcBef>
                <a:spcPts val="1176"/>
              </a:spcBef>
              <a:buClr>
                <a:schemeClr val="tx1"/>
              </a:buClr>
            </a:pPr>
            <a:r>
              <a:rPr lang="it-IT" dirty="0" smtClean="0"/>
              <a:t>Educazione continua in medicina (</a:t>
            </a:r>
            <a:r>
              <a:rPr lang="it-IT" dirty="0" smtClean="0">
                <a:solidFill>
                  <a:srgbClr val="B00219"/>
                </a:solidFill>
              </a:rPr>
              <a:t>ECM</a:t>
            </a:r>
            <a:r>
              <a:rPr lang="it-IT" dirty="0" smtClean="0"/>
              <a:t>)</a:t>
            </a:r>
          </a:p>
          <a:p>
            <a:pPr marL="449263" indent="-271463">
              <a:spcBef>
                <a:spcPts val="1176"/>
              </a:spcBef>
              <a:buClr>
                <a:schemeClr val="tx1"/>
              </a:buClr>
            </a:pPr>
            <a:r>
              <a:rPr lang="it-IT" dirty="0" smtClean="0"/>
              <a:t>Crediti Formativi Universitari (</a:t>
            </a:r>
            <a:r>
              <a:rPr lang="it-IT" dirty="0">
                <a:solidFill>
                  <a:srgbClr val="B00219"/>
                </a:solidFill>
              </a:rPr>
              <a:t>CFU</a:t>
            </a:r>
            <a:r>
              <a:rPr lang="it-IT" dirty="0" smtClean="0"/>
              <a:t>) </a:t>
            </a:r>
            <a:r>
              <a:rPr lang="it-IT" dirty="0"/>
              <a:t>in collaborazione con Università</a:t>
            </a:r>
          </a:p>
          <a:p>
            <a:pPr marL="0" indent="0">
              <a:lnSpc>
                <a:spcPct val="70000"/>
              </a:lnSpc>
              <a:buNone/>
            </a:pPr>
            <a:endParaRPr lang="it-IT" dirty="0"/>
          </a:p>
        </p:txBody>
      </p:sp>
      <p:sp>
        <p:nvSpPr>
          <p:cNvPr id="5" name="Segnaposto piè di pagina 4"/>
          <p:cNvSpPr>
            <a:spLocks noGrp="1"/>
          </p:cNvSpPr>
          <p:nvPr>
            <p:ph type="ftr" sz="quarter" idx="11"/>
          </p:nvPr>
        </p:nvSpPr>
        <p:spPr/>
        <p:txBody>
          <a:bodyPr/>
          <a:lstStyle/>
          <a:p>
            <a:pPr>
              <a:defRPr/>
            </a:pPr>
            <a:r>
              <a:rPr lang="it-IT" smtClean="0"/>
              <a:t>Quinta Conferenza Nazionale sulla Formazione Continua in Medicina </a:t>
            </a:r>
          </a:p>
          <a:p>
            <a:pPr>
              <a:defRPr/>
            </a:pPr>
            <a:r>
              <a:rPr lang="it-IT" smtClean="0"/>
              <a:t>Roma, 4 / 5 Novembre 2013</a:t>
            </a:r>
            <a:endParaRPr lang="it-IT"/>
          </a:p>
        </p:txBody>
      </p:sp>
      <p:sp>
        <p:nvSpPr>
          <p:cNvPr id="7" name="Segnaposto data 6"/>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extLst>
      <p:ext uri="{BB962C8B-B14F-4D97-AF65-F5344CB8AC3E}">
        <p14:creationId xmlns:p14="http://schemas.microsoft.com/office/powerpoint/2010/main" val="241266671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eaLnBrk="1" fontAlgn="auto" hangingPunct="1">
              <a:spcAft>
                <a:spcPts val="0"/>
              </a:spcAft>
              <a:defRPr/>
            </a:pPr>
            <a:r>
              <a:rPr lang="it-IT" dirty="0"/>
              <a:t>Ufficio Relazioni </a:t>
            </a:r>
            <a:r>
              <a:rPr lang="it-IT" dirty="0" smtClean="0"/>
              <a:t>Esterne dell’ISS</a:t>
            </a:r>
            <a:endParaRPr lang="it-IT" dirty="0"/>
          </a:p>
        </p:txBody>
      </p:sp>
      <p:sp>
        <p:nvSpPr>
          <p:cNvPr id="7" name="Segnaposto contenuto 6"/>
          <p:cNvSpPr>
            <a:spLocks noGrp="1"/>
          </p:cNvSpPr>
          <p:nvPr>
            <p:ph idx="1"/>
          </p:nvPr>
        </p:nvSpPr>
        <p:spPr/>
        <p:txBody>
          <a:bodyPr rtlCol="0">
            <a:normAutofit/>
          </a:bodyPr>
          <a:lstStyle/>
          <a:p>
            <a:pPr marL="0" indent="0">
              <a:buNone/>
            </a:pPr>
            <a:r>
              <a:rPr lang="it-IT" dirty="0" smtClean="0">
                <a:latin typeface="+mj-lt"/>
                <a:cs typeface="Verdana"/>
              </a:rPr>
              <a:t>L’Ufficio </a:t>
            </a:r>
            <a:r>
              <a:rPr lang="it-IT" dirty="0">
                <a:latin typeface="+mj-lt"/>
                <a:cs typeface="Verdana"/>
              </a:rPr>
              <a:t>Relazioni Esterne </a:t>
            </a:r>
            <a:r>
              <a:rPr lang="it-IT" dirty="0" smtClean="0">
                <a:latin typeface="+mj-lt"/>
                <a:cs typeface="Verdana"/>
              </a:rPr>
              <a:t>dell’ISS ha come mandato:</a:t>
            </a:r>
          </a:p>
          <a:p>
            <a:pPr>
              <a:buNone/>
            </a:pPr>
            <a:endParaRPr lang="it-IT" dirty="0" smtClean="0">
              <a:latin typeface="+mj-lt"/>
              <a:cs typeface="Verdana"/>
            </a:endParaRPr>
          </a:p>
          <a:p>
            <a:pPr marL="449263" indent="-271463">
              <a:lnSpc>
                <a:spcPct val="90000"/>
              </a:lnSpc>
              <a:spcBef>
                <a:spcPts val="1776"/>
              </a:spcBef>
              <a:buClr>
                <a:schemeClr val="tx1"/>
              </a:buClr>
              <a:tabLst>
                <a:tab pos="449263" algn="l"/>
              </a:tabLst>
            </a:pPr>
            <a:r>
              <a:rPr lang="it-IT" dirty="0" smtClean="0">
                <a:latin typeface="+mj-lt"/>
                <a:cs typeface="Verdana"/>
              </a:rPr>
              <a:t>Progettazione</a:t>
            </a:r>
            <a:r>
              <a:rPr lang="it-IT" dirty="0" smtClean="0">
                <a:solidFill>
                  <a:srgbClr val="B00219"/>
                </a:solidFill>
                <a:latin typeface="+mj-lt"/>
                <a:cs typeface="Verdana"/>
              </a:rPr>
              <a:t> </a:t>
            </a:r>
            <a:r>
              <a:rPr lang="it-IT" dirty="0" smtClean="0">
                <a:solidFill>
                  <a:srgbClr val="292934"/>
                </a:solidFill>
                <a:latin typeface="+mj-lt"/>
                <a:cs typeface="Verdana"/>
              </a:rPr>
              <a:t>ed erogazione </a:t>
            </a:r>
            <a:r>
              <a:rPr lang="it-IT" dirty="0" smtClean="0">
                <a:latin typeface="+mj-lt"/>
                <a:cs typeface="Verdana"/>
              </a:rPr>
              <a:t>di corsi residenziali e </a:t>
            </a:r>
            <a:r>
              <a:rPr lang="it-IT" dirty="0" smtClean="0">
                <a:solidFill>
                  <a:srgbClr val="B00219"/>
                </a:solidFill>
                <a:latin typeface="+mj-lt"/>
                <a:cs typeface="Verdana"/>
              </a:rPr>
              <a:t>FAD </a:t>
            </a:r>
            <a:r>
              <a:rPr lang="it-IT" dirty="0" smtClean="0">
                <a:latin typeface="+mj-lt"/>
                <a:cs typeface="Verdana"/>
              </a:rPr>
              <a:t>in </a:t>
            </a:r>
            <a:r>
              <a:rPr lang="it-IT" dirty="0">
                <a:latin typeface="+mj-lt"/>
                <a:cs typeface="Verdana"/>
              </a:rPr>
              <a:t>sanità pubblica a partire </a:t>
            </a:r>
            <a:r>
              <a:rPr lang="it-IT" dirty="0" smtClean="0">
                <a:latin typeface="+mj-lt"/>
                <a:cs typeface="Verdana"/>
              </a:rPr>
              <a:t>dal 2004 (prima </a:t>
            </a:r>
            <a:r>
              <a:rPr lang="it-IT" dirty="0" smtClean="0">
                <a:solidFill>
                  <a:srgbClr val="A10324"/>
                </a:solidFill>
                <a:latin typeface="+mj-lt"/>
                <a:cs typeface="Verdana"/>
              </a:rPr>
              <a:t>sperimentazione</a:t>
            </a:r>
            <a:r>
              <a:rPr lang="it-IT" dirty="0" smtClean="0">
                <a:latin typeface="+mj-lt"/>
                <a:cs typeface="Verdana"/>
              </a:rPr>
              <a:t> FAD – ECM) </a:t>
            </a:r>
          </a:p>
          <a:p>
            <a:pPr marL="449263" indent="-271463">
              <a:lnSpc>
                <a:spcPct val="90000"/>
              </a:lnSpc>
              <a:spcBef>
                <a:spcPts val="1776"/>
              </a:spcBef>
              <a:buClr>
                <a:schemeClr val="tx1"/>
              </a:buClr>
              <a:tabLst>
                <a:tab pos="449263" algn="l"/>
              </a:tabLst>
            </a:pPr>
            <a:r>
              <a:rPr lang="it-IT" dirty="0" smtClean="0">
                <a:latin typeface="+mj-lt"/>
                <a:cs typeface="Verdana"/>
              </a:rPr>
              <a:t>Sperimentazione di </a:t>
            </a:r>
            <a:r>
              <a:rPr lang="it-IT" dirty="0" smtClean="0">
                <a:solidFill>
                  <a:srgbClr val="B00219"/>
                </a:solidFill>
                <a:latin typeface="+mj-lt"/>
                <a:cs typeface="Verdana"/>
              </a:rPr>
              <a:t>metodologie </a:t>
            </a:r>
            <a:r>
              <a:rPr lang="it-IT" dirty="0">
                <a:solidFill>
                  <a:srgbClr val="B00219"/>
                </a:solidFill>
                <a:latin typeface="+mj-lt"/>
                <a:cs typeface="Verdana"/>
              </a:rPr>
              <a:t>formative attive</a:t>
            </a:r>
            <a:r>
              <a:rPr lang="it-IT" dirty="0">
                <a:latin typeface="+mj-lt"/>
                <a:cs typeface="Verdana"/>
              </a:rPr>
              <a:t>, </a:t>
            </a:r>
            <a:r>
              <a:rPr lang="it-IT" dirty="0" smtClean="0">
                <a:latin typeface="+mj-lt"/>
                <a:cs typeface="Verdana"/>
              </a:rPr>
              <a:t>come il </a:t>
            </a:r>
            <a:r>
              <a:rPr lang="it-IT" dirty="0" err="1" smtClean="0">
                <a:latin typeface="+mj-lt"/>
                <a:cs typeface="Verdana"/>
              </a:rPr>
              <a:t>Problem</a:t>
            </a:r>
            <a:r>
              <a:rPr lang="it-IT" dirty="0" smtClean="0">
                <a:latin typeface="+mj-lt"/>
                <a:cs typeface="Verdana"/>
              </a:rPr>
              <a:t> </a:t>
            </a:r>
            <a:r>
              <a:rPr lang="it-IT" dirty="0" err="1">
                <a:latin typeface="+mj-lt"/>
                <a:cs typeface="Verdana"/>
              </a:rPr>
              <a:t>Based</a:t>
            </a:r>
            <a:r>
              <a:rPr lang="it-IT" dirty="0">
                <a:latin typeface="+mj-lt"/>
                <a:cs typeface="Verdana"/>
              </a:rPr>
              <a:t> Learning (PBL), già utilizzato nei corsi residenziali, </a:t>
            </a:r>
            <a:r>
              <a:rPr lang="it-IT" dirty="0" smtClean="0">
                <a:latin typeface="+mj-lt"/>
                <a:cs typeface="Verdana"/>
              </a:rPr>
              <a:t>nel contesto dell’e</a:t>
            </a:r>
            <a:r>
              <a:rPr lang="it-IT" dirty="0">
                <a:latin typeface="+mj-lt"/>
                <a:cs typeface="Verdana"/>
              </a:rPr>
              <a:t>-</a:t>
            </a:r>
            <a:r>
              <a:rPr lang="it-IT" dirty="0" smtClean="0">
                <a:latin typeface="+mj-lt"/>
                <a:cs typeface="Verdana"/>
              </a:rPr>
              <a:t>learning</a:t>
            </a:r>
          </a:p>
          <a:p>
            <a:pPr marL="449263" indent="-271463">
              <a:lnSpc>
                <a:spcPct val="90000"/>
              </a:lnSpc>
              <a:spcBef>
                <a:spcPts val="1776"/>
              </a:spcBef>
              <a:buClr>
                <a:schemeClr val="tx1"/>
              </a:buClr>
              <a:tabLst>
                <a:tab pos="449263" algn="l"/>
              </a:tabLst>
            </a:pPr>
            <a:r>
              <a:rPr lang="it-IT" dirty="0" smtClean="0">
                <a:latin typeface="+mj-lt"/>
                <a:cs typeface="Verdana"/>
              </a:rPr>
              <a:t>Ricerca continua di </a:t>
            </a:r>
            <a:r>
              <a:rPr lang="it-IT" dirty="0">
                <a:solidFill>
                  <a:srgbClr val="B00219"/>
                </a:solidFill>
                <a:latin typeface="+mj-lt"/>
                <a:cs typeface="Verdana"/>
              </a:rPr>
              <a:t>modelli didattici innovativi </a:t>
            </a:r>
            <a:r>
              <a:rPr lang="it-IT" dirty="0" smtClean="0">
                <a:latin typeface="+mj-lt"/>
                <a:cs typeface="Verdana"/>
              </a:rPr>
              <a:t>nel campo della formazione a distanza in sanità pubblica</a:t>
            </a:r>
            <a:endParaRPr lang="it-IT" i="1" dirty="0" smtClean="0">
              <a:solidFill>
                <a:srgbClr val="B00219"/>
              </a:solidFill>
              <a:latin typeface="+mj-lt"/>
              <a:cs typeface="Verdana"/>
            </a:endParaRPr>
          </a:p>
          <a:p>
            <a:pPr marL="898525" indent="-363538"/>
            <a:endParaRPr lang="it-IT" i="1" dirty="0">
              <a:solidFill>
                <a:srgbClr val="B00219"/>
              </a:solidFill>
              <a:latin typeface="Verdana"/>
              <a:cs typeface="Verdana"/>
            </a:endParaRPr>
          </a:p>
          <a:p>
            <a:pPr eaLnBrk="1" fontAlgn="auto" hangingPunct="1">
              <a:lnSpc>
                <a:spcPct val="90000"/>
              </a:lnSpc>
              <a:spcAft>
                <a:spcPts val="0"/>
              </a:spcAft>
              <a:buFont typeface="Arial"/>
              <a:buNone/>
              <a:defRPr/>
            </a:pPr>
            <a:endParaRPr lang="it-IT" altLang="ja-JP" dirty="0">
              <a:solidFill>
                <a:srgbClr val="A10324"/>
              </a:solidFill>
              <a:latin typeface="Verdana"/>
              <a:cs typeface="Verdana"/>
            </a:endParaRPr>
          </a:p>
          <a:p>
            <a:pPr eaLnBrk="1" fontAlgn="auto" hangingPunct="1">
              <a:lnSpc>
                <a:spcPct val="90000"/>
              </a:lnSpc>
              <a:spcAft>
                <a:spcPts val="0"/>
              </a:spcAft>
              <a:buFont typeface="Arial"/>
              <a:buNone/>
              <a:defRPr/>
            </a:pPr>
            <a:endParaRPr lang="it-IT" altLang="ja-JP" dirty="0">
              <a:latin typeface="Verdana"/>
              <a:cs typeface="Verdana"/>
            </a:endParaRPr>
          </a:p>
          <a:p>
            <a:pPr marL="0" indent="0" eaLnBrk="1" fontAlgn="auto" hangingPunct="1">
              <a:spcAft>
                <a:spcPts val="0"/>
              </a:spcAft>
              <a:buFont typeface="Arial"/>
              <a:buNone/>
              <a:defRPr/>
            </a:pPr>
            <a:endParaRPr lang="it-IT" dirty="0">
              <a:latin typeface="Verdana"/>
              <a:cs typeface="Verdana"/>
            </a:endParaRPr>
          </a:p>
        </p:txBody>
      </p:sp>
      <p:sp>
        <p:nvSpPr>
          <p:cNvPr id="13318" name="Segnaposto piè di pagina 9"/>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a:t>
            </a:r>
          </a:p>
          <a:p>
            <a:pPr fontAlgn="base">
              <a:spcBef>
                <a:spcPct val="0"/>
              </a:spcBef>
              <a:spcAft>
                <a:spcPct val="0"/>
              </a:spcAft>
              <a:defRPr/>
            </a:pPr>
            <a:r>
              <a:rPr lang="it-IT" dirty="0" smtClean="0"/>
              <a:t>Roma, 4 / 5 Novembre 2013</a:t>
            </a:r>
          </a:p>
        </p:txBody>
      </p:sp>
      <p:sp>
        <p:nvSpPr>
          <p:cNvPr id="8" name="Segnaposto data 7"/>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extLst>
      <p:ext uri="{BB962C8B-B14F-4D97-AF65-F5344CB8AC3E}">
        <p14:creationId xmlns:p14="http://schemas.microsoft.com/office/powerpoint/2010/main" val="276524166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kumimoji="1" lang="it-IT" dirty="0">
                <a:solidFill>
                  <a:srgbClr val="FFFFFF"/>
                </a:solidFill>
                <a:ea typeface="ＭＳ Ｐゴシック" charset="0"/>
                <a:cs typeface="Times New Roman" charset="0"/>
              </a:rPr>
              <a:t>Metodo didattico</a:t>
            </a:r>
            <a:endParaRPr lang="en-GB" dirty="0"/>
          </a:p>
        </p:txBody>
      </p:sp>
      <p:pic>
        <p:nvPicPr>
          <p:cNvPr id="5" name="Immagine 4" descr="lavagna.JPG"/>
          <p:cNvPicPr>
            <a:picLocks noChangeAspect="1"/>
          </p:cNvPicPr>
          <p:nvPr/>
        </p:nvPicPr>
        <p:blipFill>
          <a:blip r:embed="rId2" cstate="print"/>
          <a:stretch>
            <a:fillRect/>
          </a:stretch>
        </p:blipFill>
        <p:spPr>
          <a:xfrm>
            <a:off x="2267745" y="1617946"/>
            <a:ext cx="4590378" cy="4763382"/>
          </a:xfrm>
          <a:prstGeom prst="rect">
            <a:avLst/>
          </a:prstGeom>
        </p:spPr>
      </p:pic>
    </p:spTree>
    <p:extLst>
      <p:ext uri="{BB962C8B-B14F-4D97-AF65-F5344CB8AC3E}">
        <p14:creationId xmlns:p14="http://schemas.microsoft.com/office/powerpoint/2010/main" val="283279678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8263" y="68263"/>
            <a:ext cx="6858000" cy="990600"/>
          </a:xfrm>
        </p:spPr>
        <p:txBody>
          <a:bodyPr>
            <a:normAutofit/>
          </a:bodyPr>
          <a:lstStyle/>
          <a:p>
            <a:pPr eaLnBrk="1" fontAlgn="auto" hangingPunct="1">
              <a:spcAft>
                <a:spcPts val="0"/>
              </a:spcAft>
              <a:defRPr/>
            </a:pPr>
            <a:r>
              <a:rPr lang="it-IT" dirty="0" smtClean="0"/>
              <a:t>Metodi didattici attivi in medicina</a:t>
            </a:r>
            <a:endParaRPr lang="it-IT" dirty="0"/>
          </a:p>
        </p:txBody>
      </p:sp>
      <p:sp>
        <p:nvSpPr>
          <p:cNvPr id="18435" name="Segnaposto contenuto 4"/>
          <p:cNvSpPr>
            <a:spLocks noGrp="1"/>
          </p:cNvSpPr>
          <p:nvPr>
            <p:ph idx="1"/>
          </p:nvPr>
        </p:nvSpPr>
        <p:spPr>
          <a:xfrm>
            <a:off x="457200" y="1282700"/>
            <a:ext cx="8407400" cy="4876800"/>
          </a:xfrm>
        </p:spPr>
        <p:txBody>
          <a:bodyPr/>
          <a:lstStyle/>
          <a:p>
            <a:pPr eaLnBrk="1" hangingPunct="1">
              <a:buClrTx/>
              <a:buFont typeface="Arial" pitchFamily="34" charset="0"/>
              <a:buChar char="•"/>
            </a:pPr>
            <a:r>
              <a:rPr lang="it-IT" sz="2200" dirty="0" smtClean="0"/>
              <a:t>Vasta letteratura che conferma l’efficacia di forme di insegnamento attivo, “</a:t>
            </a:r>
            <a:r>
              <a:rPr lang="it-IT" sz="2200" dirty="0" err="1" smtClean="0"/>
              <a:t>student</a:t>
            </a:r>
            <a:r>
              <a:rPr lang="it-IT" sz="2200" dirty="0" smtClean="0"/>
              <a:t> </a:t>
            </a:r>
            <a:r>
              <a:rPr lang="it-IT" sz="2200" dirty="0" err="1" smtClean="0"/>
              <a:t>centered</a:t>
            </a:r>
            <a:r>
              <a:rPr lang="it-IT" sz="2200" dirty="0" smtClean="0"/>
              <a:t>”,  rispetto a metodi di tipo trasmissivo (Michael, 2006)</a:t>
            </a:r>
          </a:p>
          <a:p>
            <a:pPr eaLnBrk="1" hangingPunct="1">
              <a:buClrTx/>
              <a:buFont typeface="Arial" pitchFamily="34" charset="0"/>
              <a:buChar char="•"/>
            </a:pPr>
            <a:endParaRPr lang="it-IT" sz="2200" dirty="0" smtClean="0"/>
          </a:p>
          <a:p>
            <a:pPr eaLnBrk="1" hangingPunct="1">
              <a:buClrTx/>
              <a:buFont typeface="Arial" pitchFamily="34" charset="0"/>
              <a:buChar char="•"/>
            </a:pPr>
            <a:r>
              <a:rPr lang="it-IT" sz="2200" dirty="0" smtClean="0"/>
              <a:t>Crescente interesse per metodi attivi nella formazione in sanità, come il </a:t>
            </a:r>
            <a:r>
              <a:rPr lang="it-IT" sz="2200" dirty="0" err="1" smtClean="0">
                <a:solidFill>
                  <a:srgbClr val="A10324"/>
                </a:solidFill>
              </a:rPr>
              <a:t>Problem</a:t>
            </a:r>
            <a:r>
              <a:rPr lang="it-IT" sz="2200" dirty="0" smtClean="0">
                <a:solidFill>
                  <a:srgbClr val="A10324"/>
                </a:solidFill>
              </a:rPr>
              <a:t> </a:t>
            </a:r>
            <a:r>
              <a:rPr lang="it-IT" sz="2200" dirty="0" err="1" smtClean="0">
                <a:solidFill>
                  <a:srgbClr val="A10324"/>
                </a:solidFill>
              </a:rPr>
              <a:t>based</a:t>
            </a:r>
            <a:r>
              <a:rPr lang="it-IT" sz="2200" dirty="0" smtClean="0">
                <a:solidFill>
                  <a:srgbClr val="A10324"/>
                </a:solidFill>
              </a:rPr>
              <a:t> </a:t>
            </a:r>
            <a:r>
              <a:rPr lang="it-IT" sz="2200" dirty="0" err="1" smtClean="0">
                <a:solidFill>
                  <a:srgbClr val="A10324"/>
                </a:solidFill>
              </a:rPr>
              <a:t>learning</a:t>
            </a:r>
            <a:r>
              <a:rPr lang="it-IT" sz="2200" dirty="0" smtClean="0">
                <a:solidFill>
                  <a:srgbClr val="A10324"/>
                </a:solidFill>
              </a:rPr>
              <a:t> </a:t>
            </a:r>
            <a:r>
              <a:rPr lang="it-IT" sz="2200" dirty="0" smtClean="0"/>
              <a:t>(PBL), considerato adatto al contesto sanitario</a:t>
            </a:r>
            <a:r>
              <a:rPr lang="it-IT" sz="2200" dirty="0"/>
              <a:t>,</a:t>
            </a:r>
            <a:r>
              <a:rPr lang="it-IT" sz="2200" dirty="0" smtClean="0"/>
              <a:t> in quanto porta gli studenti a lavorare su </a:t>
            </a:r>
            <a:r>
              <a:rPr lang="it-IT" sz="2200" dirty="0" smtClean="0">
                <a:solidFill>
                  <a:srgbClr val="A10324"/>
                </a:solidFill>
              </a:rPr>
              <a:t>casi reali</a:t>
            </a:r>
            <a:r>
              <a:rPr lang="it-IT" sz="2200" dirty="0" smtClean="0"/>
              <a:t>, rafforza le conoscenze </a:t>
            </a:r>
            <a:r>
              <a:rPr lang="it-IT" sz="2200" dirty="0"/>
              <a:t>attraverso il lavoro di </a:t>
            </a:r>
            <a:r>
              <a:rPr lang="it-IT" sz="2200" dirty="0" smtClean="0"/>
              <a:t>gruppo</a:t>
            </a:r>
          </a:p>
          <a:p>
            <a:pPr eaLnBrk="1" hangingPunct="1">
              <a:buClrTx/>
              <a:buFont typeface="Arial" pitchFamily="34" charset="0"/>
              <a:buChar char="•"/>
            </a:pPr>
            <a:endParaRPr lang="it-IT" sz="2200" dirty="0" smtClean="0"/>
          </a:p>
          <a:p>
            <a:pPr eaLnBrk="1" hangingPunct="1">
              <a:buClrTx/>
              <a:buFont typeface="Arial" pitchFamily="34" charset="0"/>
              <a:buChar char="•"/>
            </a:pPr>
            <a:r>
              <a:rPr lang="it-IT" altLang="ja-JP" sz="2200" dirty="0" smtClean="0">
                <a:ea typeface="Verdana" panose="020B0604030504040204" pitchFamily="34" charset="0"/>
                <a:cs typeface="Verdana" panose="020B0604030504040204" pitchFamily="34" charset="0"/>
              </a:rPr>
              <a:t>L’apprendimento </a:t>
            </a:r>
            <a:r>
              <a:rPr lang="it-IT" altLang="ja-JP" sz="2200" dirty="0">
                <a:ea typeface="Verdana" panose="020B0604030504040204" pitchFamily="34" charset="0"/>
                <a:cs typeface="Verdana" panose="020B0604030504040204" pitchFamily="34" charset="0"/>
              </a:rPr>
              <a:t>è generato dal processo di lavorare alla comprensione o alla soluzione di un problema attraverso lo sforzo per </a:t>
            </a:r>
            <a:r>
              <a:rPr lang="it-IT" altLang="ja-JP" sz="2200" dirty="0">
                <a:solidFill>
                  <a:srgbClr val="A10324"/>
                </a:solidFill>
                <a:ea typeface="Verdana" panose="020B0604030504040204" pitchFamily="34" charset="0"/>
                <a:cs typeface="Verdana" panose="020B0604030504040204" pitchFamily="34" charset="0"/>
              </a:rPr>
              <a:t>colmare la lacuna esistente tra quanto è utile sapere e quanto si conosce per risolvere un dato </a:t>
            </a:r>
            <a:r>
              <a:rPr lang="it-IT" altLang="ja-JP" sz="2200" dirty="0" smtClean="0">
                <a:solidFill>
                  <a:srgbClr val="A10324"/>
                </a:solidFill>
                <a:ea typeface="Verdana" panose="020B0604030504040204" pitchFamily="34" charset="0"/>
                <a:cs typeface="Verdana" panose="020B0604030504040204" pitchFamily="34" charset="0"/>
              </a:rPr>
              <a:t>problema</a:t>
            </a:r>
            <a:r>
              <a:rPr lang="it-IT" altLang="ja-JP" sz="2200" dirty="0" smtClean="0">
                <a:ea typeface="Verdana" panose="020B0604030504040204" pitchFamily="34" charset="0"/>
                <a:cs typeface="Verdana" panose="020B0604030504040204" pitchFamily="34" charset="0"/>
              </a:rPr>
              <a:t>” </a:t>
            </a:r>
            <a:r>
              <a:rPr lang="it-IT" sz="2200" dirty="0">
                <a:ea typeface="Verdana" panose="020B0604030504040204" pitchFamily="34" charset="0"/>
                <a:cs typeface="Verdana" panose="020B0604030504040204" pitchFamily="34" charset="0"/>
              </a:rPr>
              <a:t>(</a:t>
            </a:r>
            <a:r>
              <a:rPr lang="it-IT" sz="2200" dirty="0" err="1">
                <a:ea typeface="Verdana" panose="020B0604030504040204" pitchFamily="34" charset="0"/>
                <a:cs typeface="Verdana" panose="020B0604030504040204" pitchFamily="34" charset="0"/>
              </a:rPr>
              <a:t>Barrows</a:t>
            </a:r>
            <a:r>
              <a:rPr lang="it-IT" sz="2200" dirty="0">
                <a:ea typeface="Verdana" panose="020B0604030504040204" pitchFamily="34" charset="0"/>
                <a:cs typeface="Verdana" panose="020B0604030504040204" pitchFamily="34" charset="0"/>
              </a:rPr>
              <a:t> e </a:t>
            </a:r>
            <a:r>
              <a:rPr lang="it-IT" sz="2200" dirty="0" err="1">
                <a:ea typeface="Verdana" panose="020B0604030504040204" pitchFamily="34" charset="0"/>
                <a:cs typeface="Verdana" panose="020B0604030504040204" pitchFamily="34" charset="0"/>
              </a:rPr>
              <a:t>Tamblin</a:t>
            </a:r>
            <a:r>
              <a:rPr lang="it-IT" sz="2200" dirty="0">
                <a:ea typeface="Verdana" panose="020B0604030504040204" pitchFamily="34" charset="0"/>
                <a:cs typeface="Verdana" panose="020B0604030504040204" pitchFamily="34" charset="0"/>
              </a:rPr>
              <a:t>, 1980)</a:t>
            </a:r>
          </a:p>
          <a:p>
            <a:pPr eaLnBrk="1" hangingPunct="1">
              <a:buClrTx/>
              <a:buFont typeface="Arial" pitchFamily="34" charset="0"/>
              <a:buChar char="•"/>
            </a:pPr>
            <a:endParaRPr lang="en-US" sz="2200" dirty="0"/>
          </a:p>
        </p:txBody>
      </p:sp>
      <p:sp>
        <p:nvSpPr>
          <p:cNvPr id="18438" name="Segnaposto piè di pagina 7"/>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a:t>
            </a:r>
          </a:p>
          <a:p>
            <a:pPr fontAlgn="base">
              <a:spcBef>
                <a:spcPct val="0"/>
              </a:spcBef>
              <a:spcAft>
                <a:spcPct val="0"/>
              </a:spcAft>
              <a:defRPr/>
            </a:pPr>
            <a:r>
              <a:rPr lang="it-IT" dirty="0" smtClean="0"/>
              <a:t>Roma, 4 / 5 Novembre 2013</a:t>
            </a:r>
          </a:p>
        </p:txBody>
      </p:sp>
      <p:sp>
        <p:nvSpPr>
          <p:cNvPr id="7" name="Segnaposto data 6"/>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68263" y="68263"/>
            <a:ext cx="6858000" cy="990600"/>
          </a:xfrm>
        </p:spPr>
        <p:txBody>
          <a:bodyPr>
            <a:normAutofit/>
          </a:bodyPr>
          <a:lstStyle/>
          <a:p>
            <a:pPr eaLnBrk="1" fontAlgn="auto" hangingPunct="1">
              <a:spcAft>
                <a:spcPts val="0"/>
              </a:spcAft>
              <a:defRPr/>
            </a:pPr>
            <a:r>
              <a:rPr lang="it-IT" dirty="0"/>
              <a:t>Il </a:t>
            </a:r>
            <a:r>
              <a:rPr lang="it-IT" dirty="0" err="1"/>
              <a:t>Problem</a:t>
            </a:r>
            <a:r>
              <a:rPr lang="it-IT" dirty="0"/>
              <a:t> </a:t>
            </a:r>
            <a:r>
              <a:rPr lang="it-IT" dirty="0" err="1"/>
              <a:t>Based</a:t>
            </a:r>
            <a:r>
              <a:rPr lang="it-IT" dirty="0"/>
              <a:t> Learning (PBL) </a:t>
            </a:r>
          </a:p>
        </p:txBody>
      </p:sp>
      <p:sp>
        <p:nvSpPr>
          <p:cNvPr id="19459" name="Segnaposto contenuto 1"/>
          <p:cNvSpPr>
            <a:spLocks noGrp="1"/>
          </p:cNvSpPr>
          <p:nvPr>
            <p:ph idx="1"/>
          </p:nvPr>
        </p:nvSpPr>
        <p:spPr>
          <a:xfrm>
            <a:off x="457200" y="1397000"/>
            <a:ext cx="8229600" cy="4876800"/>
          </a:xfrm>
        </p:spPr>
        <p:txBody>
          <a:bodyPr/>
          <a:lstStyle/>
          <a:p>
            <a:pPr eaLnBrk="1" hangingPunct="1">
              <a:spcBef>
                <a:spcPts val="1800"/>
              </a:spcBef>
              <a:buClr>
                <a:schemeClr val="tx1"/>
              </a:buClr>
              <a:buFont typeface="Arial" pitchFamily="34" charset="0"/>
              <a:buChar char="•"/>
            </a:pPr>
            <a:r>
              <a:rPr lang="it-IT" dirty="0" smtClean="0">
                <a:latin typeface="+mj-lt"/>
                <a:ea typeface="Verdana" panose="020B0604030504040204" pitchFamily="34" charset="0"/>
                <a:cs typeface="Verdana" panose="020B0604030504040204" pitchFamily="34" charset="0"/>
              </a:rPr>
              <a:t>PBL sviluppato negli anni ’60-’70 presso la facoltà di medicina della Mc Master </a:t>
            </a:r>
            <a:r>
              <a:rPr lang="it-IT" dirty="0" err="1" smtClean="0">
                <a:latin typeface="+mj-lt"/>
                <a:ea typeface="Verdana" panose="020B0604030504040204" pitchFamily="34" charset="0"/>
                <a:cs typeface="Verdana" panose="020B0604030504040204" pitchFamily="34" charset="0"/>
              </a:rPr>
              <a:t>University</a:t>
            </a:r>
            <a:r>
              <a:rPr lang="it-IT" dirty="0" smtClean="0">
                <a:latin typeface="+mj-lt"/>
                <a:ea typeface="Verdana" panose="020B0604030504040204" pitchFamily="34" charset="0"/>
                <a:cs typeface="Verdana" panose="020B0604030504040204" pitchFamily="34" charset="0"/>
              </a:rPr>
              <a:t> (Canada)</a:t>
            </a:r>
          </a:p>
          <a:p>
            <a:pPr eaLnBrk="1" hangingPunct="1">
              <a:spcBef>
                <a:spcPts val="1800"/>
              </a:spcBef>
              <a:buClr>
                <a:schemeClr val="tx1"/>
              </a:buClr>
              <a:buFont typeface="Arial" pitchFamily="34" charset="0"/>
              <a:buChar char="•"/>
            </a:pPr>
            <a:r>
              <a:rPr lang="it-IT" dirty="0" smtClean="0">
                <a:latin typeface="+mj-lt"/>
                <a:ea typeface="Verdana" panose="020B0604030504040204" pitchFamily="34" charset="0"/>
                <a:cs typeface="Verdana" panose="020B0604030504040204" pitchFamily="34" charset="0"/>
              </a:rPr>
              <a:t>Alla base la constatazione di una forte discrepanza tra le conoscenze teoriche e le </a:t>
            </a:r>
            <a:r>
              <a:rPr lang="it-IT" dirty="0">
                <a:solidFill>
                  <a:srgbClr val="B00219"/>
                </a:solidFill>
                <a:latin typeface="+mj-lt"/>
                <a:ea typeface="Verdana" panose="020B0604030504040204" pitchFamily="34" charset="0"/>
                <a:cs typeface="Verdana" panose="020B0604030504040204" pitchFamily="34" charset="0"/>
              </a:rPr>
              <a:t>capacità applicative </a:t>
            </a:r>
            <a:r>
              <a:rPr lang="it-IT" dirty="0" smtClean="0">
                <a:latin typeface="+mj-lt"/>
                <a:ea typeface="Verdana" panose="020B0604030504040204" pitchFamily="34" charset="0"/>
                <a:cs typeface="Verdana" panose="020B0604030504040204" pitchFamily="34" charset="0"/>
              </a:rPr>
              <a:t>degli studenti</a:t>
            </a:r>
          </a:p>
          <a:p>
            <a:pPr eaLnBrk="1" hangingPunct="1">
              <a:spcBef>
                <a:spcPts val="1800"/>
              </a:spcBef>
              <a:buClr>
                <a:schemeClr val="tx1"/>
              </a:buClr>
              <a:buFont typeface="Arial" pitchFamily="34" charset="0"/>
              <a:buChar char="•"/>
            </a:pPr>
            <a:r>
              <a:rPr lang="it-IT" dirty="0" smtClean="0">
                <a:latin typeface="+mj-lt"/>
                <a:ea typeface="Verdana" panose="020B0604030504040204" pitchFamily="34" charset="0"/>
                <a:cs typeface="Verdana" panose="020B0604030504040204" pitchFamily="34" charset="0"/>
              </a:rPr>
              <a:t>Il metodo si basa su </a:t>
            </a:r>
            <a:r>
              <a:rPr lang="it-IT" dirty="0" smtClean="0">
                <a:solidFill>
                  <a:srgbClr val="B00219"/>
                </a:solidFill>
                <a:latin typeface="+mj-lt"/>
                <a:ea typeface="Verdana" panose="020B0604030504040204" pitchFamily="34" charset="0"/>
                <a:cs typeface="Verdana" panose="020B0604030504040204" pitchFamily="34" charset="0"/>
              </a:rPr>
              <a:t>problemi</a:t>
            </a:r>
            <a:r>
              <a:rPr lang="it-IT" dirty="0" smtClean="0">
                <a:latin typeface="+mj-lt"/>
                <a:ea typeface="Verdana" panose="020B0604030504040204" pitchFamily="34" charset="0"/>
                <a:cs typeface="Verdana" panose="020B0604030504040204" pitchFamily="34" charset="0"/>
              </a:rPr>
              <a:t>, presentati all’inizio del percorso, che </a:t>
            </a:r>
            <a:r>
              <a:rPr lang="it-IT" dirty="0">
                <a:latin typeface="+mj-lt"/>
                <a:ea typeface="Verdana" panose="020B0604030504040204" pitchFamily="34" charset="0"/>
                <a:cs typeface="Verdana" panose="020B0604030504040204" pitchFamily="34" charset="0"/>
              </a:rPr>
              <a:t>riproducono il contesto professionale nel quali gli studenti dovranno calarsi nel </a:t>
            </a:r>
            <a:r>
              <a:rPr lang="it-IT" dirty="0" smtClean="0">
                <a:latin typeface="+mj-lt"/>
                <a:ea typeface="Verdana" panose="020B0604030504040204" pitchFamily="34" charset="0"/>
                <a:cs typeface="Verdana" panose="020B0604030504040204" pitchFamily="34" charset="0"/>
              </a:rPr>
              <a:t>futuro</a:t>
            </a:r>
          </a:p>
          <a:p>
            <a:pPr eaLnBrk="1" hangingPunct="1">
              <a:spcBef>
                <a:spcPts val="1800"/>
              </a:spcBef>
              <a:buClr>
                <a:schemeClr val="tx1"/>
              </a:buClr>
              <a:buFont typeface="Arial" pitchFamily="34" charset="0"/>
              <a:buChar char="•"/>
            </a:pPr>
            <a:r>
              <a:rPr lang="it-IT" dirty="0">
                <a:ea typeface="Verdana" panose="020B0604030504040204" pitchFamily="34" charset="0"/>
                <a:cs typeface="Verdana" panose="020B0604030504040204" pitchFamily="34" charset="0"/>
              </a:rPr>
              <a:t>Lo studente è il </a:t>
            </a:r>
            <a:r>
              <a:rPr lang="it-IT" dirty="0">
                <a:solidFill>
                  <a:srgbClr val="A10324"/>
                </a:solidFill>
                <a:ea typeface="Verdana" panose="020B0604030504040204" pitchFamily="34" charset="0"/>
                <a:cs typeface="Verdana" panose="020B0604030504040204" pitchFamily="34" charset="0"/>
              </a:rPr>
              <a:t>principale responsabile del processo di apprendimento</a:t>
            </a:r>
          </a:p>
          <a:p>
            <a:pPr eaLnBrk="1" hangingPunct="1">
              <a:spcBef>
                <a:spcPts val="1200"/>
              </a:spcBef>
              <a:buClr>
                <a:schemeClr val="tx1"/>
              </a:buClr>
              <a:buFont typeface="Arial" pitchFamily="34" charset="0"/>
              <a:buChar char="•"/>
            </a:pPr>
            <a:endParaRPr lang="it-IT" dirty="0" smtClean="0">
              <a:latin typeface="+mj-lt"/>
              <a:ea typeface="Verdana" panose="020B0604030504040204" pitchFamily="34" charset="0"/>
              <a:cs typeface="Verdana" panose="020B0604030504040204" pitchFamily="34" charset="0"/>
            </a:endParaRPr>
          </a:p>
          <a:p>
            <a:pPr eaLnBrk="1" hangingPunct="1">
              <a:spcBef>
                <a:spcPts val="1200"/>
              </a:spcBef>
              <a:buFont typeface="Arial" pitchFamily="34" charset="0"/>
              <a:buChar char="•"/>
            </a:pPr>
            <a:endParaRPr lang="it-IT"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ts val="1200"/>
              </a:spcBef>
              <a:buFont typeface="Arial" pitchFamily="34" charset="0"/>
              <a:buChar char="•"/>
            </a:pPr>
            <a:endParaRPr lang="it-IT"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ts val="1200"/>
              </a:spcBef>
              <a:buFont typeface="Arial" pitchFamily="34" charset="0"/>
              <a:buChar char="•"/>
            </a:pPr>
            <a:endParaRPr lang="it-IT" dirty="0" smtClean="0">
              <a:latin typeface="Verdana" panose="020B0604030504040204" pitchFamily="34" charset="0"/>
              <a:ea typeface="Verdana" panose="020B0604030504040204" pitchFamily="34" charset="0"/>
              <a:cs typeface="Verdana" panose="020B0604030504040204" pitchFamily="34" charset="0"/>
            </a:endParaRPr>
          </a:p>
          <a:p>
            <a:pPr marL="0" indent="0" eaLnBrk="1" hangingPunct="1">
              <a:spcBef>
                <a:spcPts val="1200"/>
              </a:spcBef>
              <a:buNone/>
            </a:pPr>
            <a:endParaRPr lang="it-IT"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9462" name="Segnaposto piè di pagina 8"/>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a:t>
            </a:r>
          </a:p>
          <a:p>
            <a:pPr fontAlgn="base">
              <a:spcBef>
                <a:spcPct val="0"/>
              </a:spcBef>
              <a:spcAft>
                <a:spcPct val="0"/>
              </a:spcAft>
              <a:defRPr/>
            </a:pPr>
            <a:r>
              <a:rPr lang="it-IT" dirty="0" smtClean="0"/>
              <a:t>Roma, 4 / 5 Novembre 2013</a:t>
            </a:r>
          </a:p>
        </p:txBody>
      </p:sp>
      <p:sp>
        <p:nvSpPr>
          <p:cNvPr id="7" name="Segnaposto data 6"/>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8262" y="68263"/>
            <a:ext cx="8903459" cy="990600"/>
          </a:xfrm>
        </p:spPr>
        <p:txBody>
          <a:bodyPr>
            <a:normAutofit/>
          </a:bodyPr>
          <a:lstStyle/>
          <a:p>
            <a:pPr eaLnBrk="1" fontAlgn="auto" hangingPunct="1">
              <a:spcAft>
                <a:spcPts val="0"/>
              </a:spcAft>
              <a:defRPr/>
            </a:pPr>
            <a:r>
              <a:rPr lang="en-GB" dirty="0" err="1"/>
              <a:t>Apprendimento</a:t>
            </a:r>
            <a:r>
              <a:rPr lang="en-GB" dirty="0"/>
              <a:t> </a:t>
            </a:r>
            <a:r>
              <a:rPr lang="en-GB" dirty="0" err="1"/>
              <a:t>tradizionale</a:t>
            </a:r>
            <a:r>
              <a:rPr lang="en-GB" dirty="0"/>
              <a:t> </a:t>
            </a:r>
            <a:r>
              <a:rPr lang="en-GB" dirty="0" err="1"/>
              <a:t>vs</a:t>
            </a:r>
            <a:r>
              <a:rPr lang="en-GB" dirty="0"/>
              <a:t> PBL </a:t>
            </a:r>
            <a:endParaRPr lang="it-IT" dirty="0"/>
          </a:p>
        </p:txBody>
      </p:sp>
      <p:sp>
        <p:nvSpPr>
          <p:cNvPr id="18435" name="Segnaposto contenuto 4"/>
          <p:cNvSpPr>
            <a:spLocks noGrp="1"/>
          </p:cNvSpPr>
          <p:nvPr>
            <p:ph idx="1"/>
          </p:nvPr>
        </p:nvSpPr>
        <p:spPr>
          <a:xfrm>
            <a:off x="121445" y="1164167"/>
            <a:ext cx="9104677" cy="5312833"/>
          </a:xfrm>
        </p:spPr>
        <p:txBody>
          <a:bodyPr/>
          <a:lstStyle/>
          <a:p>
            <a:pPr marL="0" indent="0" eaLnBrk="1" hangingPunct="1">
              <a:buClr>
                <a:schemeClr val="tx1"/>
              </a:buClr>
              <a:buNone/>
            </a:pPr>
            <a:r>
              <a:rPr lang="en-US" dirty="0" err="1" smtClean="0">
                <a:ea typeface="Verdana" panose="020B0604030504040204" pitchFamily="34" charset="0"/>
                <a:cs typeface="Verdana" panose="020B0604030504040204" pitchFamily="34" charset="0"/>
              </a:rPr>
              <a:t>Centralità</a:t>
            </a:r>
            <a:r>
              <a:rPr lang="en-US" dirty="0" smtClean="0">
                <a:ea typeface="Verdana" panose="020B0604030504040204" pitchFamily="34" charset="0"/>
                <a:cs typeface="Verdana" panose="020B0604030504040204" pitchFamily="34" charset="0"/>
              </a:rPr>
              <a:t> del </a:t>
            </a:r>
            <a:r>
              <a:rPr lang="en-US" dirty="0" err="1" smtClean="0">
                <a:solidFill>
                  <a:srgbClr val="A10324"/>
                </a:solidFill>
                <a:ea typeface="Verdana" panose="020B0604030504040204" pitchFamily="34" charset="0"/>
                <a:cs typeface="Verdana" panose="020B0604030504040204" pitchFamily="34" charset="0"/>
              </a:rPr>
              <a:t>metodo</a:t>
            </a:r>
            <a:r>
              <a:rPr lang="en-US" dirty="0" smtClean="0">
                <a:solidFill>
                  <a:srgbClr val="A10324"/>
                </a:solidFill>
                <a:ea typeface="Verdana" panose="020B0604030504040204" pitchFamily="34" charset="0"/>
                <a:cs typeface="Verdana" panose="020B0604030504040204" pitchFamily="34" charset="0"/>
              </a:rPr>
              <a:t> </a:t>
            </a:r>
            <a:r>
              <a:rPr lang="en-US" dirty="0" err="1" smtClean="0">
                <a:solidFill>
                  <a:srgbClr val="A10324"/>
                </a:solidFill>
                <a:ea typeface="Verdana" panose="020B0604030504040204" pitchFamily="34" charset="0"/>
                <a:cs typeface="Verdana" panose="020B0604030504040204" pitchFamily="34" charset="0"/>
              </a:rPr>
              <a:t>didattico</a:t>
            </a:r>
            <a:r>
              <a:rPr lang="en-US" dirty="0" smtClean="0">
                <a:solidFill>
                  <a:srgbClr val="292934"/>
                </a:solidFill>
                <a:ea typeface="Verdana" panose="020B0604030504040204" pitchFamily="34" charset="0"/>
                <a:cs typeface="Verdana" panose="020B0604030504040204" pitchFamily="34" charset="0"/>
              </a:rPr>
              <a:t> </a:t>
            </a:r>
            <a:r>
              <a:rPr lang="en-US" dirty="0" err="1" smtClean="0">
                <a:solidFill>
                  <a:srgbClr val="292934"/>
                </a:solidFill>
                <a:ea typeface="Verdana" panose="020B0604030504040204" pitchFamily="34" charset="0"/>
                <a:cs typeface="Verdana" panose="020B0604030504040204" pitchFamily="34" charset="0"/>
              </a:rPr>
              <a:t>e</a:t>
            </a:r>
            <a:r>
              <a:rPr lang="en-US" dirty="0" smtClean="0">
                <a:solidFill>
                  <a:srgbClr val="292934"/>
                </a:solidFill>
                <a:ea typeface="Verdana" panose="020B0604030504040204" pitchFamily="34" charset="0"/>
                <a:cs typeface="Verdana" panose="020B0604030504040204" pitchFamily="34" charset="0"/>
              </a:rPr>
              <a:t> non </a:t>
            </a:r>
            <a:r>
              <a:rPr lang="en-US" dirty="0" err="1" smtClean="0">
                <a:ea typeface="Verdana" panose="020B0604030504040204" pitchFamily="34" charset="0"/>
                <a:cs typeface="Verdana" panose="020B0604030504040204" pitchFamily="34" charset="0"/>
              </a:rPr>
              <a:t>della</a:t>
            </a:r>
            <a:r>
              <a:rPr lang="en-US" dirty="0" smtClean="0">
                <a:ea typeface="Verdana" panose="020B0604030504040204" pitchFamily="34" charset="0"/>
                <a:cs typeface="Verdana" panose="020B0604030504040204" pitchFamily="34" charset="0"/>
              </a:rPr>
              <a:t> </a:t>
            </a:r>
            <a:r>
              <a:rPr lang="en-US" dirty="0" err="1" smtClean="0">
                <a:ea typeface="Verdana" panose="020B0604030504040204" pitchFamily="34" charset="0"/>
                <a:cs typeface="Verdana" panose="020B0604030504040204" pitchFamily="34" charset="0"/>
              </a:rPr>
              <a:t>multimedializzazione</a:t>
            </a:r>
            <a:r>
              <a:rPr lang="en-US" dirty="0" smtClean="0">
                <a:ea typeface="Verdana" panose="020B0604030504040204" pitchFamily="34" charset="0"/>
                <a:cs typeface="Verdana" panose="020B0604030504040204" pitchFamily="34" charset="0"/>
              </a:rPr>
              <a:t> </a:t>
            </a:r>
            <a:r>
              <a:rPr lang="en-US" dirty="0" err="1" smtClean="0">
                <a:ea typeface="Verdana" panose="020B0604030504040204" pitchFamily="34" charset="0"/>
                <a:cs typeface="Verdana" panose="020B0604030504040204" pitchFamily="34" charset="0"/>
              </a:rPr>
              <a:t>dei</a:t>
            </a:r>
            <a:r>
              <a:rPr lang="en-US" dirty="0" smtClean="0">
                <a:ea typeface="Verdana" panose="020B0604030504040204" pitchFamily="34" charset="0"/>
                <a:cs typeface="Verdana" panose="020B0604030504040204" pitchFamily="34" charset="0"/>
              </a:rPr>
              <a:t> </a:t>
            </a:r>
            <a:r>
              <a:rPr lang="en-US" dirty="0" err="1" smtClean="0">
                <a:ea typeface="Verdana" panose="020B0604030504040204" pitchFamily="34" charset="0"/>
                <a:cs typeface="Verdana" panose="020B0604030504040204" pitchFamily="34" charset="0"/>
              </a:rPr>
              <a:t>contenuti</a:t>
            </a: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8438" name="Segnaposto piè di pagina 7"/>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it-IT" dirty="0" smtClean="0"/>
              <a:t>Quinta Conferenza Nazionale sulla Formazione Continua in Medicina </a:t>
            </a:r>
          </a:p>
          <a:p>
            <a:pPr fontAlgn="base">
              <a:spcBef>
                <a:spcPct val="0"/>
              </a:spcBef>
              <a:spcAft>
                <a:spcPct val="0"/>
              </a:spcAft>
              <a:defRPr/>
            </a:pPr>
            <a:r>
              <a:rPr lang="it-IT" dirty="0" smtClean="0"/>
              <a:t>Roma, 4 / 5 Novembre 2013</a:t>
            </a:r>
          </a:p>
        </p:txBody>
      </p:sp>
      <p:sp>
        <p:nvSpPr>
          <p:cNvPr id="7" name="Segnaposto data 6"/>
          <p:cNvSpPr>
            <a:spLocks noGrp="1"/>
          </p:cNvSpPr>
          <p:nvPr>
            <p:ph type="dt" sz="half" idx="10"/>
          </p:nvPr>
        </p:nvSpPr>
        <p:spPr/>
        <p:txBody>
          <a:bodyPr/>
          <a:lstStyle/>
          <a:p>
            <a:pPr>
              <a:defRPr/>
            </a:pPr>
            <a:r>
              <a:rPr lang="en-US" smtClean="0"/>
              <a:t>L'esperienza FAD-ECM dell'Istituto Superiore di Sanità: esempi di implementazione di corsi ECM a distanza con metodi formativi attivi</a:t>
            </a:r>
            <a:endParaRPr lang="it-IT" dirty="0"/>
          </a:p>
        </p:txBody>
      </p:sp>
      <p:grpSp>
        <p:nvGrpSpPr>
          <p:cNvPr id="6" name="Gruppo 14"/>
          <p:cNvGrpSpPr>
            <a:grpSpLocks/>
          </p:cNvGrpSpPr>
          <p:nvPr/>
        </p:nvGrpSpPr>
        <p:grpSpPr bwMode="auto">
          <a:xfrm>
            <a:off x="531282" y="2386862"/>
            <a:ext cx="7371481" cy="4006321"/>
            <a:chOff x="1619672" y="1700808"/>
            <a:chExt cx="5948313" cy="4198766"/>
          </a:xfrm>
        </p:grpSpPr>
        <p:sp>
          <p:nvSpPr>
            <p:cNvPr id="8" name="Rettangolo arrotondato 7"/>
            <p:cNvSpPr/>
            <p:nvPr/>
          </p:nvSpPr>
          <p:spPr>
            <a:xfrm>
              <a:off x="2124493" y="1700808"/>
              <a:ext cx="4824372" cy="1223912"/>
            </a:xfrm>
            <a:prstGeom prst="roundRect">
              <a:avLst/>
            </a:prstGeom>
            <a:solidFill>
              <a:srgbClr val="41457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it-IT" b="1" dirty="0" smtClean="0">
                  <a:solidFill>
                    <a:schemeClr val="bg1"/>
                  </a:solidFill>
                  <a:latin typeface="Verdana" pitchFamily="34" charset="0"/>
                  <a:ea typeface="Verdana" pitchFamily="34" charset="0"/>
                  <a:cs typeface="Verdana" pitchFamily="34" charset="0"/>
                </a:rPr>
                <a:t>Apprendimento tradizionale</a:t>
              </a:r>
              <a:endParaRPr lang="en-GB" b="1" dirty="0">
                <a:solidFill>
                  <a:schemeClr val="bg1"/>
                </a:solidFill>
                <a:latin typeface="Verdana" pitchFamily="34" charset="0"/>
                <a:ea typeface="Verdana" pitchFamily="34" charset="0"/>
                <a:cs typeface="Verdana" pitchFamily="34" charset="0"/>
              </a:endParaRPr>
            </a:p>
          </p:txBody>
        </p:sp>
        <p:sp>
          <p:nvSpPr>
            <p:cNvPr id="9" name="Rettangolo arrotondato 8"/>
            <p:cNvSpPr/>
            <p:nvPr/>
          </p:nvSpPr>
          <p:spPr>
            <a:xfrm>
              <a:off x="2124493" y="4148633"/>
              <a:ext cx="4824372" cy="1223912"/>
            </a:xfrm>
            <a:prstGeom prst="roundRect">
              <a:avLst/>
            </a:prstGeom>
            <a:solidFill>
              <a:srgbClr val="41457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it-IT" b="1" dirty="0" err="1">
                  <a:solidFill>
                    <a:schemeClr val="bg1"/>
                  </a:solidFill>
                  <a:latin typeface="Verdana" pitchFamily="34" charset="0"/>
                  <a:ea typeface="Verdana" pitchFamily="34" charset="0"/>
                  <a:cs typeface="Verdana" pitchFamily="34" charset="0"/>
                </a:rPr>
                <a:t>Problem</a:t>
              </a:r>
              <a:r>
                <a:rPr lang="it-IT" b="1" dirty="0">
                  <a:solidFill>
                    <a:schemeClr val="bg1"/>
                  </a:solidFill>
                  <a:latin typeface="Verdana" pitchFamily="34" charset="0"/>
                  <a:ea typeface="Verdana" pitchFamily="34" charset="0"/>
                  <a:cs typeface="Verdana" pitchFamily="34" charset="0"/>
                </a:rPr>
                <a:t> </a:t>
              </a:r>
              <a:r>
                <a:rPr lang="it-IT" b="1" dirty="0" err="1">
                  <a:solidFill>
                    <a:schemeClr val="bg1"/>
                  </a:solidFill>
                  <a:latin typeface="Verdana" pitchFamily="34" charset="0"/>
                  <a:ea typeface="Verdana" pitchFamily="34" charset="0"/>
                  <a:cs typeface="Verdana" pitchFamily="34" charset="0"/>
                </a:rPr>
                <a:t>Based</a:t>
              </a:r>
              <a:r>
                <a:rPr lang="it-IT" b="1" dirty="0">
                  <a:solidFill>
                    <a:schemeClr val="bg1"/>
                  </a:solidFill>
                  <a:latin typeface="Verdana" pitchFamily="34" charset="0"/>
                  <a:ea typeface="Verdana" pitchFamily="34" charset="0"/>
                  <a:cs typeface="Verdana" pitchFamily="34" charset="0"/>
                </a:rPr>
                <a:t> Learning (PBL)</a:t>
              </a:r>
              <a:endParaRPr lang="en-GB" b="1" dirty="0">
                <a:solidFill>
                  <a:schemeClr val="bg1"/>
                </a:solidFill>
                <a:latin typeface="Verdana" pitchFamily="34" charset="0"/>
                <a:ea typeface="Verdana" pitchFamily="34" charset="0"/>
                <a:cs typeface="Verdana" pitchFamily="34" charset="0"/>
              </a:endParaRPr>
            </a:p>
          </p:txBody>
        </p:sp>
        <p:sp>
          <p:nvSpPr>
            <p:cNvPr id="10" name="Rettangolo arrotondato 9"/>
            <p:cNvSpPr/>
            <p:nvPr/>
          </p:nvSpPr>
          <p:spPr>
            <a:xfrm>
              <a:off x="5767775" y="2316733"/>
              <a:ext cx="1800210" cy="1130254"/>
            </a:xfrm>
            <a:prstGeom prst="roundRect">
              <a:avLst/>
            </a:prstGeom>
            <a:solidFill>
              <a:srgbClr val="EDA2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100" b="1" dirty="0" smtClean="0">
                  <a:solidFill>
                    <a:schemeClr val="tx1"/>
                  </a:solidFill>
                  <a:latin typeface="Verdana" pitchFamily="34" charset="0"/>
                  <a:ea typeface="Verdana" pitchFamily="34" charset="0"/>
                  <a:cs typeface="Verdana" pitchFamily="34" charset="0"/>
                </a:rPr>
                <a:t>Assegnazione del problema </a:t>
              </a:r>
            </a:p>
          </p:txBody>
        </p:sp>
        <p:sp>
          <p:nvSpPr>
            <p:cNvPr id="11" name="Callout con freccia a destra 10"/>
            <p:cNvSpPr/>
            <p:nvPr/>
          </p:nvSpPr>
          <p:spPr>
            <a:xfrm>
              <a:off x="3543609" y="2416741"/>
              <a:ext cx="2484894" cy="935000"/>
            </a:xfrm>
            <a:prstGeom prst="rightArrowCallout">
              <a:avLst>
                <a:gd name="adj1" fmla="val 38212"/>
                <a:gd name="adj2" fmla="val 34854"/>
                <a:gd name="adj3" fmla="val 46118"/>
                <a:gd name="adj4" fmla="val 70538"/>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algn="ctr" fontAlgn="auto">
                <a:spcBef>
                  <a:spcPts val="0"/>
                </a:spcBef>
                <a:spcAft>
                  <a:spcPts val="0"/>
                </a:spcAft>
                <a:defRPr/>
              </a:pPr>
              <a:r>
                <a:rPr lang="it-IT" sz="1050" b="1" spc="-100" smtClean="0">
                  <a:solidFill>
                    <a:schemeClr val="tx1"/>
                  </a:solidFill>
                  <a:latin typeface="Verdana" pitchFamily="34" charset="0"/>
                  <a:ea typeface="Verdana" pitchFamily="34" charset="0"/>
                  <a:cs typeface="Verdana" pitchFamily="34" charset="0"/>
                </a:rPr>
                <a:t> Memorizzazione</a:t>
              </a:r>
              <a:endParaRPr lang="en-GB" sz="1050" b="1" spc="-100" dirty="0">
                <a:solidFill>
                  <a:schemeClr val="tx1"/>
                </a:solidFill>
                <a:latin typeface="Verdana" pitchFamily="34" charset="0"/>
                <a:ea typeface="Verdana" pitchFamily="34" charset="0"/>
                <a:cs typeface="Verdana" pitchFamily="34" charset="0"/>
              </a:endParaRPr>
            </a:p>
          </p:txBody>
        </p:sp>
        <p:sp>
          <p:nvSpPr>
            <p:cNvPr id="12" name="Callout con freccia a destra 8"/>
            <p:cNvSpPr/>
            <p:nvPr/>
          </p:nvSpPr>
          <p:spPr>
            <a:xfrm>
              <a:off x="1619672" y="2419916"/>
              <a:ext cx="2232006" cy="936587"/>
            </a:xfrm>
            <a:prstGeom prst="rightArrowCallout">
              <a:avLst>
                <a:gd name="adj1" fmla="val 38212"/>
                <a:gd name="adj2" fmla="val 34854"/>
                <a:gd name="adj3" fmla="val 46118"/>
                <a:gd name="adj4" fmla="val 70538"/>
              </a:avLst>
            </a:prstGeom>
            <a:solidFill>
              <a:schemeClr val="accent1">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100" b="1" dirty="0" smtClean="0">
                  <a:solidFill>
                    <a:schemeClr val="tx1"/>
                  </a:solidFill>
                  <a:latin typeface="Verdana" pitchFamily="34" charset="0"/>
                  <a:ea typeface="Verdana" pitchFamily="34" charset="0"/>
                  <a:cs typeface="Verdana" pitchFamily="34" charset="0"/>
                </a:rPr>
                <a:t>Spiegazione di ciò che bisogna sapere</a:t>
              </a:r>
            </a:p>
          </p:txBody>
        </p:sp>
        <p:sp>
          <p:nvSpPr>
            <p:cNvPr id="13" name="Rettangolo arrotondato 12"/>
            <p:cNvSpPr/>
            <p:nvPr/>
          </p:nvSpPr>
          <p:spPr>
            <a:xfrm>
              <a:off x="5724912" y="4769320"/>
              <a:ext cx="1798623" cy="1130254"/>
            </a:xfrm>
            <a:prstGeom prst="roundRect">
              <a:avLst/>
            </a:prstGeom>
            <a:solidFill>
              <a:srgbClr val="EDA2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100" b="1" dirty="0" smtClean="0">
                  <a:solidFill>
                    <a:schemeClr val="tx1"/>
                  </a:solidFill>
                  <a:latin typeface="Verdana" pitchFamily="34" charset="0"/>
                  <a:ea typeface="Verdana" pitchFamily="34" charset="0"/>
                  <a:cs typeface="Verdana" pitchFamily="34" charset="0"/>
                </a:rPr>
                <a:t>Applicazione di quanto     	appreso per risolvere il problema</a:t>
              </a:r>
              <a:endParaRPr lang="en-GB" sz="1100" b="1" dirty="0">
                <a:solidFill>
                  <a:schemeClr val="tx1"/>
                </a:solidFill>
                <a:latin typeface="Verdana" pitchFamily="34" charset="0"/>
                <a:ea typeface="Verdana" pitchFamily="34" charset="0"/>
                <a:cs typeface="Verdana" pitchFamily="34" charset="0"/>
              </a:endParaRPr>
            </a:p>
          </p:txBody>
        </p:sp>
        <p:sp>
          <p:nvSpPr>
            <p:cNvPr id="14" name="Callout con freccia a destra 11"/>
            <p:cNvSpPr/>
            <p:nvPr/>
          </p:nvSpPr>
          <p:spPr>
            <a:xfrm>
              <a:off x="3680230" y="4869329"/>
              <a:ext cx="2348273" cy="936587"/>
            </a:xfrm>
            <a:prstGeom prst="rightArrowCallout">
              <a:avLst>
                <a:gd name="adj1" fmla="val 38212"/>
                <a:gd name="adj2" fmla="val 34854"/>
                <a:gd name="adj3" fmla="val 46118"/>
                <a:gd name="adj4" fmla="val 70538"/>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100" b="1" spc="-100" dirty="0" smtClean="0">
                  <a:solidFill>
                    <a:schemeClr val="tx1"/>
                  </a:solidFill>
                  <a:latin typeface="Verdana" pitchFamily="34" charset="0"/>
                  <a:ea typeface="Verdana" pitchFamily="34" charset="0"/>
                  <a:cs typeface="Verdana" pitchFamily="34" charset="0"/>
                </a:rPr>
                <a:t>Identificazione</a:t>
              </a:r>
              <a:r>
                <a:rPr lang="it-IT" sz="1100" b="1" dirty="0" smtClean="0">
                  <a:solidFill>
                    <a:schemeClr val="tx1"/>
                  </a:solidFill>
                  <a:latin typeface="Verdana" pitchFamily="34" charset="0"/>
                  <a:ea typeface="Verdana" pitchFamily="34" charset="0"/>
                  <a:cs typeface="Verdana" pitchFamily="34" charset="0"/>
                </a:rPr>
                <a:t> dei propri obiettivi formativi</a:t>
              </a:r>
            </a:p>
          </p:txBody>
        </p:sp>
        <p:sp>
          <p:nvSpPr>
            <p:cNvPr id="15" name="Callout con freccia a destra 9"/>
            <p:cNvSpPr/>
            <p:nvPr/>
          </p:nvSpPr>
          <p:spPr>
            <a:xfrm>
              <a:off x="1619672" y="4869329"/>
              <a:ext cx="2350732" cy="936587"/>
            </a:xfrm>
            <a:prstGeom prst="rightArrowCallout">
              <a:avLst>
                <a:gd name="adj1" fmla="val 38212"/>
                <a:gd name="adj2" fmla="val 34854"/>
                <a:gd name="adj3" fmla="val 46118"/>
                <a:gd name="adj4" fmla="val 70538"/>
              </a:avLst>
            </a:prstGeom>
            <a:solidFill>
              <a:schemeClr val="accent1">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100" b="1" dirty="0" smtClean="0">
                  <a:solidFill>
                    <a:schemeClr val="tx1"/>
                  </a:solidFill>
                  <a:latin typeface="Verdana" pitchFamily="34" charset="0"/>
                  <a:ea typeface="Verdana" pitchFamily="34" charset="0"/>
                  <a:cs typeface="Verdana" pitchFamily="34" charset="0"/>
                </a:rPr>
                <a:t>Presentazione del </a:t>
              </a:r>
              <a:r>
                <a:rPr lang="it-IT" sz="1100" b="1" dirty="0">
                  <a:solidFill>
                    <a:schemeClr val="tx1"/>
                  </a:solidFill>
                  <a:latin typeface="Verdana" pitchFamily="34" charset="0"/>
                  <a:ea typeface="Verdana" pitchFamily="34" charset="0"/>
                  <a:cs typeface="Verdana" pitchFamily="34" charset="0"/>
                </a:rPr>
                <a:t>problema</a:t>
              </a:r>
            </a:p>
          </p:txBody>
        </p:sp>
      </p:grpSp>
    </p:spTree>
    <p:extLst>
      <p:ext uri="{BB962C8B-B14F-4D97-AF65-F5344CB8AC3E}">
        <p14:creationId xmlns:p14="http://schemas.microsoft.com/office/powerpoint/2010/main" val="970214204"/>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3ff3bc49f048c1ff29fe4310f4d0872742769a4"/>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ezza">
  <a:themeElements>
    <a:clrScheme name="Chiarezza">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hiarezza">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hiarezza">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Chiarezza.thmx</Template>
  <TotalTime>3873</TotalTime>
  <Words>2537</Words>
  <Application>Microsoft Office PowerPoint</Application>
  <PresentationFormat>Presentazione su schermo (4:3)</PresentationFormat>
  <Paragraphs>391</Paragraphs>
  <Slides>30</Slides>
  <Notes>14</Notes>
  <HiddenSlides>0</HiddenSlides>
  <MMClips>0</MMClips>
  <ScaleCrop>false</ScaleCrop>
  <HeadingPairs>
    <vt:vector size="4" baseType="variant">
      <vt:variant>
        <vt:lpstr>Tema</vt:lpstr>
      </vt:variant>
      <vt:variant>
        <vt:i4>2</vt:i4>
      </vt:variant>
      <vt:variant>
        <vt:lpstr>Titoli diapositive</vt:lpstr>
      </vt:variant>
      <vt:variant>
        <vt:i4>30</vt:i4>
      </vt:variant>
    </vt:vector>
  </HeadingPairs>
  <TitlesOfParts>
    <vt:vector size="32" baseType="lpstr">
      <vt:lpstr>Chiarezza</vt:lpstr>
      <vt:lpstr>Personalizza struttura</vt:lpstr>
      <vt:lpstr> L'esperienza FAD-ECM dell'Istituto Superiore di Sanità: esempi di implementazione di corsi ECM a distanza con metodi formativi attivi</vt:lpstr>
      <vt:lpstr>Chi siamo?</vt:lpstr>
      <vt:lpstr>Istituto Superiore di Sanità </vt:lpstr>
      <vt:lpstr>Aree di formazione in sanità pubblica</vt:lpstr>
      <vt:lpstr>Ufficio Relazioni Esterne dell’ISS</vt:lpstr>
      <vt:lpstr>Metodo didattico</vt:lpstr>
      <vt:lpstr>Metodi didattici attivi in medicina</vt:lpstr>
      <vt:lpstr>Il Problem Based Learning (PBL) </vt:lpstr>
      <vt:lpstr>Apprendimento tradizionale vs PBL </vt:lpstr>
      <vt:lpstr>Realizzazione dei corsi FAD</vt:lpstr>
      <vt:lpstr>Come trasporre il PBL nella FAD?</vt:lpstr>
      <vt:lpstr>Dal PBL originale…</vt:lpstr>
      <vt:lpstr>… al PBL in piattaforma</vt:lpstr>
      <vt:lpstr>Modalità di erogazione - Modelli</vt:lpstr>
      <vt:lpstr>Risultati</vt:lpstr>
      <vt:lpstr> Corsi a bassa interazione  Iscritti: &gt; 16.000 Test superato: ≅ 65%  </vt:lpstr>
      <vt:lpstr>Corsi a media interazione Iscritti: &gt; 106 (in corso) Test superato: ≅ 65% </vt:lpstr>
      <vt:lpstr>Corsi a elevata interazione</vt:lpstr>
      <vt:lpstr>Strumenti per la valutazione FAD - ECM</vt:lpstr>
      <vt:lpstr>La valutazione nel PBL: non solo questionari</vt:lpstr>
      <vt:lpstr>Strumenti per la valutazione</vt:lpstr>
      <vt:lpstr>Altri strumenti</vt:lpstr>
      <vt:lpstr>Conclusioni e sviluppi…</vt:lpstr>
      <vt:lpstr>Che modello utilizzare? </vt:lpstr>
      <vt:lpstr>Studio di efficacia su un corso a elevata interattività</vt:lpstr>
      <vt:lpstr>Risultati: MCQ</vt:lpstr>
      <vt:lpstr>Risultati: soluzione del problema </vt:lpstr>
      <vt:lpstr>Lessons learned</vt:lpstr>
      <vt:lpstr>Sviluppi futuri</vt:lpstr>
      <vt:lpstr>Grazie per l’attenzione!</vt:lpstr>
    </vt:vector>
  </TitlesOfParts>
  <Company>Istituto Superiore di Sanità</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Progettare un corso fad</dc:title>
  <dc:creator>Donatella Barbina</dc:creator>
  <cp:lastModifiedBy>tecno</cp:lastModifiedBy>
  <cp:revision>570</cp:revision>
  <dcterms:created xsi:type="dcterms:W3CDTF">2013-11-05T11:37:26Z</dcterms:created>
  <dcterms:modified xsi:type="dcterms:W3CDTF">2013-11-05T13:21:56Z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Forum_ECM_2013</vt:lpwstr>
  </property>
  <property fmtid="{D5CDD505-2E9C-101B-9397-08002B2CF9AE}" pid="4" name="ArticulateGUID">
    <vt:lpwstr>365EBA06-8B66-45DA-B72B-7CD9AD0045DE</vt:lpwstr>
  </property>
  <property fmtid="{D5CDD505-2E9C-101B-9397-08002B2CF9AE}" pid="5" name="ArticulateProjectFull">
    <vt:lpwstr>C:\Users\User\Desktop\Forum_ECM_2013_4.ppta</vt:lpwstr>
  </property>
</Properties>
</file>