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25"/>
  </p:notesMasterIdLst>
  <p:handoutMasterIdLst>
    <p:handoutMasterId r:id="rId26"/>
  </p:handoutMasterIdLst>
  <p:sldIdLst>
    <p:sldId id="273" r:id="rId2"/>
    <p:sldId id="351" r:id="rId3"/>
    <p:sldId id="332" r:id="rId4"/>
    <p:sldId id="327" r:id="rId5"/>
    <p:sldId id="290" r:id="rId6"/>
    <p:sldId id="330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52" r:id="rId15"/>
    <p:sldId id="320" r:id="rId16"/>
    <p:sldId id="336" r:id="rId17"/>
    <p:sldId id="350" r:id="rId18"/>
    <p:sldId id="347" r:id="rId19"/>
    <p:sldId id="346" r:id="rId20"/>
    <p:sldId id="349" r:id="rId21"/>
    <p:sldId id="348" r:id="rId22"/>
    <p:sldId id="353" r:id="rId23"/>
    <p:sldId id="319" r:id="rId24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8A6"/>
    <a:srgbClr val="E9ABF3"/>
    <a:srgbClr val="3366FF"/>
    <a:srgbClr val="006600"/>
    <a:srgbClr val="CC0000"/>
    <a:srgbClr val="FFFF99"/>
    <a:srgbClr val="99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22593" autoAdjust="0"/>
    <p:restoredTop sz="90501" autoAdjust="0"/>
  </p:normalViewPr>
  <p:slideViewPr>
    <p:cSldViewPr>
      <p:cViewPr>
        <p:scale>
          <a:sx n="75" d="100"/>
          <a:sy n="75" d="100"/>
        </p:scale>
        <p:origin x="-189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2F4E440-4012-4A5C-892C-95E5E1477388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8013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146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6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D22B51-1811-465B-BB11-D0F56D468DEB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242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783DD1-4F96-4623-AC4B-83593E97DBD9}" type="slidenum">
              <a:rPr lang="it-IT"/>
              <a:pPr/>
              <a:t>2</a:t>
            </a:fld>
            <a:endParaRPr lang="it-IT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/>
              <a:t>Una premessa necessaria: il contesto in cui è maturata l’esperienza che vi raccontiamo. </a:t>
            </a:r>
          </a:p>
          <a:p>
            <a:pPr>
              <a:lnSpc>
                <a:spcPct val="90000"/>
              </a:lnSpc>
            </a:pPr>
            <a:r>
              <a:rPr lang="it-IT"/>
              <a:t>Dal 2002:  L’Emilia-Romagna è stata una delle prime Regioni a sviluppare un proprio sistema di accreditamento degli eventi formativi di Educazione continua in medicina.</a:t>
            </a:r>
          </a:p>
          <a:p>
            <a:pPr>
              <a:lnSpc>
                <a:spcPct val="90000"/>
              </a:lnSpc>
            </a:pPr>
            <a:r>
              <a:rPr lang="it-IT"/>
              <a:t>L’introduzione dell’ECM è stata colta come occasione per rafforzare la funzione formazione e le strutture aziendali dedicate.</a:t>
            </a:r>
          </a:p>
          <a:p>
            <a:pPr>
              <a:lnSpc>
                <a:spcPct val="90000"/>
              </a:lnSpc>
            </a:pPr>
            <a:r>
              <a:rPr lang="it-IT"/>
              <a:t>L’accreditamento dell’FSC è stato un altro tassello per legittimare ulteriormente la funzione di didattica del SSR </a:t>
            </a:r>
          </a:p>
          <a:p>
            <a:pPr>
              <a:lnSpc>
                <a:spcPct val="90000"/>
              </a:lnSpc>
            </a:pPr>
            <a:r>
              <a:rPr lang="it-IT"/>
              <a:t>Una legge regionale ha ulteriormente rafforzato questa vocazione del SSR legando in modo imprescindibile l’assistenza alla ricerca e alla  formazione permanente (che coinvolgono tutte le strutture e gli operatori).</a:t>
            </a:r>
          </a:p>
          <a:p>
            <a:pPr>
              <a:lnSpc>
                <a:spcPct val="90000"/>
              </a:lnSpc>
            </a:pPr>
            <a:endParaRPr lang="it-IT"/>
          </a:p>
          <a:p>
            <a:pPr>
              <a:lnSpc>
                <a:spcPct val="90000"/>
              </a:lnSpc>
            </a:pPr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D9FCA-8A94-452F-ADA3-5E484B17CD4F}" type="slidenum">
              <a:rPr lang="it-IT"/>
              <a:pPr/>
              <a:t>18</a:t>
            </a:fld>
            <a:endParaRPr lang="it-IT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Risultati di aspettative  e vissuti del processo di costruzione del DFG, abbiamo ascoltato al voce dei professionisti e dei referenti formazione e responsabili F., ascoltando i diversi punti di vista i risultati sono stati gli stessi</a:t>
            </a:r>
          </a:p>
          <a:p>
            <a:r>
              <a:rPr lang="it-IT"/>
              <a:t>Cambiamenti misurati e prodotti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D75828-2D7D-4E99-8798-A1476FB0AB4D}" type="slidenum">
              <a:rPr lang="it-IT"/>
              <a:pPr/>
              <a:t>19</a:t>
            </a:fld>
            <a:endParaRPr lang="it-IT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Formazione esterna pagata dei professionisti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81841-72B9-471B-B173-A358C328C268}" type="slidenum">
              <a:rPr lang="it-IT"/>
              <a:pPr/>
              <a:t>20</a:t>
            </a:fld>
            <a:endParaRPr lang="it-IT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/>
              <a:t>Micro: sennò diventa catalogo ….(es: dipartimento)</a:t>
            </a:r>
          </a:p>
          <a:p>
            <a:pPr>
              <a:lnSpc>
                <a:spcPct val="90000"/>
              </a:lnSpc>
            </a:pPr>
            <a:r>
              <a:rPr lang="it-IT"/>
              <a:t>Cura del RF con formazione per la gestione e costruzione del DFG- competenze distintive e specifiche</a:t>
            </a:r>
          </a:p>
          <a:p>
            <a:pPr>
              <a:lnSpc>
                <a:spcPct val="90000"/>
              </a:lnSpc>
            </a:pPr>
            <a:endParaRPr lang="it-IT"/>
          </a:p>
          <a:p>
            <a:pPr>
              <a:lnSpc>
                <a:spcPct val="90000"/>
              </a:lnSpc>
            </a:pPr>
            <a:r>
              <a:rPr lang="it-IT"/>
              <a:t>ES. Tutor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F49C5-DB05-4FFF-BA91-C1946F8DF164}" type="slidenum">
              <a:rPr lang="it-IT"/>
              <a:pPr/>
              <a:t>21</a:t>
            </a:fld>
            <a:endParaRPr lang="it-IT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it-IT">
                <a:solidFill>
                  <a:srgbClr val="006600"/>
                </a:solidFill>
              </a:rPr>
              <a:t>Formazione: ai responsabili</a:t>
            </a:r>
          </a:p>
          <a:p>
            <a:pPr>
              <a:spcBef>
                <a:spcPct val="0"/>
              </a:spcBef>
            </a:pPr>
            <a:r>
              <a:rPr lang="it-IT">
                <a:solidFill>
                  <a:srgbClr val="006600"/>
                </a:solidFill>
              </a:rPr>
              <a:t> Indicatori anche qualitativi per il miglioramento</a:t>
            </a:r>
          </a:p>
          <a:p>
            <a:pPr>
              <a:spcBef>
                <a:spcPct val="0"/>
              </a:spcBef>
            </a:pPr>
            <a:r>
              <a:rPr lang="it-IT">
                <a:solidFill>
                  <a:srgbClr val="006600"/>
                </a:solidFill>
              </a:rPr>
              <a:t>maggiore consapevolezza</a:t>
            </a:r>
          </a:p>
          <a:p>
            <a:pPr>
              <a:spcBef>
                <a:spcPct val="0"/>
              </a:spcBef>
            </a:pPr>
            <a:endParaRPr lang="it-IT">
              <a:solidFill>
                <a:srgbClr val="006600"/>
              </a:solidFill>
            </a:endParaRPr>
          </a:p>
          <a:p>
            <a:pPr>
              <a:spcBef>
                <a:spcPct val="0"/>
              </a:spcBef>
            </a:pPr>
            <a:r>
              <a:rPr lang="it-IT">
                <a:solidFill>
                  <a:srgbClr val="006600"/>
                </a:solidFill>
              </a:rPr>
              <a:t>Valutazione impatto su alcuni progetti: formazione intervento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0958D-07F4-49BE-8087-DCA9DC2C1C64}" type="slidenum">
              <a:rPr lang="it-IT">
                <a:solidFill>
                  <a:prstClr val="black"/>
                </a:solidFill>
              </a:rPr>
              <a:pPr/>
              <a:t>22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Importanza del DF nel programma ECM in sistema regionale caratterizzato da una forte capacità formativa delle AS.</a:t>
            </a:r>
          </a:p>
          <a:p>
            <a:r>
              <a:rPr lang="it-IT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Contrappeso:</a:t>
            </a:r>
          </a:p>
          <a:p>
            <a:r>
              <a:rPr lang="it-IT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dà equilibrio al nuovo sistema sbilanciato sull’accreditamento provider</a:t>
            </a:r>
          </a:p>
          <a:p>
            <a:r>
              <a:rPr lang="it-IT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Negoziazione:</a:t>
            </a:r>
          </a:p>
          <a:p>
            <a:r>
              <a:rPr lang="it-IT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partecipazione a percorsi innovativi, contrapposizione individuo/organizzazione</a:t>
            </a:r>
          </a:p>
          <a:p>
            <a:r>
              <a:rPr lang="it-IT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Metro: coerenza</a:t>
            </a:r>
          </a:p>
          <a:p>
            <a:pPr>
              <a:buFontTx/>
              <a:buChar char="•"/>
            </a:pPr>
            <a:r>
              <a:rPr lang="it-IT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Strumento di misura (bisogni, scelte, percorsi, risultati)</a:t>
            </a:r>
          </a:p>
          <a:p>
            <a:pPr>
              <a:buFontTx/>
              <a:buChar char="•"/>
            </a:pPr>
            <a:r>
              <a:rPr lang="it-IT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Unità di misura (individuale, organizzativa formativa, del sistema ECM)</a:t>
            </a:r>
          </a:p>
          <a:p>
            <a:r>
              <a:rPr lang="it-IT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Opportunità:</a:t>
            </a:r>
          </a:p>
          <a:p>
            <a:pPr>
              <a:buFontTx/>
              <a:buChar char="•"/>
            </a:pPr>
            <a:r>
              <a:rPr lang="it-IT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Valorizzazione del ruolo dei formatori </a:t>
            </a:r>
          </a:p>
          <a:p>
            <a:pPr>
              <a:buFontTx/>
              <a:buChar char="•"/>
            </a:pPr>
            <a:r>
              <a:rPr lang="it-IT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Strada di un sistema sanitario</a:t>
            </a:r>
          </a:p>
          <a:p>
            <a:pPr>
              <a:buFontTx/>
              <a:buChar char="•"/>
            </a:pPr>
            <a:r>
              <a:rPr lang="it-IT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Valorizzazione delle aziende la cui voce finora è stata debole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E4D26-6A0F-4E88-9610-8B5D0F69D4BE}" type="slidenum">
              <a:rPr lang="it-IT"/>
              <a:pPr/>
              <a:t>23</a:t>
            </a:fld>
            <a:endParaRPr lang="it-IT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/>
              <a:t>Il DFG ha una valenza educativa ed è uno strumento che guida l’apprendimento del professionista all’interno della propria organizzazione</a:t>
            </a:r>
            <a:endParaRPr lang="it-IT"/>
          </a:p>
          <a:p>
            <a:r>
              <a:rPr lang="it-IT"/>
              <a:t> DF potremmo attribuire una valenza educativa che serve ai singoli professionisti e quindi all’organizzazione per dare un senso a ciò che si fa e a connetterlo con ciò che avviene ad altri livelli aziendali. </a:t>
            </a:r>
          </a:p>
          <a:p>
            <a:endParaRPr lang="it-IT"/>
          </a:p>
          <a:p>
            <a:r>
              <a:rPr lang="it-IT"/>
              <a:t>In questo senso il Dossier Formativo è un utile strumento per costruire significato:  LE TRAIETTORIE CHE IL DISEGNA IL DF sono il senso che guida l’apprendimento del singolo in modo da riuscire a ricomporre il disegno del puzzle di cui le singole tessere dono i singoli eventi. Ovviamente è necessario che ci sia un “disegno” e cioè una programmazione dotata di senso: il DF è uno strumento che serve al’azienda per documentare la programmazione della formazione e al professionista per essere consapevole delle strategie aziendali. </a:t>
            </a:r>
          </a:p>
          <a:p>
            <a:r>
              <a:rPr lang="it-IT"/>
              <a:t>La letteratura evidenzia che la programmazione (accurata anilisi dei bisogni, utilizzo di più metodi e più sessioni formative dedicate e collegate , quindi programmi e non eventi a spot) aumenta l’efficacia della formazione).</a:t>
            </a:r>
          </a:p>
          <a:p>
            <a:endParaRPr lang="it-IT"/>
          </a:p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29035B-BF2E-4B7C-8772-02DB0DDFE61A}" type="slidenum">
              <a:rPr lang="it-IT"/>
              <a:pPr/>
              <a:t>3</a:t>
            </a:fld>
            <a:endParaRPr lang="it-IT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Contesto RER di riferimento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C49722-52E4-4E23-80DD-785ED353B31F}" type="slidenum">
              <a:rPr lang="it-IT"/>
              <a:pPr/>
              <a:t>4</a:t>
            </a:fld>
            <a:endParaRPr lang="it-IT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Ci interessa non solo arrivare al prodotto finale (il DF) ma soprattutto far si che nelle nostre aziende si strutturi in modo robusto un processo che guidi la programmazione e valutazione della formazione, il più possibile in armonia con le finalità del sistema sanitario regionale.</a:t>
            </a:r>
          </a:p>
          <a:p>
            <a:endParaRPr lang="it-IT"/>
          </a:p>
          <a:p>
            <a:r>
              <a:rPr lang="it-IT"/>
              <a:t>Quindi siamo ripartiti dalle aziende, </a:t>
            </a:r>
          </a:p>
          <a:p>
            <a:endParaRPr lang="it-IT"/>
          </a:p>
          <a:p>
            <a:r>
              <a:rPr lang="it-IT"/>
              <a:t>Come lavoriamo: partendo dalla condivisione delle esperienze e costruendo insieme, a partire anche da punti di vista ed esperienze diverse, una idea condivisa e plurale e flessibile(c’è il DF? Oppure i DF?) di dossier formativo </a:t>
            </a:r>
          </a:p>
          <a:p>
            <a:endParaRPr lang="it-IT"/>
          </a:p>
          <a:p>
            <a:r>
              <a:rPr lang="it-IT" sz="1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Metodo: in una logica di </a:t>
            </a:r>
            <a:r>
              <a:rPr lang="it-IT" sz="1000" u="sng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apprendimento </a:t>
            </a:r>
            <a:r>
              <a:rPr lang="it-IT" sz="1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… con approccio empirico - pragmatico che ha guidato l’agire del gruppo RER dando </a:t>
            </a:r>
            <a:r>
              <a:rPr lang="it-IT" sz="10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senso, significato ed evidenza</a:t>
            </a:r>
            <a:r>
              <a:rPr lang="it-IT" sz="1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a ciò che le Aziende avevano in campo</a:t>
            </a:r>
            <a:endParaRPr lang="it-IT" sz="100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endParaRPr lang="it-IT"/>
          </a:p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AD8C6C-D57E-44E5-B0F8-D9091611D2F8}" type="slidenum">
              <a:rPr lang="it-IT"/>
              <a:pPr/>
              <a:t>5</a:t>
            </a:fld>
            <a:endParaRPr lang="it-IT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</p:spPr>
        <p:txBody>
          <a:bodyPr/>
          <a:lstStyle/>
          <a:p>
            <a:r>
              <a:rPr lang="it-IT"/>
              <a:t>Con il DF siamo dentro al processo di programmazione della formazione. Quindi DF, PAF e del RAF sono prodotti di uno stesso processo che si gioca nei diversi livelli organizzativi: macro(Direzione aziendale/Collegio di Direzione), meso  (Dipartimenti, Unità operative) e micro (equipe, singolo  professionista).</a:t>
            </a:r>
          </a:p>
          <a:p>
            <a:r>
              <a:rPr lang="it-IT"/>
              <a:t>PAF e RAF sono ouput a livello macro mente possiamo immaginare che il DF scaturisca dalle fasi del processo a livello micro/meso ed è lì infatti che andremo a puntare le nostre lenti per l’osservazione. </a:t>
            </a:r>
          </a:p>
          <a:p>
            <a:r>
              <a:rPr lang="it-IT"/>
              <a:t>Forse possiamo definire Il dossier formativo come il prodotto di un processo di  programmazione e valutazione delle attività formative che consente una migliore integrazione dei singoli professionisti nei contesti lavorativi, in funzione degli obiettivi di sviluppo e delle necessità delle Unità Operative/Equipe e in armonia con le priorità dell’Azienda. </a:t>
            </a:r>
          </a:p>
          <a:p>
            <a:endParaRPr lang="it-IT"/>
          </a:p>
          <a:p>
            <a:r>
              <a:rPr lang="it-IT" b="1"/>
              <a:t>Quindi l’introduzione del DF è l’occasione per lavorare insieme alle aziende per rafforzare la programmazione. </a:t>
            </a:r>
          </a:p>
          <a:p>
            <a:r>
              <a:rPr lang="it-IT" b="1"/>
              <a:t>E’ uno strumento dell’organizzazione per governare la formazione attraverso una programmazione che porti a sintesi le priorità dell’azienda con le necessità del</a:t>
            </a:r>
            <a:r>
              <a:rPr lang="it-IT"/>
              <a:t> </a:t>
            </a:r>
            <a:r>
              <a:rPr lang="it-IT" b="1"/>
              <a:t>lavoro quotidiano.</a:t>
            </a:r>
          </a:p>
          <a:p>
            <a:endParaRPr lang="it-IT" b="1"/>
          </a:p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353A51-0B67-45EA-B2B3-8D92D84B0306}" type="slidenum">
              <a:rPr lang="it-IT"/>
              <a:pPr/>
              <a:t>6</a:t>
            </a:fld>
            <a:endParaRPr lang="it-IT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CABC20-22CA-43CF-A049-AE5D4420FE77}" type="slidenum">
              <a:rPr lang="it-IT"/>
              <a:pPr/>
              <a:t>7</a:t>
            </a:fld>
            <a:endParaRPr lang="it-IT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Risponde alle sezioni dell’Accordo stato-regioni</a:t>
            </a:r>
          </a:p>
          <a:p>
            <a:r>
              <a:rPr lang="it-IT"/>
              <a:t>Proposta/format non vincolante di un oggetto, concreto per aiutare le Aziende alla compilazione </a:t>
            </a:r>
          </a:p>
          <a:p>
            <a:endParaRPr lang="it-IT"/>
          </a:p>
          <a:p>
            <a:r>
              <a:rPr lang="it-IT"/>
              <a:t>Alcune &gt;Aziende si sono diversificate in base al loro contesto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DB129-EBC6-4070-B86B-CEC8DB62B6F5}" type="slidenum">
              <a:rPr lang="it-IT"/>
              <a:pPr/>
              <a:t>14</a:t>
            </a:fld>
            <a:endParaRPr lang="it-IT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8 Aziende a regime, le altre hanno iniziato in alcune strutture</a:t>
            </a:r>
          </a:p>
          <a:p>
            <a:endParaRPr lang="it-IT"/>
          </a:p>
          <a:p>
            <a:r>
              <a:rPr lang="it-IT"/>
              <a:t>Ior: DFG di UO</a:t>
            </a:r>
          </a:p>
          <a:p>
            <a:endParaRPr lang="it-IT"/>
          </a:p>
          <a:p>
            <a:r>
              <a:rPr lang="it-IT"/>
              <a:t>AUSLBologna: DFG dei MMG, PLS</a:t>
            </a:r>
          </a:p>
          <a:p>
            <a:endParaRPr lang="it-IT"/>
          </a:p>
          <a:p>
            <a:r>
              <a:rPr lang="it-IT"/>
              <a:t>Modena: DFG dei fisioterapisti ospedalieri</a:t>
            </a:r>
          </a:p>
          <a:p>
            <a:r>
              <a:rPr lang="it-IT"/>
              <a:t>AVR 1° gennaio unica azienda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CA888-BD06-4582-B82A-3B2C9DEBF8D1}" type="slidenum">
              <a:rPr lang="it-IT"/>
              <a:pPr/>
              <a:t>15</a:t>
            </a:fld>
            <a:endParaRPr lang="it-IT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473D3-4A1C-4807-A729-AA7D3C02DEEE}" type="slidenum">
              <a:rPr lang="it-IT"/>
              <a:pPr/>
              <a:t>16</a:t>
            </a:fld>
            <a:endParaRPr lang="it-IT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Ricerca quantitativa</a:t>
            </a:r>
          </a:p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949BF-A432-42C4-B51F-42F5BAB3440B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9254985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B8962-EE14-447F-BF22-E3181FEEBF4F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0465014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45318-18D1-43D0-8B87-821555453ADC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9192315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78CFAC9-0C0F-4929-86B3-172A877726EF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631067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D8354E4-7BFC-49AC-B8C6-27BF478C371C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9015313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6093525-9451-4C17-9E4F-AF088E88850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917952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1C5ED-CC16-42D0-BA80-18F0332F8510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4476169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0BD32-36B7-4A82-8473-29A9F7BA737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28549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0111A-D3E9-463B-9F26-B8039AA1558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4564613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E6A3-91E8-4C00-A709-95565DB79CB3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126955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8A0A7-FADB-42AE-A212-A04A92C03B18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4627804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F6CD0-BBF1-4E60-928E-FD4285B364CF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939773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D8348-9F41-4A2C-8E33-7ED622CB882F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869779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86213-7F04-4D3E-8813-C347CA1CBE2C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5050868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56FD5B-52C3-47D7-B8A1-678DF3164675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10" name="Rectangle 10"/>
          <p:cNvSpPr>
            <a:spLocks noChangeArrowheads="1"/>
          </p:cNvSpPr>
          <p:nvPr/>
        </p:nvSpPr>
        <p:spPr bwMode="auto">
          <a:xfrm>
            <a:off x="3419475" y="4149725"/>
            <a:ext cx="518477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r>
              <a:rPr lang="it-IT" sz="16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Diletta Priami, Barbara Lelli</a:t>
            </a:r>
          </a:p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endParaRPr lang="it-IT" sz="1600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r>
              <a:rPr lang="it-IT" sz="16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Agenzia Sanitaria e Sociale RER</a:t>
            </a:r>
          </a:p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r>
              <a:rPr lang="it-IT" sz="16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Roma, 5 novembre 2013</a:t>
            </a:r>
          </a:p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endParaRPr lang="it-IT" sz="1600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128011" name="Text Box 11"/>
          <p:cNvSpPr txBox="1">
            <a:spLocks noChangeArrowheads="1"/>
          </p:cNvSpPr>
          <p:nvPr/>
        </p:nvSpPr>
        <p:spPr bwMode="auto">
          <a:xfrm>
            <a:off x="2411413" y="1700213"/>
            <a:ext cx="6408737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2000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Il percorso di co-costruzione del Dossier formativo di gruppo nella Regione Emilia-Romagna</a:t>
            </a:r>
          </a:p>
          <a:p>
            <a:pPr algn="ctr">
              <a:lnSpc>
                <a:spcPct val="130000"/>
              </a:lnSpc>
            </a:pPr>
            <a:endParaRPr lang="it-IT" sz="2000" i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it-IT" sz="2000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Il modello: vincolo o opportunità ?</a:t>
            </a:r>
          </a:p>
        </p:txBody>
      </p:sp>
      <p:grpSp>
        <p:nvGrpSpPr>
          <p:cNvPr id="128012" name="Group 12"/>
          <p:cNvGrpSpPr>
            <a:grpSpLocks/>
          </p:cNvGrpSpPr>
          <p:nvPr/>
        </p:nvGrpSpPr>
        <p:grpSpPr bwMode="auto">
          <a:xfrm>
            <a:off x="179388" y="188913"/>
            <a:ext cx="8570912" cy="762000"/>
            <a:chOff x="361" y="0"/>
            <a:chExt cx="5399" cy="480"/>
          </a:xfrm>
        </p:grpSpPr>
        <p:pic>
          <p:nvPicPr>
            <p:cNvPr id="128013" name="Picture 13" descr="logoass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" y="119"/>
              <a:ext cx="1996" cy="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014" name="Picture 14" descr="ss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8" y="0"/>
              <a:ext cx="1362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8015" name="Picture 15" descr="formazi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1163">
            <a:off x="442913" y="2663825"/>
            <a:ext cx="2374900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20602" r="13904" b="30046"/>
          <a:stretch>
            <a:fillRect/>
          </a:stretch>
        </p:blipFill>
        <p:spPr bwMode="auto">
          <a:xfrm>
            <a:off x="323850" y="692150"/>
            <a:ext cx="8496300" cy="54006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19560" r="17188" b="17453"/>
          <a:stretch>
            <a:fillRect/>
          </a:stretch>
        </p:blipFill>
        <p:spPr bwMode="auto">
          <a:xfrm>
            <a:off x="341313" y="188913"/>
            <a:ext cx="8461375" cy="4464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37801" r="13252" b="37407"/>
          <a:stretch>
            <a:fillRect/>
          </a:stretch>
        </p:blipFill>
        <p:spPr bwMode="auto">
          <a:xfrm>
            <a:off x="323850" y="4941888"/>
            <a:ext cx="8496300" cy="17002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22708" r="14569" b="36343"/>
          <a:stretch>
            <a:fillRect/>
          </a:stretch>
        </p:blipFill>
        <p:spPr bwMode="auto">
          <a:xfrm>
            <a:off x="250825" y="981075"/>
            <a:ext cx="8642350" cy="30908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0882" name="Group 2"/>
          <p:cNvGraphicFramePr>
            <a:graphicFrameLocks noGrp="1"/>
          </p:cNvGraphicFramePr>
          <p:nvPr>
            <p:ph/>
          </p:nvPr>
        </p:nvGraphicFramePr>
        <p:xfrm>
          <a:off x="457200" y="274638"/>
          <a:ext cx="8229600" cy="6021072"/>
        </p:xfrm>
        <a:graphic>
          <a:graphicData uri="http://schemas.openxmlformats.org/drawingml/2006/table">
            <a:tbl>
              <a:tblPr/>
              <a:tblGrid>
                <a:gridCol w="3109913"/>
                <a:gridCol w="5119687"/>
              </a:tblGrid>
              <a:tr h="325438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Allegato alla scheda dossier di gruppo esemplificativo ma non esaustivo di competenze da inserire nella colonna numero 2 (Competenza) 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270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CATEGORIA COMPETENZE 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COMPETENZA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TECNICO SPECIFICHE</a:t>
                      </a:r>
                      <a:r>
                        <a:rPr kumimoji="0" lang="it-IT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Riguardano le conoscenze e le capacità professionali specifiche in riferimento al proprio profilo professionale di appartenenza e/o alla posizione organizzativa ricoperta. 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* Si fa riferimento alle competenze clinico assistenziale definite dai documenti dell’accreditamento istituzionale regionale, dalle disposizioni normative contrattuali vigenti, dai documenti aziendali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 rowSpan="6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ORGANIZZATIVO GESTIONALI E DI SISTEMA :</a:t>
                      </a:r>
                      <a:r>
                        <a:rPr kumimoji="0" lang="it-IT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raggruppa le capacità di gestione e organizzazione  di attività, di programmazione e controllo dei processi assistenziali e manageriali quando prevista dal ruolo 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Controllo dei processi di lavoro:</a:t>
                      </a: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 Mantenere un controllo sull’efficacia ed efficienza dei processi di lavoro monitorandone lo stato di avanzamento ed i risultati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Soluzione dei problemi:</a:t>
                      </a: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Individuare ed analizzare il problema  (raccolta di informazioni /dati e  ricerca delle cause) ed elabora soluzioni alternative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Programmazione, organizzazione e gestione delle attività: </a:t>
                      </a: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Definisce i piani di lavoro gestendo le attività proprie e dei collaboratori se assegnati individuando le priorità organizzative,  monitorandone l’andamento e introducendo le eventuali azioni correttive</a:t>
                      </a:r>
                      <a:r>
                        <a:rPr kumimoji="0" lang="it-IT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 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Sviluppo e valorizzazione del collaboratori:  </a:t>
                      </a: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Accompagna, facilita e orienta lo sviluppo professionale riconoscendo l’altro come risorsa.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Consapevolezza organizzativa:</a:t>
                      </a: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comprendere e utilizzare la cultura dell’organizzazione, conoscere i centri decisionali, l’Azienda e le sue regole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….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 rowSpan="5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RELAZIONALI E COMUNICATIVE:</a:t>
                      </a:r>
                      <a:r>
                        <a:rPr kumimoji="0" lang="it-IT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riguardano  le</a:t>
                      </a:r>
                      <a:r>
                        <a:rPr kumimoji="0" lang="it-IT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capacità relative alla comunicazione e ai rapporti con i pazienti, con gli altri soggetti dell’organizzazione (colleghi e Direzione) con soggetti esterni (Istituzioni), con i cittadini e i gruppi di lavoro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Gestione dei conflitti: </a:t>
                      </a: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capacità di facilitare e negoziare le relazioni sul lavoro per prevenire incomprensioni/conflitti e realizzare eventuali azioni migliorative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Relazione con i pazienti, i familiari:  </a:t>
                      </a: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Garantisce rapporti positivi ed empatici ai pazienti e ai loro familiari creando spazi per l’ascolto, il trasferimento delle informazioni gestendo gli stati emotivi degli interlocutori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Relazione con le altre strutture organizzative:</a:t>
                      </a: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Interagisce in modo costruttivo con i colleghi delle altre strutture  per assicurare la qualità dei processi di lavoro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Capacità di relazione con l’equipe professionale:</a:t>
                      </a: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Istaurare, mantenere e sviluppare rapporti positivi con i colleghi dell’equipe di lavoro contribuendo a creare un clima collaborativo determinante per il raggiungimento degli obiettivi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….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Text Box 3"/>
          <p:cNvSpPr txBox="1">
            <a:spLocks noChangeArrowheads="1"/>
          </p:cNvSpPr>
          <p:nvPr/>
        </p:nvSpPr>
        <p:spPr bwMode="auto">
          <a:xfrm>
            <a:off x="1133475" y="32083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/>
          </a:p>
        </p:txBody>
      </p:sp>
      <p:pic>
        <p:nvPicPr>
          <p:cNvPr id="268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1650"/>
            <a:ext cx="6553200" cy="482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8293" name="AutoShape 5"/>
          <p:cNvSpPr>
            <a:spLocks noChangeArrowheads="1"/>
          </p:cNvSpPr>
          <p:nvPr/>
        </p:nvSpPr>
        <p:spPr bwMode="auto">
          <a:xfrm>
            <a:off x="3960813" y="3571875"/>
            <a:ext cx="215900" cy="215900"/>
          </a:xfrm>
          <a:prstGeom prst="star5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8294" name="AutoShape 6"/>
          <p:cNvSpPr>
            <a:spLocks noChangeArrowheads="1"/>
          </p:cNvSpPr>
          <p:nvPr/>
        </p:nvSpPr>
        <p:spPr bwMode="auto">
          <a:xfrm>
            <a:off x="5545138" y="4292600"/>
            <a:ext cx="215900" cy="215900"/>
          </a:xfrm>
          <a:prstGeom prst="star5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8295" name="AutoShape 7"/>
          <p:cNvSpPr>
            <a:spLocks noChangeArrowheads="1"/>
          </p:cNvSpPr>
          <p:nvPr/>
        </p:nvSpPr>
        <p:spPr bwMode="auto">
          <a:xfrm>
            <a:off x="3744913" y="3716338"/>
            <a:ext cx="215900" cy="215900"/>
          </a:xfrm>
          <a:prstGeom prst="star5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8296" name="AutoShape 8"/>
          <p:cNvSpPr>
            <a:spLocks noChangeArrowheads="1"/>
          </p:cNvSpPr>
          <p:nvPr/>
        </p:nvSpPr>
        <p:spPr bwMode="auto">
          <a:xfrm>
            <a:off x="4427538" y="4076700"/>
            <a:ext cx="215900" cy="215900"/>
          </a:xfrm>
          <a:prstGeom prst="star5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8297" name="AutoShape 9"/>
          <p:cNvSpPr>
            <a:spLocks noChangeArrowheads="1"/>
          </p:cNvSpPr>
          <p:nvPr/>
        </p:nvSpPr>
        <p:spPr bwMode="auto">
          <a:xfrm>
            <a:off x="3708400" y="3357563"/>
            <a:ext cx="215900" cy="215900"/>
          </a:xfrm>
          <a:prstGeom prst="star5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8298" name="AutoShape 10"/>
          <p:cNvSpPr>
            <a:spLocks noChangeArrowheads="1"/>
          </p:cNvSpPr>
          <p:nvPr/>
        </p:nvSpPr>
        <p:spPr bwMode="auto">
          <a:xfrm>
            <a:off x="863600" y="2563813"/>
            <a:ext cx="215900" cy="215900"/>
          </a:xfrm>
          <a:prstGeom prst="star5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8299" name="AutoShape 11"/>
          <p:cNvSpPr>
            <a:spLocks noChangeArrowheads="1"/>
          </p:cNvSpPr>
          <p:nvPr/>
        </p:nvSpPr>
        <p:spPr bwMode="auto">
          <a:xfrm>
            <a:off x="1944688" y="2995613"/>
            <a:ext cx="215900" cy="215900"/>
          </a:xfrm>
          <a:prstGeom prst="star5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8300" name="Rectangle 12"/>
          <p:cNvSpPr>
            <a:spLocks noChangeArrowheads="1"/>
          </p:cNvSpPr>
          <p:nvPr/>
        </p:nvSpPr>
        <p:spPr bwMode="auto">
          <a:xfrm>
            <a:off x="0" y="2849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68301" name="Rectangle 13"/>
          <p:cNvSpPr>
            <a:spLocks noChangeArrowheads="1"/>
          </p:cNvSpPr>
          <p:nvPr/>
        </p:nvSpPr>
        <p:spPr bwMode="auto">
          <a:xfrm>
            <a:off x="5832475" y="188913"/>
            <a:ext cx="33115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200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Times New Roman" pitchFamily="18" charset="0"/>
              </a:rPr>
              <a:t>Ricerca - azione</a:t>
            </a:r>
            <a:r>
              <a:rPr lang="it-IT" sz="20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68303" name="Rectangle 15"/>
          <p:cNvSpPr>
            <a:spLocks noChangeArrowheads="1"/>
          </p:cNvSpPr>
          <p:nvPr/>
        </p:nvSpPr>
        <p:spPr bwMode="auto">
          <a:xfrm>
            <a:off x="1403350" y="765175"/>
            <a:ext cx="6480175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Monitoraggio e valutazione 2013: </a:t>
            </a:r>
          </a:p>
          <a:p>
            <a:pPr algn="ctr">
              <a:lnSpc>
                <a:spcPct val="130000"/>
              </a:lnSpc>
            </a:pPr>
            <a:r>
              <a:rPr lang="it-IT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l’applicazione del Dossier Formativo nelle 17 aziende sanitarie pubbliche del Regione</a:t>
            </a:r>
          </a:p>
        </p:txBody>
      </p:sp>
      <p:sp>
        <p:nvSpPr>
          <p:cNvPr id="268304" name="Text Box 16"/>
          <p:cNvSpPr txBox="1">
            <a:spLocks noChangeArrowheads="1"/>
          </p:cNvSpPr>
          <p:nvPr/>
        </p:nvSpPr>
        <p:spPr bwMode="auto">
          <a:xfrm>
            <a:off x="539750" y="5805488"/>
            <a:ext cx="403225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8 Aziende: DFG in tutte le strutture</a:t>
            </a:r>
          </a:p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268305" name="AutoShape 17"/>
          <p:cNvSpPr>
            <a:spLocks noChangeArrowheads="1"/>
          </p:cNvSpPr>
          <p:nvPr/>
        </p:nvSpPr>
        <p:spPr bwMode="auto">
          <a:xfrm>
            <a:off x="250825" y="5876925"/>
            <a:ext cx="215900" cy="215900"/>
          </a:xfrm>
          <a:prstGeom prst="star5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8306" name="Text Box 18"/>
          <p:cNvSpPr txBox="1">
            <a:spLocks noChangeArrowheads="1"/>
          </p:cNvSpPr>
          <p:nvPr/>
        </p:nvSpPr>
        <p:spPr bwMode="auto">
          <a:xfrm>
            <a:off x="5867400" y="2276475"/>
            <a:ext cx="3276600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it-IT" sz="1600" b="1">
                <a:solidFill>
                  <a:srgbClr val="CC0000"/>
                </a:solidFill>
                <a:latin typeface="Trebuchet MS" pitchFamily="34" charset="0"/>
              </a:rPr>
              <a:t> DFG di Dipartimento</a:t>
            </a:r>
          </a:p>
          <a:p>
            <a:pPr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it-IT" sz="1600" b="1">
                <a:solidFill>
                  <a:srgbClr val="CC0000"/>
                </a:solidFill>
                <a:latin typeface="Trebuchet MS" pitchFamily="34" charset="0"/>
              </a:rPr>
              <a:t> DFG di Unità operativa</a:t>
            </a:r>
          </a:p>
          <a:p>
            <a:pPr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it-IT" sz="1600" b="1">
                <a:solidFill>
                  <a:srgbClr val="CC0000"/>
                </a:solidFill>
                <a:latin typeface="Trebuchet MS" pitchFamily="34" charset="0"/>
              </a:rPr>
              <a:t> DFG di comunità professionali</a:t>
            </a:r>
          </a:p>
          <a:p>
            <a:pPr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it-IT" sz="1600" b="1">
                <a:solidFill>
                  <a:srgbClr val="CC0000"/>
                </a:solidFill>
                <a:latin typeface="Trebuchet MS" pitchFamily="34" charset="0"/>
              </a:rPr>
              <a:t> ……….</a:t>
            </a:r>
          </a:p>
        </p:txBody>
      </p:sp>
      <p:sp>
        <p:nvSpPr>
          <p:cNvPr id="268336" name="AutoShape 48"/>
          <p:cNvSpPr>
            <a:spLocks noChangeArrowheads="1"/>
          </p:cNvSpPr>
          <p:nvPr/>
        </p:nvSpPr>
        <p:spPr bwMode="auto">
          <a:xfrm>
            <a:off x="1692275" y="2997200"/>
            <a:ext cx="215900" cy="215900"/>
          </a:xfrm>
          <a:prstGeom prst="star5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19" name="Group 3"/>
          <p:cNvGrpSpPr>
            <a:grpSpLocks/>
          </p:cNvGrpSpPr>
          <p:nvPr/>
        </p:nvGrpSpPr>
        <p:grpSpPr bwMode="auto">
          <a:xfrm>
            <a:off x="285750" y="5876925"/>
            <a:ext cx="8570913" cy="762000"/>
            <a:chOff x="361" y="0"/>
            <a:chExt cx="5399" cy="480"/>
          </a:xfrm>
        </p:grpSpPr>
        <p:pic>
          <p:nvPicPr>
            <p:cNvPr id="214020" name="Picture 4" descr="logoass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" y="119"/>
              <a:ext cx="1996" cy="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4021" name="Picture 5" descr="ss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8" y="0"/>
              <a:ext cx="1362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4023" name="Group 7"/>
          <p:cNvGrpSpPr>
            <a:grpSpLocks/>
          </p:cNvGrpSpPr>
          <p:nvPr/>
        </p:nvGrpSpPr>
        <p:grpSpPr bwMode="auto">
          <a:xfrm>
            <a:off x="7610475" y="620713"/>
            <a:ext cx="1533525" cy="1158875"/>
            <a:chOff x="3334" y="1706"/>
            <a:chExt cx="2084" cy="1680"/>
          </a:xfrm>
        </p:grpSpPr>
        <p:sp>
          <p:nvSpPr>
            <p:cNvPr id="214027" name="AutoShape 11"/>
            <p:cNvSpPr>
              <a:spLocks noEditPoints="1" noChangeArrowheads="1"/>
            </p:cNvSpPr>
            <p:nvPr/>
          </p:nvSpPr>
          <p:spPr bwMode="auto">
            <a:xfrm>
              <a:off x="4286" y="1706"/>
              <a:ext cx="766" cy="860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E7450B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4026" name="AutoShape 10"/>
            <p:cNvSpPr>
              <a:spLocks noEditPoints="1" noChangeArrowheads="1"/>
            </p:cNvSpPr>
            <p:nvPr/>
          </p:nvSpPr>
          <p:spPr bwMode="auto">
            <a:xfrm rot="8425400">
              <a:off x="4195" y="2494"/>
              <a:ext cx="1223" cy="784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4025" name="AutoShape 9"/>
            <p:cNvSpPr>
              <a:spLocks noEditPoints="1" noChangeArrowheads="1"/>
            </p:cNvSpPr>
            <p:nvPr/>
          </p:nvSpPr>
          <p:spPr bwMode="auto">
            <a:xfrm>
              <a:off x="3742" y="2385"/>
              <a:ext cx="738" cy="1001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99CC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4024" name="Puzzle1"/>
            <p:cNvSpPr>
              <a:spLocks noEditPoints="1" noChangeArrowheads="1"/>
            </p:cNvSpPr>
            <p:nvPr/>
          </p:nvSpPr>
          <p:spPr bwMode="auto">
            <a:xfrm rot="-2270913">
              <a:off x="3334" y="1842"/>
              <a:ext cx="1239" cy="597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33CC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14028" name="Puzzle3"/>
          <p:cNvSpPr>
            <a:spLocks noEditPoints="1" noChangeArrowheads="1"/>
          </p:cNvSpPr>
          <p:nvPr/>
        </p:nvSpPr>
        <p:spPr bwMode="auto">
          <a:xfrm rot="2056423">
            <a:off x="8243888" y="260350"/>
            <a:ext cx="565150" cy="593725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80008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14029" name="Puzzle4"/>
          <p:cNvSpPr>
            <a:spLocks noEditPoints="1" noChangeArrowheads="1"/>
          </p:cNvSpPr>
          <p:nvPr/>
        </p:nvSpPr>
        <p:spPr bwMode="auto">
          <a:xfrm>
            <a:off x="7524750" y="836613"/>
            <a:ext cx="542925" cy="690562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14030" name="Puzzle2"/>
          <p:cNvSpPr>
            <a:spLocks noEditPoints="1" noChangeArrowheads="1"/>
          </p:cNvSpPr>
          <p:nvPr/>
        </p:nvSpPr>
        <p:spPr bwMode="auto">
          <a:xfrm rot="9560879">
            <a:off x="7524750" y="333375"/>
            <a:ext cx="898525" cy="539750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0000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14031" name="Rectangle 15"/>
          <p:cNvSpPr>
            <a:spLocks noChangeArrowheads="1"/>
          </p:cNvSpPr>
          <p:nvPr/>
        </p:nvSpPr>
        <p:spPr bwMode="auto">
          <a:xfrm>
            <a:off x="0" y="2849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14032" name="Rectangle 16"/>
          <p:cNvSpPr>
            <a:spLocks noChangeArrowheads="1"/>
          </p:cNvSpPr>
          <p:nvPr/>
        </p:nvSpPr>
        <p:spPr bwMode="auto">
          <a:xfrm>
            <a:off x="1476375" y="188913"/>
            <a:ext cx="597535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200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Times New Roman" pitchFamily="18" charset="0"/>
              </a:rPr>
              <a:t>Progetto di ricerca - azione</a:t>
            </a:r>
            <a:r>
              <a:rPr lang="it-IT" sz="20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it-IT">
                <a:solidFill>
                  <a:srgbClr val="993300"/>
                </a:solidFill>
                <a:latin typeface="Trebuchet MS" pitchFamily="34" charset="0"/>
                <a:cs typeface="Times New Roman" pitchFamily="18" charset="0"/>
              </a:rPr>
              <a:t>monitoraggio e valutazione </a:t>
            </a:r>
            <a:endParaRPr lang="it-IT"/>
          </a:p>
        </p:txBody>
      </p:sp>
      <p:sp>
        <p:nvSpPr>
          <p:cNvPr id="214033" name="Text Box 17"/>
          <p:cNvSpPr txBox="1">
            <a:spLocks noChangeArrowheads="1"/>
          </p:cNvSpPr>
          <p:nvPr/>
        </p:nvSpPr>
        <p:spPr bwMode="auto">
          <a:xfrm>
            <a:off x="539750" y="1557338"/>
            <a:ext cx="7704138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it-IT" sz="16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Obiettivo</a:t>
            </a:r>
          </a:p>
          <a:p>
            <a:pPr algn="ctr">
              <a:lnSpc>
                <a:spcPct val="130000"/>
              </a:lnSpc>
            </a:pPr>
            <a:r>
              <a:rPr lang="it-IT" sz="1600">
                <a:latin typeface="Trebuchet MS" pitchFamily="34" charset="0"/>
              </a:rPr>
              <a:t>Valutare e monitorare il </a:t>
            </a:r>
            <a:r>
              <a:rPr lang="it-IT" sz="1600" i="1">
                <a:solidFill>
                  <a:srgbClr val="33CC33"/>
                </a:solidFill>
                <a:latin typeface="Trebuchet MS" pitchFamily="34" charset="0"/>
              </a:rPr>
              <a:t>processo di costruzione</a:t>
            </a:r>
            <a:r>
              <a:rPr lang="it-IT" sz="1600">
                <a:latin typeface="Trebuchet MS" pitchFamily="34" charset="0"/>
              </a:rPr>
              <a:t> del DFG e </a:t>
            </a:r>
          </a:p>
          <a:p>
            <a:pPr algn="ctr">
              <a:lnSpc>
                <a:spcPct val="130000"/>
              </a:lnSpc>
            </a:pPr>
            <a:r>
              <a:rPr lang="it-IT" sz="1600" i="1">
                <a:solidFill>
                  <a:srgbClr val="33CC33"/>
                </a:solidFill>
                <a:latin typeface="Trebuchet MS" pitchFamily="34" charset="0"/>
              </a:rPr>
              <a:t>l’esperienze (prodotto)</a:t>
            </a:r>
            <a:r>
              <a:rPr lang="it-IT" sz="1600">
                <a:solidFill>
                  <a:srgbClr val="33CC33"/>
                </a:solidFill>
                <a:latin typeface="Trebuchet MS" pitchFamily="34" charset="0"/>
              </a:rPr>
              <a:t> </a:t>
            </a:r>
            <a:r>
              <a:rPr lang="it-IT" sz="1600">
                <a:latin typeface="Trebuchet MS" pitchFamily="34" charset="0"/>
              </a:rPr>
              <a:t>realizzate nelle Aziende sanitarie della RER </a:t>
            </a:r>
          </a:p>
          <a:p>
            <a:pPr algn="ctr">
              <a:lnSpc>
                <a:spcPct val="130000"/>
              </a:lnSpc>
            </a:pPr>
            <a:r>
              <a:rPr lang="it-IT" sz="1600">
                <a:latin typeface="Trebuchet MS" pitchFamily="34" charset="0"/>
              </a:rPr>
              <a:t>esplorando i diversi punti di vista dell’organizzazione</a:t>
            </a:r>
          </a:p>
          <a:p>
            <a:pPr>
              <a:lnSpc>
                <a:spcPct val="130000"/>
              </a:lnSpc>
            </a:pPr>
            <a:endParaRPr lang="it-IT" sz="1600">
              <a:latin typeface="Trebuchet MS" pitchFamily="34" charset="0"/>
            </a:endParaRPr>
          </a:p>
        </p:txBody>
      </p:sp>
      <p:sp>
        <p:nvSpPr>
          <p:cNvPr id="214034" name="Text Box 18"/>
          <p:cNvSpPr txBox="1">
            <a:spLocks noChangeArrowheads="1"/>
          </p:cNvSpPr>
          <p:nvPr/>
        </p:nvSpPr>
        <p:spPr bwMode="auto">
          <a:xfrm>
            <a:off x="138430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214035" name="Text Box 19"/>
          <p:cNvSpPr txBox="1">
            <a:spLocks noChangeArrowheads="1"/>
          </p:cNvSpPr>
          <p:nvPr/>
        </p:nvSpPr>
        <p:spPr bwMode="auto">
          <a:xfrm>
            <a:off x="1311275" y="7842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214036" name="Text Box 20"/>
          <p:cNvSpPr txBox="1">
            <a:spLocks noChangeArrowheads="1"/>
          </p:cNvSpPr>
          <p:nvPr/>
        </p:nvSpPr>
        <p:spPr bwMode="auto">
          <a:xfrm rot="-1527801">
            <a:off x="180975" y="484188"/>
            <a:ext cx="15890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800" i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Come …</a:t>
            </a:r>
          </a:p>
        </p:txBody>
      </p:sp>
      <p:sp>
        <p:nvSpPr>
          <p:cNvPr id="214037" name="Text Box 21"/>
          <p:cNvSpPr txBox="1">
            <a:spLocks noChangeArrowheads="1"/>
          </p:cNvSpPr>
          <p:nvPr/>
        </p:nvSpPr>
        <p:spPr bwMode="auto">
          <a:xfrm>
            <a:off x="871538" y="3433763"/>
            <a:ext cx="6805612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u="sng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FASE</a:t>
            </a:r>
          </a:p>
          <a:p>
            <a:pPr algn="ctr">
              <a:lnSpc>
                <a:spcPct val="130000"/>
              </a:lnSpc>
            </a:pPr>
            <a:r>
              <a:rPr lang="it-IT" sz="2000">
                <a:solidFill>
                  <a:srgbClr val="0000FF"/>
                </a:solidFill>
              </a:rPr>
              <a:t>Questionario</a:t>
            </a:r>
            <a:r>
              <a:rPr lang="it-IT"/>
              <a:t> rivolto ai </a:t>
            </a:r>
            <a:r>
              <a:rPr lang="it-IT">
                <a:solidFill>
                  <a:srgbClr val="CC0000"/>
                </a:solidFill>
              </a:rPr>
              <a:t>Responsabili della formazione della RER </a:t>
            </a:r>
          </a:p>
          <a:p>
            <a:pPr algn="ctr">
              <a:lnSpc>
                <a:spcPct val="130000"/>
              </a:lnSpc>
            </a:pPr>
            <a:r>
              <a:rPr lang="it-IT"/>
              <a:t>con l’obiettivo di esplorare e condividere </a:t>
            </a:r>
          </a:p>
          <a:p>
            <a:pPr algn="ctr">
              <a:lnSpc>
                <a:spcPct val="130000"/>
              </a:lnSpc>
            </a:pPr>
            <a:r>
              <a:rPr lang="it-IT"/>
              <a:t>il processo di costruzione del DFG di gruppo </a:t>
            </a:r>
          </a:p>
          <a:p>
            <a:pPr algn="ctr">
              <a:lnSpc>
                <a:spcPct val="130000"/>
              </a:lnSpc>
            </a:pPr>
            <a:r>
              <a:rPr lang="it-IT" i="1">
                <a:effectLst>
                  <a:outerShdw blurRad="38100" dist="38100" dir="2700000" algn="tl">
                    <a:srgbClr val="C0C0C0"/>
                  </a:outerShdw>
                </a:effectLst>
              </a:rPr>
              <a:t>per fotografare lo stato dell’arte</a:t>
            </a:r>
          </a:p>
          <a:p>
            <a:pPr algn="ctr">
              <a:lnSpc>
                <a:spcPct val="130000"/>
              </a:lnSpc>
            </a:pPr>
            <a:endParaRPr lang="it-IT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714" name="Group 2"/>
          <p:cNvGrpSpPr>
            <a:grpSpLocks/>
          </p:cNvGrpSpPr>
          <p:nvPr/>
        </p:nvGrpSpPr>
        <p:grpSpPr bwMode="auto">
          <a:xfrm>
            <a:off x="250825" y="6096000"/>
            <a:ext cx="8570913" cy="762000"/>
            <a:chOff x="361" y="0"/>
            <a:chExt cx="5399" cy="480"/>
          </a:xfrm>
        </p:grpSpPr>
        <p:pic>
          <p:nvPicPr>
            <p:cNvPr id="243715" name="Picture 3" descr="logoass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" y="119"/>
              <a:ext cx="1996" cy="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3716" name="Picture 4" descr="ss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8" y="0"/>
              <a:ext cx="1362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3717" name="Group 5"/>
          <p:cNvGrpSpPr>
            <a:grpSpLocks/>
          </p:cNvGrpSpPr>
          <p:nvPr/>
        </p:nvGrpSpPr>
        <p:grpSpPr bwMode="auto">
          <a:xfrm>
            <a:off x="7019925" y="620713"/>
            <a:ext cx="1533525" cy="1158875"/>
            <a:chOff x="3334" y="1706"/>
            <a:chExt cx="2084" cy="1680"/>
          </a:xfrm>
        </p:grpSpPr>
        <p:sp>
          <p:nvSpPr>
            <p:cNvPr id="243718" name="AutoShape 6"/>
            <p:cNvSpPr>
              <a:spLocks noEditPoints="1" noChangeArrowheads="1"/>
            </p:cNvSpPr>
            <p:nvPr/>
          </p:nvSpPr>
          <p:spPr bwMode="auto">
            <a:xfrm>
              <a:off x="4286" y="1706"/>
              <a:ext cx="766" cy="860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E7450B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3719" name="AutoShape 7"/>
            <p:cNvSpPr>
              <a:spLocks noEditPoints="1" noChangeArrowheads="1"/>
            </p:cNvSpPr>
            <p:nvPr/>
          </p:nvSpPr>
          <p:spPr bwMode="auto">
            <a:xfrm rot="8425400">
              <a:off x="4195" y="2494"/>
              <a:ext cx="1223" cy="784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3720" name="AutoShape 8"/>
            <p:cNvSpPr>
              <a:spLocks noEditPoints="1" noChangeArrowheads="1"/>
            </p:cNvSpPr>
            <p:nvPr/>
          </p:nvSpPr>
          <p:spPr bwMode="auto">
            <a:xfrm>
              <a:off x="3742" y="2385"/>
              <a:ext cx="738" cy="1001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99CC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3721" name="Puzzle1"/>
            <p:cNvSpPr>
              <a:spLocks noEditPoints="1" noChangeArrowheads="1"/>
            </p:cNvSpPr>
            <p:nvPr/>
          </p:nvSpPr>
          <p:spPr bwMode="auto">
            <a:xfrm rot="-2270913">
              <a:off x="3334" y="1842"/>
              <a:ext cx="1239" cy="597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33CC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43722" name="Puzzle3"/>
          <p:cNvSpPr>
            <a:spLocks noEditPoints="1" noChangeArrowheads="1"/>
          </p:cNvSpPr>
          <p:nvPr/>
        </p:nvSpPr>
        <p:spPr bwMode="auto">
          <a:xfrm rot="2056423">
            <a:off x="7596188" y="333375"/>
            <a:ext cx="565150" cy="593725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80008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43723" name="Puzzle4"/>
          <p:cNvSpPr>
            <a:spLocks noEditPoints="1" noChangeArrowheads="1"/>
          </p:cNvSpPr>
          <p:nvPr/>
        </p:nvSpPr>
        <p:spPr bwMode="auto">
          <a:xfrm>
            <a:off x="6804025" y="836613"/>
            <a:ext cx="542925" cy="690562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43724" name="Puzzle2"/>
          <p:cNvSpPr>
            <a:spLocks noEditPoints="1" noChangeArrowheads="1"/>
          </p:cNvSpPr>
          <p:nvPr/>
        </p:nvSpPr>
        <p:spPr bwMode="auto">
          <a:xfrm rot="9560879">
            <a:off x="6804025" y="333375"/>
            <a:ext cx="898525" cy="539750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0000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43726" name="Rectangle 14"/>
          <p:cNvSpPr>
            <a:spLocks noChangeArrowheads="1"/>
          </p:cNvSpPr>
          <p:nvPr/>
        </p:nvSpPr>
        <p:spPr bwMode="auto">
          <a:xfrm>
            <a:off x="755650" y="158750"/>
            <a:ext cx="5764213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200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Progetto di ricerca - azione</a:t>
            </a:r>
            <a:r>
              <a:rPr lang="it-IT" sz="20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it-IT" i="1">
                <a:solidFill>
                  <a:srgbClr val="993300"/>
                </a:solidFill>
                <a:latin typeface="Trebuchet MS" pitchFamily="34" charset="0"/>
                <a:cs typeface="Times New Roman" pitchFamily="18" charset="0"/>
              </a:rPr>
              <a:t>monitoraggio e valutazione </a:t>
            </a:r>
            <a:endParaRPr lang="it-IT" i="1"/>
          </a:p>
        </p:txBody>
      </p:sp>
      <p:sp>
        <p:nvSpPr>
          <p:cNvPr id="243727" name="Text Box 15"/>
          <p:cNvSpPr txBox="1">
            <a:spLocks noChangeArrowheads="1"/>
          </p:cNvSpPr>
          <p:nvPr/>
        </p:nvSpPr>
        <p:spPr bwMode="auto">
          <a:xfrm>
            <a:off x="468313" y="1268413"/>
            <a:ext cx="7920037" cy="27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it-IT" u="sng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 FASE</a:t>
            </a:r>
          </a:p>
          <a:p>
            <a:pPr algn="ctr">
              <a:lnSpc>
                <a:spcPct val="130000"/>
              </a:lnSpc>
              <a:buClr>
                <a:schemeClr val="tx1"/>
              </a:buClr>
            </a:pPr>
            <a:r>
              <a:rPr lang="it-IT" sz="2000">
                <a:solidFill>
                  <a:srgbClr val="0000FF"/>
                </a:solidFill>
                <a:latin typeface="Trebuchet MS" pitchFamily="34" charset="0"/>
              </a:rPr>
              <a:t>3</a:t>
            </a:r>
            <a:r>
              <a:rPr lang="it-IT" sz="2000">
                <a:solidFill>
                  <a:srgbClr val="CC0000"/>
                </a:solidFill>
                <a:latin typeface="Trebuchet MS" pitchFamily="34" charset="0"/>
              </a:rPr>
              <a:t> </a:t>
            </a:r>
            <a:r>
              <a:rPr lang="it-IT" sz="2000">
                <a:solidFill>
                  <a:srgbClr val="0000FF"/>
                </a:solidFill>
                <a:latin typeface="Trebuchet MS" pitchFamily="34" charset="0"/>
              </a:rPr>
              <a:t>focus group</a:t>
            </a:r>
            <a:r>
              <a:rPr lang="it-IT" sz="1600">
                <a:latin typeface="Trebuchet MS" pitchFamily="34" charset="0"/>
              </a:rPr>
              <a:t> di Area vasta con l’obiettivo di descrivere e raccogliere il punto di vista di coloro che utilizzano, costruiscono e applicano il DFG nell’operatività </a:t>
            </a:r>
            <a:r>
              <a:rPr lang="it-IT" sz="1600">
                <a:solidFill>
                  <a:srgbClr val="CC0000"/>
                </a:solidFill>
                <a:latin typeface="Trebuchet MS" pitchFamily="34" charset="0"/>
              </a:rPr>
              <a:t>(referenti, animatori, facilitatori …) </a:t>
            </a:r>
          </a:p>
          <a:p>
            <a:pPr algn="ctr">
              <a:lnSpc>
                <a:spcPct val="130000"/>
              </a:lnSpc>
              <a:buClr>
                <a:schemeClr val="tx1"/>
              </a:buClr>
            </a:pPr>
            <a:r>
              <a:rPr lang="it-IT" sz="1600" i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per definire la griglia di conduzione per interviste e i focus group</a:t>
            </a:r>
          </a:p>
          <a:p>
            <a:pPr algn="ctr">
              <a:lnSpc>
                <a:spcPct val="130000"/>
              </a:lnSpc>
            </a:pPr>
            <a:endParaRPr lang="it-IT" sz="1600" i="1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algn="ctr">
              <a:lnSpc>
                <a:spcPct val="130000"/>
              </a:lnSpc>
            </a:pPr>
            <a:endParaRPr lang="it-IT" sz="1600">
              <a:latin typeface="Trebuchet MS" pitchFamily="34" charset="0"/>
            </a:endParaRPr>
          </a:p>
          <a:p>
            <a:pPr algn="ctr">
              <a:lnSpc>
                <a:spcPct val="130000"/>
              </a:lnSpc>
            </a:pPr>
            <a:endParaRPr lang="it-IT" sz="1600">
              <a:latin typeface="Trebuchet MS" pitchFamily="34" charset="0"/>
            </a:endParaRPr>
          </a:p>
        </p:txBody>
      </p:sp>
      <p:sp>
        <p:nvSpPr>
          <p:cNvPr id="243728" name="Rectangle 16"/>
          <p:cNvSpPr>
            <a:spLocks noChangeArrowheads="1"/>
          </p:cNvSpPr>
          <p:nvPr/>
        </p:nvSpPr>
        <p:spPr bwMode="auto">
          <a:xfrm>
            <a:off x="1403350" y="5661025"/>
            <a:ext cx="655161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1000"/>
              <a:t>Azienda ospedaliera universitaria di Parma,Istituti Ortopedici Rizzoli, </a:t>
            </a:r>
          </a:p>
          <a:p>
            <a:pPr algn="ctr">
              <a:lnSpc>
                <a:spcPct val="120000"/>
              </a:lnSpc>
            </a:pPr>
            <a:r>
              <a:rPr lang="it-IT" sz="1000"/>
              <a:t>AUSL Bologna, AUSL Imola, AUSL Parma, AUSL Piacenza, </a:t>
            </a:r>
          </a:p>
          <a:p>
            <a:pPr algn="ctr">
              <a:lnSpc>
                <a:spcPct val="120000"/>
              </a:lnSpc>
            </a:pPr>
            <a:r>
              <a:rPr lang="it-IT" sz="1000"/>
              <a:t>Azienda ospedaliera universitaria S’Orsola-Malpighi, AUSL Ravenna</a:t>
            </a:r>
          </a:p>
        </p:txBody>
      </p:sp>
      <p:sp>
        <p:nvSpPr>
          <p:cNvPr id="243729" name="AutoShape 17"/>
          <p:cNvSpPr>
            <a:spLocks noChangeArrowheads="1"/>
          </p:cNvSpPr>
          <p:nvPr/>
        </p:nvSpPr>
        <p:spPr bwMode="auto">
          <a:xfrm>
            <a:off x="4356100" y="2997200"/>
            <a:ext cx="215900" cy="576263"/>
          </a:xfrm>
          <a:prstGeom prst="downArrow">
            <a:avLst>
              <a:gd name="adj1" fmla="val 50000"/>
              <a:gd name="adj2" fmla="val 6672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3730" name="Text Box 18"/>
          <p:cNvSpPr txBox="1">
            <a:spLocks noChangeArrowheads="1"/>
          </p:cNvSpPr>
          <p:nvPr/>
        </p:nvSpPr>
        <p:spPr bwMode="auto">
          <a:xfrm rot="-1527801">
            <a:off x="179388" y="476250"/>
            <a:ext cx="15890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800" i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Come …</a:t>
            </a:r>
          </a:p>
        </p:txBody>
      </p:sp>
      <p:sp>
        <p:nvSpPr>
          <p:cNvPr id="243731" name="Text Box 19"/>
          <p:cNvSpPr txBox="1">
            <a:spLocks noChangeArrowheads="1"/>
          </p:cNvSpPr>
          <p:nvPr/>
        </p:nvSpPr>
        <p:spPr bwMode="auto">
          <a:xfrm>
            <a:off x="539750" y="3722688"/>
            <a:ext cx="8350250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it-IT"/>
              <a:t>esplorare e raccogliere in profondità il punto di vista di coloro che </a:t>
            </a:r>
            <a:r>
              <a:rPr lang="it-IT" i="1">
                <a:solidFill>
                  <a:srgbClr val="33CC33"/>
                </a:solidFill>
              </a:rPr>
              <a:t>“vivono” il DFG</a:t>
            </a:r>
            <a:endParaRPr lang="it-IT">
              <a:solidFill>
                <a:srgbClr val="CC000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it-IT">
                <a:solidFill>
                  <a:srgbClr val="CC0000"/>
                </a:solidFill>
              </a:rPr>
              <a:t>Analisi di casi (8 Aziende su base volontaria):</a:t>
            </a:r>
          </a:p>
          <a:p>
            <a:pPr algn="ctr">
              <a:lnSpc>
                <a:spcPct val="130000"/>
              </a:lnSpc>
              <a:buFontTx/>
              <a:buAutoNum type="arabicPeriod"/>
            </a:pPr>
            <a:r>
              <a:rPr lang="it-IT" sz="2000" i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Intervista</a:t>
            </a:r>
            <a:r>
              <a:rPr lang="it-IT" sz="20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>
                <a:solidFill>
                  <a:schemeClr val="accent2"/>
                </a:solidFill>
              </a:rPr>
              <a:t>approfondita al Responsabile formazione</a:t>
            </a:r>
          </a:p>
          <a:p>
            <a:pPr algn="ctr">
              <a:lnSpc>
                <a:spcPct val="130000"/>
              </a:lnSpc>
              <a:buFontTx/>
              <a:buAutoNum type="arabicPeriod"/>
            </a:pPr>
            <a:r>
              <a:rPr lang="it-IT" sz="2000" i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Intervista</a:t>
            </a:r>
            <a:r>
              <a:rPr lang="it-IT" u="sng">
                <a:solidFill>
                  <a:schemeClr val="accent2"/>
                </a:solidFill>
              </a:rPr>
              <a:t> </a:t>
            </a:r>
            <a:r>
              <a:rPr lang="it-IT">
                <a:solidFill>
                  <a:schemeClr val="accent2"/>
                </a:solidFill>
              </a:rPr>
              <a:t>referenti formazione area dirigenza e comparto</a:t>
            </a:r>
          </a:p>
          <a:p>
            <a:pPr algn="ctr">
              <a:lnSpc>
                <a:spcPct val="130000"/>
              </a:lnSpc>
              <a:buFontTx/>
              <a:buAutoNum type="arabicPeriod"/>
            </a:pPr>
            <a:r>
              <a:rPr lang="it-IT" sz="2000" i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Focus group</a:t>
            </a:r>
            <a:r>
              <a:rPr lang="it-IT">
                <a:solidFill>
                  <a:schemeClr val="accent2"/>
                </a:solidFill>
              </a:rPr>
              <a:t> ai professionisti dell’equipe (comparto e dirigenza)</a:t>
            </a:r>
          </a:p>
          <a:p>
            <a:pPr algn="ctr">
              <a:lnSpc>
                <a:spcPct val="130000"/>
              </a:lnSpc>
              <a:buFontTx/>
              <a:buAutoNum type="arabicPeriod"/>
            </a:pPr>
            <a:endParaRPr lang="it-IT">
              <a:solidFill>
                <a:schemeClr val="accent2"/>
              </a:solidFill>
            </a:endParaRPr>
          </a:p>
          <a:p>
            <a:pPr algn="ctr">
              <a:lnSpc>
                <a:spcPct val="130000"/>
              </a:lnSpc>
            </a:pPr>
            <a:endParaRPr lang="it-IT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11638" y="0"/>
            <a:ext cx="4932362" cy="908050"/>
          </a:xfrm>
          <a:noFill/>
          <a:ln/>
        </p:spPr>
        <p:txBody>
          <a:bodyPr/>
          <a:lstStyle/>
          <a:p>
            <a:pPr>
              <a:lnSpc>
                <a:spcPct val="130000"/>
              </a:lnSpc>
            </a:pPr>
            <a:r>
              <a:rPr lang="it-IT" sz="2000">
                <a:solidFill>
                  <a:srgbClr val="990000"/>
                </a:solidFill>
                <a:latin typeface="Trebuchet MS" pitchFamily="34" charset="0"/>
              </a:rPr>
              <a:t>“I focus group”… </a:t>
            </a:r>
            <a:r>
              <a:rPr lang="it-IT" sz="2000" i="1">
                <a:solidFill>
                  <a:srgbClr val="990000"/>
                </a:solidFill>
                <a:latin typeface="Trebuchet MS" pitchFamily="34" charset="0"/>
              </a:rPr>
              <a:t>verbatim … sensi  e significati, immagini del DFG … </a:t>
            </a:r>
            <a:r>
              <a:rPr lang="it-IT" sz="2000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i vissuti</a:t>
            </a:r>
          </a:p>
        </p:txBody>
      </p:sp>
      <p:pic>
        <p:nvPicPr>
          <p:cNvPr id="264195" name="Picture 3" descr="omin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0"/>
            <a:ext cx="1511300" cy="1338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64196" name="Group 4"/>
          <p:cNvGrpSpPr>
            <a:grpSpLocks/>
          </p:cNvGrpSpPr>
          <p:nvPr/>
        </p:nvGrpSpPr>
        <p:grpSpPr bwMode="auto">
          <a:xfrm>
            <a:off x="250825" y="6165850"/>
            <a:ext cx="8497888" cy="503238"/>
            <a:chOff x="361" y="0"/>
            <a:chExt cx="5399" cy="480"/>
          </a:xfrm>
        </p:grpSpPr>
        <p:pic>
          <p:nvPicPr>
            <p:cNvPr id="264197" name="Picture 5" descr="logoass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" y="119"/>
              <a:ext cx="1996" cy="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4198" name="Picture 6" descr="ss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8" y="0"/>
              <a:ext cx="1362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4199" name="Rectangle 7"/>
          <p:cNvSpPr>
            <a:spLocks noChangeArrowheads="1"/>
          </p:cNvSpPr>
          <p:nvPr/>
        </p:nvSpPr>
        <p:spPr bwMode="auto">
          <a:xfrm rot="1168352">
            <a:off x="4211638" y="1557338"/>
            <a:ext cx="4572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E’ un progetto di UO.</a:t>
            </a:r>
          </a:p>
          <a:p>
            <a:pPr algn="ctr"/>
            <a:r>
              <a:rPr lang="it-IT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E’ una strada per arrivare alla costruzione di un sistema complesso … ribalta un po’ l’idea di formazione </a:t>
            </a:r>
          </a:p>
          <a:p>
            <a:pPr algn="ctr"/>
            <a:r>
              <a:rPr lang="it-IT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Troppe caselle da sbarrare, giustificazioni da portare</a:t>
            </a:r>
          </a:p>
          <a:p>
            <a:pPr algn="ctr"/>
            <a:r>
              <a:rPr lang="it-IT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Documento riepilogativo delle esigenze formative (bisogni e obiettivi)</a:t>
            </a:r>
          </a:p>
          <a:p>
            <a:pPr algn="ctr"/>
            <a:r>
              <a:rPr lang="it-IT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Fotografia della formazione dei varia aspetti del personale … … ma quali finalità ?</a:t>
            </a:r>
          </a:p>
        </p:txBody>
      </p:sp>
      <p:sp>
        <p:nvSpPr>
          <p:cNvPr id="264200" name="Rectangle 8"/>
          <p:cNvSpPr>
            <a:spLocks noChangeArrowheads="1"/>
          </p:cNvSpPr>
          <p:nvPr/>
        </p:nvSpPr>
        <p:spPr bwMode="auto">
          <a:xfrm rot="-917717">
            <a:off x="179388" y="1196975"/>
            <a:ext cx="4244975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it-IT" sz="1200" b="1">
                <a:solidFill>
                  <a:srgbClr val="9933FF"/>
                </a:solidFill>
              </a:rPr>
              <a:t>Registro del professionista</a:t>
            </a:r>
          </a:p>
          <a:p>
            <a:pPr algn="ctr"/>
            <a:r>
              <a:rPr lang="it-IT" sz="1200" b="1">
                <a:solidFill>
                  <a:srgbClr val="9933FF"/>
                </a:solidFill>
              </a:rPr>
              <a:t>Contenitori di saperi per il professionista e l’Azienda</a:t>
            </a:r>
          </a:p>
          <a:p>
            <a:pPr algn="ctr"/>
            <a:r>
              <a:rPr lang="it-IT" sz="1200" b="1">
                <a:solidFill>
                  <a:srgbClr val="9933FF"/>
                </a:solidFill>
              </a:rPr>
              <a:t>Uno scambio</a:t>
            </a:r>
          </a:p>
          <a:p>
            <a:pPr algn="ctr"/>
            <a:r>
              <a:rPr lang="it-IT" sz="1200" b="1">
                <a:solidFill>
                  <a:srgbClr val="9933FF"/>
                </a:solidFill>
              </a:rPr>
              <a:t>Strumento di lavoro partenza cruciale</a:t>
            </a:r>
          </a:p>
          <a:p>
            <a:pPr algn="ctr"/>
            <a:r>
              <a:rPr lang="it-IT" sz="1200" b="1">
                <a:solidFill>
                  <a:srgbClr val="9933FF"/>
                </a:solidFill>
              </a:rPr>
              <a:t>Un percorso, un lavorare insieme</a:t>
            </a:r>
          </a:p>
          <a:p>
            <a:pPr algn="ctr"/>
            <a:r>
              <a:rPr lang="it-IT" sz="1200" b="1">
                <a:solidFill>
                  <a:srgbClr val="9933FF"/>
                </a:solidFill>
              </a:rPr>
              <a:t>Mediazione </a:t>
            </a:r>
          </a:p>
          <a:p>
            <a:pPr algn="ctr"/>
            <a:r>
              <a:rPr lang="it-IT" sz="1200" b="1">
                <a:solidFill>
                  <a:srgbClr val="9933FF"/>
                </a:solidFill>
              </a:rPr>
              <a:t>Un valore per l’Azienda</a:t>
            </a:r>
          </a:p>
          <a:p>
            <a:pPr algn="ctr"/>
            <a:r>
              <a:rPr lang="it-IT" sz="1200" b="1">
                <a:solidFill>
                  <a:srgbClr val="9933FF"/>
                </a:solidFill>
              </a:rPr>
              <a:t>E’ una ricetta ….</a:t>
            </a:r>
          </a:p>
          <a:p>
            <a:pPr algn="ctr"/>
            <a:r>
              <a:rPr lang="it-IT" sz="1200" b="1">
                <a:solidFill>
                  <a:srgbClr val="9933FF"/>
                </a:solidFill>
              </a:rPr>
              <a:t>Ricognizione delle esigenze formative, disegno formale </a:t>
            </a:r>
            <a:endParaRPr lang="it-IT" altLang="ja-JP" sz="1200" b="1">
              <a:solidFill>
                <a:srgbClr val="9933FF"/>
              </a:solidFill>
              <a:ea typeface="ＭＳ Ｐゴシック" charset="-128"/>
            </a:endParaRPr>
          </a:p>
        </p:txBody>
      </p:sp>
      <p:sp>
        <p:nvSpPr>
          <p:cNvPr id="264202" name="Rectangle 10"/>
          <p:cNvSpPr>
            <a:spLocks noChangeArrowheads="1"/>
          </p:cNvSpPr>
          <p:nvPr/>
        </p:nvSpPr>
        <p:spPr bwMode="auto">
          <a:xfrm rot="625207">
            <a:off x="395288" y="3716338"/>
            <a:ext cx="54991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it-IT" sz="1200" b="1">
                <a:solidFill>
                  <a:srgbClr val="006600"/>
                </a:solidFill>
                <a:latin typeface="Trebuchet MS" pitchFamily="34" charset="0"/>
              </a:rPr>
              <a:t>Si finalizza la formazione “far comprendere le esigenze”</a:t>
            </a:r>
          </a:p>
          <a:p>
            <a:pPr algn="ctr"/>
            <a:r>
              <a:rPr lang="it-IT" sz="1200" b="1">
                <a:solidFill>
                  <a:srgbClr val="006600"/>
                </a:solidFill>
                <a:latin typeface="Trebuchet MS" pitchFamily="34" charset="0"/>
              </a:rPr>
              <a:t>Percorso formativo per definire le competenze partendo dai professionisti</a:t>
            </a:r>
          </a:p>
          <a:p>
            <a:pPr algn="ctr"/>
            <a:r>
              <a:rPr lang="it-IT" sz="1200" b="1">
                <a:solidFill>
                  <a:srgbClr val="006600"/>
                </a:solidFill>
                <a:latin typeface="Trebuchet MS" pitchFamily="34" charset="0"/>
              </a:rPr>
              <a:t>Libro del professionista </a:t>
            </a:r>
          </a:p>
          <a:p>
            <a:pPr algn="ctr"/>
            <a:r>
              <a:rPr lang="it-IT" sz="1200" b="1">
                <a:solidFill>
                  <a:srgbClr val="006600"/>
                </a:solidFill>
                <a:latin typeface="Trebuchet MS" pitchFamily="34" charset="0"/>
              </a:rPr>
              <a:t>Sapere da dove si parte</a:t>
            </a:r>
            <a:endParaRPr lang="it-IT" altLang="ja-JP" sz="1200" b="1">
              <a:solidFill>
                <a:srgbClr val="006600"/>
              </a:solidFill>
              <a:latin typeface="Trebuchet MS" pitchFamily="34" charset="0"/>
              <a:ea typeface="ＭＳ Ｐゴシック" charset="-128"/>
            </a:endParaRPr>
          </a:p>
          <a:p>
            <a:pPr algn="ctr"/>
            <a:r>
              <a:rPr lang="it-IT" altLang="ja-JP" sz="1200" b="1">
                <a:solidFill>
                  <a:srgbClr val="006600"/>
                </a:solidFill>
                <a:latin typeface="Trebuchet MS" pitchFamily="34" charset="0"/>
                <a:ea typeface="ＭＳ Ｐゴシック" charset="-128"/>
              </a:rPr>
              <a:t>Un libro da portarsi dietro</a:t>
            </a:r>
            <a:r>
              <a:rPr lang="it-IT" altLang="ja-JP" b="1">
                <a:solidFill>
                  <a:srgbClr val="006600"/>
                </a:solidFill>
                <a:ea typeface="ＭＳ Ｐゴシック" charset="-128"/>
              </a:rPr>
              <a:t> </a:t>
            </a:r>
            <a:endParaRPr lang="it-IT" b="1">
              <a:solidFill>
                <a:srgbClr val="006600"/>
              </a:solidFill>
            </a:endParaRPr>
          </a:p>
        </p:txBody>
      </p:sp>
      <p:sp>
        <p:nvSpPr>
          <p:cNvPr id="264205" name="Rectangle 13"/>
          <p:cNvSpPr>
            <a:spLocks noChangeArrowheads="1"/>
          </p:cNvSpPr>
          <p:nvPr/>
        </p:nvSpPr>
        <p:spPr bwMode="auto">
          <a:xfrm rot="-888610">
            <a:off x="2259013" y="4797425"/>
            <a:ext cx="6884987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it-IT" sz="1200" b="1">
                <a:solidFill>
                  <a:srgbClr val="CC0000"/>
                </a:solidFill>
              </a:rPr>
              <a:t>Tentativo parzialmente riuscito di democrazia</a:t>
            </a:r>
          </a:p>
          <a:p>
            <a:pPr algn="ctr"/>
            <a:r>
              <a:rPr lang="it-IT" sz="1200" b="1">
                <a:solidFill>
                  <a:srgbClr val="CC0000"/>
                </a:solidFill>
              </a:rPr>
              <a:t>Ribalta il pensiero della formazione </a:t>
            </a:r>
          </a:p>
          <a:p>
            <a:pPr algn="ctr"/>
            <a:r>
              <a:rPr lang="it-IT" sz="1200" b="1">
                <a:solidFill>
                  <a:srgbClr val="CC0000"/>
                </a:solidFill>
              </a:rPr>
              <a:t>Strumento complesso che dovrebbe invece “facilitare” un percorso</a:t>
            </a:r>
          </a:p>
          <a:p>
            <a:pPr algn="ctr"/>
            <a:r>
              <a:rPr lang="it-IT" sz="1200" b="1">
                <a:solidFill>
                  <a:srgbClr val="CC0000"/>
                </a:solidFill>
              </a:rPr>
              <a:t>Strumento per realizzare il processo della formazione in maniera più appropriata  ed efficace</a:t>
            </a:r>
          </a:p>
          <a:p>
            <a:pPr algn="ctr"/>
            <a:r>
              <a:rPr lang="it-IT" sz="1200" b="1">
                <a:solidFill>
                  <a:srgbClr val="CC0000"/>
                </a:solidFill>
              </a:rPr>
              <a:t>Riassunto dei bisogni formativi del gruppo</a:t>
            </a:r>
          </a:p>
          <a:p>
            <a:pPr algn="ctr"/>
            <a:r>
              <a:rPr lang="it-IT" sz="1200" b="1">
                <a:solidFill>
                  <a:srgbClr val="CC0000"/>
                </a:solidFill>
              </a:rPr>
              <a:t>Idealmente lodevole iniziativa…</a:t>
            </a:r>
          </a:p>
          <a:p>
            <a:pPr algn="ctr"/>
            <a:endParaRPr lang="it-IT" altLang="ja-JP" sz="1200" b="1" i="1">
              <a:solidFill>
                <a:srgbClr val="CC0000"/>
              </a:solidFill>
              <a:latin typeface="Trebuchet MS" pitchFamily="34" charset="0"/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264206" name="Text Box 14"/>
          <p:cNvSpPr txBox="1">
            <a:spLocks noChangeArrowheads="1"/>
          </p:cNvSpPr>
          <p:nvPr/>
        </p:nvSpPr>
        <p:spPr bwMode="auto">
          <a:xfrm rot="-1138225">
            <a:off x="900113" y="5157788"/>
            <a:ext cx="22256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sz="1200" b="1">
                <a:solidFill>
                  <a:schemeClr val="accent2"/>
                </a:solidFill>
                <a:latin typeface="Trebuchet MS" pitchFamily="34" charset="0"/>
              </a:rPr>
              <a:t>Un mosaico …..</a:t>
            </a:r>
          </a:p>
          <a:p>
            <a:pPr algn="ctr"/>
            <a:r>
              <a:rPr lang="it-IT" sz="1200" b="1">
                <a:solidFill>
                  <a:schemeClr val="accent2"/>
                </a:solidFill>
                <a:latin typeface="Trebuchet MS" pitchFamily="34" charset="0"/>
              </a:rPr>
              <a:t>Una rivoluzione copernicana</a:t>
            </a:r>
          </a:p>
          <a:p>
            <a:pPr algn="ctr"/>
            <a:r>
              <a:rPr lang="it-IT" sz="1200" b="1">
                <a:solidFill>
                  <a:schemeClr val="accent2"/>
                </a:solidFill>
                <a:latin typeface="Trebuchet MS" pitchFamily="34" charset="0"/>
              </a:rPr>
              <a:t>Una Bomba …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6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6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00" grpId="0"/>
      <p:bldP spid="264202" grpId="0"/>
      <p:bldP spid="2642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8216" name="Group 168"/>
          <p:cNvGraphicFramePr>
            <a:graphicFrameLocks noGrp="1"/>
          </p:cNvGraphicFramePr>
          <p:nvPr>
            <p:ph type="tbl" idx="1"/>
          </p:nvPr>
        </p:nvGraphicFramePr>
        <p:xfrm>
          <a:off x="539750" y="765175"/>
          <a:ext cx="8229600" cy="5964429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itchFamily="34" charset="0"/>
                        </a:rPr>
                        <a:t>Punti di forza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itchFamily="34" charset="0"/>
                        </a:rPr>
                        <a:t>Punti di debolezza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Mincho" pitchFamily="49" charset="-128"/>
                          <a:cs typeface="Times New Roman" pitchFamily="18" charset="0"/>
                        </a:rPr>
                        <a:t>Abbiamo rafforzato il processo di programmazione e pianificazione della formazione 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Mincho" pitchFamily="49" charset="-128"/>
                          <a:cs typeface="Times New Roman" pitchFamily="18" charset="0"/>
                        </a:rPr>
                        <a:t>Ci vuole tempo per la sensibilizzazione al cambiamento culturale a livello anche capillare 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Mincho" pitchFamily="49" charset="-128"/>
                          <a:cs typeface="Times New Roman" pitchFamily="18" charset="0"/>
                        </a:rPr>
                        <a:t>Ha consentito un’adeguata rilevazione del fabbisogno formativo, mirato, di contesto, per priorità, connesso agli OBTV di budget di interesse formativo e migliore distribuzione del budget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Mincho" pitchFamily="49" charset="-128"/>
                          <a:cs typeface="Times New Roman" pitchFamily="18" charset="0"/>
                        </a:rPr>
                        <a:t>Difficoltà di suddivisione delle competenze e quindi il processo di costruzione dei profili</a:t>
                      </a:r>
                      <a:r>
                        <a:rPr kumimoji="0" lang="it-IT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 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8A6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Mincho" pitchFamily="49" charset="-128"/>
                          <a:cs typeface="Times New Roman" pitchFamily="18" charset="0"/>
                        </a:rPr>
                        <a:t>Rilevazione FF triennale ed annuale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Mincho" pitchFamily="49" charset="-128"/>
                          <a:cs typeface="Times New Roman" pitchFamily="18" charset="0"/>
                        </a:rPr>
                        <a:t>Inizialmente un vincolo … adesso opportunità</a:t>
                      </a:r>
                      <a:r>
                        <a:rPr kumimoji="0" lang="it-IT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 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Mincho" pitchFamily="49" charset="-128"/>
                          <a:cs typeface="Times New Roman" pitchFamily="18" charset="0"/>
                        </a:rPr>
                        <a:t>Bilancio delle competenze-profilo di competenze 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Mincho" pitchFamily="49" charset="-128"/>
                          <a:cs typeface="Times New Roman" pitchFamily="18" charset="0"/>
                        </a:rPr>
                        <a:t>Capire il senso del DFG</a:t>
                      </a:r>
                      <a:r>
                        <a:rPr kumimoji="0" lang="it-IT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 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8A6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Mincho" pitchFamily="49" charset="-128"/>
                          <a:cs typeface="Times New Roman" pitchFamily="18" charset="0"/>
                        </a:rPr>
                        <a:t>Maggior conoscenza da parte di tutti del processo della formazione e delle procedure ECM</a:t>
                      </a:r>
                      <a:r>
                        <a:rPr kumimoji="0" lang="it-IT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 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Mincho" pitchFamily="49" charset="-128"/>
                          <a:cs typeface="Times New Roman" pitchFamily="18" charset="0"/>
                        </a:rPr>
                        <a:t>La negoziazione con i professionisti in alcune Aziende si ferma a livello di Responsabili e Coordinatori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Mincho" pitchFamily="49" charset="-128"/>
                          <a:cs typeface="Times New Roman" pitchFamily="18" charset="0"/>
                        </a:rPr>
                        <a:t>Crescita professionale (autovalutazione, relazione con i colleghi,valorizzazione delle competenze distintive)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Mincho" pitchFamily="49" charset="-128"/>
                          <a:cs typeface="Times New Roman" pitchFamily="18" charset="0"/>
                        </a:rPr>
                        <a:t>Richiede tempo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8A6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Mincho" pitchFamily="49" charset="-128"/>
                          <a:cs typeface="Times New Roman" pitchFamily="18" charset="0"/>
                        </a:rPr>
                        <a:t>Novità positiva per tutti i livelli dell’organizzazione Opportunità - leva al cambiamento organizzativo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Mincho" pitchFamily="49" charset="-128"/>
                          <a:cs typeface="Times New Roman" pitchFamily="18" charset="0"/>
                        </a:rPr>
                        <a:t>Inizialmente faticoso, impegnativo a darne anche un senso</a:t>
                      </a:r>
                      <a:r>
                        <a:rPr kumimoji="0" lang="it-IT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Mincho" pitchFamily="49" charset="-128"/>
                          <a:cs typeface="Times New Roman" pitchFamily="18" charset="0"/>
                        </a:rPr>
                        <a:t> 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Mincho" pitchFamily="49" charset="-128"/>
                          <a:cs typeface="Times New Roman" pitchFamily="18" charset="0"/>
                        </a:rPr>
                        <a:t>Valorizzazione delle risorse interne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Mincho" pitchFamily="49" charset="-128"/>
                          <a:cs typeface="Times New Roman" pitchFamily="18" charset="0"/>
                        </a:rPr>
                        <a:t>Forte impatto organizzativo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8A6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Mincho" pitchFamily="49" charset="-128"/>
                          <a:cs typeface="Times New Roman" pitchFamily="18" charset="0"/>
                        </a:rPr>
                        <a:t>Coinvolgimento di tutti i professionisti come singoli nel proprio gruppo di lavoro, c</a:t>
                      </a: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Mincho" pitchFamily="49" charset="-128"/>
                          <a:cs typeface="Times New Roman" pitchFamily="18" charset="0"/>
                        </a:rPr>
                        <a:t>onfronto, condivisione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Mincho" pitchFamily="49" charset="-128"/>
                          <a:cs typeface="Times New Roman" pitchFamily="18" charset="0"/>
                        </a:rPr>
                        <a:t>Bisogna lavorare sulla valutazione di efficacia della formazione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Mincho" pitchFamily="49" charset="-128"/>
                          <a:cs typeface="Times New Roman" pitchFamily="18" charset="0"/>
                        </a:rPr>
                        <a:t>Dinamicità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Mincho" pitchFamily="49" charset="-128"/>
                          <a:cs typeface="Times New Roman" pitchFamily="18" charset="0"/>
                        </a:rPr>
                        <a:t>Responsabilizzazione del professionista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Mincho" pitchFamily="49" charset="-128"/>
                          <a:cs typeface="Times New Roman" pitchFamily="18" charset="0"/>
                        </a:rPr>
                        <a:t>E’ fatto dalle persone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8089" name="Text Box 41"/>
          <p:cNvSpPr txBox="1">
            <a:spLocks noChangeArrowheads="1"/>
          </p:cNvSpPr>
          <p:nvPr/>
        </p:nvSpPr>
        <p:spPr bwMode="auto">
          <a:xfrm rot="-587432">
            <a:off x="-1588" y="171450"/>
            <a:ext cx="409575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 i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I risultati … del “processo”  </a:t>
            </a:r>
          </a:p>
        </p:txBody>
      </p:sp>
      <p:sp>
        <p:nvSpPr>
          <p:cNvPr id="258090" name="Rectangle 42"/>
          <p:cNvSpPr>
            <a:spLocks noChangeArrowheads="1"/>
          </p:cNvSpPr>
          <p:nvPr/>
        </p:nvSpPr>
        <p:spPr bwMode="auto">
          <a:xfrm>
            <a:off x="4643438" y="115888"/>
            <a:ext cx="41751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2000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Times New Roman" pitchFamily="18" charset="0"/>
              </a:rPr>
              <a:t>Vincolo o opportunità ?</a:t>
            </a:r>
            <a:endParaRPr lang="it-IT" sz="2000" b="1" i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0" y="2849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56004" name="Text Box 4"/>
          <p:cNvSpPr txBox="1">
            <a:spLocks noChangeArrowheads="1"/>
          </p:cNvSpPr>
          <p:nvPr/>
        </p:nvSpPr>
        <p:spPr bwMode="auto">
          <a:xfrm>
            <a:off x="138430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256005" name="Text Box 5"/>
          <p:cNvSpPr txBox="1">
            <a:spLocks noChangeArrowheads="1"/>
          </p:cNvSpPr>
          <p:nvPr/>
        </p:nvSpPr>
        <p:spPr bwMode="auto">
          <a:xfrm>
            <a:off x="1311275" y="7842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256006" name="Text Box 6"/>
          <p:cNvSpPr txBox="1">
            <a:spLocks noChangeArrowheads="1"/>
          </p:cNvSpPr>
          <p:nvPr/>
        </p:nvSpPr>
        <p:spPr bwMode="auto">
          <a:xfrm rot="-521494">
            <a:off x="174625" y="215900"/>
            <a:ext cx="3711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 i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I risultati … “il prodotto”</a:t>
            </a:r>
          </a:p>
        </p:txBody>
      </p:sp>
      <p:graphicFrame>
        <p:nvGraphicFramePr>
          <p:cNvPr id="256096" name="Group 96"/>
          <p:cNvGraphicFramePr>
            <a:graphicFrameLocks noGrp="1"/>
          </p:cNvGraphicFramePr>
          <p:nvPr>
            <p:ph/>
          </p:nvPr>
        </p:nvGraphicFramePr>
        <p:xfrm>
          <a:off x="468313" y="1052513"/>
          <a:ext cx="8229600" cy="5532757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itchFamily="34" charset="0"/>
                        </a:rPr>
                        <a:t>Punti di forza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itchFamily="34" charset="0"/>
                        </a:rPr>
                        <a:t>Punti di debolezza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Formazione mirata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Mincho" pitchFamily="49" charset="-128"/>
                          <a:cs typeface="Times New Roman" pitchFamily="18" charset="0"/>
                        </a:rPr>
                        <a:t>Perché funzioni appieno deve essere informatizzato, sennò diventa un aggravio burocratico</a:t>
                      </a:r>
                      <a:r>
                        <a:rPr kumimoji="0" lang="it-IT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Mincho" pitchFamily="49" charset="-128"/>
                          <a:cs typeface="Times New Roman" pitchFamily="18" charset="0"/>
                        </a:rPr>
                        <a:t> 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Mincho" pitchFamily="49" charset="-128"/>
                          <a:cs typeface="Times New Roman" pitchFamily="18" charset="0"/>
                        </a:rPr>
                        <a:t>Formazione integrata area comparto e dirigenza</a:t>
                      </a:r>
                      <a:r>
                        <a:rPr kumimoji="0" lang="it-IT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Mincho" pitchFamily="49" charset="-128"/>
                          <a:cs typeface="Times New Roman" pitchFamily="18" charset="0"/>
                        </a:rPr>
                        <a:t> 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Mincho" pitchFamily="49" charset="-128"/>
                          <a:cs typeface="Times New Roman" pitchFamily="18" charset="0"/>
                        </a:rPr>
                        <a:t>Percepito a livello della linea operativa come un format da compilare e non come uno strumento di costruzione del bisogno formativo</a:t>
                      </a:r>
                      <a:r>
                        <a:rPr kumimoji="0" lang="it-IT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Mincho" pitchFamily="49" charset="-128"/>
                          <a:cs typeface="Times New Roman" pitchFamily="18" charset="0"/>
                        </a:rPr>
                        <a:t> 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8A6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Mincho" pitchFamily="49" charset="-128"/>
                          <a:cs typeface="Times New Roman" pitchFamily="18" charset="0"/>
                        </a:rPr>
                        <a:t>Si passa da catalogo corsi a programmazione</a:t>
                      </a:r>
                      <a:r>
                        <a:rPr kumimoji="0" lang="it-IT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Mincho" pitchFamily="49" charset="-128"/>
                          <a:cs typeface="Times New Roman" pitchFamily="18" charset="0"/>
                        </a:rPr>
                        <a:t> 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Mincho" pitchFamily="49" charset="-128"/>
                          <a:cs typeface="Times New Roman" pitchFamily="18" charset="0"/>
                        </a:rPr>
                        <a:t>Non modificabile, rigido e burocratizzato (rilevato solo in un caso )</a:t>
                      </a:r>
                      <a:r>
                        <a:rPr kumimoji="0" lang="it-IT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Mincho" pitchFamily="49" charset="-128"/>
                          <a:cs typeface="Times New Roman" pitchFamily="18" charset="0"/>
                        </a:rPr>
                        <a:t> 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Come un piani di studi, piano di sviluppo professionale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Sovrapposizione con altri strumenti con finalità analoghe … ha generato confusione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8A6"/>
                    </a:solidFill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Mincho" pitchFamily="49" charset="-128"/>
                          <a:cs typeface="Times New Roman" pitchFamily="18" charset="0"/>
                        </a:rPr>
                        <a:t>Connessioni tra DFG e scheda di valutazione performance della dirigenza</a:t>
                      </a:r>
                      <a:r>
                        <a:rPr kumimoji="0" lang="it-IT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Mincho" pitchFamily="49" charset="-128"/>
                          <a:cs typeface="Times New Roman" pitchFamily="18" charset="0"/>
                        </a:rPr>
                        <a:t> 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Mincho" pitchFamily="49" charset="-128"/>
                          <a:cs typeface="Times New Roman" pitchFamily="18" charset="0"/>
                        </a:rPr>
                        <a:t>Sovraccarico di lavoro per il RF, montagna di lavoro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Mincho" pitchFamily="49" charset="-128"/>
                          <a:cs typeface="Times New Roman" pitchFamily="18" charset="0"/>
                        </a:rPr>
                        <a:t>Riduzione formazione esterna e sponsorizzazioni</a:t>
                      </a:r>
                      <a:r>
                        <a:rPr kumimoji="0" lang="it-IT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Mincho" pitchFamily="49" charset="-128"/>
                          <a:cs typeface="Times New Roman" pitchFamily="18" charset="0"/>
                        </a:rPr>
                        <a:t> 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Mincho" pitchFamily="49" charset="-128"/>
                          <a:cs typeface="Times New Roman" pitchFamily="18" charset="0"/>
                        </a:rPr>
                        <a:t>Bisogna sviluppare la cultura nell’Azienda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8A6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Mincho" pitchFamily="49" charset="-128"/>
                          <a:cs typeface="Times New Roman" pitchFamily="18" charset="0"/>
                        </a:rPr>
                        <a:t>Non più una raccolta punti</a:t>
                      </a:r>
                      <a:r>
                        <a:rPr kumimoji="0" lang="it-IT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Mincho" pitchFamily="49" charset="-128"/>
                          <a:cs typeface="Times New Roman" pitchFamily="18" charset="0"/>
                        </a:rPr>
                        <a:t>, crediti ECM ad “HOC”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Irrealizzabile nella struttura complessa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Mincho" pitchFamily="49" charset="-128"/>
                          <a:cs typeface="Times New Roman" pitchFamily="18" charset="0"/>
                        </a:rPr>
                        <a:t>Utile, dà equilibrio e coerenza alle aree formative, ai crediti, alla valutazione</a:t>
                      </a:r>
                      <a:r>
                        <a:rPr kumimoji="0" lang="it-IT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Mincho" pitchFamily="49" charset="-128"/>
                          <a:cs typeface="Times New Roman" pitchFamily="18" charset="0"/>
                        </a:rPr>
                        <a:t> 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Corsi di qualità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Non più formazione vetrina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082" name="Rectangle 82"/>
          <p:cNvSpPr>
            <a:spLocks noChangeArrowheads="1"/>
          </p:cNvSpPr>
          <p:nvPr/>
        </p:nvSpPr>
        <p:spPr bwMode="auto">
          <a:xfrm>
            <a:off x="4643438" y="188913"/>
            <a:ext cx="41751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2000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Times New Roman" pitchFamily="18" charset="0"/>
              </a:rPr>
              <a:t>Vincolo o opportunità ?</a:t>
            </a:r>
            <a:endParaRPr lang="it-IT" sz="2000" b="1" i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2275" y="2708275"/>
            <a:ext cx="8299450" cy="720725"/>
          </a:xfrm>
          <a:noFill/>
          <a:ln/>
          <a:extLst>
            <a:ext uri="{91240B29-F687-4F45-9708-019B960494DF}">
              <a14:hiddenLine xmlns:a14="http://schemas.microsoft.com/office/drawing/2010/main" w="28575" cmpd="sng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70000"/>
              </a:lnSpc>
              <a:buClr>
                <a:srgbClr val="800000"/>
              </a:buClr>
              <a:buFont typeface="Wingdings" pitchFamily="2" charset="2"/>
              <a:buChar char="ü"/>
            </a:pPr>
            <a:r>
              <a:rPr lang="it-IT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Legge regionale 29/2004: assistenza, ricerca e didattica …</a:t>
            </a:r>
          </a:p>
        </p:txBody>
      </p:sp>
      <p:grpSp>
        <p:nvGrpSpPr>
          <p:cNvPr id="266243" name="Group 3"/>
          <p:cNvGrpSpPr>
            <a:grpSpLocks/>
          </p:cNvGrpSpPr>
          <p:nvPr/>
        </p:nvGrpSpPr>
        <p:grpSpPr bwMode="auto">
          <a:xfrm>
            <a:off x="285750" y="5734050"/>
            <a:ext cx="8570913" cy="762000"/>
            <a:chOff x="361" y="0"/>
            <a:chExt cx="5399" cy="480"/>
          </a:xfrm>
        </p:grpSpPr>
        <p:pic>
          <p:nvPicPr>
            <p:cNvPr id="266244" name="Picture 4" descr="logoass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" y="119"/>
              <a:ext cx="1996" cy="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245" name="Picture 5" descr="ss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8" y="0"/>
              <a:ext cx="1362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624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it-IT" sz="2800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Il contesto</a:t>
            </a:r>
            <a:r>
              <a:rPr lang="it-IT" sz="4000"/>
              <a:t> </a:t>
            </a:r>
            <a:r>
              <a:rPr lang="it-IT" sz="2800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regionale</a:t>
            </a:r>
          </a:p>
        </p:txBody>
      </p:sp>
      <p:sp>
        <p:nvSpPr>
          <p:cNvPr id="266247" name="AutoShape 7"/>
          <p:cNvSpPr>
            <a:spLocks noChangeArrowheads="1"/>
          </p:cNvSpPr>
          <p:nvPr/>
        </p:nvSpPr>
        <p:spPr bwMode="auto">
          <a:xfrm>
            <a:off x="4427538" y="3429000"/>
            <a:ext cx="288925" cy="647700"/>
          </a:xfrm>
          <a:prstGeom prst="downArrow">
            <a:avLst>
              <a:gd name="adj1" fmla="val 50000"/>
              <a:gd name="adj2" fmla="val 5604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48" name="Rectangle 8"/>
          <p:cNvSpPr>
            <a:spLocks noChangeArrowheads="1"/>
          </p:cNvSpPr>
          <p:nvPr/>
        </p:nvSpPr>
        <p:spPr bwMode="auto">
          <a:xfrm>
            <a:off x="431800" y="4076700"/>
            <a:ext cx="82804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145000"/>
              </a:lnSpc>
              <a:spcBef>
                <a:spcPct val="20000"/>
              </a:spcBef>
              <a:buClr>
                <a:srgbClr val="800000"/>
              </a:buClr>
              <a:buFont typeface="Wingdings" pitchFamily="2" charset="2"/>
              <a:buNone/>
            </a:pPr>
            <a:r>
              <a:rPr lang="it-IT" sz="2400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La formazione</a:t>
            </a:r>
            <a:r>
              <a:rPr lang="it-IT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continua </a:t>
            </a:r>
          </a:p>
          <a:p>
            <a:pPr marL="342900" indent="-342900" algn="ctr">
              <a:lnSpc>
                <a:spcPct val="145000"/>
              </a:lnSpc>
              <a:spcBef>
                <a:spcPct val="20000"/>
              </a:spcBef>
              <a:buClr>
                <a:srgbClr val="800000"/>
              </a:buClr>
              <a:buFont typeface="Wingdings" pitchFamily="2" charset="2"/>
              <a:buNone/>
            </a:pPr>
            <a:r>
              <a:rPr lang="it-IT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come leva per miglioramento dei processi assistenziali e del funzionamento dei servizi.</a:t>
            </a:r>
          </a:p>
        </p:txBody>
      </p:sp>
      <p:pic>
        <p:nvPicPr>
          <p:cNvPr id="266249" name="Picture 9" descr="formazi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88913"/>
            <a:ext cx="165735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50" name="Rectangle 10"/>
          <p:cNvSpPr>
            <a:spLocks noChangeArrowheads="1"/>
          </p:cNvSpPr>
          <p:nvPr/>
        </p:nvSpPr>
        <p:spPr bwMode="auto">
          <a:xfrm>
            <a:off x="422275" y="1628775"/>
            <a:ext cx="82994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170000"/>
              </a:lnSpc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ü"/>
            </a:pPr>
            <a:r>
              <a:rPr lang="it-IT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Dal 2002: sistema regionale ECM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6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 build="p"/>
      <p:bldP spid="266247" grpId="0" animBg="1"/>
      <p:bldP spid="2662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147" name="Group 3"/>
          <p:cNvGrpSpPr>
            <a:grpSpLocks/>
          </p:cNvGrpSpPr>
          <p:nvPr/>
        </p:nvGrpSpPr>
        <p:grpSpPr bwMode="auto">
          <a:xfrm>
            <a:off x="285750" y="5734050"/>
            <a:ext cx="8570913" cy="762000"/>
            <a:chOff x="361" y="0"/>
            <a:chExt cx="5399" cy="480"/>
          </a:xfrm>
        </p:grpSpPr>
        <p:pic>
          <p:nvPicPr>
            <p:cNvPr id="262148" name="Picture 4" descr="logoass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" y="119"/>
              <a:ext cx="1996" cy="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2149" name="Picture 5" descr="ss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8" y="0"/>
              <a:ext cx="1362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2150" name="Rectangle 6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229600" cy="561975"/>
          </a:xfrm>
        </p:spPr>
        <p:txBody>
          <a:bodyPr/>
          <a:lstStyle/>
          <a:p>
            <a:r>
              <a:rPr lang="it-IT" sz="2800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… cosa abbiamo appreso …</a:t>
            </a:r>
          </a:p>
        </p:txBody>
      </p:sp>
      <p:pic>
        <p:nvPicPr>
          <p:cNvPr id="262153" name="Picture 9" descr="formazi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0"/>
            <a:ext cx="165735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5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7891463" cy="1368425"/>
          </a:xfrm>
          <a:noFill/>
          <a:ln/>
          <a:extLst>
            <a:ext uri="{91240B29-F687-4F45-9708-019B960494DF}">
              <a14:hiddenLine xmlns:a14="http://schemas.microsoft.com/office/drawing/2010/main" w="28575" cmpd="sng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algn="ctr">
              <a:lnSpc>
                <a:spcPct val="130000"/>
              </a:lnSpc>
              <a:buFont typeface="Wingdings" pitchFamily="2" charset="2"/>
              <a:buChar char="ü"/>
            </a:pPr>
            <a:r>
              <a:rPr lang="it-IT" sz="1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Il DFG è un strumento/prodotto che ha bisogno di una dimensione di progettazione </a:t>
            </a:r>
            <a:r>
              <a:rPr lang="it-IT" sz="1800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micro </a:t>
            </a:r>
            <a:r>
              <a:rPr lang="it-IT" sz="1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(</a:t>
            </a:r>
            <a:r>
              <a:rPr lang="it-IT" sz="1800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co-costruzione</a:t>
            </a:r>
            <a:r>
              <a:rPr lang="it-IT" sz="1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fabbisogno formativo)-</a:t>
            </a:r>
            <a:r>
              <a:rPr lang="it-IT" sz="1800" i="1" u="sng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partecipazione attiva di tutti i professionisti </a:t>
            </a:r>
          </a:p>
        </p:txBody>
      </p:sp>
      <p:sp>
        <p:nvSpPr>
          <p:cNvPr id="262157" name="Text Box 13"/>
          <p:cNvSpPr txBox="1">
            <a:spLocks noChangeArrowheads="1"/>
          </p:cNvSpPr>
          <p:nvPr/>
        </p:nvSpPr>
        <p:spPr bwMode="auto">
          <a:xfrm>
            <a:off x="395288" y="2565400"/>
            <a:ext cx="80978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 algn="ctr">
              <a:buFont typeface="Wingdings" pitchFamily="2" charset="2"/>
              <a:buChar char="ü"/>
            </a:pPr>
            <a:r>
              <a:rPr lang="it-IT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Bilancio di competenze</a:t>
            </a:r>
            <a:r>
              <a:rPr lang="it-IT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per una adeguata definizione degli obiettivi formativi</a:t>
            </a:r>
          </a:p>
          <a:p>
            <a:pPr algn="ctr"/>
            <a:endParaRPr lang="it-IT"/>
          </a:p>
        </p:txBody>
      </p:sp>
      <p:sp>
        <p:nvSpPr>
          <p:cNvPr id="262158" name="Text Box 14"/>
          <p:cNvSpPr txBox="1">
            <a:spLocks noChangeArrowheads="1"/>
          </p:cNvSpPr>
          <p:nvPr/>
        </p:nvSpPr>
        <p:spPr bwMode="auto">
          <a:xfrm>
            <a:off x="971550" y="4508500"/>
            <a:ext cx="7107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 algn="ctr">
              <a:buFont typeface="Wingdings" pitchFamily="2" charset="2"/>
              <a:buChar char="ü"/>
            </a:pPr>
            <a:r>
              <a:rPr lang="it-IT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Auspicabile </a:t>
            </a:r>
            <a:r>
              <a:rPr lang="it-IT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informatizzazione </a:t>
            </a:r>
            <a:r>
              <a:rPr lang="it-IT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del modello DFG nelle Aziende </a:t>
            </a:r>
          </a:p>
        </p:txBody>
      </p:sp>
      <p:sp>
        <p:nvSpPr>
          <p:cNvPr id="262159" name="Text Box 15"/>
          <p:cNvSpPr txBox="1">
            <a:spLocks noChangeArrowheads="1"/>
          </p:cNvSpPr>
          <p:nvPr/>
        </p:nvSpPr>
        <p:spPr bwMode="auto">
          <a:xfrm>
            <a:off x="958850" y="3284538"/>
            <a:ext cx="6726238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 algn="ctr">
              <a:lnSpc>
                <a:spcPct val="130000"/>
              </a:lnSpc>
              <a:buFont typeface="Wingdings" pitchFamily="2" charset="2"/>
              <a:buChar char="ü"/>
            </a:pPr>
            <a:r>
              <a:rPr lang="it-IT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“Cura”</a:t>
            </a:r>
            <a:r>
              <a:rPr lang="it-IT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 </a:t>
            </a:r>
            <a:r>
              <a:rPr lang="it-IT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“rinforzo”</a:t>
            </a:r>
            <a:r>
              <a:rPr lang="it-IT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delle funzioni del </a:t>
            </a:r>
            <a:r>
              <a:rPr lang="it-IT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Referente formazione </a:t>
            </a:r>
          </a:p>
          <a:p>
            <a:pPr lvl="1" algn="ctr">
              <a:lnSpc>
                <a:spcPct val="130000"/>
              </a:lnSpc>
              <a:buFont typeface="Wingdings" pitchFamily="2" charset="2"/>
              <a:buNone/>
            </a:pPr>
            <a:r>
              <a:rPr lang="it-IT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(professionalizzazione)</a:t>
            </a:r>
            <a:endParaRPr lang="it-IT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2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2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57" grpId="0"/>
      <p:bldP spid="262158" grpId="0"/>
      <p:bldP spid="2621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099" name="Group 3"/>
          <p:cNvGrpSpPr>
            <a:grpSpLocks/>
          </p:cNvGrpSpPr>
          <p:nvPr/>
        </p:nvGrpSpPr>
        <p:grpSpPr bwMode="auto">
          <a:xfrm>
            <a:off x="285750" y="5734050"/>
            <a:ext cx="8570913" cy="762000"/>
            <a:chOff x="361" y="0"/>
            <a:chExt cx="5399" cy="480"/>
          </a:xfrm>
        </p:grpSpPr>
        <p:pic>
          <p:nvPicPr>
            <p:cNvPr id="260100" name="Picture 4" descr="logoass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" y="119"/>
              <a:ext cx="1996" cy="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0101" name="Picture 5" descr="ss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8" y="0"/>
              <a:ext cx="1362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010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6300788" cy="863600"/>
          </a:xfrm>
        </p:spPr>
        <p:txBody>
          <a:bodyPr/>
          <a:lstStyle/>
          <a:p>
            <a:r>
              <a:rPr lang="it-IT" sz="2400" i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cosa abbiamo messo in campo ….</a:t>
            </a:r>
            <a:br>
              <a:rPr lang="it-IT" sz="2400" i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</a:br>
            <a:r>
              <a:rPr lang="it-IT" sz="2400" i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e cosa faremo …</a:t>
            </a:r>
          </a:p>
        </p:txBody>
      </p:sp>
      <p:pic>
        <p:nvPicPr>
          <p:cNvPr id="260105" name="Picture 9" descr="formazi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88913"/>
            <a:ext cx="165735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107" name="Text Box 11"/>
          <p:cNvSpPr txBox="1">
            <a:spLocks noChangeArrowheads="1"/>
          </p:cNvSpPr>
          <p:nvPr/>
        </p:nvSpPr>
        <p:spPr bwMode="auto">
          <a:xfrm>
            <a:off x="250825" y="1666875"/>
            <a:ext cx="83121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it-IT" sz="2000" i="1" u="sng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“Cura” delle innovazioni</a:t>
            </a:r>
            <a:r>
              <a:rPr lang="it-IT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delle Reti della formazione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it-IT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Coordinamento regionale dei Responsabili formazione – </a:t>
            </a:r>
            <a:r>
              <a:rPr lang="it-IT" i="1" u="sng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Comunità di pratica</a:t>
            </a:r>
            <a:r>
              <a:rPr lang="it-IT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it-IT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Incontri di sensibilizzazione “aperti” del DFG nelle Aziende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it-IT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Formazione “intervento” alle reti dei referenti formazione</a:t>
            </a:r>
          </a:p>
          <a:p>
            <a:pPr>
              <a:lnSpc>
                <a:spcPct val="130000"/>
              </a:lnSpc>
            </a:pPr>
            <a:endParaRPr lang="it-IT" i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0110" name="Text Box 14"/>
          <p:cNvSpPr txBox="1">
            <a:spLocks noChangeArrowheads="1"/>
          </p:cNvSpPr>
          <p:nvPr/>
        </p:nvSpPr>
        <p:spPr bwMode="auto">
          <a:xfrm>
            <a:off x="2555875" y="3860800"/>
            <a:ext cx="6213475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it-IT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Cosa ci aspettiamo … nel 2014</a:t>
            </a:r>
          </a:p>
          <a:p>
            <a:pPr algn="r">
              <a:lnSpc>
                <a:spcPct val="130000"/>
              </a:lnSpc>
              <a:buFont typeface="Wingdings" pitchFamily="2" charset="2"/>
              <a:buChar char="ü"/>
            </a:pPr>
            <a:r>
              <a:rPr lang="it-IT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Miglioramento della programmazione </a:t>
            </a:r>
          </a:p>
          <a:p>
            <a:pPr algn="r">
              <a:lnSpc>
                <a:spcPct val="130000"/>
              </a:lnSpc>
              <a:buFont typeface="Wingdings" pitchFamily="2" charset="2"/>
              <a:buChar char="ü"/>
            </a:pPr>
            <a:r>
              <a:rPr lang="it-IT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Valutazione della coerenza</a:t>
            </a:r>
          </a:p>
          <a:p>
            <a:pPr algn="r">
              <a:lnSpc>
                <a:spcPct val="130000"/>
              </a:lnSpc>
              <a:buFont typeface="Wingdings" pitchFamily="2" charset="2"/>
              <a:buChar char="ü"/>
            </a:pPr>
            <a:r>
              <a:rPr lang="it-IT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Applicazione in tutti i dipartimenti Aziende della RER</a:t>
            </a:r>
          </a:p>
          <a:p>
            <a:pPr algn="r">
              <a:lnSpc>
                <a:spcPct val="130000"/>
              </a:lnSpc>
              <a:buFont typeface="Wingdings" pitchFamily="2" charset="2"/>
              <a:buChar char="ü"/>
            </a:pPr>
            <a:r>
              <a:rPr lang="it-IT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Valutazione d’impatto della formazione</a:t>
            </a:r>
          </a:p>
          <a:p>
            <a:pPr algn="r">
              <a:lnSpc>
                <a:spcPct val="130000"/>
              </a:lnSpc>
              <a:buFont typeface="Wingdings" pitchFamily="2" charset="2"/>
              <a:buChar char="ü"/>
            </a:pPr>
            <a:r>
              <a:rPr lang="it-IT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…..</a:t>
            </a:r>
          </a:p>
          <a:p>
            <a:pPr algn="r">
              <a:lnSpc>
                <a:spcPct val="130000"/>
              </a:lnSpc>
              <a:buFontTx/>
              <a:buAutoNum type="arabicPeriod"/>
            </a:pPr>
            <a:endParaRPr lang="it-IT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0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0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7" grpId="0"/>
      <p:bldP spid="2601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3"/>
          <p:cNvSpPr>
            <a:spLocks noChangeArrowheads="1"/>
          </p:cNvSpPr>
          <p:nvPr/>
        </p:nvSpPr>
        <p:spPr bwMode="auto">
          <a:xfrm rot="-1029913">
            <a:off x="234950" y="884238"/>
            <a:ext cx="4897438" cy="792162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r>
              <a:rPr lang="en-US" sz="3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Il Dossier formativo ….</a:t>
            </a:r>
            <a:endParaRPr lang="it-IT" sz="320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sp>
        <p:nvSpPr>
          <p:cNvPr id="251907" name="Rectangle 9"/>
          <p:cNvSpPr>
            <a:spLocks noChangeArrowheads="1"/>
          </p:cNvSpPr>
          <p:nvPr/>
        </p:nvSpPr>
        <p:spPr bwMode="auto">
          <a:xfrm>
            <a:off x="3635375" y="1700213"/>
            <a:ext cx="51847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130000"/>
              </a:lnSpc>
              <a:spcBef>
                <a:spcPct val="20000"/>
              </a:spcBef>
            </a:pPr>
            <a:r>
              <a:rPr lang="it-IT" sz="2800" i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4 parole chiave:</a:t>
            </a:r>
          </a:p>
          <a:p>
            <a:pPr marL="342900" indent="-342900" algn="ctr" eaLnBrk="0" hangingPunc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it-IT" sz="2800" i="1">
                <a:solidFill>
                  <a:srgbClr val="006600"/>
                </a:solidFill>
                <a:latin typeface="Trebuchet MS" pitchFamily="34" charset="0"/>
              </a:rPr>
              <a:t>Contrappeso</a:t>
            </a:r>
          </a:p>
          <a:p>
            <a:pPr marL="342900" indent="-342900" algn="ctr" eaLnBrk="0" hangingPunc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it-IT" sz="2800" i="1">
                <a:solidFill>
                  <a:srgbClr val="006600"/>
                </a:solidFill>
                <a:latin typeface="Trebuchet MS" pitchFamily="34" charset="0"/>
              </a:rPr>
              <a:t>Negoziazione</a:t>
            </a:r>
          </a:p>
          <a:p>
            <a:pPr marL="342900" indent="-342900" algn="ctr" eaLnBrk="0" hangingPunc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it-IT" sz="2800" i="1">
                <a:solidFill>
                  <a:srgbClr val="006600"/>
                </a:solidFill>
                <a:latin typeface="Trebuchet MS" pitchFamily="34" charset="0"/>
              </a:rPr>
              <a:t>Metro</a:t>
            </a:r>
          </a:p>
          <a:p>
            <a:pPr marL="342900" indent="-342900" algn="ctr" eaLnBrk="0" hangingPunc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it-IT" sz="2800" i="1">
                <a:solidFill>
                  <a:srgbClr val="006600"/>
                </a:solidFill>
                <a:latin typeface="Trebuchet MS" pitchFamily="34" charset="0"/>
              </a:rPr>
              <a:t>Opportunità</a:t>
            </a:r>
            <a:r>
              <a:rPr lang="it-IT" sz="2800" i="1">
                <a:solidFill>
                  <a:srgbClr val="333399"/>
                </a:solidFill>
                <a:latin typeface="Trebuchet MS" pitchFamily="34" charset="0"/>
              </a:rPr>
              <a:t> </a:t>
            </a:r>
          </a:p>
          <a:p>
            <a:pPr marL="342900" indent="-342900" algn="ctr" eaLnBrk="0" hangingPunc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ü"/>
            </a:pPr>
            <a:endParaRPr lang="it-IT" sz="2800" i="1">
              <a:solidFill>
                <a:srgbClr val="333399"/>
              </a:solidFill>
              <a:latin typeface="Trebuchet MS" pitchFamily="34" charset="0"/>
            </a:endParaRPr>
          </a:p>
        </p:txBody>
      </p:sp>
      <p:grpSp>
        <p:nvGrpSpPr>
          <p:cNvPr id="251908" name="Group 4"/>
          <p:cNvGrpSpPr>
            <a:grpSpLocks/>
          </p:cNvGrpSpPr>
          <p:nvPr/>
        </p:nvGrpSpPr>
        <p:grpSpPr bwMode="auto">
          <a:xfrm>
            <a:off x="285750" y="5949950"/>
            <a:ext cx="8570913" cy="762000"/>
            <a:chOff x="361" y="0"/>
            <a:chExt cx="5399" cy="480"/>
          </a:xfrm>
        </p:grpSpPr>
        <p:pic>
          <p:nvPicPr>
            <p:cNvPr id="251909" name="Picture 5" descr="logoass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" y="119"/>
              <a:ext cx="1996" cy="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1910" name="Picture 6" descr="ss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8" y="0"/>
              <a:ext cx="1362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1911" name="Picture 7" descr="formazione"/>
          <p:cNvPicPr>
            <a:picLocks noGrp="1" noChangeAspect="1" noChangeArrowheads="1"/>
          </p:cNvPicPr>
          <p:nvPr>
            <p:ph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3573463"/>
            <a:ext cx="2016125" cy="1935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48515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73238"/>
            <a:ext cx="2879725" cy="2879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9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700213"/>
            <a:ext cx="3048000" cy="30099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873125" y="5543550"/>
            <a:ext cx="7443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200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risten ITC" pitchFamily="66" charset="0"/>
                <a:cs typeface="Arial" charset="0"/>
              </a:rPr>
              <a:t>l’insieme delle pietre non è il mosaico</a:t>
            </a:r>
          </a:p>
        </p:txBody>
      </p:sp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5292725" y="4886325"/>
            <a:ext cx="3024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2000" i="1">
                <a:effectLst>
                  <a:outerShdw blurRad="38100" dist="38100" dir="2700000" algn="tl">
                    <a:srgbClr val="C0C0C0"/>
                  </a:outerShdw>
                </a:effectLst>
                <a:latin typeface="Kristen ITC" pitchFamily="66" charset="0"/>
                <a:cs typeface="Arial" charset="0"/>
              </a:rPr>
              <a:t>sviluppo professionale</a:t>
            </a:r>
          </a:p>
        </p:txBody>
      </p:sp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395288" y="4903788"/>
            <a:ext cx="3819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 i="1">
                <a:effectLst>
                  <a:outerShdw blurRad="38100" dist="38100" dir="2700000" algn="tl">
                    <a:srgbClr val="C0C0C0"/>
                  </a:outerShdw>
                </a:effectLst>
                <a:latin typeface="Kristen ITC" pitchFamily="66" charset="0"/>
                <a:cs typeface="Arial" charset="0"/>
              </a:rPr>
              <a:t>opportunità d’apprendimento</a:t>
            </a:r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2360613" y="323850"/>
            <a:ext cx="4116387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it-IT" sz="2800">
                <a:solidFill>
                  <a:srgbClr val="A50021"/>
                </a:solidFill>
                <a:latin typeface="Kristen ITC" pitchFamily="66" charset="0"/>
                <a:cs typeface="Arial" charset="0"/>
              </a:rPr>
              <a:t>Dossier formativo</a:t>
            </a:r>
          </a:p>
          <a:p>
            <a:pPr algn="ctr">
              <a:lnSpc>
                <a:spcPct val="110000"/>
              </a:lnSpc>
            </a:pPr>
            <a:r>
              <a:rPr lang="it-IT" sz="2800">
                <a:solidFill>
                  <a:srgbClr val="A50021"/>
                </a:solidFill>
                <a:latin typeface="Kristen ITC" pitchFamily="66" charset="0"/>
                <a:cs typeface="Arial" charset="0"/>
              </a:rPr>
              <a:t>individuale e di gruppo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539750" y="2276475"/>
            <a:ext cx="8208963" cy="386873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it-IT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2.5</a:t>
            </a:r>
            <a:r>
              <a:rPr lang="it-IT">
                <a:solidFill>
                  <a:schemeClr val="tx2"/>
                </a:solidFill>
              </a:rPr>
              <a:t> Si dispone di un </a:t>
            </a:r>
            <a:r>
              <a:rPr lang="it-IT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Dossier formativo</a:t>
            </a:r>
            <a:r>
              <a:rPr lang="it-IT" b="1">
                <a:solidFill>
                  <a:schemeClr val="tx2"/>
                </a:solidFill>
              </a:rPr>
              <a:t> </a:t>
            </a:r>
            <a:r>
              <a:rPr lang="it-IT">
                <a:solidFill>
                  <a:schemeClr val="tx2"/>
                </a:solidFill>
              </a:rPr>
              <a:t>correlato ai profili</a:t>
            </a:r>
          </a:p>
          <a:p>
            <a:pPr>
              <a:lnSpc>
                <a:spcPct val="130000"/>
              </a:lnSpc>
            </a:pPr>
            <a:r>
              <a:rPr lang="it-IT">
                <a:solidFill>
                  <a:schemeClr val="tx2"/>
                </a:solidFill>
              </a:rPr>
              <a:t>professionali ed alle posizioni organizzative. Può essere</a:t>
            </a:r>
          </a:p>
          <a:p>
            <a:pPr>
              <a:lnSpc>
                <a:spcPct val="130000"/>
              </a:lnSpc>
            </a:pPr>
            <a:r>
              <a:rPr lang="it-IT">
                <a:solidFill>
                  <a:schemeClr val="tx2"/>
                </a:solidFill>
              </a:rPr>
              <a:t>	a. individuale (DFI)</a:t>
            </a:r>
          </a:p>
          <a:p>
            <a:pPr>
              <a:lnSpc>
                <a:spcPct val="130000"/>
              </a:lnSpc>
            </a:pPr>
            <a:r>
              <a:rPr lang="it-IT">
                <a:solidFill>
                  <a:schemeClr val="tx2"/>
                </a:solidFill>
              </a:rPr>
              <a:t>	b. di gruppo (DFG)</a:t>
            </a:r>
          </a:p>
          <a:p>
            <a:pPr>
              <a:lnSpc>
                <a:spcPct val="130000"/>
              </a:lnSpc>
            </a:pPr>
            <a:endParaRPr lang="it-IT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</a:pPr>
            <a:r>
              <a:rPr lang="it-IT">
                <a:solidFill>
                  <a:schemeClr val="tx2"/>
                </a:solidFill>
              </a:rPr>
              <a:t>composto di </a:t>
            </a:r>
            <a:r>
              <a:rPr lang="it-IT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tre specifiche</a:t>
            </a:r>
            <a:r>
              <a:rPr lang="it-IT">
                <a:solidFill>
                  <a:schemeClr val="tx2"/>
                </a:solidFill>
              </a:rPr>
              <a:t> parti documentabili:</a:t>
            </a:r>
          </a:p>
          <a:p>
            <a:pPr>
              <a:lnSpc>
                <a:spcPct val="130000"/>
              </a:lnSpc>
            </a:pPr>
            <a:r>
              <a:rPr lang="it-IT">
                <a:solidFill>
                  <a:schemeClr val="tx2"/>
                </a:solidFill>
              </a:rPr>
              <a:t>	1. obiettivi formativi</a:t>
            </a:r>
          </a:p>
          <a:p>
            <a:pPr>
              <a:lnSpc>
                <a:spcPct val="130000"/>
              </a:lnSpc>
            </a:pPr>
            <a:r>
              <a:rPr lang="it-IT">
                <a:solidFill>
                  <a:schemeClr val="tx2"/>
                </a:solidFill>
              </a:rPr>
              <a:t>	2. documentazione relativa alle attività formative seguite</a:t>
            </a:r>
          </a:p>
          <a:p>
            <a:pPr>
              <a:lnSpc>
                <a:spcPct val="130000"/>
              </a:lnSpc>
            </a:pPr>
            <a:r>
              <a:rPr lang="it-IT">
                <a:solidFill>
                  <a:schemeClr val="tx2"/>
                </a:solidFill>
              </a:rPr>
              <a:t>	3.valutazione periodica</a:t>
            </a:r>
          </a:p>
          <a:p>
            <a:pPr algn="r">
              <a:lnSpc>
                <a:spcPct val="130000"/>
              </a:lnSpc>
            </a:pPr>
            <a:r>
              <a:rPr lang="it-IT" sz="1400">
                <a:solidFill>
                  <a:schemeClr val="tx2"/>
                </a:solidFill>
              </a:rPr>
              <a:t>Punti estrapolati </a:t>
            </a:r>
          </a:p>
          <a:p>
            <a:pPr algn="r">
              <a:lnSpc>
                <a:spcPct val="130000"/>
              </a:lnSpc>
            </a:pPr>
            <a:r>
              <a:rPr lang="it-IT" sz="1400">
                <a:solidFill>
                  <a:schemeClr val="tx2"/>
                </a:solidFill>
              </a:rPr>
              <a:t>Accordo 1 agosto 2007</a:t>
            </a:r>
          </a:p>
        </p:txBody>
      </p:sp>
      <p:sp>
        <p:nvSpPr>
          <p:cNvPr id="239619" name="Rectangle 3"/>
          <p:cNvSpPr>
            <a:spLocks noChangeArrowheads="1"/>
          </p:cNvSpPr>
          <p:nvPr/>
        </p:nvSpPr>
        <p:spPr bwMode="auto">
          <a:xfrm>
            <a:off x="611188" y="981075"/>
            <a:ext cx="7993062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i="1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REQUISITI PER L’ACCREDITAMENTO</a:t>
            </a:r>
            <a:r>
              <a:rPr lang="it-IT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it-IT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DELLA FUNZIONE DI GOVERNO AZIENDALE </a:t>
            </a:r>
          </a:p>
          <a:p>
            <a:pPr algn="ctr">
              <a:lnSpc>
                <a:spcPct val="130000"/>
              </a:lnSpc>
            </a:pPr>
            <a:r>
              <a:rPr lang="it-IT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DELLA FORMAZIONE CONTINUA IN EMILIA-ROMAGNA (DGR1332/2011)</a:t>
            </a:r>
          </a:p>
        </p:txBody>
      </p:sp>
      <p:grpSp>
        <p:nvGrpSpPr>
          <p:cNvPr id="239620" name="Group 4"/>
          <p:cNvGrpSpPr>
            <a:grpSpLocks/>
          </p:cNvGrpSpPr>
          <p:nvPr/>
        </p:nvGrpSpPr>
        <p:grpSpPr bwMode="auto">
          <a:xfrm>
            <a:off x="323850" y="6096000"/>
            <a:ext cx="8570913" cy="762000"/>
            <a:chOff x="361" y="0"/>
            <a:chExt cx="5399" cy="480"/>
          </a:xfrm>
        </p:grpSpPr>
        <p:pic>
          <p:nvPicPr>
            <p:cNvPr id="239621" name="Picture 5" descr="logoass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" y="119"/>
              <a:ext cx="1996" cy="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9622" name="Picture 6" descr="ss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8" y="0"/>
              <a:ext cx="1362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9623" name="Rectangle 7"/>
          <p:cNvSpPr>
            <a:spLocks noChangeArrowheads="1"/>
          </p:cNvSpPr>
          <p:nvPr/>
        </p:nvSpPr>
        <p:spPr bwMode="auto">
          <a:xfrm>
            <a:off x="539750" y="188913"/>
            <a:ext cx="829945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170000"/>
              </a:lnSpc>
              <a:spcBef>
                <a:spcPct val="20000"/>
              </a:spcBef>
              <a:buClr>
                <a:srgbClr val="800000"/>
              </a:buClr>
              <a:buFont typeface="Wingdings" pitchFamily="2" charset="2"/>
              <a:buNone/>
            </a:pPr>
            <a:r>
              <a:rPr lang="it-IT" sz="20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Le Aziende sanitarie pubbliche e private accreditate (Provider ECM)</a:t>
            </a:r>
          </a:p>
          <a:p>
            <a:pPr marL="342900" indent="-342900" algn="ctr">
              <a:lnSpc>
                <a:spcPct val="170000"/>
              </a:lnSpc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ü"/>
            </a:pPr>
            <a:endParaRPr lang="it-IT" sz="2000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11638" y="549275"/>
            <a:ext cx="4213225" cy="549275"/>
          </a:xfrm>
        </p:spPr>
        <p:txBody>
          <a:bodyPr/>
          <a:lstStyle/>
          <a:p>
            <a:pPr algn="r"/>
            <a:r>
              <a:rPr lang="it-IT" sz="2400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Le premesse teoriche …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443912" cy="2519362"/>
          </a:xfrm>
          <a:noFill/>
          <a:ln/>
          <a:extLst>
            <a:ext uri="{91240B29-F687-4F45-9708-019B960494DF}">
              <a14:hiddenLine xmlns:a14="http://schemas.microsoft.com/office/drawing/2010/main" w="28575" cmpd="sng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70000"/>
              </a:lnSpc>
              <a:buClr>
                <a:srgbClr val="800000"/>
              </a:buClr>
              <a:buFont typeface="Wingdings" pitchFamily="2" charset="2"/>
              <a:buChar char="ü"/>
            </a:pPr>
            <a:r>
              <a:rPr lang="it-IT" sz="2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L’obiettivo: rafforzare il processo di programmazione della formazione </a:t>
            </a:r>
          </a:p>
          <a:p>
            <a:pPr>
              <a:lnSpc>
                <a:spcPct val="170000"/>
              </a:lnSpc>
              <a:buClr>
                <a:srgbClr val="800000"/>
              </a:buClr>
              <a:buFont typeface="Wingdings" pitchFamily="2" charset="2"/>
              <a:buChar char="ü"/>
            </a:pPr>
            <a:r>
              <a:rPr lang="it-IT" sz="2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Il metodo: costruttivista e partecipato</a:t>
            </a:r>
          </a:p>
          <a:p>
            <a:pPr>
              <a:lnSpc>
                <a:spcPct val="170000"/>
              </a:lnSpc>
              <a:buClr>
                <a:srgbClr val="800000"/>
              </a:buClr>
              <a:buFont typeface="Wingdings" pitchFamily="2" charset="2"/>
              <a:buChar char="ü"/>
            </a:pPr>
            <a:endParaRPr lang="it-IT" sz="2400" i="1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grpSp>
        <p:nvGrpSpPr>
          <p:cNvPr id="227332" name="Group 4"/>
          <p:cNvGrpSpPr>
            <a:grpSpLocks/>
          </p:cNvGrpSpPr>
          <p:nvPr/>
        </p:nvGrpSpPr>
        <p:grpSpPr bwMode="auto">
          <a:xfrm>
            <a:off x="250825" y="1484313"/>
            <a:ext cx="8569325" cy="3529012"/>
            <a:chOff x="317" y="709"/>
            <a:chExt cx="5126" cy="2579"/>
          </a:xfrm>
        </p:grpSpPr>
        <p:sp>
          <p:nvSpPr>
            <p:cNvPr id="227333" name="Rectangle 5"/>
            <p:cNvSpPr>
              <a:spLocks noChangeArrowheads="1"/>
            </p:cNvSpPr>
            <p:nvPr/>
          </p:nvSpPr>
          <p:spPr bwMode="auto">
            <a:xfrm>
              <a:off x="317" y="709"/>
              <a:ext cx="5126" cy="2404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227334" name="Group 6"/>
            <p:cNvGrpSpPr>
              <a:grpSpLocks/>
            </p:cNvGrpSpPr>
            <p:nvPr/>
          </p:nvGrpSpPr>
          <p:grpSpPr bwMode="auto">
            <a:xfrm rot="-1729490">
              <a:off x="3923" y="2160"/>
              <a:ext cx="1435" cy="1128"/>
              <a:chOff x="3696" y="2341"/>
              <a:chExt cx="1435" cy="1128"/>
            </a:xfrm>
          </p:grpSpPr>
          <p:grpSp>
            <p:nvGrpSpPr>
              <p:cNvPr id="227335" name="Group 7"/>
              <p:cNvGrpSpPr>
                <a:grpSpLocks/>
              </p:cNvGrpSpPr>
              <p:nvPr/>
            </p:nvGrpSpPr>
            <p:grpSpPr bwMode="auto">
              <a:xfrm>
                <a:off x="3696" y="2341"/>
                <a:ext cx="1435" cy="1128"/>
                <a:chOff x="1968" y="1736"/>
                <a:chExt cx="2081" cy="1826"/>
              </a:xfrm>
            </p:grpSpPr>
            <p:sp>
              <p:nvSpPr>
                <p:cNvPr id="227336" name="Freeform 8"/>
                <p:cNvSpPr>
                  <a:spLocks/>
                </p:cNvSpPr>
                <p:nvPr/>
              </p:nvSpPr>
              <p:spPr bwMode="auto">
                <a:xfrm>
                  <a:off x="2041" y="1809"/>
                  <a:ext cx="1917" cy="1680"/>
                </a:xfrm>
                <a:custGeom>
                  <a:avLst/>
                  <a:gdLst>
                    <a:gd name="T0" fmla="*/ 308 w 420"/>
                    <a:gd name="T1" fmla="*/ 130 h 368"/>
                    <a:gd name="T2" fmla="*/ 308 w 420"/>
                    <a:gd name="T3" fmla="*/ 0 h 368"/>
                    <a:gd name="T4" fmla="*/ 70 w 420"/>
                    <a:gd name="T5" fmla="*/ 0 h 368"/>
                    <a:gd name="T6" fmla="*/ 70 w 420"/>
                    <a:gd name="T7" fmla="*/ 110 h 368"/>
                    <a:gd name="T8" fmla="*/ 0 w 420"/>
                    <a:gd name="T9" fmla="*/ 110 h 368"/>
                    <a:gd name="T10" fmla="*/ 0 w 420"/>
                    <a:gd name="T11" fmla="*/ 368 h 368"/>
                    <a:gd name="T12" fmla="*/ 20 w 420"/>
                    <a:gd name="T13" fmla="*/ 368 h 368"/>
                    <a:gd name="T14" fmla="*/ 20 w 420"/>
                    <a:gd name="T15" fmla="*/ 368 h 368"/>
                    <a:gd name="T16" fmla="*/ 350 w 420"/>
                    <a:gd name="T17" fmla="*/ 368 h 368"/>
                    <a:gd name="T18" fmla="*/ 420 w 420"/>
                    <a:gd name="T19" fmla="*/ 130 h 368"/>
                    <a:gd name="T20" fmla="*/ 308 w 420"/>
                    <a:gd name="T21" fmla="*/ 130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0" h="368">
                      <a:moveTo>
                        <a:pt x="308" y="130"/>
                      </a:moveTo>
                      <a:lnTo>
                        <a:pt x="308" y="0"/>
                      </a:lnTo>
                      <a:lnTo>
                        <a:pt x="70" y="0"/>
                      </a:lnTo>
                      <a:lnTo>
                        <a:pt x="70" y="110"/>
                      </a:lnTo>
                      <a:lnTo>
                        <a:pt x="0" y="110"/>
                      </a:lnTo>
                      <a:lnTo>
                        <a:pt x="0" y="368"/>
                      </a:lnTo>
                      <a:lnTo>
                        <a:pt x="20" y="368"/>
                      </a:lnTo>
                      <a:lnTo>
                        <a:pt x="20" y="368"/>
                      </a:lnTo>
                      <a:lnTo>
                        <a:pt x="350" y="368"/>
                      </a:lnTo>
                      <a:lnTo>
                        <a:pt x="420" y="130"/>
                      </a:lnTo>
                      <a:lnTo>
                        <a:pt x="308" y="1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27337" name="Freeform 9"/>
                <p:cNvSpPr>
                  <a:spLocks/>
                </p:cNvSpPr>
                <p:nvPr/>
              </p:nvSpPr>
              <p:spPr bwMode="auto">
                <a:xfrm>
                  <a:off x="1968" y="1736"/>
                  <a:ext cx="2081" cy="1826"/>
                </a:xfrm>
                <a:custGeom>
                  <a:avLst/>
                  <a:gdLst>
                    <a:gd name="T0" fmla="*/ 340 w 456"/>
                    <a:gd name="T1" fmla="*/ 130 h 400"/>
                    <a:gd name="T2" fmla="*/ 340 w 456"/>
                    <a:gd name="T3" fmla="*/ 130 h 400"/>
                    <a:gd name="T4" fmla="*/ 340 w 456"/>
                    <a:gd name="T5" fmla="*/ 0 h 400"/>
                    <a:gd name="T6" fmla="*/ 70 w 456"/>
                    <a:gd name="T7" fmla="*/ 0 h 400"/>
                    <a:gd name="T8" fmla="*/ 70 w 456"/>
                    <a:gd name="T9" fmla="*/ 0 h 400"/>
                    <a:gd name="T10" fmla="*/ 70 w 456"/>
                    <a:gd name="T11" fmla="*/ 110 h 400"/>
                    <a:gd name="T12" fmla="*/ 70 w 456"/>
                    <a:gd name="T13" fmla="*/ 110 h 400"/>
                    <a:gd name="T14" fmla="*/ 0 w 456"/>
                    <a:gd name="T15" fmla="*/ 110 h 400"/>
                    <a:gd name="T16" fmla="*/ 0 w 456"/>
                    <a:gd name="T17" fmla="*/ 400 h 400"/>
                    <a:gd name="T18" fmla="*/ 378 w 456"/>
                    <a:gd name="T19" fmla="*/ 400 h 400"/>
                    <a:gd name="T20" fmla="*/ 456 w 456"/>
                    <a:gd name="T21" fmla="*/ 130 h 400"/>
                    <a:gd name="T22" fmla="*/ 456 w 456"/>
                    <a:gd name="T23" fmla="*/ 130 h 400"/>
                    <a:gd name="T24" fmla="*/ 340 w 456"/>
                    <a:gd name="T25" fmla="*/ 130 h 400"/>
                    <a:gd name="T26" fmla="*/ 340 w 456"/>
                    <a:gd name="T27" fmla="*/ 13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56" h="400">
                      <a:moveTo>
                        <a:pt x="340" y="130"/>
                      </a:moveTo>
                      <a:lnTo>
                        <a:pt x="340" y="130"/>
                      </a:lnTo>
                      <a:lnTo>
                        <a:pt x="340" y="0"/>
                      </a:lnTo>
                      <a:lnTo>
                        <a:pt x="70" y="0"/>
                      </a:lnTo>
                      <a:lnTo>
                        <a:pt x="70" y="0"/>
                      </a:lnTo>
                      <a:lnTo>
                        <a:pt x="70" y="110"/>
                      </a:lnTo>
                      <a:lnTo>
                        <a:pt x="70" y="110"/>
                      </a:lnTo>
                      <a:lnTo>
                        <a:pt x="0" y="110"/>
                      </a:lnTo>
                      <a:lnTo>
                        <a:pt x="0" y="400"/>
                      </a:lnTo>
                      <a:lnTo>
                        <a:pt x="378" y="400"/>
                      </a:lnTo>
                      <a:lnTo>
                        <a:pt x="456" y="130"/>
                      </a:lnTo>
                      <a:lnTo>
                        <a:pt x="456" y="130"/>
                      </a:lnTo>
                      <a:lnTo>
                        <a:pt x="340" y="130"/>
                      </a:lnTo>
                      <a:lnTo>
                        <a:pt x="340" y="1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27338" name="Freeform 10"/>
                <p:cNvSpPr>
                  <a:spLocks/>
                </p:cNvSpPr>
                <p:nvPr/>
              </p:nvSpPr>
              <p:spPr bwMode="auto">
                <a:xfrm>
                  <a:off x="2154" y="2387"/>
                  <a:ext cx="1826" cy="1086"/>
                </a:xfrm>
                <a:custGeom>
                  <a:avLst/>
                  <a:gdLst>
                    <a:gd name="T0" fmla="*/ 388 w 400"/>
                    <a:gd name="T1" fmla="*/ 0 h 238"/>
                    <a:gd name="T2" fmla="*/ 70 w 400"/>
                    <a:gd name="T3" fmla="*/ 0 h 238"/>
                    <a:gd name="T4" fmla="*/ 0 w 400"/>
                    <a:gd name="T5" fmla="*/ 238 h 238"/>
                    <a:gd name="T6" fmla="*/ 330 w 400"/>
                    <a:gd name="T7" fmla="*/ 238 h 238"/>
                    <a:gd name="T8" fmla="*/ 400 w 400"/>
                    <a:gd name="T9" fmla="*/ 0 h 238"/>
                    <a:gd name="T10" fmla="*/ 388 w 400"/>
                    <a:gd name="T11" fmla="*/ 0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238">
                      <a:moveTo>
                        <a:pt x="388" y="0"/>
                      </a:moveTo>
                      <a:lnTo>
                        <a:pt x="70" y="0"/>
                      </a:lnTo>
                      <a:lnTo>
                        <a:pt x="0" y="238"/>
                      </a:lnTo>
                      <a:lnTo>
                        <a:pt x="330" y="238"/>
                      </a:lnTo>
                      <a:lnTo>
                        <a:pt x="400" y="0"/>
                      </a:lnTo>
                      <a:lnTo>
                        <a:pt x="38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27339" name="Freeform 11"/>
                <p:cNvSpPr>
                  <a:spLocks/>
                </p:cNvSpPr>
                <p:nvPr/>
              </p:nvSpPr>
              <p:spPr bwMode="auto">
                <a:xfrm>
                  <a:off x="2232" y="2476"/>
                  <a:ext cx="1625" cy="940"/>
                </a:xfrm>
                <a:custGeom>
                  <a:avLst/>
                  <a:gdLst>
                    <a:gd name="T0" fmla="*/ 356 w 356"/>
                    <a:gd name="T1" fmla="*/ 0 h 206"/>
                    <a:gd name="T2" fmla="*/ 356 w 356"/>
                    <a:gd name="T3" fmla="*/ 0 h 206"/>
                    <a:gd name="T4" fmla="*/ 296 w 356"/>
                    <a:gd name="T5" fmla="*/ 206 h 206"/>
                    <a:gd name="T6" fmla="*/ 296 w 356"/>
                    <a:gd name="T7" fmla="*/ 206 h 206"/>
                    <a:gd name="T8" fmla="*/ 0 w 356"/>
                    <a:gd name="T9" fmla="*/ 206 h 206"/>
                    <a:gd name="T10" fmla="*/ 0 w 356"/>
                    <a:gd name="T11" fmla="*/ 206 h 206"/>
                    <a:gd name="T12" fmla="*/ 60 w 356"/>
                    <a:gd name="T13" fmla="*/ 0 h 206"/>
                    <a:gd name="T14" fmla="*/ 60 w 356"/>
                    <a:gd name="T15" fmla="*/ 0 h 206"/>
                    <a:gd name="T16" fmla="*/ 356 w 356"/>
                    <a:gd name="T17" fmla="*/ 0 h 206"/>
                    <a:gd name="T18" fmla="*/ 356 w 356"/>
                    <a:gd name="T19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6" h="206">
                      <a:moveTo>
                        <a:pt x="356" y="0"/>
                      </a:moveTo>
                      <a:lnTo>
                        <a:pt x="356" y="0"/>
                      </a:lnTo>
                      <a:lnTo>
                        <a:pt x="296" y="206"/>
                      </a:lnTo>
                      <a:lnTo>
                        <a:pt x="296" y="206"/>
                      </a:lnTo>
                      <a:lnTo>
                        <a:pt x="0" y="206"/>
                      </a:lnTo>
                      <a:lnTo>
                        <a:pt x="0" y="206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356" y="0"/>
                      </a:lnTo>
                      <a:lnTo>
                        <a:pt x="35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27340" name="Freeform 12"/>
                <p:cNvSpPr>
                  <a:spLocks/>
                </p:cNvSpPr>
                <p:nvPr/>
              </p:nvSpPr>
              <p:spPr bwMode="auto">
                <a:xfrm>
                  <a:off x="2360" y="1809"/>
                  <a:ext cx="1086" cy="1150"/>
                </a:xfrm>
                <a:custGeom>
                  <a:avLst/>
                  <a:gdLst>
                    <a:gd name="T0" fmla="*/ 230 w 238"/>
                    <a:gd name="T1" fmla="*/ 0 h 252"/>
                    <a:gd name="T2" fmla="*/ 0 w 238"/>
                    <a:gd name="T3" fmla="*/ 0 h 252"/>
                    <a:gd name="T4" fmla="*/ 0 w 238"/>
                    <a:gd name="T5" fmla="*/ 252 h 252"/>
                    <a:gd name="T6" fmla="*/ 238 w 238"/>
                    <a:gd name="T7" fmla="*/ 252 h 252"/>
                    <a:gd name="T8" fmla="*/ 238 w 238"/>
                    <a:gd name="T9" fmla="*/ 0 h 252"/>
                    <a:gd name="T10" fmla="*/ 230 w 238"/>
                    <a:gd name="T11" fmla="*/ 0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252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0" y="252"/>
                      </a:lnTo>
                      <a:lnTo>
                        <a:pt x="238" y="252"/>
                      </a:lnTo>
                      <a:lnTo>
                        <a:pt x="238" y="0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27341" name="Freeform 13"/>
                <p:cNvSpPr>
                  <a:spLocks/>
                </p:cNvSpPr>
                <p:nvPr/>
              </p:nvSpPr>
              <p:spPr bwMode="auto">
                <a:xfrm>
                  <a:off x="2433" y="1882"/>
                  <a:ext cx="940" cy="1004"/>
                </a:xfrm>
                <a:custGeom>
                  <a:avLst/>
                  <a:gdLst>
                    <a:gd name="T0" fmla="*/ 206 w 206"/>
                    <a:gd name="T1" fmla="*/ 0 h 220"/>
                    <a:gd name="T2" fmla="*/ 206 w 206"/>
                    <a:gd name="T3" fmla="*/ 0 h 220"/>
                    <a:gd name="T4" fmla="*/ 206 w 206"/>
                    <a:gd name="T5" fmla="*/ 220 h 220"/>
                    <a:gd name="T6" fmla="*/ 206 w 206"/>
                    <a:gd name="T7" fmla="*/ 220 h 220"/>
                    <a:gd name="T8" fmla="*/ 0 w 206"/>
                    <a:gd name="T9" fmla="*/ 220 h 220"/>
                    <a:gd name="T10" fmla="*/ 0 w 206"/>
                    <a:gd name="T11" fmla="*/ 220 h 220"/>
                    <a:gd name="T12" fmla="*/ 0 w 206"/>
                    <a:gd name="T13" fmla="*/ 0 h 220"/>
                    <a:gd name="T14" fmla="*/ 0 w 206"/>
                    <a:gd name="T15" fmla="*/ 0 h 220"/>
                    <a:gd name="T16" fmla="*/ 206 w 206"/>
                    <a:gd name="T17" fmla="*/ 0 h 220"/>
                    <a:gd name="T18" fmla="*/ 206 w 206"/>
                    <a:gd name="T19" fmla="*/ 0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6" h="220">
                      <a:moveTo>
                        <a:pt x="206" y="0"/>
                      </a:moveTo>
                      <a:lnTo>
                        <a:pt x="206" y="0"/>
                      </a:lnTo>
                      <a:lnTo>
                        <a:pt x="206" y="220"/>
                      </a:lnTo>
                      <a:lnTo>
                        <a:pt x="206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06" y="0"/>
                      </a:lnTo>
                      <a:lnTo>
                        <a:pt x="20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27342" name="Freeform 14"/>
                <p:cNvSpPr>
                  <a:spLocks/>
                </p:cNvSpPr>
                <p:nvPr/>
              </p:nvSpPr>
              <p:spPr bwMode="auto">
                <a:xfrm>
                  <a:off x="2433" y="1882"/>
                  <a:ext cx="940" cy="1004"/>
                </a:xfrm>
                <a:custGeom>
                  <a:avLst/>
                  <a:gdLst>
                    <a:gd name="T0" fmla="*/ 206 w 206"/>
                    <a:gd name="T1" fmla="*/ 0 h 220"/>
                    <a:gd name="T2" fmla="*/ 206 w 206"/>
                    <a:gd name="T3" fmla="*/ 0 h 220"/>
                    <a:gd name="T4" fmla="*/ 206 w 206"/>
                    <a:gd name="T5" fmla="*/ 220 h 220"/>
                    <a:gd name="T6" fmla="*/ 206 w 206"/>
                    <a:gd name="T7" fmla="*/ 220 h 220"/>
                    <a:gd name="T8" fmla="*/ 0 w 206"/>
                    <a:gd name="T9" fmla="*/ 220 h 220"/>
                    <a:gd name="T10" fmla="*/ 0 w 206"/>
                    <a:gd name="T11" fmla="*/ 220 h 220"/>
                    <a:gd name="T12" fmla="*/ 0 w 206"/>
                    <a:gd name="T13" fmla="*/ 0 h 220"/>
                    <a:gd name="T14" fmla="*/ 0 w 206"/>
                    <a:gd name="T15" fmla="*/ 0 h 220"/>
                    <a:gd name="T16" fmla="*/ 206 w 206"/>
                    <a:gd name="T17" fmla="*/ 0 h 220"/>
                    <a:gd name="T18" fmla="*/ 206 w 206"/>
                    <a:gd name="T19" fmla="*/ 0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6" h="220">
                      <a:moveTo>
                        <a:pt x="206" y="0"/>
                      </a:moveTo>
                      <a:lnTo>
                        <a:pt x="206" y="0"/>
                      </a:lnTo>
                      <a:lnTo>
                        <a:pt x="206" y="220"/>
                      </a:lnTo>
                      <a:lnTo>
                        <a:pt x="206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06" y="0"/>
                      </a:lnTo>
                      <a:lnTo>
                        <a:pt x="20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27343" name="Freeform 15"/>
                <p:cNvSpPr>
                  <a:spLocks/>
                </p:cNvSpPr>
                <p:nvPr/>
              </p:nvSpPr>
              <p:spPr bwMode="auto">
                <a:xfrm>
                  <a:off x="2433" y="2238"/>
                  <a:ext cx="940" cy="648"/>
                </a:xfrm>
                <a:custGeom>
                  <a:avLst/>
                  <a:gdLst>
                    <a:gd name="T0" fmla="*/ 206 w 206"/>
                    <a:gd name="T1" fmla="*/ 142 h 142"/>
                    <a:gd name="T2" fmla="*/ 206 w 206"/>
                    <a:gd name="T3" fmla="*/ 142 h 142"/>
                    <a:gd name="T4" fmla="*/ 206 w 206"/>
                    <a:gd name="T5" fmla="*/ 50 h 142"/>
                    <a:gd name="T6" fmla="*/ 206 w 206"/>
                    <a:gd name="T7" fmla="*/ 50 h 142"/>
                    <a:gd name="T8" fmla="*/ 48 w 206"/>
                    <a:gd name="T9" fmla="*/ 50 h 142"/>
                    <a:gd name="T10" fmla="*/ 48 w 206"/>
                    <a:gd name="T11" fmla="*/ 50 h 142"/>
                    <a:gd name="T12" fmla="*/ 48 w 206"/>
                    <a:gd name="T13" fmla="*/ 0 h 142"/>
                    <a:gd name="T14" fmla="*/ 40 w 206"/>
                    <a:gd name="T15" fmla="*/ 0 h 142"/>
                    <a:gd name="T16" fmla="*/ 0 w 206"/>
                    <a:gd name="T17" fmla="*/ 0 h 142"/>
                    <a:gd name="T18" fmla="*/ 0 w 206"/>
                    <a:gd name="T19" fmla="*/ 0 h 142"/>
                    <a:gd name="T20" fmla="*/ 0 w 206"/>
                    <a:gd name="T21" fmla="*/ 142 h 142"/>
                    <a:gd name="T22" fmla="*/ 0 w 206"/>
                    <a:gd name="T23" fmla="*/ 142 h 142"/>
                    <a:gd name="T24" fmla="*/ 206 w 206"/>
                    <a:gd name="T25" fmla="*/ 142 h 142"/>
                    <a:gd name="T26" fmla="*/ 206 w 206"/>
                    <a:gd name="T27" fmla="*/ 142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6" h="142">
                      <a:moveTo>
                        <a:pt x="206" y="142"/>
                      </a:moveTo>
                      <a:lnTo>
                        <a:pt x="206" y="142"/>
                      </a:lnTo>
                      <a:lnTo>
                        <a:pt x="206" y="50"/>
                      </a:lnTo>
                      <a:lnTo>
                        <a:pt x="206" y="50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06" y="142"/>
                      </a:lnTo>
                      <a:lnTo>
                        <a:pt x="206" y="142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27344" name="Freeform 16"/>
                <p:cNvSpPr>
                  <a:spLocks/>
                </p:cNvSpPr>
                <p:nvPr/>
              </p:nvSpPr>
              <p:spPr bwMode="auto">
                <a:xfrm>
                  <a:off x="2041" y="2311"/>
                  <a:ext cx="1570" cy="1178"/>
                </a:xfrm>
                <a:custGeom>
                  <a:avLst/>
                  <a:gdLst>
                    <a:gd name="T0" fmla="*/ 110 w 344"/>
                    <a:gd name="T1" fmla="*/ 0 h 258"/>
                    <a:gd name="T2" fmla="*/ 0 w 344"/>
                    <a:gd name="T3" fmla="*/ 0 h 258"/>
                    <a:gd name="T4" fmla="*/ 0 w 344"/>
                    <a:gd name="T5" fmla="*/ 258 h 258"/>
                    <a:gd name="T6" fmla="*/ 344 w 344"/>
                    <a:gd name="T7" fmla="*/ 258 h 258"/>
                    <a:gd name="T8" fmla="*/ 344 w 344"/>
                    <a:gd name="T9" fmla="*/ 50 h 258"/>
                    <a:gd name="T10" fmla="*/ 344 w 344"/>
                    <a:gd name="T11" fmla="*/ 50 h 258"/>
                    <a:gd name="T12" fmla="*/ 118 w 344"/>
                    <a:gd name="T13" fmla="*/ 50 h 258"/>
                    <a:gd name="T14" fmla="*/ 118 w 344"/>
                    <a:gd name="T15" fmla="*/ 50 h 258"/>
                    <a:gd name="T16" fmla="*/ 118 w 344"/>
                    <a:gd name="T17" fmla="*/ 0 h 258"/>
                    <a:gd name="T18" fmla="*/ 110 w 344"/>
                    <a:gd name="T19" fmla="*/ 0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4" h="258">
                      <a:moveTo>
                        <a:pt x="110" y="0"/>
                      </a:moveTo>
                      <a:lnTo>
                        <a:pt x="0" y="0"/>
                      </a:lnTo>
                      <a:lnTo>
                        <a:pt x="0" y="258"/>
                      </a:lnTo>
                      <a:lnTo>
                        <a:pt x="344" y="258"/>
                      </a:lnTo>
                      <a:lnTo>
                        <a:pt x="344" y="50"/>
                      </a:lnTo>
                      <a:lnTo>
                        <a:pt x="344" y="50"/>
                      </a:lnTo>
                      <a:lnTo>
                        <a:pt x="118" y="50"/>
                      </a:lnTo>
                      <a:lnTo>
                        <a:pt x="118" y="50"/>
                      </a:lnTo>
                      <a:lnTo>
                        <a:pt x="118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27345" name="Freeform 17"/>
                <p:cNvSpPr>
                  <a:spLocks/>
                </p:cNvSpPr>
                <p:nvPr/>
              </p:nvSpPr>
              <p:spPr bwMode="auto">
                <a:xfrm>
                  <a:off x="2114" y="2384"/>
                  <a:ext cx="1424" cy="1032"/>
                </a:xfrm>
                <a:custGeom>
                  <a:avLst/>
                  <a:gdLst>
                    <a:gd name="T0" fmla="*/ 86 w 312"/>
                    <a:gd name="T1" fmla="*/ 0 h 226"/>
                    <a:gd name="T2" fmla="*/ 86 w 312"/>
                    <a:gd name="T3" fmla="*/ 0 h 226"/>
                    <a:gd name="T4" fmla="*/ 86 w 312"/>
                    <a:gd name="T5" fmla="*/ 50 h 226"/>
                    <a:gd name="T6" fmla="*/ 86 w 312"/>
                    <a:gd name="T7" fmla="*/ 50 h 226"/>
                    <a:gd name="T8" fmla="*/ 312 w 312"/>
                    <a:gd name="T9" fmla="*/ 50 h 226"/>
                    <a:gd name="T10" fmla="*/ 312 w 312"/>
                    <a:gd name="T11" fmla="*/ 50 h 226"/>
                    <a:gd name="T12" fmla="*/ 312 w 312"/>
                    <a:gd name="T13" fmla="*/ 226 h 226"/>
                    <a:gd name="T14" fmla="*/ 312 w 312"/>
                    <a:gd name="T15" fmla="*/ 226 h 226"/>
                    <a:gd name="T16" fmla="*/ 0 w 312"/>
                    <a:gd name="T17" fmla="*/ 226 h 226"/>
                    <a:gd name="T18" fmla="*/ 0 w 312"/>
                    <a:gd name="T19" fmla="*/ 226 h 226"/>
                    <a:gd name="T20" fmla="*/ 0 w 312"/>
                    <a:gd name="T21" fmla="*/ 0 h 226"/>
                    <a:gd name="T22" fmla="*/ 0 w 312"/>
                    <a:gd name="T23" fmla="*/ 0 h 226"/>
                    <a:gd name="T24" fmla="*/ 86 w 312"/>
                    <a:gd name="T25" fmla="*/ 0 h 226"/>
                    <a:gd name="T26" fmla="*/ 86 w 312"/>
                    <a:gd name="T27" fmla="*/ 0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2" h="226">
                      <a:moveTo>
                        <a:pt x="86" y="0"/>
                      </a:moveTo>
                      <a:lnTo>
                        <a:pt x="86" y="0"/>
                      </a:lnTo>
                      <a:lnTo>
                        <a:pt x="86" y="50"/>
                      </a:lnTo>
                      <a:lnTo>
                        <a:pt x="86" y="50"/>
                      </a:lnTo>
                      <a:lnTo>
                        <a:pt x="312" y="50"/>
                      </a:lnTo>
                      <a:lnTo>
                        <a:pt x="312" y="50"/>
                      </a:lnTo>
                      <a:lnTo>
                        <a:pt x="312" y="226"/>
                      </a:lnTo>
                      <a:lnTo>
                        <a:pt x="312" y="226"/>
                      </a:lnTo>
                      <a:lnTo>
                        <a:pt x="0" y="226"/>
                      </a:lnTo>
                      <a:lnTo>
                        <a:pt x="0" y="22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86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0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27346" name="Freeform 18"/>
                <p:cNvSpPr>
                  <a:spLocks/>
                </p:cNvSpPr>
                <p:nvPr/>
              </p:nvSpPr>
              <p:spPr bwMode="auto">
                <a:xfrm>
                  <a:off x="2114" y="2384"/>
                  <a:ext cx="1424" cy="1032"/>
                </a:xfrm>
                <a:custGeom>
                  <a:avLst/>
                  <a:gdLst>
                    <a:gd name="T0" fmla="*/ 86 w 312"/>
                    <a:gd name="T1" fmla="*/ 50 h 226"/>
                    <a:gd name="T2" fmla="*/ 86 w 312"/>
                    <a:gd name="T3" fmla="*/ 50 h 226"/>
                    <a:gd name="T4" fmla="*/ 86 w 312"/>
                    <a:gd name="T5" fmla="*/ 0 h 226"/>
                    <a:gd name="T6" fmla="*/ 0 w 312"/>
                    <a:gd name="T7" fmla="*/ 0 h 226"/>
                    <a:gd name="T8" fmla="*/ 0 w 312"/>
                    <a:gd name="T9" fmla="*/ 16 h 226"/>
                    <a:gd name="T10" fmla="*/ 70 w 312"/>
                    <a:gd name="T11" fmla="*/ 16 h 226"/>
                    <a:gd name="T12" fmla="*/ 70 w 312"/>
                    <a:gd name="T13" fmla="*/ 16 h 226"/>
                    <a:gd name="T14" fmla="*/ 70 w 312"/>
                    <a:gd name="T15" fmla="*/ 68 h 226"/>
                    <a:gd name="T16" fmla="*/ 70 w 312"/>
                    <a:gd name="T17" fmla="*/ 68 h 226"/>
                    <a:gd name="T18" fmla="*/ 296 w 312"/>
                    <a:gd name="T19" fmla="*/ 68 h 226"/>
                    <a:gd name="T20" fmla="*/ 296 w 312"/>
                    <a:gd name="T21" fmla="*/ 226 h 226"/>
                    <a:gd name="T22" fmla="*/ 312 w 312"/>
                    <a:gd name="T23" fmla="*/ 226 h 226"/>
                    <a:gd name="T24" fmla="*/ 312 w 312"/>
                    <a:gd name="T25" fmla="*/ 50 h 226"/>
                    <a:gd name="T26" fmla="*/ 312 w 312"/>
                    <a:gd name="T27" fmla="*/ 50 h 226"/>
                    <a:gd name="T28" fmla="*/ 86 w 312"/>
                    <a:gd name="T29" fmla="*/ 50 h 226"/>
                    <a:gd name="T30" fmla="*/ 86 w 312"/>
                    <a:gd name="T31" fmla="*/ 50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12" h="226">
                      <a:moveTo>
                        <a:pt x="86" y="50"/>
                      </a:moveTo>
                      <a:lnTo>
                        <a:pt x="86" y="50"/>
                      </a:lnTo>
                      <a:lnTo>
                        <a:pt x="86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70" y="16"/>
                      </a:lnTo>
                      <a:lnTo>
                        <a:pt x="70" y="16"/>
                      </a:lnTo>
                      <a:lnTo>
                        <a:pt x="70" y="68"/>
                      </a:lnTo>
                      <a:lnTo>
                        <a:pt x="70" y="68"/>
                      </a:lnTo>
                      <a:lnTo>
                        <a:pt x="296" y="68"/>
                      </a:lnTo>
                      <a:lnTo>
                        <a:pt x="296" y="226"/>
                      </a:lnTo>
                      <a:lnTo>
                        <a:pt x="312" y="226"/>
                      </a:lnTo>
                      <a:lnTo>
                        <a:pt x="312" y="50"/>
                      </a:lnTo>
                      <a:lnTo>
                        <a:pt x="312" y="50"/>
                      </a:lnTo>
                      <a:lnTo>
                        <a:pt x="86" y="50"/>
                      </a:lnTo>
                      <a:lnTo>
                        <a:pt x="86" y="5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27347" name="Rectangle 19"/>
                <p:cNvSpPr>
                  <a:spLocks noChangeArrowheads="1"/>
                </p:cNvSpPr>
                <p:nvPr/>
              </p:nvSpPr>
              <p:spPr bwMode="auto">
                <a:xfrm>
                  <a:off x="2661" y="1992"/>
                  <a:ext cx="539" cy="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27348" name="Rectangle 20"/>
                <p:cNvSpPr>
                  <a:spLocks noChangeArrowheads="1"/>
                </p:cNvSpPr>
                <p:nvPr/>
              </p:nvSpPr>
              <p:spPr bwMode="auto">
                <a:xfrm>
                  <a:off x="2661" y="2101"/>
                  <a:ext cx="539" cy="3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27349" name="Rectangle 21"/>
                <p:cNvSpPr>
                  <a:spLocks noChangeArrowheads="1"/>
                </p:cNvSpPr>
                <p:nvPr/>
              </p:nvSpPr>
              <p:spPr bwMode="auto">
                <a:xfrm>
                  <a:off x="2661" y="2211"/>
                  <a:ext cx="539" cy="3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27350" name="Rectangle 22"/>
                <p:cNvSpPr>
                  <a:spLocks noChangeArrowheads="1"/>
                </p:cNvSpPr>
                <p:nvPr/>
              </p:nvSpPr>
              <p:spPr bwMode="auto">
                <a:xfrm>
                  <a:off x="2661" y="2321"/>
                  <a:ext cx="539" cy="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27351" name="Freeform 23"/>
                <p:cNvSpPr>
                  <a:spLocks/>
                </p:cNvSpPr>
                <p:nvPr/>
              </p:nvSpPr>
              <p:spPr bwMode="auto">
                <a:xfrm>
                  <a:off x="2534" y="2613"/>
                  <a:ext cx="940" cy="803"/>
                </a:xfrm>
                <a:custGeom>
                  <a:avLst/>
                  <a:gdLst>
                    <a:gd name="T0" fmla="*/ 104 w 206"/>
                    <a:gd name="T1" fmla="*/ 0 h 176"/>
                    <a:gd name="T2" fmla="*/ 0 w 206"/>
                    <a:gd name="T3" fmla="*/ 176 h 176"/>
                    <a:gd name="T4" fmla="*/ 0 w 206"/>
                    <a:gd name="T5" fmla="*/ 176 h 176"/>
                    <a:gd name="T6" fmla="*/ 104 w 206"/>
                    <a:gd name="T7" fmla="*/ 176 h 176"/>
                    <a:gd name="T8" fmla="*/ 206 w 206"/>
                    <a:gd name="T9" fmla="*/ 0 h 176"/>
                    <a:gd name="T10" fmla="*/ 206 w 206"/>
                    <a:gd name="T11" fmla="*/ 0 h 176"/>
                    <a:gd name="T12" fmla="*/ 104 w 206"/>
                    <a:gd name="T13" fmla="*/ 0 h 176"/>
                    <a:gd name="T14" fmla="*/ 104 w 206"/>
                    <a:gd name="T15" fmla="*/ 0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6" h="176">
                      <a:moveTo>
                        <a:pt x="104" y="0"/>
                      </a:moveTo>
                      <a:lnTo>
                        <a:pt x="0" y="176"/>
                      </a:lnTo>
                      <a:lnTo>
                        <a:pt x="0" y="176"/>
                      </a:lnTo>
                      <a:lnTo>
                        <a:pt x="104" y="176"/>
                      </a:lnTo>
                      <a:lnTo>
                        <a:pt x="206" y="0"/>
                      </a:lnTo>
                      <a:lnTo>
                        <a:pt x="206" y="0"/>
                      </a:lnTo>
                      <a:lnTo>
                        <a:pt x="104" y="0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27352" name="Freeform 24"/>
                <p:cNvSpPr>
                  <a:spLocks/>
                </p:cNvSpPr>
                <p:nvPr/>
              </p:nvSpPr>
              <p:spPr bwMode="auto">
                <a:xfrm>
                  <a:off x="2333" y="2613"/>
                  <a:ext cx="593" cy="803"/>
                </a:xfrm>
                <a:custGeom>
                  <a:avLst/>
                  <a:gdLst>
                    <a:gd name="T0" fmla="*/ 104 w 130"/>
                    <a:gd name="T1" fmla="*/ 0 h 176"/>
                    <a:gd name="T2" fmla="*/ 0 w 130"/>
                    <a:gd name="T3" fmla="*/ 176 h 176"/>
                    <a:gd name="T4" fmla="*/ 0 w 130"/>
                    <a:gd name="T5" fmla="*/ 176 h 176"/>
                    <a:gd name="T6" fmla="*/ 26 w 130"/>
                    <a:gd name="T7" fmla="*/ 176 h 176"/>
                    <a:gd name="T8" fmla="*/ 130 w 130"/>
                    <a:gd name="T9" fmla="*/ 0 h 176"/>
                    <a:gd name="T10" fmla="*/ 130 w 130"/>
                    <a:gd name="T11" fmla="*/ 0 h 176"/>
                    <a:gd name="T12" fmla="*/ 104 w 130"/>
                    <a:gd name="T13" fmla="*/ 0 h 176"/>
                    <a:gd name="T14" fmla="*/ 104 w 130"/>
                    <a:gd name="T15" fmla="*/ 0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0" h="176">
                      <a:moveTo>
                        <a:pt x="104" y="0"/>
                      </a:moveTo>
                      <a:lnTo>
                        <a:pt x="0" y="176"/>
                      </a:lnTo>
                      <a:lnTo>
                        <a:pt x="0" y="176"/>
                      </a:lnTo>
                      <a:lnTo>
                        <a:pt x="26" y="176"/>
                      </a:lnTo>
                      <a:lnTo>
                        <a:pt x="130" y="0"/>
                      </a:lnTo>
                      <a:lnTo>
                        <a:pt x="130" y="0"/>
                      </a:lnTo>
                      <a:lnTo>
                        <a:pt x="104" y="0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227353" name="Text Box 25"/>
              <p:cNvSpPr txBox="1">
                <a:spLocks noChangeArrowheads="1"/>
              </p:cNvSpPr>
              <p:nvPr/>
            </p:nvSpPr>
            <p:spPr bwMode="auto">
              <a:xfrm>
                <a:off x="3875" y="2878"/>
                <a:ext cx="817" cy="4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 b="1">
                    <a:solidFill>
                      <a:schemeClr val="bg1"/>
                    </a:solidFill>
                  </a:rPr>
                  <a:t>Dossier Formativo</a:t>
                </a:r>
              </a:p>
            </p:txBody>
          </p:sp>
        </p:grpSp>
      </p:grpSp>
      <p:grpSp>
        <p:nvGrpSpPr>
          <p:cNvPr id="227354" name="Group 26"/>
          <p:cNvGrpSpPr>
            <a:grpSpLocks/>
          </p:cNvGrpSpPr>
          <p:nvPr/>
        </p:nvGrpSpPr>
        <p:grpSpPr bwMode="auto">
          <a:xfrm>
            <a:off x="285750" y="6096000"/>
            <a:ext cx="8570913" cy="762000"/>
            <a:chOff x="361" y="0"/>
            <a:chExt cx="5399" cy="480"/>
          </a:xfrm>
        </p:grpSpPr>
        <p:pic>
          <p:nvPicPr>
            <p:cNvPr id="227355" name="Picture 27" descr="logoass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" y="119"/>
              <a:ext cx="1996" cy="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356" name="Picture 28" descr="ss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8" y="0"/>
              <a:ext cx="1362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7357" name="Rectangle 3"/>
          <p:cNvSpPr>
            <a:spLocks noChangeArrowheads="1"/>
          </p:cNvSpPr>
          <p:nvPr/>
        </p:nvSpPr>
        <p:spPr bwMode="auto">
          <a:xfrm rot="-1029913">
            <a:off x="2124075" y="2205038"/>
            <a:ext cx="6264275" cy="1439862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r>
              <a:rPr lang="en-US" sz="32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da confronto…a osservazione….</a:t>
            </a:r>
            <a:br>
              <a:rPr lang="en-US" sz="32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</a:br>
            <a:r>
              <a:rPr lang="en-US" sz="32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 sperimentazione</a:t>
            </a:r>
            <a:endParaRPr lang="it-IT" sz="320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Documents"/>
          <p:cNvSpPr>
            <a:spLocks noEditPoints="1" noChangeArrowheads="1"/>
          </p:cNvSpPr>
          <p:nvPr/>
        </p:nvSpPr>
        <p:spPr bwMode="auto">
          <a:xfrm>
            <a:off x="863600" y="1816100"/>
            <a:ext cx="792163" cy="936625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it-IT"/>
          </a:p>
        </p:txBody>
      </p:sp>
      <p:sp>
        <p:nvSpPr>
          <p:cNvPr id="158723" name="Documents"/>
          <p:cNvSpPr>
            <a:spLocks noEditPoints="1" noChangeArrowheads="1"/>
          </p:cNvSpPr>
          <p:nvPr/>
        </p:nvSpPr>
        <p:spPr bwMode="auto">
          <a:xfrm>
            <a:off x="4679950" y="1816100"/>
            <a:ext cx="792163" cy="936625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it-IT"/>
          </a:p>
        </p:txBody>
      </p:sp>
      <p:sp>
        <p:nvSpPr>
          <p:cNvPr id="158724" name="Oval 4"/>
          <p:cNvSpPr>
            <a:spLocks noChangeArrowheads="1"/>
          </p:cNvSpPr>
          <p:nvPr/>
        </p:nvSpPr>
        <p:spPr bwMode="auto">
          <a:xfrm>
            <a:off x="2555875" y="4724400"/>
            <a:ext cx="1225550" cy="1944688"/>
          </a:xfrm>
          <a:prstGeom prst="ellipse">
            <a:avLst/>
          </a:prstGeom>
          <a:noFill/>
          <a:ln w="28575" cap="rnd">
            <a:solidFill>
              <a:srgbClr val="000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8999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427538" y="188913"/>
            <a:ext cx="4537075" cy="9366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it-IT" sz="16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 Dossier Formativo nel processo di programmazione e </a:t>
            </a:r>
            <a:br>
              <a:rPr lang="it-IT" sz="16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16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valutazione della formazione Aziendale</a:t>
            </a:r>
          </a:p>
        </p:txBody>
      </p:sp>
      <p:sp>
        <p:nvSpPr>
          <p:cNvPr id="158726" name="AutoShape 6"/>
          <p:cNvSpPr>
            <a:spLocks noChangeArrowheads="1"/>
          </p:cNvSpPr>
          <p:nvPr/>
        </p:nvSpPr>
        <p:spPr bwMode="auto">
          <a:xfrm rot="223883">
            <a:off x="2951163" y="3255963"/>
            <a:ext cx="696912" cy="180975"/>
          </a:xfrm>
          <a:prstGeom prst="curvedDownArrow">
            <a:avLst>
              <a:gd name="adj1" fmla="val 31324"/>
              <a:gd name="adj2" fmla="val 108341"/>
              <a:gd name="adj3" fmla="val 5797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8727" name="AutoShape 7"/>
          <p:cNvSpPr>
            <a:spLocks noChangeArrowheads="1"/>
          </p:cNvSpPr>
          <p:nvPr/>
        </p:nvSpPr>
        <p:spPr bwMode="auto">
          <a:xfrm rot="10800000">
            <a:off x="3816350" y="4121150"/>
            <a:ext cx="174625" cy="360363"/>
          </a:xfrm>
          <a:prstGeom prst="upArrow">
            <a:avLst>
              <a:gd name="adj1" fmla="val 14704"/>
              <a:gd name="adj2" fmla="val 5173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8728" name="Oval 8"/>
          <p:cNvSpPr>
            <a:spLocks noChangeArrowheads="1"/>
          </p:cNvSpPr>
          <p:nvPr/>
        </p:nvSpPr>
        <p:spPr bwMode="auto">
          <a:xfrm>
            <a:off x="2305050" y="3041650"/>
            <a:ext cx="1801813" cy="2665413"/>
          </a:xfrm>
          <a:prstGeom prst="ellips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2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8729" name="AutoShape 9"/>
          <p:cNvSpPr>
            <a:spLocks noChangeArrowheads="1"/>
          </p:cNvSpPr>
          <p:nvPr/>
        </p:nvSpPr>
        <p:spPr bwMode="auto">
          <a:xfrm rot="10643471">
            <a:off x="2827338" y="5435600"/>
            <a:ext cx="698500" cy="180975"/>
          </a:xfrm>
          <a:prstGeom prst="curvedDownArrow">
            <a:avLst>
              <a:gd name="adj1" fmla="val 31395"/>
              <a:gd name="adj2" fmla="val 108588"/>
              <a:gd name="adj3" fmla="val 5797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8730" name="AutoShape 10"/>
          <p:cNvSpPr>
            <a:spLocks noChangeArrowheads="1"/>
          </p:cNvSpPr>
          <p:nvPr/>
        </p:nvSpPr>
        <p:spPr bwMode="auto">
          <a:xfrm>
            <a:off x="2462213" y="4194175"/>
            <a:ext cx="174625" cy="360363"/>
          </a:xfrm>
          <a:prstGeom prst="upArrow">
            <a:avLst>
              <a:gd name="adj1" fmla="val 14704"/>
              <a:gd name="adj2" fmla="val 5173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8731" name="AutoShape 11"/>
          <p:cNvSpPr>
            <a:spLocks noChangeArrowheads="1"/>
          </p:cNvSpPr>
          <p:nvPr/>
        </p:nvSpPr>
        <p:spPr bwMode="auto">
          <a:xfrm rot="223883">
            <a:off x="2843213" y="4797425"/>
            <a:ext cx="722312" cy="212725"/>
          </a:xfrm>
          <a:prstGeom prst="curvedDownArrow">
            <a:avLst>
              <a:gd name="adj1" fmla="val 27620"/>
              <a:gd name="adj2" fmla="val 95530"/>
              <a:gd name="adj3" fmla="val 57977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8732" name="AutoShape 12"/>
          <p:cNvSpPr>
            <a:spLocks noChangeArrowheads="1"/>
          </p:cNvSpPr>
          <p:nvPr/>
        </p:nvSpPr>
        <p:spPr bwMode="auto">
          <a:xfrm rot="11126495">
            <a:off x="2736850" y="6354763"/>
            <a:ext cx="723900" cy="212725"/>
          </a:xfrm>
          <a:prstGeom prst="curvedDownArrow">
            <a:avLst>
              <a:gd name="adj1" fmla="val 27681"/>
              <a:gd name="adj2" fmla="val 95740"/>
              <a:gd name="adj3" fmla="val 57977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58733" name="Group 13"/>
          <p:cNvGrpSpPr>
            <a:grpSpLocks/>
          </p:cNvGrpSpPr>
          <p:nvPr/>
        </p:nvGrpSpPr>
        <p:grpSpPr bwMode="auto">
          <a:xfrm>
            <a:off x="2051050" y="952500"/>
            <a:ext cx="2376488" cy="3124200"/>
            <a:chOff x="1292" y="600"/>
            <a:chExt cx="1497" cy="1968"/>
          </a:xfrm>
        </p:grpSpPr>
        <p:sp>
          <p:nvSpPr>
            <p:cNvPr id="158734" name="Oval 14"/>
            <p:cNvSpPr>
              <a:spLocks noChangeArrowheads="1"/>
            </p:cNvSpPr>
            <p:nvPr/>
          </p:nvSpPr>
          <p:spPr bwMode="auto">
            <a:xfrm>
              <a:off x="1292" y="600"/>
              <a:ext cx="1497" cy="1968"/>
            </a:xfrm>
            <a:prstGeom prst="ellipse">
              <a:avLst/>
            </a:prstGeom>
            <a:noFill/>
            <a:ln w="28575" cap="rnd">
              <a:solidFill>
                <a:schemeClr val="folHlink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8735" name="AutoShape 15"/>
            <p:cNvSpPr>
              <a:spLocks noChangeArrowheads="1"/>
            </p:cNvSpPr>
            <p:nvPr/>
          </p:nvSpPr>
          <p:spPr bwMode="auto">
            <a:xfrm rot="223883">
              <a:off x="1873" y="632"/>
              <a:ext cx="509" cy="129"/>
            </a:xfrm>
            <a:prstGeom prst="curvedDownArrow">
              <a:avLst>
                <a:gd name="adj1" fmla="val 32096"/>
                <a:gd name="adj2" fmla="val 111010"/>
                <a:gd name="adj3" fmla="val 5797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8736" name="AutoShape 16"/>
            <p:cNvSpPr>
              <a:spLocks noChangeArrowheads="1"/>
            </p:cNvSpPr>
            <p:nvPr/>
          </p:nvSpPr>
          <p:spPr bwMode="auto">
            <a:xfrm rot="10643471">
              <a:off x="1788" y="2311"/>
              <a:ext cx="509" cy="129"/>
            </a:xfrm>
            <a:prstGeom prst="curvedDownArrow">
              <a:avLst>
                <a:gd name="adj1" fmla="val 32096"/>
                <a:gd name="adj2" fmla="val 111010"/>
                <a:gd name="adj3" fmla="val 5797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8737" name="AutoShape 17"/>
            <p:cNvSpPr>
              <a:spLocks noChangeArrowheads="1"/>
            </p:cNvSpPr>
            <p:nvPr/>
          </p:nvSpPr>
          <p:spPr bwMode="auto">
            <a:xfrm>
              <a:off x="1448" y="1375"/>
              <a:ext cx="127" cy="258"/>
            </a:xfrm>
            <a:prstGeom prst="upArrow">
              <a:avLst>
                <a:gd name="adj1" fmla="val 14704"/>
                <a:gd name="adj2" fmla="val 50928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8738" name="AutoShape 18"/>
            <p:cNvSpPr>
              <a:spLocks noChangeArrowheads="1"/>
            </p:cNvSpPr>
            <p:nvPr/>
          </p:nvSpPr>
          <p:spPr bwMode="auto">
            <a:xfrm rot="10800000">
              <a:off x="2553" y="1375"/>
              <a:ext cx="127" cy="258"/>
            </a:xfrm>
            <a:prstGeom prst="upArrow">
              <a:avLst>
                <a:gd name="adj1" fmla="val 14704"/>
                <a:gd name="adj2" fmla="val 50928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58739" name="Text Box 19"/>
          <p:cNvSpPr txBox="1">
            <a:spLocks noChangeArrowheads="1"/>
          </p:cNvSpPr>
          <p:nvPr/>
        </p:nvSpPr>
        <p:spPr bwMode="auto">
          <a:xfrm>
            <a:off x="5795963" y="1773238"/>
            <a:ext cx="3240087" cy="76835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>
                <a:latin typeface="Batang" pitchFamily="18" charset="-127"/>
              </a:rPr>
              <a:t>Livello Organizzativo Macro: Direzione aziendale/Collegio di Direzione</a:t>
            </a:r>
          </a:p>
        </p:txBody>
      </p:sp>
      <p:sp>
        <p:nvSpPr>
          <p:cNvPr id="158740" name="Text Box 20"/>
          <p:cNvSpPr txBox="1">
            <a:spLocks noChangeArrowheads="1"/>
          </p:cNvSpPr>
          <p:nvPr/>
        </p:nvSpPr>
        <p:spPr bwMode="auto">
          <a:xfrm>
            <a:off x="5867400" y="4076700"/>
            <a:ext cx="3167063" cy="7683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>
                <a:latin typeface="Batang" pitchFamily="18" charset="-127"/>
              </a:rPr>
              <a:t>Livello Organizzativo Meso: Dipartimenti (Piani dipartimentali form.)</a:t>
            </a:r>
          </a:p>
        </p:txBody>
      </p:sp>
      <p:sp>
        <p:nvSpPr>
          <p:cNvPr id="158741" name="Text Box 21"/>
          <p:cNvSpPr txBox="1">
            <a:spLocks noChangeArrowheads="1"/>
          </p:cNvSpPr>
          <p:nvPr/>
        </p:nvSpPr>
        <p:spPr bwMode="auto">
          <a:xfrm>
            <a:off x="5795963" y="5805488"/>
            <a:ext cx="2989262" cy="5556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>
                <a:latin typeface="Batang" pitchFamily="18" charset="-127"/>
              </a:rPr>
              <a:t>Livello Organizzativo Micro: U.O., equipe, singolo  professionista</a:t>
            </a:r>
          </a:p>
        </p:txBody>
      </p:sp>
      <p:sp>
        <p:nvSpPr>
          <p:cNvPr id="158742" name="Text Box 22"/>
          <p:cNvSpPr txBox="1">
            <a:spLocks noChangeArrowheads="1"/>
          </p:cNvSpPr>
          <p:nvPr/>
        </p:nvSpPr>
        <p:spPr bwMode="auto">
          <a:xfrm>
            <a:off x="4103688" y="4192588"/>
            <a:ext cx="1800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>
                <a:latin typeface="Batang" pitchFamily="18" charset="-127"/>
              </a:rPr>
              <a:t>Programmazione</a:t>
            </a:r>
          </a:p>
        </p:txBody>
      </p:sp>
      <p:sp>
        <p:nvSpPr>
          <p:cNvPr id="158743" name="Text Box 23"/>
          <p:cNvSpPr txBox="1">
            <a:spLocks noChangeArrowheads="1"/>
          </p:cNvSpPr>
          <p:nvPr/>
        </p:nvSpPr>
        <p:spPr bwMode="auto">
          <a:xfrm>
            <a:off x="4211638" y="1989138"/>
            <a:ext cx="1655762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>
                <a:latin typeface="Batang" pitchFamily="18" charset="-127"/>
              </a:rPr>
              <a:t>PAF</a:t>
            </a:r>
          </a:p>
          <a:p>
            <a:pPr algn="ctr">
              <a:spcBef>
                <a:spcPct val="50000"/>
              </a:spcBef>
            </a:pPr>
            <a:r>
              <a:rPr lang="it-IT" sz="1400" b="1">
                <a:latin typeface="Batang" pitchFamily="18" charset="-127"/>
              </a:rPr>
              <a:t>aziendale</a:t>
            </a:r>
          </a:p>
        </p:txBody>
      </p:sp>
      <p:sp>
        <p:nvSpPr>
          <p:cNvPr id="158744" name="Text Box 24"/>
          <p:cNvSpPr txBox="1">
            <a:spLocks noChangeArrowheads="1"/>
          </p:cNvSpPr>
          <p:nvPr/>
        </p:nvSpPr>
        <p:spPr bwMode="auto">
          <a:xfrm>
            <a:off x="358775" y="2176463"/>
            <a:ext cx="1655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>
                <a:latin typeface="Batang" pitchFamily="18" charset="-127"/>
              </a:rPr>
              <a:t>RAF</a:t>
            </a:r>
          </a:p>
        </p:txBody>
      </p:sp>
      <p:sp>
        <p:nvSpPr>
          <p:cNvPr id="158745" name="Freeform 25"/>
          <p:cNvSpPr>
            <a:spLocks/>
          </p:cNvSpPr>
          <p:nvPr/>
        </p:nvSpPr>
        <p:spPr bwMode="auto">
          <a:xfrm>
            <a:off x="3838575" y="5176838"/>
            <a:ext cx="95250" cy="146050"/>
          </a:xfrm>
          <a:custGeom>
            <a:avLst/>
            <a:gdLst>
              <a:gd name="T0" fmla="*/ 52 w 60"/>
              <a:gd name="T1" fmla="*/ 24 h 92"/>
              <a:gd name="T2" fmla="*/ 52 w 60"/>
              <a:gd name="T3" fmla="*/ 24 h 92"/>
              <a:gd name="T4" fmla="*/ 58 w 60"/>
              <a:gd name="T5" fmla="*/ 40 h 92"/>
              <a:gd name="T6" fmla="*/ 60 w 60"/>
              <a:gd name="T7" fmla="*/ 58 h 92"/>
              <a:gd name="T8" fmla="*/ 60 w 60"/>
              <a:gd name="T9" fmla="*/ 66 h 92"/>
              <a:gd name="T10" fmla="*/ 60 w 60"/>
              <a:gd name="T11" fmla="*/ 76 h 92"/>
              <a:gd name="T12" fmla="*/ 56 w 60"/>
              <a:gd name="T13" fmla="*/ 84 h 92"/>
              <a:gd name="T14" fmla="*/ 50 w 60"/>
              <a:gd name="T15" fmla="*/ 90 h 92"/>
              <a:gd name="T16" fmla="*/ 50 w 60"/>
              <a:gd name="T17" fmla="*/ 90 h 92"/>
              <a:gd name="T18" fmla="*/ 46 w 60"/>
              <a:gd name="T19" fmla="*/ 92 h 92"/>
              <a:gd name="T20" fmla="*/ 42 w 60"/>
              <a:gd name="T21" fmla="*/ 92 h 92"/>
              <a:gd name="T22" fmla="*/ 34 w 60"/>
              <a:gd name="T23" fmla="*/ 90 h 92"/>
              <a:gd name="T24" fmla="*/ 34 w 60"/>
              <a:gd name="T25" fmla="*/ 90 h 92"/>
              <a:gd name="T26" fmla="*/ 28 w 60"/>
              <a:gd name="T27" fmla="*/ 86 h 92"/>
              <a:gd name="T28" fmla="*/ 24 w 60"/>
              <a:gd name="T29" fmla="*/ 82 h 92"/>
              <a:gd name="T30" fmla="*/ 22 w 60"/>
              <a:gd name="T31" fmla="*/ 76 h 92"/>
              <a:gd name="T32" fmla="*/ 20 w 60"/>
              <a:gd name="T33" fmla="*/ 70 h 92"/>
              <a:gd name="T34" fmla="*/ 18 w 60"/>
              <a:gd name="T35" fmla="*/ 46 h 92"/>
              <a:gd name="T36" fmla="*/ 18 w 60"/>
              <a:gd name="T37" fmla="*/ 46 h 92"/>
              <a:gd name="T38" fmla="*/ 12 w 60"/>
              <a:gd name="T39" fmla="*/ 40 h 92"/>
              <a:gd name="T40" fmla="*/ 4 w 60"/>
              <a:gd name="T41" fmla="*/ 32 h 92"/>
              <a:gd name="T42" fmla="*/ 2 w 60"/>
              <a:gd name="T43" fmla="*/ 28 h 92"/>
              <a:gd name="T44" fmla="*/ 0 w 60"/>
              <a:gd name="T45" fmla="*/ 24 h 92"/>
              <a:gd name="T46" fmla="*/ 0 w 60"/>
              <a:gd name="T47" fmla="*/ 20 h 92"/>
              <a:gd name="T48" fmla="*/ 2 w 60"/>
              <a:gd name="T49" fmla="*/ 16 h 92"/>
              <a:gd name="T50" fmla="*/ 2 w 60"/>
              <a:gd name="T51" fmla="*/ 16 h 92"/>
              <a:gd name="T52" fmla="*/ 4 w 60"/>
              <a:gd name="T53" fmla="*/ 12 h 92"/>
              <a:gd name="T54" fmla="*/ 8 w 60"/>
              <a:gd name="T55" fmla="*/ 10 h 92"/>
              <a:gd name="T56" fmla="*/ 14 w 60"/>
              <a:gd name="T57" fmla="*/ 8 h 92"/>
              <a:gd name="T58" fmla="*/ 20 w 60"/>
              <a:gd name="T59" fmla="*/ 6 h 92"/>
              <a:gd name="T60" fmla="*/ 22 w 60"/>
              <a:gd name="T61" fmla="*/ 4 h 92"/>
              <a:gd name="T62" fmla="*/ 22 w 60"/>
              <a:gd name="T63" fmla="*/ 0 h 92"/>
              <a:gd name="T64" fmla="*/ 22 w 60"/>
              <a:gd name="T65" fmla="*/ 0 h 92"/>
              <a:gd name="T66" fmla="*/ 32 w 60"/>
              <a:gd name="T67" fmla="*/ 2 h 92"/>
              <a:gd name="T68" fmla="*/ 42 w 60"/>
              <a:gd name="T69" fmla="*/ 8 h 92"/>
              <a:gd name="T70" fmla="*/ 48 w 60"/>
              <a:gd name="T71" fmla="*/ 14 h 92"/>
              <a:gd name="T72" fmla="*/ 52 w 60"/>
              <a:gd name="T73" fmla="*/ 24 h 92"/>
              <a:gd name="T74" fmla="*/ 52 w 60"/>
              <a:gd name="T75" fmla="*/ 2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" h="92">
                <a:moveTo>
                  <a:pt x="52" y="24"/>
                </a:moveTo>
                <a:lnTo>
                  <a:pt x="52" y="24"/>
                </a:lnTo>
                <a:lnTo>
                  <a:pt x="58" y="40"/>
                </a:lnTo>
                <a:lnTo>
                  <a:pt x="60" y="58"/>
                </a:lnTo>
                <a:lnTo>
                  <a:pt x="60" y="66"/>
                </a:lnTo>
                <a:lnTo>
                  <a:pt x="60" y="76"/>
                </a:lnTo>
                <a:lnTo>
                  <a:pt x="56" y="84"/>
                </a:lnTo>
                <a:lnTo>
                  <a:pt x="50" y="90"/>
                </a:lnTo>
                <a:lnTo>
                  <a:pt x="50" y="90"/>
                </a:lnTo>
                <a:lnTo>
                  <a:pt x="46" y="92"/>
                </a:lnTo>
                <a:lnTo>
                  <a:pt x="42" y="92"/>
                </a:lnTo>
                <a:lnTo>
                  <a:pt x="34" y="90"/>
                </a:lnTo>
                <a:lnTo>
                  <a:pt x="34" y="90"/>
                </a:lnTo>
                <a:lnTo>
                  <a:pt x="28" y="86"/>
                </a:lnTo>
                <a:lnTo>
                  <a:pt x="24" y="82"/>
                </a:lnTo>
                <a:lnTo>
                  <a:pt x="22" y="76"/>
                </a:lnTo>
                <a:lnTo>
                  <a:pt x="20" y="70"/>
                </a:lnTo>
                <a:lnTo>
                  <a:pt x="18" y="46"/>
                </a:lnTo>
                <a:lnTo>
                  <a:pt x="18" y="46"/>
                </a:lnTo>
                <a:lnTo>
                  <a:pt x="12" y="40"/>
                </a:lnTo>
                <a:lnTo>
                  <a:pt x="4" y="32"/>
                </a:lnTo>
                <a:lnTo>
                  <a:pt x="2" y="28"/>
                </a:lnTo>
                <a:lnTo>
                  <a:pt x="0" y="24"/>
                </a:lnTo>
                <a:lnTo>
                  <a:pt x="0" y="20"/>
                </a:lnTo>
                <a:lnTo>
                  <a:pt x="2" y="16"/>
                </a:lnTo>
                <a:lnTo>
                  <a:pt x="2" y="16"/>
                </a:lnTo>
                <a:lnTo>
                  <a:pt x="4" y="12"/>
                </a:lnTo>
                <a:lnTo>
                  <a:pt x="8" y="10"/>
                </a:lnTo>
                <a:lnTo>
                  <a:pt x="14" y="8"/>
                </a:lnTo>
                <a:lnTo>
                  <a:pt x="20" y="6"/>
                </a:lnTo>
                <a:lnTo>
                  <a:pt x="22" y="4"/>
                </a:lnTo>
                <a:lnTo>
                  <a:pt x="22" y="0"/>
                </a:lnTo>
                <a:lnTo>
                  <a:pt x="22" y="0"/>
                </a:lnTo>
                <a:lnTo>
                  <a:pt x="32" y="2"/>
                </a:lnTo>
                <a:lnTo>
                  <a:pt x="42" y="8"/>
                </a:lnTo>
                <a:lnTo>
                  <a:pt x="48" y="14"/>
                </a:lnTo>
                <a:lnTo>
                  <a:pt x="52" y="24"/>
                </a:lnTo>
                <a:lnTo>
                  <a:pt x="52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8746" name="Freeform 26"/>
          <p:cNvSpPr>
            <a:spLocks/>
          </p:cNvSpPr>
          <p:nvPr/>
        </p:nvSpPr>
        <p:spPr bwMode="auto">
          <a:xfrm>
            <a:off x="3600450" y="5200650"/>
            <a:ext cx="101600" cy="187325"/>
          </a:xfrm>
          <a:custGeom>
            <a:avLst/>
            <a:gdLst>
              <a:gd name="T0" fmla="*/ 18 w 64"/>
              <a:gd name="T1" fmla="*/ 8 h 118"/>
              <a:gd name="T2" fmla="*/ 18 w 64"/>
              <a:gd name="T3" fmla="*/ 8 h 118"/>
              <a:gd name="T4" fmla="*/ 32 w 64"/>
              <a:gd name="T5" fmla="*/ 16 h 118"/>
              <a:gd name="T6" fmla="*/ 46 w 64"/>
              <a:gd name="T7" fmla="*/ 26 h 118"/>
              <a:gd name="T8" fmla="*/ 56 w 64"/>
              <a:gd name="T9" fmla="*/ 40 h 118"/>
              <a:gd name="T10" fmla="*/ 62 w 64"/>
              <a:gd name="T11" fmla="*/ 46 h 118"/>
              <a:gd name="T12" fmla="*/ 64 w 64"/>
              <a:gd name="T13" fmla="*/ 54 h 118"/>
              <a:gd name="T14" fmla="*/ 64 w 64"/>
              <a:gd name="T15" fmla="*/ 54 h 118"/>
              <a:gd name="T16" fmla="*/ 64 w 64"/>
              <a:gd name="T17" fmla="*/ 64 h 118"/>
              <a:gd name="T18" fmla="*/ 62 w 64"/>
              <a:gd name="T19" fmla="*/ 72 h 118"/>
              <a:gd name="T20" fmla="*/ 56 w 64"/>
              <a:gd name="T21" fmla="*/ 78 h 118"/>
              <a:gd name="T22" fmla="*/ 48 w 64"/>
              <a:gd name="T23" fmla="*/ 82 h 118"/>
              <a:gd name="T24" fmla="*/ 48 w 64"/>
              <a:gd name="T25" fmla="*/ 82 h 118"/>
              <a:gd name="T26" fmla="*/ 48 w 64"/>
              <a:gd name="T27" fmla="*/ 82 h 118"/>
              <a:gd name="T28" fmla="*/ 46 w 64"/>
              <a:gd name="T29" fmla="*/ 86 h 118"/>
              <a:gd name="T30" fmla="*/ 46 w 64"/>
              <a:gd name="T31" fmla="*/ 92 h 118"/>
              <a:gd name="T32" fmla="*/ 48 w 64"/>
              <a:gd name="T33" fmla="*/ 102 h 118"/>
              <a:gd name="T34" fmla="*/ 48 w 64"/>
              <a:gd name="T35" fmla="*/ 108 h 118"/>
              <a:gd name="T36" fmla="*/ 46 w 64"/>
              <a:gd name="T37" fmla="*/ 112 h 118"/>
              <a:gd name="T38" fmla="*/ 42 w 64"/>
              <a:gd name="T39" fmla="*/ 116 h 118"/>
              <a:gd name="T40" fmla="*/ 36 w 64"/>
              <a:gd name="T41" fmla="*/ 118 h 118"/>
              <a:gd name="T42" fmla="*/ 36 w 64"/>
              <a:gd name="T43" fmla="*/ 118 h 118"/>
              <a:gd name="T44" fmla="*/ 26 w 64"/>
              <a:gd name="T45" fmla="*/ 114 h 118"/>
              <a:gd name="T46" fmla="*/ 16 w 64"/>
              <a:gd name="T47" fmla="*/ 106 h 118"/>
              <a:gd name="T48" fmla="*/ 10 w 64"/>
              <a:gd name="T49" fmla="*/ 98 h 118"/>
              <a:gd name="T50" fmla="*/ 2 w 64"/>
              <a:gd name="T51" fmla="*/ 88 h 118"/>
              <a:gd name="T52" fmla="*/ 2 w 64"/>
              <a:gd name="T53" fmla="*/ 88 h 118"/>
              <a:gd name="T54" fmla="*/ 2 w 64"/>
              <a:gd name="T55" fmla="*/ 68 h 118"/>
              <a:gd name="T56" fmla="*/ 0 w 64"/>
              <a:gd name="T57" fmla="*/ 50 h 118"/>
              <a:gd name="T58" fmla="*/ 2 w 64"/>
              <a:gd name="T59" fmla="*/ 32 h 118"/>
              <a:gd name="T60" fmla="*/ 4 w 64"/>
              <a:gd name="T61" fmla="*/ 22 h 118"/>
              <a:gd name="T62" fmla="*/ 6 w 64"/>
              <a:gd name="T63" fmla="*/ 14 h 118"/>
              <a:gd name="T64" fmla="*/ 6 w 64"/>
              <a:gd name="T65" fmla="*/ 14 h 118"/>
              <a:gd name="T66" fmla="*/ 4 w 64"/>
              <a:gd name="T67" fmla="*/ 8 h 118"/>
              <a:gd name="T68" fmla="*/ 4 w 64"/>
              <a:gd name="T69" fmla="*/ 4 h 118"/>
              <a:gd name="T70" fmla="*/ 4 w 64"/>
              <a:gd name="T71" fmla="*/ 2 h 118"/>
              <a:gd name="T72" fmla="*/ 4 w 64"/>
              <a:gd name="T73" fmla="*/ 2 h 118"/>
              <a:gd name="T74" fmla="*/ 8 w 64"/>
              <a:gd name="T75" fmla="*/ 0 h 118"/>
              <a:gd name="T76" fmla="*/ 10 w 64"/>
              <a:gd name="T77" fmla="*/ 2 h 118"/>
              <a:gd name="T78" fmla="*/ 14 w 64"/>
              <a:gd name="T79" fmla="*/ 4 h 118"/>
              <a:gd name="T80" fmla="*/ 18 w 64"/>
              <a:gd name="T81" fmla="*/ 8 h 118"/>
              <a:gd name="T82" fmla="*/ 18 w 64"/>
              <a:gd name="T83" fmla="*/ 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4" h="118">
                <a:moveTo>
                  <a:pt x="18" y="8"/>
                </a:moveTo>
                <a:lnTo>
                  <a:pt x="18" y="8"/>
                </a:lnTo>
                <a:lnTo>
                  <a:pt x="32" y="16"/>
                </a:lnTo>
                <a:lnTo>
                  <a:pt x="46" y="26"/>
                </a:lnTo>
                <a:lnTo>
                  <a:pt x="56" y="40"/>
                </a:lnTo>
                <a:lnTo>
                  <a:pt x="62" y="46"/>
                </a:lnTo>
                <a:lnTo>
                  <a:pt x="64" y="54"/>
                </a:lnTo>
                <a:lnTo>
                  <a:pt x="64" y="54"/>
                </a:lnTo>
                <a:lnTo>
                  <a:pt x="64" y="64"/>
                </a:lnTo>
                <a:lnTo>
                  <a:pt x="62" y="72"/>
                </a:lnTo>
                <a:lnTo>
                  <a:pt x="56" y="78"/>
                </a:lnTo>
                <a:lnTo>
                  <a:pt x="48" y="82"/>
                </a:lnTo>
                <a:lnTo>
                  <a:pt x="48" y="82"/>
                </a:lnTo>
                <a:lnTo>
                  <a:pt x="48" y="82"/>
                </a:lnTo>
                <a:lnTo>
                  <a:pt x="46" y="86"/>
                </a:lnTo>
                <a:lnTo>
                  <a:pt x="46" y="92"/>
                </a:lnTo>
                <a:lnTo>
                  <a:pt x="48" y="102"/>
                </a:lnTo>
                <a:lnTo>
                  <a:pt x="48" y="108"/>
                </a:lnTo>
                <a:lnTo>
                  <a:pt x="46" y="112"/>
                </a:lnTo>
                <a:lnTo>
                  <a:pt x="42" y="116"/>
                </a:lnTo>
                <a:lnTo>
                  <a:pt x="36" y="118"/>
                </a:lnTo>
                <a:lnTo>
                  <a:pt x="36" y="118"/>
                </a:lnTo>
                <a:lnTo>
                  <a:pt x="26" y="114"/>
                </a:lnTo>
                <a:lnTo>
                  <a:pt x="16" y="106"/>
                </a:lnTo>
                <a:lnTo>
                  <a:pt x="10" y="98"/>
                </a:lnTo>
                <a:lnTo>
                  <a:pt x="2" y="88"/>
                </a:lnTo>
                <a:lnTo>
                  <a:pt x="2" y="88"/>
                </a:lnTo>
                <a:lnTo>
                  <a:pt x="2" y="68"/>
                </a:lnTo>
                <a:lnTo>
                  <a:pt x="0" y="50"/>
                </a:lnTo>
                <a:lnTo>
                  <a:pt x="2" y="32"/>
                </a:lnTo>
                <a:lnTo>
                  <a:pt x="4" y="22"/>
                </a:lnTo>
                <a:lnTo>
                  <a:pt x="6" y="14"/>
                </a:lnTo>
                <a:lnTo>
                  <a:pt x="6" y="14"/>
                </a:lnTo>
                <a:lnTo>
                  <a:pt x="4" y="8"/>
                </a:lnTo>
                <a:lnTo>
                  <a:pt x="4" y="4"/>
                </a:lnTo>
                <a:lnTo>
                  <a:pt x="4" y="2"/>
                </a:lnTo>
                <a:lnTo>
                  <a:pt x="4" y="2"/>
                </a:lnTo>
                <a:lnTo>
                  <a:pt x="8" y="0"/>
                </a:lnTo>
                <a:lnTo>
                  <a:pt x="10" y="2"/>
                </a:lnTo>
                <a:lnTo>
                  <a:pt x="14" y="4"/>
                </a:lnTo>
                <a:lnTo>
                  <a:pt x="18" y="8"/>
                </a:lnTo>
                <a:lnTo>
                  <a:pt x="18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8747" name="Freeform 27"/>
          <p:cNvSpPr>
            <a:spLocks/>
          </p:cNvSpPr>
          <p:nvPr/>
        </p:nvSpPr>
        <p:spPr bwMode="auto">
          <a:xfrm>
            <a:off x="3606800" y="5294313"/>
            <a:ext cx="69850" cy="69850"/>
          </a:xfrm>
          <a:custGeom>
            <a:avLst/>
            <a:gdLst>
              <a:gd name="T0" fmla="*/ 18 w 20"/>
              <a:gd name="T1" fmla="*/ 8 h 28"/>
              <a:gd name="T2" fmla="*/ 18 w 20"/>
              <a:gd name="T3" fmla="*/ 8 h 28"/>
              <a:gd name="T4" fmla="*/ 20 w 20"/>
              <a:gd name="T5" fmla="*/ 14 h 28"/>
              <a:gd name="T6" fmla="*/ 18 w 20"/>
              <a:gd name="T7" fmla="*/ 18 h 28"/>
              <a:gd name="T8" fmla="*/ 16 w 20"/>
              <a:gd name="T9" fmla="*/ 26 h 28"/>
              <a:gd name="T10" fmla="*/ 16 w 20"/>
              <a:gd name="T11" fmla="*/ 26 h 28"/>
              <a:gd name="T12" fmla="*/ 10 w 20"/>
              <a:gd name="T13" fmla="*/ 28 h 28"/>
              <a:gd name="T14" fmla="*/ 6 w 20"/>
              <a:gd name="T15" fmla="*/ 26 h 28"/>
              <a:gd name="T16" fmla="*/ 4 w 20"/>
              <a:gd name="T17" fmla="*/ 24 h 28"/>
              <a:gd name="T18" fmla="*/ 2 w 20"/>
              <a:gd name="T19" fmla="*/ 20 h 28"/>
              <a:gd name="T20" fmla="*/ 2 w 20"/>
              <a:gd name="T21" fmla="*/ 20 h 28"/>
              <a:gd name="T22" fmla="*/ 0 w 20"/>
              <a:gd name="T23" fmla="*/ 14 h 28"/>
              <a:gd name="T24" fmla="*/ 4 w 20"/>
              <a:gd name="T25" fmla="*/ 8 h 28"/>
              <a:gd name="T26" fmla="*/ 8 w 20"/>
              <a:gd name="T27" fmla="*/ 4 h 28"/>
              <a:gd name="T28" fmla="*/ 10 w 20"/>
              <a:gd name="T29" fmla="*/ 0 h 28"/>
              <a:gd name="T30" fmla="*/ 10 w 20"/>
              <a:gd name="T31" fmla="*/ 0 h 28"/>
              <a:gd name="T32" fmla="*/ 14 w 20"/>
              <a:gd name="T33" fmla="*/ 0 h 28"/>
              <a:gd name="T34" fmla="*/ 16 w 20"/>
              <a:gd name="T35" fmla="*/ 2 h 28"/>
              <a:gd name="T36" fmla="*/ 18 w 20"/>
              <a:gd name="T37" fmla="*/ 8 h 28"/>
              <a:gd name="T38" fmla="*/ 18 w 20"/>
              <a:gd name="T39" fmla="*/ 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0" h="28">
                <a:moveTo>
                  <a:pt x="18" y="8"/>
                </a:moveTo>
                <a:lnTo>
                  <a:pt x="18" y="8"/>
                </a:lnTo>
                <a:lnTo>
                  <a:pt x="20" y="14"/>
                </a:lnTo>
                <a:lnTo>
                  <a:pt x="18" y="18"/>
                </a:lnTo>
                <a:lnTo>
                  <a:pt x="16" y="26"/>
                </a:lnTo>
                <a:lnTo>
                  <a:pt x="16" y="26"/>
                </a:lnTo>
                <a:lnTo>
                  <a:pt x="10" y="28"/>
                </a:lnTo>
                <a:lnTo>
                  <a:pt x="6" y="26"/>
                </a:lnTo>
                <a:lnTo>
                  <a:pt x="4" y="24"/>
                </a:lnTo>
                <a:lnTo>
                  <a:pt x="2" y="20"/>
                </a:lnTo>
                <a:lnTo>
                  <a:pt x="2" y="20"/>
                </a:lnTo>
                <a:lnTo>
                  <a:pt x="0" y="14"/>
                </a:lnTo>
                <a:lnTo>
                  <a:pt x="4" y="8"/>
                </a:lnTo>
                <a:lnTo>
                  <a:pt x="8" y="4"/>
                </a:lnTo>
                <a:lnTo>
                  <a:pt x="10" y="0"/>
                </a:lnTo>
                <a:lnTo>
                  <a:pt x="10" y="0"/>
                </a:lnTo>
                <a:lnTo>
                  <a:pt x="14" y="0"/>
                </a:lnTo>
                <a:lnTo>
                  <a:pt x="16" y="2"/>
                </a:lnTo>
                <a:lnTo>
                  <a:pt x="18" y="8"/>
                </a:lnTo>
                <a:lnTo>
                  <a:pt x="18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8748" name="Freeform 28"/>
          <p:cNvSpPr>
            <a:spLocks/>
          </p:cNvSpPr>
          <p:nvPr/>
        </p:nvSpPr>
        <p:spPr bwMode="auto">
          <a:xfrm>
            <a:off x="3000375" y="4979988"/>
            <a:ext cx="69850" cy="69850"/>
          </a:xfrm>
          <a:custGeom>
            <a:avLst/>
            <a:gdLst>
              <a:gd name="T0" fmla="*/ 36 w 36"/>
              <a:gd name="T1" fmla="*/ 6 h 16"/>
              <a:gd name="T2" fmla="*/ 4 w 36"/>
              <a:gd name="T3" fmla="*/ 16 h 16"/>
              <a:gd name="T4" fmla="*/ 0 w 36"/>
              <a:gd name="T5" fmla="*/ 12 h 16"/>
              <a:gd name="T6" fmla="*/ 0 w 36"/>
              <a:gd name="T7" fmla="*/ 12 h 16"/>
              <a:gd name="T8" fmla="*/ 8 w 36"/>
              <a:gd name="T9" fmla="*/ 8 h 16"/>
              <a:gd name="T10" fmla="*/ 18 w 36"/>
              <a:gd name="T11" fmla="*/ 4 h 16"/>
              <a:gd name="T12" fmla="*/ 36 w 36"/>
              <a:gd name="T13" fmla="*/ 0 h 16"/>
              <a:gd name="T14" fmla="*/ 36 w 36"/>
              <a:gd name="T15" fmla="*/ 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" h="16">
                <a:moveTo>
                  <a:pt x="36" y="6"/>
                </a:moveTo>
                <a:lnTo>
                  <a:pt x="4" y="16"/>
                </a:lnTo>
                <a:lnTo>
                  <a:pt x="0" y="12"/>
                </a:lnTo>
                <a:lnTo>
                  <a:pt x="0" y="12"/>
                </a:lnTo>
                <a:lnTo>
                  <a:pt x="8" y="8"/>
                </a:lnTo>
                <a:lnTo>
                  <a:pt x="18" y="4"/>
                </a:lnTo>
                <a:lnTo>
                  <a:pt x="36" y="0"/>
                </a:lnTo>
                <a:lnTo>
                  <a:pt x="36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8749" name="Freeform 29"/>
          <p:cNvSpPr>
            <a:spLocks/>
          </p:cNvSpPr>
          <p:nvPr/>
        </p:nvSpPr>
        <p:spPr bwMode="auto">
          <a:xfrm>
            <a:off x="2736850" y="5360988"/>
            <a:ext cx="69850" cy="69850"/>
          </a:xfrm>
          <a:custGeom>
            <a:avLst/>
            <a:gdLst>
              <a:gd name="T0" fmla="*/ 36 w 36"/>
              <a:gd name="T1" fmla="*/ 6 h 16"/>
              <a:gd name="T2" fmla="*/ 2 w 36"/>
              <a:gd name="T3" fmla="*/ 16 h 16"/>
              <a:gd name="T4" fmla="*/ 0 w 36"/>
              <a:gd name="T5" fmla="*/ 14 h 16"/>
              <a:gd name="T6" fmla="*/ 0 w 36"/>
              <a:gd name="T7" fmla="*/ 14 h 16"/>
              <a:gd name="T8" fmla="*/ 8 w 36"/>
              <a:gd name="T9" fmla="*/ 8 h 16"/>
              <a:gd name="T10" fmla="*/ 16 w 36"/>
              <a:gd name="T11" fmla="*/ 4 h 16"/>
              <a:gd name="T12" fmla="*/ 36 w 36"/>
              <a:gd name="T13" fmla="*/ 0 h 16"/>
              <a:gd name="T14" fmla="*/ 36 w 36"/>
              <a:gd name="T15" fmla="*/ 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" h="16">
                <a:moveTo>
                  <a:pt x="36" y="6"/>
                </a:moveTo>
                <a:lnTo>
                  <a:pt x="2" y="16"/>
                </a:lnTo>
                <a:lnTo>
                  <a:pt x="0" y="14"/>
                </a:lnTo>
                <a:lnTo>
                  <a:pt x="0" y="14"/>
                </a:lnTo>
                <a:lnTo>
                  <a:pt x="8" y="8"/>
                </a:lnTo>
                <a:lnTo>
                  <a:pt x="16" y="4"/>
                </a:lnTo>
                <a:lnTo>
                  <a:pt x="36" y="0"/>
                </a:lnTo>
                <a:lnTo>
                  <a:pt x="36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8750" name="Freeform 30"/>
          <p:cNvSpPr>
            <a:spLocks/>
          </p:cNvSpPr>
          <p:nvPr/>
        </p:nvSpPr>
        <p:spPr bwMode="auto">
          <a:xfrm>
            <a:off x="2736850" y="5643563"/>
            <a:ext cx="69850" cy="69850"/>
          </a:xfrm>
          <a:custGeom>
            <a:avLst/>
            <a:gdLst>
              <a:gd name="T0" fmla="*/ 14 w 18"/>
              <a:gd name="T1" fmla="*/ 36 h 36"/>
              <a:gd name="T2" fmla="*/ 0 w 18"/>
              <a:gd name="T3" fmla="*/ 4 h 36"/>
              <a:gd name="T4" fmla="*/ 4 w 18"/>
              <a:gd name="T5" fmla="*/ 0 h 36"/>
              <a:gd name="T6" fmla="*/ 4 w 18"/>
              <a:gd name="T7" fmla="*/ 0 h 36"/>
              <a:gd name="T8" fmla="*/ 10 w 18"/>
              <a:gd name="T9" fmla="*/ 8 h 36"/>
              <a:gd name="T10" fmla="*/ 14 w 18"/>
              <a:gd name="T11" fmla="*/ 18 h 36"/>
              <a:gd name="T12" fmla="*/ 18 w 18"/>
              <a:gd name="T13" fmla="*/ 36 h 36"/>
              <a:gd name="T14" fmla="*/ 14 w 18"/>
              <a:gd name="T15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" h="36">
                <a:moveTo>
                  <a:pt x="14" y="36"/>
                </a:moveTo>
                <a:lnTo>
                  <a:pt x="0" y="4"/>
                </a:lnTo>
                <a:lnTo>
                  <a:pt x="4" y="0"/>
                </a:lnTo>
                <a:lnTo>
                  <a:pt x="4" y="0"/>
                </a:lnTo>
                <a:lnTo>
                  <a:pt x="10" y="8"/>
                </a:lnTo>
                <a:lnTo>
                  <a:pt x="14" y="18"/>
                </a:lnTo>
                <a:lnTo>
                  <a:pt x="18" y="36"/>
                </a:lnTo>
                <a:lnTo>
                  <a:pt x="14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8751" name="Freeform 31"/>
          <p:cNvSpPr>
            <a:spLocks/>
          </p:cNvSpPr>
          <p:nvPr/>
        </p:nvSpPr>
        <p:spPr bwMode="auto">
          <a:xfrm>
            <a:off x="3013075" y="4827588"/>
            <a:ext cx="107950" cy="152400"/>
          </a:xfrm>
          <a:custGeom>
            <a:avLst/>
            <a:gdLst>
              <a:gd name="T0" fmla="*/ 64 w 68"/>
              <a:gd name="T1" fmla="*/ 18 h 96"/>
              <a:gd name="T2" fmla="*/ 68 w 68"/>
              <a:gd name="T3" fmla="*/ 36 h 96"/>
              <a:gd name="T4" fmla="*/ 68 w 68"/>
              <a:gd name="T5" fmla="*/ 54 h 96"/>
              <a:gd name="T6" fmla="*/ 62 w 68"/>
              <a:gd name="T7" fmla="*/ 72 h 96"/>
              <a:gd name="T8" fmla="*/ 50 w 68"/>
              <a:gd name="T9" fmla="*/ 86 h 96"/>
              <a:gd name="T10" fmla="*/ 42 w 68"/>
              <a:gd name="T11" fmla="*/ 92 h 96"/>
              <a:gd name="T12" fmla="*/ 22 w 68"/>
              <a:gd name="T13" fmla="*/ 96 h 96"/>
              <a:gd name="T14" fmla="*/ 12 w 68"/>
              <a:gd name="T15" fmla="*/ 92 h 96"/>
              <a:gd name="T16" fmla="*/ 4 w 68"/>
              <a:gd name="T17" fmla="*/ 84 h 96"/>
              <a:gd name="T18" fmla="*/ 0 w 68"/>
              <a:gd name="T19" fmla="*/ 72 h 96"/>
              <a:gd name="T20" fmla="*/ 8 w 68"/>
              <a:gd name="T21" fmla="*/ 50 h 96"/>
              <a:gd name="T22" fmla="*/ 26 w 68"/>
              <a:gd name="T23" fmla="*/ 34 h 96"/>
              <a:gd name="T24" fmla="*/ 30 w 68"/>
              <a:gd name="T25" fmla="*/ 38 h 96"/>
              <a:gd name="T26" fmla="*/ 40 w 68"/>
              <a:gd name="T27" fmla="*/ 56 h 96"/>
              <a:gd name="T28" fmla="*/ 38 w 68"/>
              <a:gd name="T29" fmla="*/ 64 h 96"/>
              <a:gd name="T30" fmla="*/ 38 w 68"/>
              <a:gd name="T31" fmla="*/ 60 h 96"/>
              <a:gd name="T32" fmla="*/ 34 w 68"/>
              <a:gd name="T33" fmla="*/ 50 h 96"/>
              <a:gd name="T34" fmla="*/ 26 w 68"/>
              <a:gd name="T35" fmla="*/ 46 h 96"/>
              <a:gd name="T36" fmla="*/ 18 w 68"/>
              <a:gd name="T37" fmla="*/ 48 h 96"/>
              <a:gd name="T38" fmla="*/ 8 w 68"/>
              <a:gd name="T39" fmla="*/ 70 h 96"/>
              <a:gd name="T40" fmla="*/ 10 w 68"/>
              <a:gd name="T41" fmla="*/ 78 h 96"/>
              <a:gd name="T42" fmla="*/ 14 w 68"/>
              <a:gd name="T43" fmla="*/ 84 h 96"/>
              <a:gd name="T44" fmla="*/ 20 w 68"/>
              <a:gd name="T45" fmla="*/ 88 h 96"/>
              <a:gd name="T46" fmla="*/ 40 w 68"/>
              <a:gd name="T47" fmla="*/ 84 h 96"/>
              <a:gd name="T48" fmla="*/ 44 w 68"/>
              <a:gd name="T49" fmla="*/ 80 h 96"/>
              <a:gd name="T50" fmla="*/ 58 w 68"/>
              <a:gd name="T51" fmla="*/ 58 h 96"/>
              <a:gd name="T52" fmla="*/ 60 w 68"/>
              <a:gd name="T53" fmla="*/ 32 h 96"/>
              <a:gd name="T54" fmla="*/ 56 w 68"/>
              <a:gd name="T55" fmla="*/ 22 h 96"/>
              <a:gd name="T56" fmla="*/ 40 w 68"/>
              <a:gd name="T57" fmla="*/ 4 h 96"/>
              <a:gd name="T58" fmla="*/ 38 w 68"/>
              <a:gd name="T59" fmla="*/ 0 h 96"/>
              <a:gd name="T60" fmla="*/ 52 w 68"/>
              <a:gd name="T61" fmla="*/ 6 h 96"/>
              <a:gd name="T62" fmla="*/ 64 w 68"/>
              <a:gd name="T63" fmla="*/ 1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8" h="96">
                <a:moveTo>
                  <a:pt x="64" y="18"/>
                </a:moveTo>
                <a:lnTo>
                  <a:pt x="64" y="18"/>
                </a:lnTo>
                <a:lnTo>
                  <a:pt x="66" y="26"/>
                </a:lnTo>
                <a:lnTo>
                  <a:pt x="68" y="36"/>
                </a:lnTo>
                <a:lnTo>
                  <a:pt x="68" y="44"/>
                </a:lnTo>
                <a:lnTo>
                  <a:pt x="68" y="54"/>
                </a:lnTo>
                <a:lnTo>
                  <a:pt x="64" y="64"/>
                </a:lnTo>
                <a:lnTo>
                  <a:pt x="62" y="72"/>
                </a:lnTo>
                <a:lnTo>
                  <a:pt x="56" y="80"/>
                </a:lnTo>
                <a:lnTo>
                  <a:pt x="50" y="86"/>
                </a:lnTo>
                <a:lnTo>
                  <a:pt x="50" y="86"/>
                </a:lnTo>
                <a:lnTo>
                  <a:pt x="42" y="92"/>
                </a:lnTo>
                <a:lnTo>
                  <a:pt x="32" y="96"/>
                </a:lnTo>
                <a:lnTo>
                  <a:pt x="22" y="96"/>
                </a:lnTo>
                <a:lnTo>
                  <a:pt x="12" y="92"/>
                </a:lnTo>
                <a:lnTo>
                  <a:pt x="12" y="92"/>
                </a:lnTo>
                <a:lnTo>
                  <a:pt x="6" y="88"/>
                </a:lnTo>
                <a:lnTo>
                  <a:pt x="4" y="84"/>
                </a:lnTo>
                <a:lnTo>
                  <a:pt x="0" y="72"/>
                </a:lnTo>
                <a:lnTo>
                  <a:pt x="0" y="72"/>
                </a:lnTo>
                <a:lnTo>
                  <a:pt x="4" y="60"/>
                </a:lnTo>
                <a:lnTo>
                  <a:pt x="8" y="50"/>
                </a:lnTo>
                <a:lnTo>
                  <a:pt x="16" y="42"/>
                </a:lnTo>
                <a:lnTo>
                  <a:pt x="26" y="34"/>
                </a:lnTo>
                <a:lnTo>
                  <a:pt x="26" y="34"/>
                </a:lnTo>
                <a:lnTo>
                  <a:pt x="30" y="38"/>
                </a:lnTo>
                <a:lnTo>
                  <a:pt x="36" y="48"/>
                </a:lnTo>
                <a:lnTo>
                  <a:pt x="40" y="56"/>
                </a:lnTo>
                <a:lnTo>
                  <a:pt x="40" y="62"/>
                </a:lnTo>
                <a:lnTo>
                  <a:pt x="38" y="64"/>
                </a:lnTo>
                <a:lnTo>
                  <a:pt x="38" y="64"/>
                </a:lnTo>
                <a:lnTo>
                  <a:pt x="38" y="60"/>
                </a:lnTo>
                <a:lnTo>
                  <a:pt x="36" y="52"/>
                </a:lnTo>
                <a:lnTo>
                  <a:pt x="34" y="50"/>
                </a:lnTo>
                <a:lnTo>
                  <a:pt x="30" y="46"/>
                </a:lnTo>
                <a:lnTo>
                  <a:pt x="26" y="46"/>
                </a:lnTo>
                <a:lnTo>
                  <a:pt x="18" y="48"/>
                </a:lnTo>
                <a:lnTo>
                  <a:pt x="18" y="48"/>
                </a:lnTo>
                <a:lnTo>
                  <a:pt x="10" y="62"/>
                </a:lnTo>
                <a:lnTo>
                  <a:pt x="8" y="70"/>
                </a:lnTo>
                <a:lnTo>
                  <a:pt x="10" y="78"/>
                </a:lnTo>
                <a:lnTo>
                  <a:pt x="10" y="78"/>
                </a:lnTo>
                <a:lnTo>
                  <a:pt x="10" y="82"/>
                </a:lnTo>
                <a:lnTo>
                  <a:pt x="14" y="84"/>
                </a:lnTo>
                <a:lnTo>
                  <a:pt x="20" y="88"/>
                </a:lnTo>
                <a:lnTo>
                  <a:pt x="20" y="88"/>
                </a:lnTo>
                <a:lnTo>
                  <a:pt x="34" y="86"/>
                </a:lnTo>
                <a:lnTo>
                  <a:pt x="40" y="84"/>
                </a:lnTo>
                <a:lnTo>
                  <a:pt x="44" y="80"/>
                </a:lnTo>
                <a:lnTo>
                  <a:pt x="44" y="80"/>
                </a:lnTo>
                <a:lnTo>
                  <a:pt x="54" y="70"/>
                </a:lnTo>
                <a:lnTo>
                  <a:pt x="58" y="58"/>
                </a:lnTo>
                <a:lnTo>
                  <a:pt x="60" y="44"/>
                </a:lnTo>
                <a:lnTo>
                  <a:pt x="60" y="32"/>
                </a:lnTo>
                <a:lnTo>
                  <a:pt x="60" y="32"/>
                </a:lnTo>
                <a:lnTo>
                  <a:pt x="56" y="22"/>
                </a:lnTo>
                <a:lnTo>
                  <a:pt x="48" y="12"/>
                </a:lnTo>
                <a:lnTo>
                  <a:pt x="40" y="4"/>
                </a:lnTo>
                <a:lnTo>
                  <a:pt x="38" y="0"/>
                </a:lnTo>
                <a:lnTo>
                  <a:pt x="38" y="0"/>
                </a:lnTo>
                <a:lnTo>
                  <a:pt x="46" y="2"/>
                </a:lnTo>
                <a:lnTo>
                  <a:pt x="52" y="6"/>
                </a:lnTo>
                <a:lnTo>
                  <a:pt x="58" y="10"/>
                </a:lnTo>
                <a:lnTo>
                  <a:pt x="64" y="18"/>
                </a:lnTo>
                <a:lnTo>
                  <a:pt x="64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8752" name="Freeform 32"/>
          <p:cNvSpPr>
            <a:spLocks/>
          </p:cNvSpPr>
          <p:nvPr/>
        </p:nvSpPr>
        <p:spPr bwMode="auto">
          <a:xfrm>
            <a:off x="3575050" y="4789488"/>
            <a:ext cx="107950" cy="152400"/>
          </a:xfrm>
          <a:custGeom>
            <a:avLst/>
            <a:gdLst>
              <a:gd name="T0" fmla="*/ 64 w 68"/>
              <a:gd name="T1" fmla="*/ 18 h 96"/>
              <a:gd name="T2" fmla="*/ 68 w 68"/>
              <a:gd name="T3" fmla="*/ 36 h 96"/>
              <a:gd name="T4" fmla="*/ 66 w 68"/>
              <a:gd name="T5" fmla="*/ 56 h 96"/>
              <a:gd name="T6" fmla="*/ 60 w 68"/>
              <a:gd name="T7" fmla="*/ 72 h 96"/>
              <a:gd name="T8" fmla="*/ 50 w 68"/>
              <a:gd name="T9" fmla="*/ 88 h 96"/>
              <a:gd name="T10" fmla="*/ 40 w 68"/>
              <a:gd name="T11" fmla="*/ 92 h 96"/>
              <a:gd name="T12" fmla="*/ 20 w 68"/>
              <a:gd name="T13" fmla="*/ 96 h 96"/>
              <a:gd name="T14" fmla="*/ 12 w 68"/>
              <a:gd name="T15" fmla="*/ 94 h 96"/>
              <a:gd name="T16" fmla="*/ 4 w 68"/>
              <a:gd name="T17" fmla="*/ 84 h 96"/>
              <a:gd name="T18" fmla="*/ 0 w 68"/>
              <a:gd name="T19" fmla="*/ 72 h 96"/>
              <a:gd name="T20" fmla="*/ 8 w 68"/>
              <a:gd name="T21" fmla="*/ 52 h 96"/>
              <a:gd name="T22" fmla="*/ 24 w 68"/>
              <a:gd name="T23" fmla="*/ 34 h 96"/>
              <a:gd name="T24" fmla="*/ 30 w 68"/>
              <a:gd name="T25" fmla="*/ 34 h 96"/>
              <a:gd name="T26" fmla="*/ 40 w 68"/>
              <a:gd name="T27" fmla="*/ 34 h 96"/>
              <a:gd name="T28" fmla="*/ 42 w 68"/>
              <a:gd name="T29" fmla="*/ 38 h 96"/>
              <a:gd name="T30" fmla="*/ 44 w 68"/>
              <a:gd name="T31" fmla="*/ 52 h 96"/>
              <a:gd name="T32" fmla="*/ 38 w 68"/>
              <a:gd name="T33" fmla="*/ 66 h 96"/>
              <a:gd name="T34" fmla="*/ 34 w 68"/>
              <a:gd name="T35" fmla="*/ 66 h 96"/>
              <a:gd name="T36" fmla="*/ 36 w 68"/>
              <a:gd name="T37" fmla="*/ 56 h 96"/>
              <a:gd name="T38" fmla="*/ 36 w 68"/>
              <a:gd name="T39" fmla="*/ 44 h 96"/>
              <a:gd name="T40" fmla="*/ 34 w 68"/>
              <a:gd name="T41" fmla="*/ 42 h 96"/>
              <a:gd name="T42" fmla="*/ 28 w 68"/>
              <a:gd name="T43" fmla="*/ 42 h 96"/>
              <a:gd name="T44" fmla="*/ 18 w 68"/>
              <a:gd name="T45" fmla="*/ 50 h 96"/>
              <a:gd name="T46" fmla="*/ 10 w 68"/>
              <a:gd name="T47" fmla="*/ 64 h 96"/>
              <a:gd name="T48" fmla="*/ 8 w 68"/>
              <a:gd name="T49" fmla="*/ 78 h 96"/>
              <a:gd name="T50" fmla="*/ 10 w 68"/>
              <a:gd name="T51" fmla="*/ 82 h 96"/>
              <a:gd name="T52" fmla="*/ 20 w 68"/>
              <a:gd name="T53" fmla="*/ 88 h 96"/>
              <a:gd name="T54" fmla="*/ 32 w 68"/>
              <a:gd name="T55" fmla="*/ 88 h 96"/>
              <a:gd name="T56" fmla="*/ 44 w 68"/>
              <a:gd name="T57" fmla="*/ 82 h 96"/>
              <a:gd name="T58" fmla="*/ 52 w 68"/>
              <a:gd name="T59" fmla="*/ 70 h 96"/>
              <a:gd name="T60" fmla="*/ 60 w 68"/>
              <a:gd name="T61" fmla="*/ 46 h 96"/>
              <a:gd name="T62" fmla="*/ 60 w 68"/>
              <a:gd name="T63" fmla="*/ 32 h 96"/>
              <a:gd name="T64" fmla="*/ 48 w 68"/>
              <a:gd name="T65" fmla="*/ 14 h 96"/>
              <a:gd name="T66" fmla="*/ 38 w 68"/>
              <a:gd name="T67" fmla="*/ 0 h 96"/>
              <a:gd name="T68" fmla="*/ 46 w 68"/>
              <a:gd name="T69" fmla="*/ 2 h 96"/>
              <a:gd name="T70" fmla="*/ 58 w 68"/>
              <a:gd name="T71" fmla="*/ 12 h 96"/>
              <a:gd name="T72" fmla="*/ 64 w 68"/>
              <a:gd name="T73" fmla="*/ 1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8" h="96">
                <a:moveTo>
                  <a:pt x="64" y="18"/>
                </a:moveTo>
                <a:lnTo>
                  <a:pt x="64" y="18"/>
                </a:lnTo>
                <a:lnTo>
                  <a:pt x="66" y="28"/>
                </a:lnTo>
                <a:lnTo>
                  <a:pt x="68" y="36"/>
                </a:lnTo>
                <a:lnTo>
                  <a:pt x="68" y="46"/>
                </a:lnTo>
                <a:lnTo>
                  <a:pt x="66" y="56"/>
                </a:lnTo>
                <a:lnTo>
                  <a:pt x="64" y="64"/>
                </a:lnTo>
                <a:lnTo>
                  <a:pt x="60" y="72"/>
                </a:lnTo>
                <a:lnTo>
                  <a:pt x="56" y="80"/>
                </a:lnTo>
                <a:lnTo>
                  <a:pt x="50" y="88"/>
                </a:lnTo>
                <a:lnTo>
                  <a:pt x="50" y="88"/>
                </a:lnTo>
                <a:lnTo>
                  <a:pt x="40" y="92"/>
                </a:lnTo>
                <a:lnTo>
                  <a:pt x="30" y="96"/>
                </a:lnTo>
                <a:lnTo>
                  <a:pt x="20" y="96"/>
                </a:lnTo>
                <a:lnTo>
                  <a:pt x="12" y="94"/>
                </a:lnTo>
                <a:lnTo>
                  <a:pt x="12" y="94"/>
                </a:lnTo>
                <a:lnTo>
                  <a:pt x="6" y="90"/>
                </a:lnTo>
                <a:lnTo>
                  <a:pt x="4" y="84"/>
                </a:lnTo>
                <a:lnTo>
                  <a:pt x="0" y="72"/>
                </a:lnTo>
                <a:lnTo>
                  <a:pt x="0" y="72"/>
                </a:lnTo>
                <a:lnTo>
                  <a:pt x="4" y="62"/>
                </a:lnTo>
                <a:lnTo>
                  <a:pt x="8" y="52"/>
                </a:lnTo>
                <a:lnTo>
                  <a:pt x="16" y="42"/>
                </a:lnTo>
                <a:lnTo>
                  <a:pt x="24" y="34"/>
                </a:lnTo>
                <a:lnTo>
                  <a:pt x="24" y="34"/>
                </a:lnTo>
                <a:lnTo>
                  <a:pt x="30" y="34"/>
                </a:lnTo>
                <a:lnTo>
                  <a:pt x="34" y="34"/>
                </a:lnTo>
                <a:lnTo>
                  <a:pt x="40" y="34"/>
                </a:lnTo>
                <a:lnTo>
                  <a:pt x="40" y="36"/>
                </a:lnTo>
                <a:lnTo>
                  <a:pt x="42" y="38"/>
                </a:lnTo>
                <a:lnTo>
                  <a:pt x="42" y="38"/>
                </a:lnTo>
                <a:lnTo>
                  <a:pt x="44" y="52"/>
                </a:lnTo>
                <a:lnTo>
                  <a:pt x="42" y="60"/>
                </a:lnTo>
                <a:lnTo>
                  <a:pt x="38" y="66"/>
                </a:lnTo>
                <a:lnTo>
                  <a:pt x="34" y="66"/>
                </a:lnTo>
                <a:lnTo>
                  <a:pt x="34" y="66"/>
                </a:lnTo>
                <a:lnTo>
                  <a:pt x="34" y="60"/>
                </a:lnTo>
                <a:lnTo>
                  <a:pt x="36" y="56"/>
                </a:lnTo>
                <a:lnTo>
                  <a:pt x="36" y="50"/>
                </a:lnTo>
                <a:lnTo>
                  <a:pt x="36" y="44"/>
                </a:lnTo>
                <a:lnTo>
                  <a:pt x="36" y="44"/>
                </a:lnTo>
                <a:lnTo>
                  <a:pt x="34" y="42"/>
                </a:lnTo>
                <a:lnTo>
                  <a:pt x="32" y="40"/>
                </a:lnTo>
                <a:lnTo>
                  <a:pt x="28" y="42"/>
                </a:lnTo>
                <a:lnTo>
                  <a:pt x="22" y="46"/>
                </a:lnTo>
                <a:lnTo>
                  <a:pt x="18" y="50"/>
                </a:lnTo>
                <a:lnTo>
                  <a:pt x="18" y="50"/>
                </a:lnTo>
                <a:lnTo>
                  <a:pt x="10" y="64"/>
                </a:lnTo>
                <a:lnTo>
                  <a:pt x="8" y="70"/>
                </a:lnTo>
                <a:lnTo>
                  <a:pt x="8" y="78"/>
                </a:lnTo>
                <a:lnTo>
                  <a:pt x="8" y="78"/>
                </a:lnTo>
                <a:lnTo>
                  <a:pt x="10" y="82"/>
                </a:lnTo>
                <a:lnTo>
                  <a:pt x="12" y="84"/>
                </a:lnTo>
                <a:lnTo>
                  <a:pt x="20" y="88"/>
                </a:lnTo>
                <a:lnTo>
                  <a:pt x="20" y="88"/>
                </a:lnTo>
                <a:lnTo>
                  <a:pt x="32" y="88"/>
                </a:lnTo>
                <a:lnTo>
                  <a:pt x="40" y="86"/>
                </a:lnTo>
                <a:lnTo>
                  <a:pt x="44" y="82"/>
                </a:lnTo>
                <a:lnTo>
                  <a:pt x="44" y="82"/>
                </a:lnTo>
                <a:lnTo>
                  <a:pt x="52" y="70"/>
                </a:lnTo>
                <a:lnTo>
                  <a:pt x="58" y="58"/>
                </a:lnTo>
                <a:lnTo>
                  <a:pt x="60" y="46"/>
                </a:lnTo>
                <a:lnTo>
                  <a:pt x="60" y="32"/>
                </a:lnTo>
                <a:lnTo>
                  <a:pt x="60" y="32"/>
                </a:lnTo>
                <a:lnTo>
                  <a:pt x="56" y="24"/>
                </a:lnTo>
                <a:lnTo>
                  <a:pt x="48" y="14"/>
                </a:lnTo>
                <a:lnTo>
                  <a:pt x="40" y="6"/>
                </a:lnTo>
                <a:lnTo>
                  <a:pt x="38" y="0"/>
                </a:lnTo>
                <a:lnTo>
                  <a:pt x="38" y="0"/>
                </a:lnTo>
                <a:lnTo>
                  <a:pt x="46" y="2"/>
                </a:lnTo>
                <a:lnTo>
                  <a:pt x="52" y="6"/>
                </a:lnTo>
                <a:lnTo>
                  <a:pt x="58" y="12"/>
                </a:lnTo>
                <a:lnTo>
                  <a:pt x="64" y="18"/>
                </a:lnTo>
                <a:lnTo>
                  <a:pt x="64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8753" name="Freeform 33"/>
          <p:cNvSpPr>
            <a:spLocks/>
          </p:cNvSpPr>
          <p:nvPr/>
        </p:nvSpPr>
        <p:spPr bwMode="auto">
          <a:xfrm>
            <a:off x="3340100" y="4757738"/>
            <a:ext cx="149225" cy="98425"/>
          </a:xfrm>
          <a:custGeom>
            <a:avLst/>
            <a:gdLst>
              <a:gd name="T0" fmla="*/ 88 w 94"/>
              <a:gd name="T1" fmla="*/ 20 h 62"/>
              <a:gd name="T2" fmla="*/ 88 w 94"/>
              <a:gd name="T3" fmla="*/ 20 h 62"/>
              <a:gd name="T4" fmla="*/ 92 w 94"/>
              <a:gd name="T5" fmla="*/ 32 h 62"/>
              <a:gd name="T6" fmla="*/ 94 w 94"/>
              <a:gd name="T7" fmla="*/ 38 h 62"/>
              <a:gd name="T8" fmla="*/ 92 w 94"/>
              <a:gd name="T9" fmla="*/ 44 h 62"/>
              <a:gd name="T10" fmla="*/ 92 w 94"/>
              <a:gd name="T11" fmla="*/ 44 h 62"/>
              <a:gd name="T12" fmla="*/ 86 w 94"/>
              <a:gd name="T13" fmla="*/ 54 h 62"/>
              <a:gd name="T14" fmla="*/ 80 w 94"/>
              <a:gd name="T15" fmla="*/ 62 h 62"/>
              <a:gd name="T16" fmla="*/ 80 w 94"/>
              <a:gd name="T17" fmla="*/ 62 h 62"/>
              <a:gd name="T18" fmla="*/ 68 w 94"/>
              <a:gd name="T19" fmla="*/ 62 h 62"/>
              <a:gd name="T20" fmla="*/ 58 w 94"/>
              <a:gd name="T21" fmla="*/ 58 h 62"/>
              <a:gd name="T22" fmla="*/ 48 w 94"/>
              <a:gd name="T23" fmla="*/ 54 h 62"/>
              <a:gd name="T24" fmla="*/ 40 w 94"/>
              <a:gd name="T25" fmla="*/ 46 h 62"/>
              <a:gd name="T26" fmla="*/ 40 w 94"/>
              <a:gd name="T27" fmla="*/ 46 h 62"/>
              <a:gd name="T28" fmla="*/ 40 w 94"/>
              <a:gd name="T29" fmla="*/ 44 h 62"/>
              <a:gd name="T30" fmla="*/ 44 w 94"/>
              <a:gd name="T31" fmla="*/ 46 h 62"/>
              <a:gd name="T32" fmla="*/ 54 w 94"/>
              <a:gd name="T33" fmla="*/ 50 h 62"/>
              <a:gd name="T34" fmla="*/ 68 w 94"/>
              <a:gd name="T35" fmla="*/ 54 h 62"/>
              <a:gd name="T36" fmla="*/ 76 w 94"/>
              <a:gd name="T37" fmla="*/ 54 h 62"/>
              <a:gd name="T38" fmla="*/ 76 w 94"/>
              <a:gd name="T39" fmla="*/ 54 h 62"/>
              <a:gd name="T40" fmla="*/ 84 w 94"/>
              <a:gd name="T41" fmla="*/ 44 h 62"/>
              <a:gd name="T42" fmla="*/ 86 w 94"/>
              <a:gd name="T43" fmla="*/ 38 h 62"/>
              <a:gd name="T44" fmla="*/ 84 w 94"/>
              <a:gd name="T45" fmla="*/ 32 h 62"/>
              <a:gd name="T46" fmla="*/ 84 w 94"/>
              <a:gd name="T47" fmla="*/ 32 h 62"/>
              <a:gd name="T48" fmla="*/ 80 w 94"/>
              <a:gd name="T49" fmla="*/ 24 h 62"/>
              <a:gd name="T50" fmla="*/ 72 w 94"/>
              <a:gd name="T51" fmla="*/ 16 h 62"/>
              <a:gd name="T52" fmla="*/ 64 w 94"/>
              <a:gd name="T53" fmla="*/ 12 h 62"/>
              <a:gd name="T54" fmla="*/ 54 w 94"/>
              <a:gd name="T55" fmla="*/ 8 h 62"/>
              <a:gd name="T56" fmla="*/ 54 w 94"/>
              <a:gd name="T57" fmla="*/ 8 h 62"/>
              <a:gd name="T58" fmla="*/ 42 w 94"/>
              <a:gd name="T59" fmla="*/ 10 h 62"/>
              <a:gd name="T60" fmla="*/ 32 w 94"/>
              <a:gd name="T61" fmla="*/ 12 h 62"/>
              <a:gd name="T62" fmla="*/ 22 w 94"/>
              <a:gd name="T63" fmla="*/ 16 h 62"/>
              <a:gd name="T64" fmla="*/ 14 w 94"/>
              <a:gd name="T65" fmla="*/ 26 h 62"/>
              <a:gd name="T66" fmla="*/ 14 w 94"/>
              <a:gd name="T67" fmla="*/ 26 h 62"/>
              <a:gd name="T68" fmla="*/ 4 w 94"/>
              <a:gd name="T69" fmla="*/ 42 h 62"/>
              <a:gd name="T70" fmla="*/ 0 w 94"/>
              <a:gd name="T71" fmla="*/ 48 h 62"/>
              <a:gd name="T72" fmla="*/ 0 w 94"/>
              <a:gd name="T73" fmla="*/ 48 h 62"/>
              <a:gd name="T74" fmla="*/ 2 w 94"/>
              <a:gd name="T75" fmla="*/ 34 h 62"/>
              <a:gd name="T76" fmla="*/ 6 w 94"/>
              <a:gd name="T77" fmla="*/ 22 h 62"/>
              <a:gd name="T78" fmla="*/ 14 w 94"/>
              <a:gd name="T79" fmla="*/ 12 h 62"/>
              <a:gd name="T80" fmla="*/ 20 w 94"/>
              <a:gd name="T81" fmla="*/ 8 h 62"/>
              <a:gd name="T82" fmla="*/ 26 w 94"/>
              <a:gd name="T83" fmla="*/ 4 h 62"/>
              <a:gd name="T84" fmla="*/ 26 w 94"/>
              <a:gd name="T85" fmla="*/ 4 h 62"/>
              <a:gd name="T86" fmla="*/ 34 w 94"/>
              <a:gd name="T87" fmla="*/ 2 h 62"/>
              <a:gd name="T88" fmla="*/ 44 w 94"/>
              <a:gd name="T89" fmla="*/ 0 h 62"/>
              <a:gd name="T90" fmla="*/ 52 w 94"/>
              <a:gd name="T91" fmla="*/ 0 h 62"/>
              <a:gd name="T92" fmla="*/ 60 w 94"/>
              <a:gd name="T93" fmla="*/ 2 h 62"/>
              <a:gd name="T94" fmla="*/ 68 w 94"/>
              <a:gd name="T95" fmla="*/ 4 h 62"/>
              <a:gd name="T96" fmla="*/ 74 w 94"/>
              <a:gd name="T97" fmla="*/ 8 h 62"/>
              <a:gd name="T98" fmla="*/ 82 w 94"/>
              <a:gd name="T99" fmla="*/ 14 h 62"/>
              <a:gd name="T100" fmla="*/ 88 w 94"/>
              <a:gd name="T101" fmla="*/ 20 h 62"/>
              <a:gd name="T102" fmla="*/ 88 w 94"/>
              <a:gd name="T103" fmla="*/ 2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4" h="62">
                <a:moveTo>
                  <a:pt x="88" y="20"/>
                </a:moveTo>
                <a:lnTo>
                  <a:pt x="88" y="20"/>
                </a:lnTo>
                <a:lnTo>
                  <a:pt x="92" y="32"/>
                </a:lnTo>
                <a:lnTo>
                  <a:pt x="94" y="38"/>
                </a:lnTo>
                <a:lnTo>
                  <a:pt x="92" y="44"/>
                </a:lnTo>
                <a:lnTo>
                  <a:pt x="92" y="44"/>
                </a:lnTo>
                <a:lnTo>
                  <a:pt x="86" y="54"/>
                </a:lnTo>
                <a:lnTo>
                  <a:pt x="80" y="62"/>
                </a:lnTo>
                <a:lnTo>
                  <a:pt x="80" y="62"/>
                </a:lnTo>
                <a:lnTo>
                  <a:pt x="68" y="62"/>
                </a:lnTo>
                <a:lnTo>
                  <a:pt x="58" y="58"/>
                </a:lnTo>
                <a:lnTo>
                  <a:pt x="48" y="54"/>
                </a:lnTo>
                <a:lnTo>
                  <a:pt x="40" y="46"/>
                </a:lnTo>
                <a:lnTo>
                  <a:pt x="40" y="46"/>
                </a:lnTo>
                <a:lnTo>
                  <a:pt x="40" y="44"/>
                </a:lnTo>
                <a:lnTo>
                  <a:pt x="44" y="46"/>
                </a:lnTo>
                <a:lnTo>
                  <a:pt x="54" y="50"/>
                </a:lnTo>
                <a:lnTo>
                  <a:pt x="68" y="54"/>
                </a:lnTo>
                <a:lnTo>
                  <a:pt x="76" y="54"/>
                </a:lnTo>
                <a:lnTo>
                  <a:pt x="76" y="54"/>
                </a:lnTo>
                <a:lnTo>
                  <a:pt x="84" y="44"/>
                </a:lnTo>
                <a:lnTo>
                  <a:pt x="86" y="38"/>
                </a:lnTo>
                <a:lnTo>
                  <a:pt x="84" y="32"/>
                </a:lnTo>
                <a:lnTo>
                  <a:pt x="84" y="32"/>
                </a:lnTo>
                <a:lnTo>
                  <a:pt x="80" y="24"/>
                </a:lnTo>
                <a:lnTo>
                  <a:pt x="72" y="16"/>
                </a:lnTo>
                <a:lnTo>
                  <a:pt x="64" y="12"/>
                </a:lnTo>
                <a:lnTo>
                  <a:pt x="54" y="8"/>
                </a:lnTo>
                <a:lnTo>
                  <a:pt x="54" y="8"/>
                </a:lnTo>
                <a:lnTo>
                  <a:pt x="42" y="10"/>
                </a:lnTo>
                <a:lnTo>
                  <a:pt x="32" y="12"/>
                </a:lnTo>
                <a:lnTo>
                  <a:pt x="22" y="16"/>
                </a:lnTo>
                <a:lnTo>
                  <a:pt x="14" y="26"/>
                </a:lnTo>
                <a:lnTo>
                  <a:pt x="14" y="26"/>
                </a:lnTo>
                <a:lnTo>
                  <a:pt x="4" y="42"/>
                </a:lnTo>
                <a:lnTo>
                  <a:pt x="0" y="48"/>
                </a:lnTo>
                <a:lnTo>
                  <a:pt x="0" y="48"/>
                </a:lnTo>
                <a:lnTo>
                  <a:pt x="2" y="34"/>
                </a:lnTo>
                <a:lnTo>
                  <a:pt x="6" y="22"/>
                </a:lnTo>
                <a:lnTo>
                  <a:pt x="14" y="12"/>
                </a:lnTo>
                <a:lnTo>
                  <a:pt x="20" y="8"/>
                </a:lnTo>
                <a:lnTo>
                  <a:pt x="26" y="4"/>
                </a:lnTo>
                <a:lnTo>
                  <a:pt x="26" y="4"/>
                </a:lnTo>
                <a:lnTo>
                  <a:pt x="34" y="2"/>
                </a:lnTo>
                <a:lnTo>
                  <a:pt x="44" y="0"/>
                </a:lnTo>
                <a:lnTo>
                  <a:pt x="52" y="0"/>
                </a:lnTo>
                <a:lnTo>
                  <a:pt x="60" y="2"/>
                </a:lnTo>
                <a:lnTo>
                  <a:pt x="68" y="4"/>
                </a:lnTo>
                <a:lnTo>
                  <a:pt x="74" y="8"/>
                </a:lnTo>
                <a:lnTo>
                  <a:pt x="82" y="14"/>
                </a:lnTo>
                <a:lnTo>
                  <a:pt x="88" y="20"/>
                </a:lnTo>
                <a:lnTo>
                  <a:pt x="88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8754" name="Freeform 34"/>
          <p:cNvSpPr>
            <a:spLocks/>
          </p:cNvSpPr>
          <p:nvPr/>
        </p:nvSpPr>
        <p:spPr bwMode="auto">
          <a:xfrm>
            <a:off x="3152775" y="4779963"/>
            <a:ext cx="69850" cy="69850"/>
          </a:xfrm>
          <a:custGeom>
            <a:avLst/>
            <a:gdLst>
              <a:gd name="T0" fmla="*/ 40 w 40"/>
              <a:gd name="T1" fmla="*/ 24 h 36"/>
              <a:gd name="T2" fmla="*/ 40 w 40"/>
              <a:gd name="T3" fmla="*/ 24 h 36"/>
              <a:gd name="T4" fmla="*/ 40 w 40"/>
              <a:gd name="T5" fmla="*/ 32 h 36"/>
              <a:gd name="T6" fmla="*/ 40 w 40"/>
              <a:gd name="T7" fmla="*/ 34 h 36"/>
              <a:gd name="T8" fmla="*/ 38 w 40"/>
              <a:gd name="T9" fmla="*/ 36 h 36"/>
              <a:gd name="T10" fmla="*/ 38 w 40"/>
              <a:gd name="T11" fmla="*/ 36 h 36"/>
              <a:gd name="T12" fmla="*/ 34 w 40"/>
              <a:gd name="T13" fmla="*/ 36 h 36"/>
              <a:gd name="T14" fmla="*/ 32 w 40"/>
              <a:gd name="T15" fmla="*/ 34 h 36"/>
              <a:gd name="T16" fmla="*/ 34 w 40"/>
              <a:gd name="T17" fmla="*/ 30 h 36"/>
              <a:gd name="T18" fmla="*/ 32 w 40"/>
              <a:gd name="T19" fmla="*/ 26 h 36"/>
              <a:gd name="T20" fmla="*/ 32 w 40"/>
              <a:gd name="T21" fmla="*/ 26 h 36"/>
              <a:gd name="T22" fmla="*/ 26 w 40"/>
              <a:gd name="T23" fmla="*/ 18 h 36"/>
              <a:gd name="T24" fmla="*/ 20 w 40"/>
              <a:gd name="T25" fmla="*/ 12 h 36"/>
              <a:gd name="T26" fmla="*/ 12 w 40"/>
              <a:gd name="T27" fmla="*/ 8 h 36"/>
              <a:gd name="T28" fmla="*/ 2 w 40"/>
              <a:gd name="T29" fmla="*/ 6 h 36"/>
              <a:gd name="T30" fmla="*/ 2 w 40"/>
              <a:gd name="T31" fmla="*/ 6 h 36"/>
              <a:gd name="T32" fmla="*/ 0 w 40"/>
              <a:gd name="T33" fmla="*/ 4 h 36"/>
              <a:gd name="T34" fmla="*/ 0 w 40"/>
              <a:gd name="T35" fmla="*/ 0 h 36"/>
              <a:gd name="T36" fmla="*/ 0 w 40"/>
              <a:gd name="T37" fmla="*/ 0 h 36"/>
              <a:gd name="T38" fmla="*/ 12 w 40"/>
              <a:gd name="T39" fmla="*/ 0 h 36"/>
              <a:gd name="T40" fmla="*/ 24 w 40"/>
              <a:gd name="T41" fmla="*/ 6 h 36"/>
              <a:gd name="T42" fmla="*/ 34 w 40"/>
              <a:gd name="T43" fmla="*/ 14 h 36"/>
              <a:gd name="T44" fmla="*/ 38 w 40"/>
              <a:gd name="T45" fmla="*/ 18 h 36"/>
              <a:gd name="T46" fmla="*/ 40 w 40"/>
              <a:gd name="T47" fmla="*/ 24 h 36"/>
              <a:gd name="T48" fmla="*/ 40 w 40"/>
              <a:gd name="T4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0" h="36">
                <a:moveTo>
                  <a:pt x="40" y="24"/>
                </a:moveTo>
                <a:lnTo>
                  <a:pt x="40" y="24"/>
                </a:lnTo>
                <a:lnTo>
                  <a:pt x="40" y="32"/>
                </a:lnTo>
                <a:lnTo>
                  <a:pt x="40" y="34"/>
                </a:lnTo>
                <a:lnTo>
                  <a:pt x="38" y="36"/>
                </a:lnTo>
                <a:lnTo>
                  <a:pt x="38" y="36"/>
                </a:lnTo>
                <a:lnTo>
                  <a:pt x="34" y="36"/>
                </a:lnTo>
                <a:lnTo>
                  <a:pt x="32" y="34"/>
                </a:lnTo>
                <a:lnTo>
                  <a:pt x="34" y="30"/>
                </a:lnTo>
                <a:lnTo>
                  <a:pt x="32" y="26"/>
                </a:lnTo>
                <a:lnTo>
                  <a:pt x="32" y="26"/>
                </a:lnTo>
                <a:lnTo>
                  <a:pt x="26" y="18"/>
                </a:lnTo>
                <a:lnTo>
                  <a:pt x="20" y="12"/>
                </a:lnTo>
                <a:lnTo>
                  <a:pt x="12" y="8"/>
                </a:lnTo>
                <a:lnTo>
                  <a:pt x="2" y="6"/>
                </a:lnTo>
                <a:lnTo>
                  <a:pt x="2" y="6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24" y="6"/>
                </a:lnTo>
                <a:lnTo>
                  <a:pt x="34" y="14"/>
                </a:lnTo>
                <a:lnTo>
                  <a:pt x="38" y="18"/>
                </a:lnTo>
                <a:lnTo>
                  <a:pt x="40" y="24"/>
                </a:lnTo>
                <a:lnTo>
                  <a:pt x="40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8755" name="Freeform 35"/>
          <p:cNvSpPr>
            <a:spLocks/>
          </p:cNvSpPr>
          <p:nvPr/>
        </p:nvSpPr>
        <p:spPr bwMode="auto">
          <a:xfrm>
            <a:off x="2806700" y="5983288"/>
            <a:ext cx="107950" cy="152400"/>
          </a:xfrm>
          <a:custGeom>
            <a:avLst/>
            <a:gdLst>
              <a:gd name="T0" fmla="*/ 64 w 68"/>
              <a:gd name="T1" fmla="*/ 18 h 96"/>
              <a:gd name="T2" fmla="*/ 68 w 68"/>
              <a:gd name="T3" fmla="*/ 36 h 96"/>
              <a:gd name="T4" fmla="*/ 68 w 68"/>
              <a:gd name="T5" fmla="*/ 54 h 96"/>
              <a:gd name="T6" fmla="*/ 62 w 68"/>
              <a:gd name="T7" fmla="*/ 72 h 96"/>
              <a:gd name="T8" fmla="*/ 50 w 68"/>
              <a:gd name="T9" fmla="*/ 86 h 96"/>
              <a:gd name="T10" fmla="*/ 42 w 68"/>
              <a:gd name="T11" fmla="*/ 92 h 96"/>
              <a:gd name="T12" fmla="*/ 22 w 68"/>
              <a:gd name="T13" fmla="*/ 96 h 96"/>
              <a:gd name="T14" fmla="*/ 12 w 68"/>
              <a:gd name="T15" fmla="*/ 92 h 96"/>
              <a:gd name="T16" fmla="*/ 4 w 68"/>
              <a:gd name="T17" fmla="*/ 84 h 96"/>
              <a:gd name="T18" fmla="*/ 0 w 68"/>
              <a:gd name="T19" fmla="*/ 70 h 96"/>
              <a:gd name="T20" fmla="*/ 8 w 68"/>
              <a:gd name="T21" fmla="*/ 50 h 96"/>
              <a:gd name="T22" fmla="*/ 26 w 68"/>
              <a:gd name="T23" fmla="*/ 34 h 96"/>
              <a:gd name="T24" fmla="*/ 32 w 68"/>
              <a:gd name="T25" fmla="*/ 38 h 96"/>
              <a:gd name="T26" fmla="*/ 40 w 68"/>
              <a:gd name="T27" fmla="*/ 56 h 96"/>
              <a:gd name="T28" fmla="*/ 38 w 68"/>
              <a:gd name="T29" fmla="*/ 64 h 96"/>
              <a:gd name="T30" fmla="*/ 38 w 68"/>
              <a:gd name="T31" fmla="*/ 60 h 96"/>
              <a:gd name="T32" fmla="*/ 34 w 68"/>
              <a:gd name="T33" fmla="*/ 48 h 96"/>
              <a:gd name="T34" fmla="*/ 26 w 68"/>
              <a:gd name="T35" fmla="*/ 46 h 96"/>
              <a:gd name="T36" fmla="*/ 18 w 68"/>
              <a:gd name="T37" fmla="*/ 48 h 96"/>
              <a:gd name="T38" fmla="*/ 8 w 68"/>
              <a:gd name="T39" fmla="*/ 70 h 96"/>
              <a:gd name="T40" fmla="*/ 10 w 68"/>
              <a:gd name="T41" fmla="*/ 78 h 96"/>
              <a:gd name="T42" fmla="*/ 14 w 68"/>
              <a:gd name="T43" fmla="*/ 84 h 96"/>
              <a:gd name="T44" fmla="*/ 20 w 68"/>
              <a:gd name="T45" fmla="*/ 88 h 96"/>
              <a:gd name="T46" fmla="*/ 40 w 68"/>
              <a:gd name="T47" fmla="*/ 84 h 96"/>
              <a:gd name="T48" fmla="*/ 44 w 68"/>
              <a:gd name="T49" fmla="*/ 80 h 96"/>
              <a:gd name="T50" fmla="*/ 58 w 68"/>
              <a:gd name="T51" fmla="*/ 58 h 96"/>
              <a:gd name="T52" fmla="*/ 60 w 68"/>
              <a:gd name="T53" fmla="*/ 32 h 96"/>
              <a:gd name="T54" fmla="*/ 56 w 68"/>
              <a:gd name="T55" fmla="*/ 22 h 96"/>
              <a:gd name="T56" fmla="*/ 40 w 68"/>
              <a:gd name="T57" fmla="*/ 4 h 96"/>
              <a:gd name="T58" fmla="*/ 38 w 68"/>
              <a:gd name="T59" fmla="*/ 0 h 96"/>
              <a:gd name="T60" fmla="*/ 52 w 68"/>
              <a:gd name="T61" fmla="*/ 6 h 96"/>
              <a:gd name="T62" fmla="*/ 64 w 68"/>
              <a:gd name="T63" fmla="*/ 1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8" h="96">
                <a:moveTo>
                  <a:pt x="64" y="18"/>
                </a:moveTo>
                <a:lnTo>
                  <a:pt x="64" y="18"/>
                </a:lnTo>
                <a:lnTo>
                  <a:pt x="66" y="26"/>
                </a:lnTo>
                <a:lnTo>
                  <a:pt x="68" y="36"/>
                </a:lnTo>
                <a:lnTo>
                  <a:pt x="68" y="44"/>
                </a:lnTo>
                <a:lnTo>
                  <a:pt x="68" y="54"/>
                </a:lnTo>
                <a:lnTo>
                  <a:pt x="64" y="64"/>
                </a:lnTo>
                <a:lnTo>
                  <a:pt x="62" y="72"/>
                </a:lnTo>
                <a:lnTo>
                  <a:pt x="56" y="80"/>
                </a:lnTo>
                <a:lnTo>
                  <a:pt x="50" y="86"/>
                </a:lnTo>
                <a:lnTo>
                  <a:pt x="50" y="86"/>
                </a:lnTo>
                <a:lnTo>
                  <a:pt x="42" y="92"/>
                </a:lnTo>
                <a:lnTo>
                  <a:pt x="32" y="96"/>
                </a:lnTo>
                <a:lnTo>
                  <a:pt x="22" y="96"/>
                </a:lnTo>
                <a:lnTo>
                  <a:pt x="12" y="92"/>
                </a:lnTo>
                <a:lnTo>
                  <a:pt x="12" y="92"/>
                </a:lnTo>
                <a:lnTo>
                  <a:pt x="6" y="88"/>
                </a:lnTo>
                <a:lnTo>
                  <a:pt x="4" y="84"/>
                </a:lnTo>
                <a:lnTo>
                  <a:pt x="0" y="70"/>
                </a:lnTo>
                <a:lnTo>
                  <a:pt x="0" y="70"/>
                </a:lnTo>
                <a:lnTo>
                  <a:pt x="4" y="60"/>
                </a:lnTo>
                <a:lnTo>
                  <a:pt x="8" y="50"/>
                </a:lnTo>
                <a:lnTo>
                  <a:pt x="16" y="42"/>
                </a:lnTo>
                <a:lnTo>
                  <a:pt x="26" y="34"/>
                </a:lnTo>
                <a:lnTo>
                  <a:pt x="26" y="34"/>
                </a:lnTo>
                <a:lnTo>
                  <a:pt x="32" y="38"/>
                </a:lnTo>
                <a:lnTo>
                  <a:pt x="36" y="48"/>
                </a:lnTo>
                <a:lnTo>
                  <a:pt x="40" y="56"/>
                </a:lnTo>
                <a:lnTo>
                  <a:pt x="40" y="60"/>
                </a:lnTo>
                <a:lnTo>
                  <a:pt x="38" y="64"/>
                </a:lnTo>
                <a:lnTo>
                  <a:pt x="38" y="64"/>
                </a:lnTo>
                <a:lnTo>
                  <a:pt x="38" y="60"/>
                </a:lnTo>
                <a:lnTo>
                  <a:pt x="36" y="52"/>
                </a:lnTo>
                <a:lnTo>
                  <a:pt x="34" y="48"/>
                </a:lnTo>
                <a:lnTo>
                  <a:pt x="30" y="46"/>
                </a:lnTo>
                <a:lnTo>
                  <a:pt x="26" y="46"/>
                </a:lnTo>
                <a:lnTo>
                  <a:pt x="18" y="48"/>
                </a:lnTo>
                <a:lnTo>
                  <a:pt x="18" y="48"/>
                </a:lnTo>
                <a:lnTo>
                  <a:pt x="10" y="62"/>
                </a:lnTo>
                <a:lnTo>
                  <a:pt x="8" y="70"/>
                </a:lnTo>
                <a:lnTo>
                  <a:pt x="10" y="78"/>
                </a:lnTo>
                <a:lnTo>
                  <a:pt x="10" y="78"/>
                </a:lnTo>
                <a:lnTo>
                  <a:pt x="10" y="82"/>
                </a:lnTo>
                <a:lnTo>
                  <a:pt x="14" y="84"/>
                </a:lnTo>
                <a:lnTo>
                  <a:pt x="20" y="88"/>
                </a:lnTo>
                <a:lnTo>
                  <a:pt x="20" y="88"/>
                </a:lnTo>
                <a:lnTo>
                  <a:pt x="34" y="86"/>
                </a:lnTo>
                <a:lnTo>
                  <a:pt x="40" y="84"/>
                </a:lnTo>
                <a:lnTo>
                  <a:pt x="44" y="80"/>
                </a:lnTo>
                <a:lnTo>
                  <a:pt x="44" y="80"/>
                </a:lnTo>
                <a:lnTo>
                  <a:pt x="54" y="70"/>
                </a:lnTo>
                <a:lnTo>
                  <a:pt x="58" y="58"/>
                </a:lnTo>
                <a:lnTo>
                  <a:pt x="60" y="44"/>
                </a:lnTo>
                <a:lnTo>
                  <a:pt x="60" y="32"/>
                </a:lnTo>
                <a:lnTo>
                  <a:pt x="60" y="32"/>
                </a:lnTo>
                <a:lnTo>
                  <a:pt x="56" y="22"/>
                </a:lnTo>
                <a:lnTo>
                  <a:pt x="48" y="12"/>
                </a:lnTo>
                <a:lnTo>
                  <a:pt x="40" y="4"/>
                </a:lnTo>
                <a:lnTo>
                  <a:pt x="38" y="0"/>
                </a:lnTo>
                <a:lnTo>
                  <a:pt x="38" y="0"/>
                </a:lnTo>
                <a:lnTo>
                  <a:pt x="46" y="2"/>
                </a:lnTo>
                <a:lnTo>
                  <a:pt x="52" y="6"/>
                </a:lnTo>
                <a:lnTo>
                  <a:pt x="60" y="10"/>
                </a:lnTo>
                <a:lnTo>
                  <a:pt x="64" y="18"/>
                </a:lnTo>
                <a:lnTo>
                  <a:pt x="64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8756" name="Freeform 36"/>
          <p:cNvSpPr>
            <a:spLocks/>
          </p:cNvSpPr>
          <p:nvPr/>
        </p:nvSpPr>
        <p:spPr bwMode="auto">
          <a:xfrm>
            <a:off x="2787650" y="5846763"/>
            <a:ext cx="69850" cy="69850"/>
          </a:xfrm>
          <a:custGeom>
            <a:avLst/>
            <a:gdLst>
              <a:gd name="T0" fmla="*/ 42 w 42"/>
              <a:gd name="T1" fmla="*/ 24 h 36"/>
              <a:gd name="T2" fmla="*/ 42 w 42"/>
              <a:gd name="T3" fmla="*/ 24 h 36"/>
              <a:gd name="T4" fmla="*/ 42 w 42"/>
              <a:gd name="T5" fmla="*/ 30 h 36"/>
              <a:gd name="T6" fmla="*/ 42 w 42"/>
              <a:gd name="T7" fmla="*/ 34 h 36"/>
              <a:gd name="T8" fmla="*/ 40 w 42"/>
              <a:gd name="T9" fmla="*/ 36 h 36"/>
              <a:gd name="T10" fmla="*/ 40 w 42"/>
              <a:gd name="T11" fmla="*/ 36 h 36"/>
              <a:gd name="T12" fmla="*/ 36 w 42"/>
              <a:gd name="T13" fmla="*/ 36 h 36"/>
              <a:gd name="T14" fmla="*/ 34 w 42"/>
              <a:gd name="T15" fmla="*/ 34 h 36"/>
              <a:gd name="T16" fmla="*/ 34 w 42"/>
              <a:gd name="T17" fmla="*/ 30 h 36"/>
              <a:gd name="T18" fmla="*/ 34 w 42"/>
              <a:gd name="T19" fmla="*/ 26 h 36"/>
              <a:gd name="T20" fmla="*/ 34 w 42"/>
              <a:gd name="T21" fmla="*/ 26 h 36"/>
              <a:gd name="T22" fmla="*/ 28 w 42"/>
              <a:gd name="T23" fmla="*/ 18 h 36"/>
              <a:gd name="T24" fmla="*/ 22 w 42"/>
              <a:gd name="T25" fmla="*/ 12 h 36"/>
              <a:gd name="T26" fmla="*/ 14 w 42"/>
              <a:gd name="T27" fmla="*/ 8 h 36"/>
              <a:gd name="T28" fmla="*/ 2 w 42"/>
              <a:gd name="T29" fmla="*/ 6 h 36"/>
              <a:gd name="T30" fmla="*/ 2 w 42"/>
              <a:gd name="T31" fmla="*/ 6 h 36"/>
              <a:gd name="T32" fmla="*/ 0 w 42"/>
              <a:gd name="T33" fmla="*/ 4 h 36"/>
              <a:gd name="T34" fmla="*/ 2 w 42"/>
              <a:gd name="T35" fmla="*/ 0 h 36"/>
              <a:gd name="T36" fmla="*/ 2 w 42"/>
              <a:gd name="T37" fmla="*/ 0 h 36"/>
              <a:gd name="T38" fmla="*/ 14 w 42"/>
              <a:gd name="T39" fmla="*/ 0 h 36"/>
              <a:gd name="T40" fmla="*/ 26 w 42"/>
              <a:gd name="T41" fmla="*/ 4 h 36"/>
              <a:gd name="T42" fmla="*/ 36 w 42"/>
              <a:gd name="T43" fmla="*/ 12 h 36"/>
              <a:gd name="T44" fmla="*/ 38 w 42"/>
              <a:gd name="T45" fmla="*/ 18 h 36"/>
              <a:gd name="T46" fmla="*/ 42 w 42"/>
              <a:gd name="T47" fmla="*/ 24 h 36"/>
              <a:gd name="T48" fmla="*/ 42 w 42"/>
              <a:gd name="T4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2" h="36">
                <a:moveTo>
                  <a:pt x="42" y="24"/>
                </a:moveTo>
                <a:lnTo>
                  <a:pt x="42" y="24"/>
                </a:lnTo>
                <a:lnTo>
                  <a:pt x="42" y="30"/>
                </a:lnTo>
                <a:lnTo>
                  <a:pt x="42" y="34"/>
                </a:lnTo>
                <a:lnTo>
                  <a:pt x="40" y="36"/>
                </a:lnTo>
                <a:lnTo>
                  <a:pt x="40" y="36"/>
                </a:lnTo>
                <a:lnTo>
                  <a:pt x="36" y="36"/>
                </a:lnTo>
                <a:lnTo>
                  <a:pt x="34" y="34"/>
                </a:lnTo>
                <a:lnTo>
                  <a:pt x="34" y="30"/>
                </a:lnTo>
                <a:lnTo>
                  <a:pt x="34" y="26"/>
                </a:lnTo>
                <a:lnTo>
                  <a:pt x="34" y="26"/>
                </a:lnTo>
                <a:lnTo>
                  <a:pt x="28" y="18"/>
                </a:lnTo>
                <a:lnTo>
                  <a:pt x="22" y="12"/>
                </a:lnTo>
                <a:lnTo>
                  <a:pt x="14" y="8"/>
                </a:lnTo>
                <a:lnTo>
                  <a:pt x="2" y="6"/>
                </a:lnTo>
                <a:lnTo>
                  <a:pt x="2" y="6"/>
                </a:lnTo>
                <a:lnTo>
                  <a:pt x="0" y="4"/>
                </a:lnTo>
                <a:lnTo>
                  <a:pt x="2" y="0"/>
                </a:lnTo>
                <a:lnTo>
                  <a:pt x="2" y="0"/>
                </a:lnTo>
                <a:lnTo>
                  <a:pt x="14" y="0"/>
                </a:lnTo>
                <a:lnTo>
                  <a:pt x="26" y="4"/>
                </a:lnTo>
                <a:lnTo>
                  <a:pt x="36" y="12"/>
                </a:lnTo>
                <a:lnTo>
                  <a:pt x="38" y="18"/>
                </a:lnTo>
                <a:lnTo>
                  <a:pt x="42" y="24"/>
                </a:lnTo>
                <a:lnTo>
                  <a:pt x="42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8757" name="Freeform 37"/>
          <p:cNvSpPr>
            <a:spLocks/>
          </p:cNvSpPr>
          <p:nvPr/>
        </p:nvSpPr>
        <p:spPr bwMode="auto">
          <a:xfrm>
            <a:off x="2857500" y="4926013"/>
            <a:ext cx="69850" cy="69850"/>
          </a:xfrm>
          <a:custGeom>
            <a:avLst/>
            <a:gdLst>
              <a:gd name="T0" fmla="*/ 0 w 34"/>
              <a:gd name="T1" fmla="*/ 18 h 22"/>
              <a:gd name="T2" fmla="*/ 30 w 34"/>
              <a:gd name="T3" fmla="*/ 0 h 22"/>
              <a:gd name="T4" fmla="*/ 34 w 34"/>
              <a:gd name="T5" fmla="*/ 2 h 22"/>
              <a:gd name="T6" fmla="*/ 34 w 34"/>
              <a:gd name="T7" fmla="*/ 2 h 22"/>
              <a:gd name="T8" fmla="*/ 28 w 34"/>
              <a:gd name="T9" fmla="*/ 10 h 22"/>
              <a:gd name="T10" fmla="*/ 20 w 34"/>
              <a:gd name="T11" fmla="*/ 16 h 22"/>
              <a:gd name="T12" fmla="*/ 2 w 34"/>
              <a:gd name="T13" fmla="*/ 22 h 22"/>
              <a:gd name="T14" fmla="*/ 0 w 34"/>
              <a:gd name="T15" fmla="*/ 1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22">
                <a:moveTo>
                  <a:pt x="0" y="18"/>
                </a:moveTo>
                <a:lnTo>
                  <a:pt x="30" y="0"/>
                </a:lnTo>
                <a:lnTo>
                  <a:pt x="34" y="2"/>
                </a:lnTo>
                <a:lnTo>
                  <a:pt x="34" y="2"/>
                </a:lnTo>
                <a:lnTo>
                  <a:pt x="28" y="10"/>
                </a:lnTo>
                <a:lnTo>
                  <a:pt x="20" y="16"/>
                </a:lnTo>
                <a:lnTo>
                  <a:pt x="2" y="22"/>
                </a:lnTo>
                <a:lnTo>
                  <a:pt x="0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8758" name="Freeform 38"/>
          <p:cNvSpPr>
            <a:spLocks/>
          </p:cNvSpPr>
          <p:nvPr/>
        </p:nvSpPr>
        <p:spPr bwMode="auto">
          <a:xfrm>
            <a:off x="2851150" y="5037138"/>
            <a:ext cx="98425" cy="152400"/>
          </a:xfrm>
          <a:custGeom>
            <a:avLst/>
            <a:gdLst>
              <a:gd name="T0" fmla="*/ 12 w 62"/>
              <a:gd name="T1" fmla="*/ 84 h 96"/>
              <a:gd name="T2" fmla="*/ 4 w 62"/>
              <a:gd name="T3" fmla="*/ 68 h 96"/>
              <a:gd name="T4" fmla="*/ 0 w 62"/>
              <a:gd name="T5" fmla="*/ 50 h 96"/>
              <a:gd name="T6" fmla="*/ 2 w 62"/>
              <a:gd name="T7" fmla="*/ 32 h 96"/>
              <a:gd name="T8" fmla="*/ 10 w 62"/>
              <a:gd name="T9" fmla="*/ 14 h 96"/>
              <a:gd name="T10" fmla="*/ 18 w 62"/>
              <a:gd name="T11" fmla="*/ 8 h 96"/>
              <a:gd name="T12" fmla="*/ 36 w 62"/>
              <a:gd name="T13" fmla="*/ 0 h 96"/>
              <a:gd name="T14" fmla="*/ 46 w 62"/>
              <a:gd name="T15" fmla="*/ 0 h 96"/>
              <a:gd name="T16" fmla="*/ 56 w 62"/>
              <a:gd name="T17" fmla="*/ 8 h 96"/>
              <a:gd name="T18" fmla="*/ 62 w 62"/>
              <a:gd name="T19" fmla="*/ 20 h 96"/>
              <a:gd name="T20" fmla="*/ 58 w 62"/>
              <a:gd name="T21" fmla="*/ 42 h 96"/>
              <a:gd name="T22" fmla="*/ 46 w 62"/>
              <a:gd name="T23" fmla="*/ 62 h 96"/>
              <a:gd name="T24" fmla="*/ 40 w 62"/>
              <a:gd name="T25" fmla="*/ 58 h 96"/>
              <a:gd name="T26" fmla="*/ 26 w 62"/>
              <a:gd name="T27" fmla="*/ 42 h 96"/>
              <a:gd name="T28" fmla="*/ 26 w 62"/>
              <a:gd name="T29" fmla="*/ 34 h 96"/>
              <a:gd name="T30" fmla="*/ 28 w 62"/>
              <a:gd name="T31" fmla="*/ 38 h 96"/>
              <a:gd name="T32" fmla="*/ 34 w 62"/>
              <a:gd name="T33" fmla="*/ 48 h 96"/>
              <a:gd name="T34" fmla="*/ 44 w 62"/>
              <a:gd name="T35" fmla="*/ 48 h 96"/>
              <a:gd name="T36" fmla="*/ 50 w 62"/>
              <a:gd name="T37" fmla="*/ 44 h 96"/>
              <a:gd name="T38" fmla="*/ 56 w 62"/>
              <a:gd name="T39" fmla="*/ 22 h 96"/>
              <a:gd name="T40" fmla="*/ 52 w 62"/>
              <a:gd name="T41" fmla="*/ 14 h 96"/>
              <a:gd name="T42" fmla="*/ 46 w 62"/>
              <a:gd name="T43" fmla="*/ 10 h 96"/>
              <a:gd name="T44" fmla="*/ 40 w 62"/>
              <a:gd name="T45" fmla="*/ 8 h 96"/>
              <a:gd name="T46" fmla="*/ 22 w 62"/>
              <a:gd name="T47" fmla="*/ 14 h 96"/>
              <a:gd name="T48" fmla="*/ 16 w 62"/>
              <a:gd name="T49" fmla="*/ 20 h 96"/>
              <a:gd name="T50" fmla="*/ 8 w 62"/>
              <a:gd name="T51" fmla="*/ 44 h 96"/>
              <a:gd name="T52" fmla="*/ 12 w 62"/>
              <a:gd name="T53" fmla="*/ 70 h 96"/>
              <a:gd name="T54" fmla="*/ 18 w 62"/>
              <a:gd name="T55" fmla="*/ 78 h 96"/>
              <a:gd name="T56" fmla="*/ 36 w 62"/>
              <a:gd name="T57" fmla="*/ 92 h 96"/>
              <a:gd name="T58" fmla="*/ 40 w 62"/>
              <a:gd name="T59" fmla="*/ 96 h 96"/>
              <a:gd name="T60" fmla="*/ 24 w 62"/>
              <a:gd name="T61" fmla="*/ 94 h 96"/>
              <a:gd name="T62" fmla="*/ 12 w 62"/>
              <a:gd name="T63" fmla="*/ 8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2" h="96">
                <a:moveTo>
                  <a:pt x="12" y="84"/>
                </a:moveTo>
                <a:lnTo>
                  <a:pt x="12" y="84"/>
                </a:lnTo>
                <a:lnTo>
                  <a:pt x="6" y="76"/>
                </a:lnTo>
                <a:lnTo>
                  <a:pt x="4" y="68"/>
                </a:lnTo>
                <a:lnTo>
                  <a:pt x="0" y="60"/>
                </a:lnTo>
                <a:lnTo>
                  <a:pt x="0" y="50"/>
                </a:lnTo>
                <a:lnTo>
                  <a:pt x="0" y="40"/>
                </a:lnTo>
                <a:lnTo>
                  <a:pt x="2" y="32"/>
                </a:lnTo>
                <a:lnTo>
                  <a:pt x="6" y="22"/>
                </a:lnTo>
                <a:lnTo>
                  <a:pt x="10" y="14"/>
                </a:lnTo>
                <a:lnTo>
                  <a:pt x="10" y="14"/>
                </a:lnTo>
                <a:lnTo>
                  <a:pt x="18" y="8"/>
                </a:lnTo>
                <a:lnTo>
                  <a:pt x="26" y="2"/>
                </a:lnTo>
                <a:lnTo>
                  <a:pt x="36" y="0"/>
                </a:lnTo>
                <a:lnTo>
                  <a:pt x="46" y="0"/>
                </a:lnTo>
                <a:lnTo>
                  <a:pt x="46" y="0"/>
                </a:lnTo>
                <a:lnTo>
                  <a:pt x="52" y="4"/>
                </a:lnTo>
                <a:lnTo>
                  <a:pt x="56" y="8"/>
                </a:lnTo>
                <a:lnTo>
                  <a:pt x="62" y="20"/>
                </a:lnTo>
                <a:lnTo>
                  <a:pt x="62" y="20"/>
                </a:lnTo>
                <a:lnTo>
                  <a:pt x="62" y="30"/>
                </a:lnTo>
                <a:lnTo>
                  <a:pt x="58" y="42"/>
                </a:lnTo>
                <a:lnTo>
                  <a:pt x="52" y="52"/>
                </a:lnTo>
                <a:lnTo>
                  <a:pt x="46" y="62"/>
                </a:lnTo>
                <a:lnTo>
                  <a:pt x="46" y="62"/>
                </a:lnTo>
                <a:lnTo>
                  <a:pt x="40" y="58"/>
                </a:lnTo>
                <a:lnTo>
                  <a:pt x="32" y="50"/>
                </a:lnTo>
                <a:lnTo>
                  <a:pt x="26" y="42"/>
                </a:lnTo>
                <a:lnTo>
                  <a:pt x="26" y="38"/>
                </a:lnTo>
                <a:lnTo>
                  <a:pt x="26" y="34"/>
                </a:lnTo>
                <a:lnTo>
                  <a:pt x="26" y="34"/>
                </a:lnTo>
                <a:lnTo>
                  <a:pt x="28" y="38"/>
                </a:lnTo>
                <a:lnTo>
                  <a:pt x="32" y="44"/>
                </a:lnTo>
                <a:lnTo>
                  <a:pt x="34" y="48"/>
                </a:lnTo>
                <a:lnTo>
                  <a:pt x="38" y="50"/>
                </a:lnTo>
                <a:lnTo>
                  <a:pt x="44" y="48"/>
                </a:lnTo>
                <a:lnTo>
                  <a:pt x="50" y="44"/>
                </a:lnTo>
                <a:lnTo>
                  <a:pt x="50" y="44"/>
                </a:lnTo>
                <a:lnTo>
                  <a:pt x="54" y="30"/>
                </a:lnTo>
                <a:lnTo>
                  <a:pt x="56" y="22"/>
                </a:lnTo>
                <a:lnTo>
                  <a:pt x="52" y="14"/>
                </a:lnTo>
                <a:lnTo>
                  <a:pt x="52" y="14"/>
                </a:lnTo>
                <a:lnTo>
                  <a:pt x="50" y="12"/>
                </a:lnTo>
                <a:lnTo>
                  <a:pt x="46" y="10"/>
                </a:lnTo>
                <a:lnTo>
                  <a:pt x="40" y="8"/>
                </a:lnTo>
                <a:lnTo>
                  <a:pt x="40" y="8"/>
                </a:lnTo>
                <a:lnTo>
                  <a:pt x="26" y="10"/>
                </a:lnTo>
                <a:lnTo>
                  <a:pt x="22" y="14"/>
                </a:lnTo>
                <a:lnTo>
                  <a:pt x="16" y="20"/>
                </a:lnTo>
                <a:lnTo>
                  <a:pt x="16" y="20"/>
                </a:lnTo>
                <a:lnTo>
                  <a:pt x="12" y="32"/>
                </a:lnTo>
                <a:lnTo>
                  <a:pt x="8" y="44"/>
                </a:lnTo>
                <a:lnTo>
                  <a:pt x="8" y="58"/>
                </a:lnTo>
                <a:lnTo>
                  <a:pt x="12" y="70"/>
                </a:lnTo>
                <a:lnTo>
                  <a:pt x="12" y="70"/>
                </a:lnTo>
                <a:lnTo>
                  <a:pt x="18" y="78"/>
                </a:lnTo>
                <a:lnTo>
                  <a:pt x="28" y="86"/>
                </a:lnTo>
                <a:lnTo>
                  <a:pt x="36" y="92"/>
                </a:lnTo>
                <a:lnTo>
                  <a:pt x="40" y="96"/>
                </a:lnTo>
                <a:lnTo>
                  <a:pt x="40" y="96"/>
                </a:lnTo>
                <a:lnTo>
                  <a:pt x="32" y="96"/>
                </a:lnTo>
                <a:lnTo>
                  <a:pt x="24" y="94"/>
                </a:lnTo>
                <a:lnTo>
                  <a:pt x="18" y="90"/>
                </a:lnTo>
                <a:lnTo>
                  <a:pt x="12" y="84"/>
                </a:lnTo>
                <a:lnTo>
                  <a:pt x="12" y="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8759" name="Freeform 39"/>
          <p:cNvSpPr>
            <a:spLocks/>
          </p:cNvSpPr>
          <p:nvPr/>
        </p:nvSpPr>
        <p:spPr bwMode="auto">
          <a:xfrm>
            <a:off x="2765425" y="5176838"/>
            <a:ext cx="73025" cy="69850"/>
          </a:xfrm>
          <a:custGeom>
            <a:avLst/>
            <a:gdLst>
              <a:gd name="T0" fmla="*/ 2 w 46"/>
              <a:gd name="T1" fmla="*/ 14 h 32"/>
              <a:gd name="T2" fmla="*/ 2 w 46"/>
              <a:gd name="T3" fmla="*/ 14 h 32"/>
              <a:gd name="T4" fmla="*/ 0 w 46"/>
              <a:gd name="T5" fmla="*/ 8 h 32"/>
              <a:gd name="T6" fmla="*/ 0 w 46"/>
              <a:gd name="T7" fmla="*/ 4 h 32"/>
              <a:gd name="T8" fmla="*/ 2 w 46"/>
              <a:gd name="T9" fmla="*/ 2 h 32"/>
              <a:gd name="T10" fmla="*/ 2 w 46"/>
              <a:gd name="T11" fmla="*/ 2 h 32"/>
              <a:gd name="T12" fmla="*/ 6 w 46"/>
              <a:gd name="T13" fmla="*/ 0 h 32"/>
              <a:gd name="T14" fmla="*/ 6 w 46"/>
              <a:gd name="T15" fmla="*/ 4 h 32"/>
              <a:gd name="T16" fmla="*/ 8 w 46"/>
              <a:gd name="T17" fmla="*/ 6 h 32"/>
              <a:gd name="T18" fmla="*/ 8 w 46"/>
              <a:gd name="T19" fmla="*/ 10 h 32"/>
              <a:gd name="T20" fmla="*/ 8 w 46"/>
              <a:gd name="T21" fmla="*/ 10 h 32"/>
              <a:gd name="T22" fmla="*/ 16 w 46"/>
              <a:gd name="T23" fmla="*/ 16 h 32"/>
              <a:gd name="T24" fmla="*/ 24 w 46"/>
              <a:gd name="T25" fmla="*/ 22 h 32"/>
              <a:gd name="T26" fmla="*/ 34 w 46"/>
              <a:gd name="T27" fmla="*/ 24 h 32"/>
              <a:gd name="T28" fmla="*/ 44 w 46"/>
              <a:gd name="T29" fmla="*/ 24 h 32"/>
              <a:gd name="T30" fmla="*/ 44 w 46"/>
              <a:gd name="T31" fmla="*/ 24 h 32"/>
              <a:gd name="T32" fmla="*/ 46 w 46"/>
              <a:gd name="T33" fmla="*/ 26 h 32"/>
              <a:gd name="T34" fmla="*/ 46 w 46"/>
              <a:gd name="T35" fmla="*/ 28 h 32"/>
              <a:gd name="T36" fmla="*/ 46 w 46"/>
              <a:gd name="T37" fmla="*/ 28 h 32"/>
              <a:gd name="T38" fmla="*/ 34 w 46"/>
              <a:gd name="T39" fmla="*/ 32 h 32"/>
              <a:gd name="T40" fmla="*/ 22 w 46"/>
              <a:gd name="T41" fmla="*/ 30 h 32"/>
              <a:gd name="T42" fmla="*/ 10 w 46"/>
              <a:gd name="T43" fmla="*/ 24 h 32"/>
              <a:gd name="T44" fmla="*/ 6 w 46"/>
              <a:gd name="T45" fmla="*/ 20 h 32"/>
              <a:gd name="T46" fmla="*/ 2 w 46"/>
              <a:gd name="T47" fmla="*/ 14 h 32"/>
              <a:gd name="T48" fmla="*/ 2 w 46"/>
              <a:gd name="T49" fmla="*/ 1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6" h="32">
                <a:moveTo>
                  <a:pt x="2" y="14"/>
                </a:moveTo>
                <a:lnTo>
                  <a:pt x="2" y="14"/>
                </a:lnTo>
                <a:lnTo>
                  <a:pt x="0" y="8"/>
                </a:lnTo>
                <a:lnTo>
                  <a:pt x="0" y="4"/>
                </a:lnTo>
                <a:lnTo>
                  <a:pt x="2" y="2"/>
                </a:lnTo>
                <a:lnTo>
                  <a:pt x="2" y="2"/>
                </a:lnTo>
                <a:lnTo>
                  <a:pt x="6" y="0"/>
                </a:lnTo>
                <a:lnTo>
                  <a:pt x="6" y="4"/>
                </a:lnTo>
                <a:lnTo>
                  <a:pt x="8" y="6"/>
                </a:lnTo>
                <a:lnTo>
                  <a:pt x="8" y="10"/>
                </a:lnTo>
                <a:lnTo>
                  <a:pt x="8" y="10"/>
                </a:lnTo>
                <a:lnTo>
                  <a:pt x="16" y="16"/>
                </a:lnTo>
                <a:lnTo>
                  <a:pt x="24" y="22"/>
                </a:lnTo>
                <a:lnTo>
                  <a:pt x="34" y="24"/>
                </a:lnTo>
                <a:lnTo>
                  <a:pt x="44" y="24"/>
                </a:lnTo>
                <a:lnTo>
                  <a:pt x="44" y="24"/>
                </a:lnTo>
                <a:lnTo>
                  <a:pt x="46" y="26"/>
                </a:lnTo>
                <a:lnTo>
                  <a:pt x="46" y="28"/>
                </a:lnTo>
                <a:lnTo>
                  <a:pt x="46" y="28"/>
                </a:lnTo>
                <a:lnTo>
                  <a:pt x="34" y="32"/>
                </a:lnTo>
                <a:lnTo>
                  <a:pt x="22" y="30"/>
                </a:lnTo>
                <a:lnTo>
                  <a:pt x="10" y="24"/>
                </a:lnTo>
                <a:lnTo>
                  <a:pt x="6" y="20"/>
                </a:lnTo>
                <a:lnTo>
                  <a:pt x="2" y="14"/>
                </a:lnTo>
                <a:lnTo>
                  <a:pt x="2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8760" name="Freeform 40"/>
          <p:cNvSpPr>
            <a:spLocks/>
          </p:cNvSpPr>
          <p:nvPr/>
        </p:nvSpPr>
        <p:spPr bwMode="auto">
          <a:xfrm>
            <a:off x="4346575" y="5176838"/>
            <a:ext cx="76200" cy="69850"/>
          </a:xfrm>
          <a:custGeom>
            <a:avLst/>
            <a:gdLst>
              <a:gd name="T0" fmla="*/ 4 w 48"/>
              <a:gd name="T1" fmla="*/ 14 h 32"/>
              <a:gd name="T2" fmla="*/ 4 w 48"/>
              <a:gd name="T3" fmla="*/ 14 h 32"/>
              <a:gd name="T4" fmla="*/ 2 w 48"/>
              <a:gd name="T5" fmla="*/ 8 h 32"/>
              <a:gd name="T6" fmla="*/ 0 w 48"/>
              <a:gd name="T7" fmla="*/ 4 h 32"/>
              <a:gd name="T8" fmla="*/ 2 w 48"/>
              <a:gd name="T9" fmla="*/ 2 h 32"/>
              <a:gd name="T10" fmla="*/ 2 w 48"/>
              <a:gd name="T11" fmla="*/ 2 h 32"/>
              <a:gd name="T12" fmla="*/ 6 w 48"/>
              <a:gd name="T13" fmla="*/ 0 h 32"/>
              <a:gd name="T14" fmla="*/ 8 w 48"/>
              <a:gd name="T15" fmla="*/ 4 h 32"/>
              <a:gd name="T16" fmla="*/ 8 w 48"/>
              <a:gd name="T17" fmla="*/ 6 h 32"/>
              <a:gd name="T18" fmla="*/ 10 w 48"/>
              <a:gd name="T19" fmla="*/ 10 h 32"/>
              <a:gd name="T20" fmla="*/ 10 w 48"/>
              <a:gd name="T21" fmla="*/ 10 h 32"/>
              <a:gd name="T22" fmla="*/ 18 w 48"/>
              <a:gd name="T23" fmla="*/ 16 h 32"/>
              <a:gd name="T24" fmla="*/ 26 w 48"/>
              <a:gd name="T25" fmla="*/ 22 h 32"/>
              <a:gd name="T26" fmla="*/ 34 w 48"/>
              <a:gd name="T27" fmla="*/ 24 h 32"/>
              <a:gd name="T28" fmla="*/ 46 w 48"/>
              <a:gd name="T29" fmla="*/ 24 h 32"/>
              <a:gd name="T30" fmla="*/ 46 w 48"/>
              <a:gd name="T31" fmla="*/ 24 h 32"/>
              <a:gd name="T32" fmla="*/ 48 w 48"/>
              <a:gd name="T33" fmla="*/ 26 h 32"/>
              <a:gd name="T34" fmla="*/ 48 w 48"/>
              <a:gd name="T35" fmla="*/ 28 h 32"/>
              <a:gd name="T36" fmla="*/ 48 w 48"/>
              <a:gd name="T37" fmla="*/ 28 h 32"/>
              <a:gd name="T38" fmla="*/ 36 w 48"/>
              <a:gd name="T39" fmla="*/ 32 h 32"/>
              <a:gd name="T40" fmla="*/ 24 w 48"/>
              <a:gd name="T41" fmla="*/ 30 h 32"/>
              <a:gd name="T42" fmla="*/ 12 w 48"/>
              <a:gd name="T43" fmla="*/ 24 h 32"/>
              <a:gd name="T44" fmla="*/ 8 w 48"/>
              <a:gd name="T45" fmla="*/ 20 h 32"/>
              <a:gd name="T46" fmla="*/ 4 w 48"/>
              <a:gd name="T47" fmla="*/ 14 h 32"/>
              <a:gd name="T48" fmla="*/ 4 w 48"/>
              <a:gd name="T49" fmla="*/ 1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" h="32">
                <a:moveTo>
                  <a:pt x="4" y="14"/>
                </a:moveTo>
                <a:lnTo>
                  <a:pt x="4" y="14"/>
                </a:lnTo>
                <a:lnTo>
                  <a:pt x="2" y="8"/>
                </a:lnTo>
                <a:lnTo>
                  <a:pt x="0" y="4"/>
                </a:lnTo>
                <a:lnTo>
                  <a:pt x="2" y="2"/>
                </a:lnTo>
                <a:lnTo>
                  <a:pt x="2" y="2"/>
                </a:lnTo>
                <a:lnTo>
                  <a:pt x="6" y="0"/>
                </a:lnTo>
                <a:lnTo>
                  <a:pt x="8" y="4"/>
                </a:lnTo>
                <a:lnTo>
                  <a:pt x="8" y="6"/>
                </a:lnTo>
                <a:lnTo>
                  <a:pt x="10" y="10"/>
                </a:lnTo>
                <a:lnTo>
                  <a:pt x="10" y="10"/>
                </a:lnTo>
                <a:lnTo>
                  <a:pt x="18" y="16"/>
                </a:lnTo>
                <a:lnTo>
                  <a:pt x="26" y="22"/>
                </a:lnTo>
                <a:lnTo>
                  <a:pt x="34" y="24"/>
                </a:lnTo>
                <a:lnTo>
                  <a:pt x="46" y="24"/>
                </a:lnTo>
                <a:lnTo>
                  <a:pt x="46" y="24"/>
                </a:lnTo>
                <a:lnTo>
                  <a:pt x="48" y="26"/>
                </a:lnTo>
                <a:lnTo>
                  <a:pt x="48" y="28"/>
                </a:lnTo>
                <a:lnTo>
                  <a:pt x="48" y="28"/>
                </a:lnTo>
                <a:lnTo>
                  <a:pt x="36" y="32"/>
                </a:lnTo>
                <a:lnTo>
                  <a:pt x="24" y="30"/>
                </a:lnTo>
                <a:lnTo>
                  <a:pt x="12" y="24"/>
                </a:lnTo>
                <a:lnTo>
                  <a:pt x="8" y="20"/>
                </a:lnTo>
                <a:lnTo>
                  <a:pt x="4" y="14"/>
                </a:lnTo>
                <a:lnTo>
                  <a:pt x="4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8761" name="Freeform 41"/>
          <p:cNvSpPr>
            <a:spLocks/>
          </p:cNvSpPr>
          <p:nvPr/>
        </p:nvSpPr>
        <p:spPr bwMode="auto">
          <a:xfrm>
            <a:off x="4194175" y="5126038"/>
            <a:ext cx="69850" cy="69850"/>
          </a:xfrm>
          <a:custGeom>
            <a:avLst/>
            <a:gdLst>
              <a:gd name="T0" fmla="*/ 12 w 16"/>
              <a:gd name="T1" fmla="*/ 36 h 36"/>
              <a:gd name="T2" fmla="*/ 0 w 16"/>
              <a:gd name="T3" fmla="*/ 4 h 36"/>
              <a:gd name="T4" fmla="*/ 4 w 16"/>
              <a:gd name="T5" fmla="*/ 0 h 36"/>
              <a:gd name="T6" fmla="*/ 4 w 16"/>
              <a:gd name="T7" fmla="*/ 0 h 36"/>
              <a:gd name="T8" fmla="*/ 10 w 16"/>
              <a:gd name="T9" fmla="*/ 8 h 36"/>
              <a:gd name="T10" fmla="*/ 12 w 16"/>
              <a:gd name="T11" fmla="*/ 16 h 36"/>
              <a:gd name="T12" fmla="*/ 16 w 16"/>
              <a:gd name="T13" fmla="*/ 36 h 36"/>
              <a:gd name="T14" fmla="*/ 12 w 16"/>
              <a:gd name="T15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6">
                <a:moveTo>
                  <a:pt x="12" y="36"/>
                </a:moveTo>
                <a:lnTo>
                  <a:pt x="0" y="4"/>
                </a:lnTo>
                <a:lnTo>
                  <a:pt x="4" y="0"/>
                </a:lnTo>
                <a:lnTo>
                  <a:pt x="4" y="0"/>
                </a:lnTo>
                <a:lnTo>
                  <a:pt x="10" y="8"/>
                </a:lnTo>
                <a:lnTo>
                  <a:pt x="12" y="16"/>
                </a:lnTo>
                <a:lnTo>
                  <a:pt x="16" y="36"/>
                </a:lnTo>
                <a:lnTo>
                  <a:pt x="12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8762" name="Freeform 42"/>
          <p:cNvSpPr>
            <a:spLocks/>
          </p:cNvSpPr>
          <p:nvPr/>
        </p:nvSpPr>
        <p:spPr bwMode="auto">
          <a:xfrm>
            <a:off x="4254500" y="4983163"/>
            <a:ext cx="69850" cy="69850"/>
          </a:xfrm>
          <a:custGeom>
            <a:avLst/>
            <a:gdLst>
              <a:gd name="T0" fmla="*/ 4 w 22"/>
              <a:gd name="T1" fmla="*/ 0 h 34"/>
              <a:gd name="T2" fmla="*/ 22 w 22"/>
              <a:gd name="T3" fmla="*/ 30 h 34"/>
              <a:gd name="T4" fmla="*/ 20 w 22"/>
              <a:gd name="T5" fmla="*/ 34 h 34"/>
              <a:gd name="T6" fmla="*/ 20 w 22"/>
              <a:gd name="T7" fmla="*/ 34 h 34"/>
              <a:gd name="T8" fmla="*/ 12 w 22"/>
              <a:gd name="T9" fmla="*/ 28 h 34"/>
              <a:gd name="T10" fmla="*/ 8 w 22"/>
              <a:gd name="T11" fmla="*/ 18 h 34"/>
              <a:gd name="T12" fmla="*/ 0 w 22"/>
              <a:gd name="T13" fmla="*/ 0 h 34"/>
              <a:gd name="T14" fmla="*/ 4 w 22"/>
              <a:gd name="T1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34">
                <a:moveTo>
                  <a:pt x="4" y="0"/>
                </a:moveTo>
                <a:lnTo>
                  <a:pt x="22" y="30"/>
                </a:lnTo>
                <a:lnTo>
                  <a:pt x="20" y="34"/>
                </a:lnTo>
                <a:lnTo>
                  <a:pt x="20" y="34"/>
                </a:lnTo>
                <a:lnTo>
                  <a:pt x="12" y="28"/>
                </a:lnTo>
                <a:lnTo>
                  <a:pt x="8" y="18"/>
                </a:ln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8763" name="Freeform 43"/>
          <p:cNvSpPr>
            <a:spLocks/>
          </p:cNvSpPr>
          <p:nvPr/>
        </p:nvSpPr>
        <p:spPr bwMode="auto">
          <a:xfrm>
            <a:off x="4095750" y="4976813"/>
            <a:ext cx="155575" cy="98425"/>
          </a:xfrm>
          <a:custGeom>
            <a:avLst/>
            <a:gdLst>
              <a:gd name="T0" fmla="*/ 12 w 98"/>
              <a:gd name="T1" fmla="*/ 12 h 62"/>
              <a:gd name="T2" fmla="*/ 28 w 98"/>
              <a:gd name="T3" fmla="*/ 4 h 62"/>
              <a:gd name="T4" fmla="*/ 46 w 98"/>
              <a:gd name="T5" fmla="*/ 0 h 62"/>
              <a:gd name="T6" fmla="*/ 64 w 98"/>
              <a:gd name="T7" fmla="*/ 2 h 62"/>
              <a:gd name="T8" fmla="*/ 82 w 98"/>
              <a:gd name="T9" fmla="*/ 10 h 62"/>
              <a:gd name="T10" fmla="*/ 88 w 98"/>
              <a:gd name="T11" fmla="*/ 18 h 62"/>
              <a:gd name="T12" fmla="*/ 98 w 98"/>
              <a:gd name="T13" fmla="*/ 36 h 62"/>
              <a:gd name="T14" fmla="*/ 96 w 98"/>
              <a:gd name="T15" fmla="*/ 46 h 62"/>
              <a:gd name="T16" fmla="*/ 90 w 98"/>
              <a:gd name="T17" fmla="*/ 56 h 62"/>
              <a:gd name="T18" fmla="*/ 78 w 98"/>
              <a:gd name="T19" fmla="*/ 62 h 62"/>
              <a:gd name="T20" fmla="*/ 56 w 98"/>
              <a:gd name="T21" fmla="*/ 58 h 62"/>
              <a:gd name="T22" fmla="*/ 36 w 98"/>
              <a:gd name="T23" fmla="*/ 46 h 62"/>
              <a:gd name="T24" fmla="*/ 40 w 98"/>
              <a:gd name="T25" fmla="*/ 40 h 62"/>
              <a:gd name="T26" fmla="*/ 54 w 98"/>
              <a:gd name="T27" fmla="*/ 26 h 62"/>
              <a:gd name="T28" fmla="*/ 62 w 98"/>
              <a:gd name="T29" fmla="*/ 26 h 62"/>
              <a:gd name="T30" fmla="*/ 58 w 98"/>
              <a:gd name="T31" fmla="*/ 28 h 62"/>
              <a:gd name="T32" fmla="*/ 48 w 98"/>
              <a:gd name="T33" fmla="*/ 34 h 62"/>
              <a:gd name="T34" fmla="*/ 48 w 98"/>
              <a:gd name="T35" fmla="*/ 44 h 62"/>
              <a:gd name="T36" fmla="*/ 52 w 98"/>
              <a:gd name="T37" fmla="*/ 50 h 62"/>
              <a:gd name="T38" fmla="*/ 74 w 98"/>
              <a:gd name="T39" fmla="*/ 56 h 62"/>
              <a:gd name="T40" fmla="*/ 82 w 98"/>
              <a:gd name="T41" fmla="*/ 52 h 62"/>
              <a:gd name="T42" fmla="*/ 88 w 98"/>
              <a:gd name="T43" fmla="*/ 46 h 62"/>
              <a:gd name="T44" fmla="*/ 90 w 98"/>
              <a:gd name="T45" fmla="*/ 40 h 62"/>
              <a:gd name="T46" fmla="*/ 82 w 98"/>
              <a:gd name="T47" fmla="*/ 22 h 62"/>
              <a:gd name="T48" fmla="*/ 76 w 98"/>
              <a:gd name="T49" fmla="*/ 16 h 62"/>
              <a:gd name="T50" fmla="*/ 52 w 98"/>
              <a:gd name="T51" fmla="*/ 8 h 62"/>
              <a:gd name="T52" fmla="*/ 26 w 98"/>
              <a:gd name="T53" fmla="*/ 14 h 62"/>
              <a:gd name="T54" fmla="*/ 18 w 98"/>
              <a:gd name="T55" fmla="*/ 20 h 62"/>
              <a:gd name="T56" fmla="*/ 4 w 98"/>
              <a:gd name="T57" fmla="*/ 38 h 62"/>
              <a:gd name="T58" fmla="*/ 0 w 98"/>
              <a:gd name="T59" fmla="*/ 42 h 62"/>
              <a:gd name="T60" fmla="*/ 2 w 98"/>
              <a:gd name="T61" fmla="*/ 26 h 62"/>
              <a:gd name="T62" fmla="*/ 12 w 98"/>
              <a:gd name="T63" fmla="*/ 1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8" h="62">
                <a:moveTo>
                  <a:pt x="12" y="12"/>
                </a:moveTo>
                <a:lnTo>
                  <a:pt x="12" y="12"/>
                </a:lnTo>
                <a:lnTo>
                  <a:pt x="20" y="8"/>
                </a:lnTo>
                <a:lnTo>
                  <a:pt x="28" y="4"/>
                </a:lnTo>
                <a:lnTo>
                  <a:pt x="36" y="2"/>
                </a:lnTo>
                <a:lnTo>
                  <a:pt x="46" y="0"/>
                </a:lnTo>
                <a:lnTo>
                  <a:pt x="56" y="2"/>
                </a:lnTo>
                <a:lnTo>
                  <a:pt x="64" y="2"/>
                </a:lnTo>
                <a:lnTo>
                  <a:pt x="74" y="6"/>
                </a:lnTo>
                <a:lnTo>
                  <a:pt x="82" y="10"/>
                </a:lnTo>
                <a:lnTo>
                  <a:pt x="82" y="10"/>
                </a:lnTo>
                <a:lnTo>
                  <a:pt x="88" y="18"/>
                </a:lnTo>
                <a:lnTo>
                  <a:pt x="94" y="26"/>
                </a:lnTo>
                <a:lnTo>
                  <a:pt x="98" y="36"/>
                </a:lnTo>
                <a:lnTo>
                  <a:pt x="96" y="46"/>
                </a:lnTo>
                <a:lnTo>
                  <a:pt x="96" y="46"/>
                </a:lnTo>
                <a:lnTo>
                  <a:pt x="94" y="52"/>
                </a:lnTo>
                <a:lnTo>
                  <a:pt x="90" y="56"/>
                </a:lnTo>
                <a:lnTo>
                  <a:pt x="78" y="62"/>
                </a:lnTo>
                <a:lnTo>
                  <a:pt x="78" y="62"/>
                </a:lnTo>
                <a:lnTo>
                  <a:pt x="66" y="62"/>
                </a:lnTo>
                <a:lnTo>
                  <a:pt x="56" y="58"/>
                </a:lnTo>
                <a:lnTo>
                  <a:pt x="46" y="54"/>
                </a:lnTo>
                <a:lnTo>
                  <a:pt x="36" y="46"/>
                </a:lnTo>
                <a:lnTo>
                  <a:pt x="36" y="46"/>
                </a:lnTo>
                <a:lnTo>
                  <a:pt x="40" y="40"/>
                </a:lnTo>
                <a:lnTo>
                  <a:pt x="46" y="32"/>
                </a:lnTo>
                <a:lnTo>
                  <a:pt x="54" y="26"/>
                </a:lnTo>
                <a:lnTo>
                  <a:pt x="58" y="26"/>
                </a:lnTo>
                <a:lnTo>
                  <a:pt x="62" y="26"/>
                </a:lnTo>
                <a:lnTo>
                  <a:pt x="62" y="26"/>
                </a:lnTo>
                <a:lnTo>
                  <a:pt x="58" y="28"/>
                </a:lnTo>
                <a:lnTo>
                  <a:pt x="52" y="32"/>
                </a:lnTo>
                <a:lnTo>
                  <a:pt x="48" y="34"/>
                </a:lnTo>
                <a:lnTo>
                  <a:pt x="48" y="38"/>
                </a:lnTo>
                <a:lnTo>
                  <a:pt x="48" y="44"/>
                </a:lnTo>
                <a:lnTo>
                  <a:pt x="52" y="50"/>
                </a:lnTo>
                <a:lnTo>
                  <a:pt x="52" y="50"/>
                </a:lnTo>
                <a:lnTo>
                  <a:pt x="68" y="56"/>
                </a:lnTo>
                <a:lnTo>
                  <a:pt x="74" y="56"/>
                </a:lnTo>
                <a:lnTo>
                  <a:pt x="82" y="52"/>
                </a:lnTo>
                <a:lnTo>
                  <a:pt x="82" y="52"/>
                </a:lnTo>
                <a:lnTo>
                  <a:pt x="86" y="50"/>
                </a:lnTo>
                <a:lnTo>
                  <a:pt x="88" y="46"/>
                </a:lnTo>
                <a:lnTo>
                  <a:pt x="90" y="40"/>
                </a:lnTo>
                <a:lnTo>
                  <a:pt x="90" y="40"/>
                </a:lnTo>
                <a:lnTo>
                  <a:pt x="86" y="26"/>
                </a:lnTo>
                <a:lnTo>
                  <a:pt x="82" y="22"/>
                </a:lnTo>
                <a:lnTo>
                  <a:pt x="76" y="16"/>
                </a:lnTo>
                <a:lnTo>
                  <a:pt x="76" y="16"/>
                </a:lnTo>
                <a:lnTo>
                  <a:pt x="64" y="12"/>
                </a:lnTo>
                <a:lnTo>
                  <a:pt x="52" y="8"/>
                </a:lnTo>
                <a:lnTo>
                  <a:pt x="38" y="10"/>
                </a:lnTo>
                <a:lnTo>
                  <a:pt x="26" y="14"/>
                </a:lnTo>
                <a:lnTo>
                  <a:pt x="26" y="14"/>
                </a:lnTo>
                <a:lnTo>
                  <a:pt x="18" y="20"/>
                </a:lnTo>
                <a:lnTo>
                  <a:pt x="10" y="30"/>
                </a:lnTo>
                <a:lnTo>
                  <a:pt x="4" y="38"/>
                </a:lnTo>
                <a:lnTo>
                  <a:pt x="0" y="42"/>
                </a:lnTo>
                <a:lnTo>
                  <a:pt x="0" y="42"/>
                </a:lnTo>
                <a:lnTo>
                  <a:pt x="0" y="34"/>
                </a:lnTo>
                <a:lnTo>
                  <a:pt x="2" y="26"/>
                </a:lnTo>
                <a:lnTo>
                  <a:pt x="6" y="18"/>
                </a:lnTo>
                <a:lnTo>
                  <a:pt x="12" y="12"/>
                </a:lnTo>
                <a:lnTo>
                  <a:pt x="12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8764" name="Freeform 44"/>
          <p:cNvSpPr>
            <a:spLocks/>
          </p:cNvSpPr>
          <p:nvPr/>
        </p:nvSpPr>
        <p:spPr bwMode="auto">
          <a:xfrm>
            <a:off x="4286250" y="6069013"/>
            <a:ext cx="107950" cy="149225"/>
          </a:xfrm>
          <a:custGeom>
            <a:avLst/>
            <a:gdLst>
              <a:gd name="T0" fmla="*/ 4 w 68"/>
              <a:gd name="T1" fmla="*/ 76 h 94"/>
              <a:gd name="T2" fmla="*/ 0 w 68"/>
              <a:gd name="T3" fmla="*/ 58 h 94"/>
              <a:gd name="T4" fmla="*/ 2 w 68"/>
              <a:gd name="T5" fmla="*/ 38 h 94"/>
              <a:gd name="T6" fmla="*/ 8 w 68"/>
              <a:gd name="T7" fmla="*/ 22 h 94"/>
              <a:gd name="T8" fmla="*/ 20 w 68"/>
              <a:gd name="T9" fmla="*/ 8 h 94"/>
              <a:gd name="T10" fmla="*/ 30 w 68"/>
              <a:gd name="T11" fmla="*/ 2 h 94"/>
              <a:gd name="T12" fmla="*/ 50 w 68"/>
              <a:gd name="T13" fmla="*/ 0 h 94"/>
              <a:gd name="T14" fmla="*/ 60 w 68"/>
              <a:gd name="T15" fmla="*/ 4 h 94"/>
              <a:gd name="T16" fmla="*/ 66 w 68"/>
              <a:gd name="T17" fmla="*/ 14 h 94"/>
              <a:gd name="T18" fmla="*/ 68 w 68"/>
              <a:gd name="T19" fmla="*/ 26 h 94"/>
              <a:gd name="T20" fmla="*/ 60 w 68"/>
              <a:gd name="T21" fmla="*/ 46 h 94"/>
              <a:gd name="T22" fmla="*/ 42 w 68"/>
              <a:gd name="T23" fmla="*/ 62 h 94"/>
              <a:gd name="T24" fmla="*/ 36 w 68"/>
              <a:gd name="T25" fmla="*/ 56 h 94"/>
              <a:gd name="T26" fmla="*/ 28 w 68"/>
              <a:gd name="T27" fmla="*/ 38 h 94"/>
              <a:gd name="T28" fmla="*/ 30 w 68"/>
              <a:gd name="T29" fmla="*/ 30 h 94"/>
              <a:gd name="T30" fmla="*/ 30 w 68"/>
              <a:gd name="T31" fmla="*/ 34 h 94"/>
              <a:gd name="T32" fmla="*/ 34 w 68"/>
              <a:gd name="T33" fmla="*/ 46 h 94"/>
              <a:gd name="T34" fmla="*/ 44 w 68"/>
              <a:gd name="T35" fmla="*/ 48 h 94"/>
              <a:gd name="T36" fmla="*/ 50 w 68"/>
              <a:gd name="T37" fmla="*/ 46 h 94"/>
              <a:gd name="T38" fmla="*/ 62 w 68"/>
              <a:gd name="T39" fmla="*/ 26 h 94"/>
              <a:gd name="T40" fmla="*/ 60 w 68"/>
              <a:gd name="T41" fmla="*/ 18 h 94"/>
              <a:gd name="T42" fmla="*/ 58 w 68"/>
              <a:gd name="T43" fmla="*/ 12 h 94"/>
              <a:gd name="T44" fmla="*/ 52 w 68"/>
              <a:gd name="T45" fmla="*/ 8 h 94"/>
              <a:gd name="T46" fmla="*/ 32 w 68"/>
              <a:gd name="T47" fmla="*/ 10 h 94"/>
              <a:gd name="T48" fmla="*/ 26 w 68"/>
              <a:gd name="T49" fmla="*/ 14 h 94"/>
              <a:gd name="T50" fmla="*/ 10 w 68"/>
              <a:gd name="T51" fmla="*/ 36 h 94"/>
              <a:gd name="T52" fmla="*/ 8 w 68"/>
              <a:gd name="T53" fmla="*/ 62 h 94"/>
              <a:gd name="T54" fmla="*/ 12 w 68"/>
              <a:gd name="T55" fmla="*/ 72 h 94"/>
              <a:gd name="T56" fmla="*/ 26 w 68"/>
              <a:gd name="T57" fmla="*/ 90 h 94"/>
              <a:gd name="T58" fmla="*/ 28 w 68"/>
              <a:gd name="T59" fmla="*/ 94 h 94"/>
              <a:gd name="T60" fmla="*/ 14 w 68"/>
              <a:gd name="T61" fmla="*/ 88 h 94"/>
              <a:gd name="T62" fmla="*/ 4 w 68"/>
              <a:gd name="T63" fmla="*/ 76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8" h="94">
                <a:moveTo>
                  <a:pt x="4" y="76"/>
                </a:moveTo>
                <a:lnTo>
                  <a:pt x="4" y="76"/>
                </a:lnTo>
                <a:lnTo>
                  <a:pt x="0" y="66"/>
                </a:lnTo>
                <a:lnTo>
                  <a:pt x="0" y="58"/>
                </a:lnTo>
                <a:lnTo>
                  <a:pt x="0" y="48"/>
                </a:lnTo>
                <a:lnTo>
                  <a:pt x="2" y="38"/>
                </a:lnTo>
                <a:lnTo>
                  <a:pt x="4" y="30"/>
                </a:lnTo>
                <a:lnTo>
                  <a:pt x="8" y="22"/>
                </a:lnTo>
                <a:lnTo>
                  <a:pt x="14" y="14"/>
                </a:lnTo>
                <a:lnTo>
                  <a:pt x="20" y="8"/>
                </a:lnTo>
                <a:lnTo>
                  <a:pt x="20" y="8"/>
                </a:lnTo>
                <a:lnTo>
                  <a:pt x="30" y="2"/>
                </a:lnTo>
                <a:lnTo>
                  <a:pt x="40" y="0"/>
                </a:lnTo>
                <a:lnTo>
                  <a:pt x="50" y="0"/>
                </a:lnTo>
                <a:lnTo>
                  <a:pt x="60" y="4"/>
                </a:lnTo>
                <a:lnTo>
                  <a:pt x="60" y="4"/>
                </a:lnTo>
                <a:lnTo>
                  <a:pt x="64" y="8"/>
                </a:lnTo>
                <a:lnTo>
                  <a:pt x="66" y="14"/>
                </a:lnTo>
                <a:lnTo>
                  <a:pt x="68" y="26"/>
                </a:lnTo>
                <a:lnTo>
                  <a:pt x="68" y="26"/>
                </a:lnTo>
                <a:lnTo>
                  <a:pt x="66" y="36"/>
                </a:lnTo>
                <a:lnTo>
                  <a:pt x="60" y="46"/>
                </a:lnTo>
                <a:lnTo>
                  <a:pt x="52" y="54"/>
                </a:lnTo>
                <a:lnTo>
                  <a:pt x="42" y="62"/>
                </a:lnTo>
                <a:lnTo>
                  <a:pt x="42" y="62"/>
                </a:lnTo>
                <a:lnTo>
                  <a:pt x="36" y="56"/>
                </a:lnTo>
                <a:lnTo>
                  <a:pt x="32" y="48"/>
                </a:lnTo>
                <a:lnTo>
                  <a:pt x="28" y="38"/>
                </a:lnTo>
                <a:lnTo>
                  <a:pt x="28" y="34"/>
                </a:lnTo>
                <a:lnTo>
                  <a:pt x="30" y="30"/>
                </a:lnTo>
                <a:lnTo>
                  <a:pt x="30" y="30"/>
                </a:lnTo>
                <a:lnTo>
                  <a:pt x="30" y="34"/>
                </a:lnTo>
                <a:lnTo>
                  <a:pt x="32" y="42"/>
                </a:lnTo>
                <a:lnTo>
                  <a:pt x="34" y="46"/>
                </a:lnTo>
                <a:lnTo>
                  <a:pt x="38" y="48"/>
                </a:lnTo>
                <a:lnTo>
                  <a:pt x="44" y="48"/>
                </a:lnTo>
                <a:lnTo>
                  <a:pt x="50" y="46"/>
                </a:lnTo>
                <a:lnTo>
                  <a:pt x="50" y="46"/>
                </a:lnTo>
                <a:lnTo>
                  <a:pt x="60" y="34"/>
                </a:lnTo>
                <a:lnTo>
                  <a:pt x="62" y="26"/>
                </a:lnTo>
                <a:lnTo>
                  <a:pt x="60" y="18"/>
                </a:lnTo>
                <a:lnTo>
                  <a:pt x="60" y="18"/>
                </a:lnTo>
                <a:lnTo>
                  <a:pt x="60" y="14"/>
                </a:lnTo>
                <a:lnTo>
                  <a:pt x="58" y="12"/>
                </a:lnTo>
                <a:lnTo>
                  <a:pt x="52" y="8"/>
                </a:lnTo>
                <a:lnTo>
                  <a:pt x="52" y="8"/>
                </a:lnTo>
                <a:lnTo>
                  <a:pt x="38" y="8"/>
                </a:lnTo>
                <a:lnTo>
                  <a:pt x="32" y="10"/>
                </a:lnTo>
                <a:lnTo>
                  <a:pt x="26" y="14"/>
                </a:lnTo>
                <a:lnTo>
                  <a:pt x="26" y="14"/>
                </a:lnTo>
                <a:lnTo>
                  <a:pt x="16" y="24"/>
                </a:lnTo>
                <a:lnTo>
                  <a:pt x="10" y="36"/>
                </a:lnTo>
                <a:lnTo>
                  <a:pt x="8" y="48"/>
                </a:lnTo>
                <a:lnTo>
                  <a:pt x="8" y="62"/>
                </a:lnTo>
                <a:lnTo>
                  <a:pt x="8" y="62"/>
                </a:lnTo>
                <a:lnTo>
                  <a:pt x="12" y="72"/>
                </a:lnTo>
                <a:lnTo>
                  <a:pt x="18" y="82"/>
                </a:lnTo>
                <a:lnTo>
                  <a:pt x="26" y="90"/>
                </a:lnTo>
                <a:lnTo>
                  <a:pt x="28" y="94"/>
                </a:lnTo>
                <a:lnTo>
                  <a:pt x="28" y="94"/>
                </a:lnTo>
                <a:lnTo>
                  <a:pt x="20" y="92"/>
                </a:lnTo>
                <a:lnTo>
                  <a:pt x="14" y="88"/>
                </a:lnTo>
                <a:lnTo>
                  <a:pt x="8" y="82"/>
                </a:lnTo>
                <a:lnTo>
                  <a:pt x="4" y="76"/>
                </a:lnTo>
                <a:lnTo>
                  <a:pt x="4" y="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8765" name="Freeform 45"/>
          <p:cNvSpPr>
            <a:spLocks/>
          </p:cNvSpPr>
          <p:nvPr/>
        </p:nvSpPr>
        <p:spPr bwMode="auto">
          <a:xfrm>
            <a:off x="4016375" y="4894263"/>
            <a:ext cx="69850" cy="73025"/>
          </a:xfrm>
          <a:custGeom>
            <a:avLst/>
            <a:gdLst>
              <a:gd name="T0" fmla="*/ 16 w 30"/>
              <a:gd name="T1" fmla="*/ 2 h 46"/>
              <a:gd name="T2" fmla="*/ 16 w 30"/>
              <a:gd name="T3" fmla="*/ 2 h 46"/>
              <a:gd name="T4" fmla="*/ 24 w 30"/>
              <a:gd name="T5" fmla="*/ 0 h 46"/>
              <a:gd name="T6" fmla="*/ 26 w 30"/>
              <a:gd name="T7" fmla="*/ 0 h 46"/>
              <a:gd name="T8" fmla="*/ 30 w 30"/>
              <a:gd name="T9" fmla="*/ 2 h 46"/>
              <a:gd name="T10" fmla="*/ 30 w 30"/>
              <a:gd name="T11" fmla="*/ 2 h 46"/>
              <a:gd name="T12" fmla="*/ 30 w 30"/>
              <a:gd name="T13" fmla="*/ 6 h 46"/>
              <a:gd name="T14" fmla="*/ 28 w 30"/>
              <a:gd name="T15" fmla="*/ 6 h 46"/>
              <a:gd name="T16" fmla="*/ 24 w 30"/>
              <a:gd name="T17" fmla="*/ 8 h 46"/>
              <a:gd name="T18" fmla="*/ 20 w 30"/>
              <a:gd name="T19" fmla="*/ 8 h 46"/>
              <a:gd name="T20" fmla="*/ 20 w 30"/>
              <a:gd name="T21" fmla="*/ 8 h 46"/>
              <a:gd name="T22" fmla="*/ 14 w 30"/>
              <a:gd name="T23" fmla="*/ 16 h 46"/>
              <a:gd name="T24" fmla="*/ 10 w 30"/>
              <a:gd name="T25" fmla="*/ 24 h 46"/>
              <a:gd name="T26" fmla="*/ 8 w 30"/>
              <a:gd name="T27" fmla="*/ 34 h 46"/>
              <a:gd name="T28" fmla="*/ 8 w 30"/>
              <a:gd name="T29" fmla="*/ 44 h 46"/>
              <a:gd name="T30" fmla="*/ 8 w 30"/>
              <a:gd name="T31" fmla="*/ 44 h 46"/>
              <a:gd name="T32" fmla="*/ 6 w 30"/>
              <a:gd name="T33" fmla="*/ 46 h 46"/>
              <a:gd name="T34" fmla="*/ 2 w 30"/>
              <a:gd name="T35" fmla="*/ 46 h 46"/>
              <a:gd name="T36" fmla="*/ 2 w 30"/>
              <a:gd name="T37" fmla="*/ 46 h 46"/>
              <a:gd name="T38" fmla="*/ 0 w 30"/>
              <a:gd name="T39" fmla="*/ 34 h 46"/>
              <a:gd name="T40" fmla="*/ 2 w 30"/>
              <a:gd name="T41" fmla="*/ 22 h 46"/>
              <a:gd name="T42" fmla="*/ 8 w 30"/>
              <a:gd name="T43" fmla="*/ 10 h 46"/>
              <a:gd name="T44" fmla="*/ 12 w 30"/>
              <a:gd name="T45" fmla="*/ 6 h 46"/>
              <a:gd name="T46" fmla="*/ 16 w 30"/>
              <a:gd name="T47" fmla="*/ 2 h 46"/>
              <a:gd name="T48" fmla="*/ 16 w 30"/>
              <a:gd name="T49" fmla="*/ 2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" h="46">
                <a:moveTo>
                  <a:pt x="16" y="2"/>
                </a:moveTo>
                <a:lnTo>
                  <a:pt x="16" y="2"/>
                </a:lnTo>
                <a:lnTo>
                  <a:pt x="24" y="0"/>
                </a:lnTo>
                <a:lnTo>
                  <a:pt x="26" y="0"/>
                </a:lnTo>
                <a:lnTo>
                  <a:pt x="30" y="2"/>
                </a:lnTo>
                <a:lnTo>
                  <a:pt x="30" y="2"/>
                </a:lnTo>
                <a:lnTo>
                  <a:pt x="30" y="6"/>
                </a:lnTo>
                <a:lnTo>
                  <a:pt x="28" y="6"/>
                </a:lnTo>
                <a:lnTo>
                  <a:pt x="24" y="8"/>
                </a:lnTo>
                <a:lnTo>
                  <a:pt x="20" y="8"/>
                </a:lnTo>
                <a:lnTo>
                  <a:pt x="20" y="8"/>
                </a:lnTo>
                <a:lnTo>
                  <a:pt x="14" y="16"/>
                </a:lnTo>
                <a:lnTo>
                  <a:pt x="10" y="24"/>
                </a:lnTo>
                <a:lnTo>
                  <a:pt x="8" y="34"/>
                </a:lnTo>
                <a:lnTo>
                  <a:pt x="8" y="44"/>
                </a:lnTo>
                <a:lnTo>
                  <a:pt x="8" y="44"/>
                </a:lnTo>
                <a:lnTo>
                  <a:pt x="6" y="46"/>
                </a:lnTo>
                <a:lnTo>
                  <a:pt x="2" y="46"/>
                </a:lnTo>
                <a:lnTo>
                  <a:pt x="2" y="46"/>
                </a:lnTo>
                <a:lnTo>
                  <a:pt x="0" y="34"/>
                </a:lnTo>
                <a:lnTo>
                  <a:pt x="2" y="22"/>
                </a:lnTo>
                <a:lnTo>
                  <a:pt x="8" y="10"/>
                </a:lnTo>
                <a:lnTo>
                  <a:pt x="12" y="6"/>
                </a:lnTo>
                <a:lnTo>
                  <a:pt x="16" y="2"/>
                </a:lnTo>
                <a:lnTo>
                  <a:pt x="16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8766" name="Freeform 46"/>
          <p:cNvSpPr>
            <a:spLocks/>
          </p:cNvSpPr>
          <p:nvPr/>
        </p:nvSpPr>
        <p:spPr bwMode="auto">
          <a:xfrm>
            <a:off x="3879850" y="4795838"/>
            <a:ext cx="82550" cy="69850"/>
          </a:xfrm>
          <a:custGeom>
            <a:avLst/>
            <a:gdLst>
              <a:gd name="T0" fmla="*/ 4 w 52"/>
              <a:gd name="T1" fmla="*/ 14 h 22"/>
              <a:gd name="T2" fmla="*/ 4 w 52"/>
              <a:gd name="T3" fmla="*/ 14 h 22"/>
              <a:gd name="T4" fmla="*/ 0 w 52"/>
              <a:gd name="T5" fmla="*/ 8 h 22"/>
              <a:gd name="T6" fmla="*/ 0 w 52"/>
              <a:gd name="T7" fmla="*/ 6 h 22"/>
              <a:gd name="T8" fmla="*/ 0 w 52"/>
              <a:gd name="T9" fmla="*/ 2 h 22"/>
              <a:gd name="T10" fmla="*/ 0 w 52"/>
              <a:gd name="T11" fmla="*/ 2 h 22"/>
              <a:gd name="T12" fmla="*/ 4 w 52"/>
              <a:gd name="T13" fmla="*/ 0 h 22"/>
              <a:gd name="T14" fmla="*/ 6 w 52"/>
              <a:gd name="T15" fmla="*/ 2 h 22"/>
              <a:gd name="T16" fmla="*/ 8 w 52"/>
              <a:gd name="T17" fmla="*/ 6 h 22"/>
              <a:gd name="T18" fmla="*/ 10 w 52"/>
              <a:gd name="T19" fmla="*/ 8 h 22"/>
              <a:gd name="T20" fmla="*/ 10 w 52"/>
              <a:gd name="T21" fmla="*/ 8 h 22"/>
              <a:gd name="T22" fmla="*/ 20 w 52"/>
              <a:gd name="T23" fmla="*/ 12 h 22"/>
              <a:gd name="T24" fmla="*/ 28 w 52"/>
              <a:gd name="T25" fmla="*/ 14 h 22"/>
              <a:gd name="T26" fmla="*/ 38 w 52"/>
              <a:gd name="T27" fmla="*/ 14 h 22"/>
              <a:gd name="T28" fmla="*/ 48 w 52"/>
              <a:gd name="T29" fmla="*/ 10 h 22"/>
              <a:gd name="T30" fmla="*/ 48 w 52"/>
              <a:gd name="T31" fmla="*/ 10 h 22"/>
              <a:gd name="T32" fmla="*/ 50 w 52"/>
              <a:gd name="T33" fmla="*/ 10 h 22"/>
              <a:gd name="T34" fmla="*/ 52 w 52"/>
              <a:gd name="T35" fmla="*/ 14 h 22"/>
              <a:gd name="T36" fmla="*/ 52 w 52"/>
              <a:gd name="T37" fmla="*/ 14 h 22"/>
              <a:gd name="T38" fmla="*/ 40 w 52"/>
              <a:gd name="T39" fmla="*/ 20 h 22"/>
              <a:gd name="T40" fmla="*/ 28 w 52"/>
              <a:gd name="T41" fmla="*/ 22 h 22"/>
              <a:gd name="T42" fmla="*/ 16 w 52"/>
              <a:gd name="T43" fmla="*/ 20 h 22"/>
              <a:gd name="T44" fmla="*/ 10 w 52"/>
              <a:gd name="T45" fmla="*/ 18 h 22"/>
              <a:gd name="T46" fmla="*/ 4 w 52"/>
              <a:gd name="T47" fmla="*/ 14 h 22"/>
              <a:gd name="T48" fmla="*/ 4 w 52"/>
              <a:gd name="T49" fmla="*/ 14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2" h="22">
                <a:moveTo>
                  <a:pt x="4" y="14"/>
                </a:moveTo>
                <a:lnTo>
                  <a:pt x="4" y="14"/>
                </a:lnTo>
                <a:lnTo>
                  <a:pt x="0" y="8"/>
                </a:lnTo>
                <a:lnTo>
                  <a:pt x="0" y="6"/>
                </a:lnTo>
                <a:lnTo>
                  <a:pt x="0" y="2"/>
                </a:lnTo>
                <a:lnTo>
                  <a:pt x="0" y="2"/>
                </a:lnTo>
                <a:lnTo>
                  <a:pt x="4" y="0"/>
                </a:lnTo>
                <a:lnTo>
                  <a:pt x="6" y="2"/>
                </a:lnTo>
                <a:lnTo>
                  <a:pt x="8" y="6"/>
                </a:lnTo>
                <a:lnTo>
                  <a:pt x="10" y="8"/>
                </a:lnTo>
                <a:lnTo>
                  <a:pt x="10" y="8"/>
                </a:lnTo>
                <a:lnTo>
                  <a:pt x="20" y="12"/>
                </a:lnTo>
                <a:lnTo>
                  <a:pt x="28" y="14"/>
                </a:lnTo>
                <a:lnTo>
                  <a:pt x="38" y="14"/>
                </a:lnTo>
                <a:lnTo>
                  <a:pt x="48" y="10"/>
                </a:lnTo>
                <a:lnTo>
                  <a:pt x="48" y="10"/>
                </a:lnTo>
                <a:lnTo>
                  <a:pt x="50" y="10"/>
                </a:lnTo>
                <a:lnTo>
                  <a:pt x="52" y="14"/>
                </a:lnTo>
                <a:lnTo>
                  <a:pt x="52" y="14"/>
                </a:lnTo>
                <a:lnTo>
                  <a:pt x="40" y="20"/>
                </a:lnTo>
                <a:lnTo>
                  <a:pt x="28" y="22"/>
                </a:lnTo>
                <a:lnTo>
                  <a:pt x="16" y="20"/>
                </a:lnTo>
                <a:lnTo>
                  <a:pt x="10" y="18"/>
                </a:lnTo>
                <a:lnTo>
                  <a:pt x="4" y="14"/>
                </a:lnTo>
                <a:lnTo>
                  <a:pt x="4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8767" name="Freeform 47"/>
          <p:cNvSpPr>
            <a:spLocks/>
          </p:cNvSpPr>
          <p:nvPr/>
        </p:nvSpPr>
        <p:spPr bwMode="auto">
          <a:xfrm>
            <a:off x="4375150" y="5310188"/>
            <a:ext cx="69850" cy="69850"/>
          </a:xfrm>
          <a:custGeom>
            <a:avLst/>
            <a:gdLst>
              <a:gd name="T0" fmla="*/ 12 w 12"/>
              <a:gd name="T1" fmla="*/ 12 h 24"/>
              <a:gd name="T2" fmla="*/ 12 w 12"/>
              <a:gd name="T3" fmla="*/ 12 h 24"/>
              <a:gd name="T4" fmla="*/ 10 w 12"/>
              <a:gd name="T5" fmla="*/ 20 h 24"/>
              <a:gd name="T6" fmla="*/ 8 w 12"/>
              <a:gd name="T7" fmla="*/ 22 h 24"/>
              <a:gd name="T8" fmla="*/ 6 w 12"/>
              <a:gd name="T9" fmla="*/ 24 h 24"/>
              <a:gd name="T10" fmla="*/ 6 w 12"/>
              <a:gd name="T11" fmla="*/ 24 h 24"/>
              <a:gd name="T12" fmla="*/ 4 w 12"/>
              <a:gd name="T13" fmla="*/ 22 h 24"/>
              <a:gd name="T14" fmla="*/ 2 w 12"/>
              <a:gd name="T15" fmla="*/ 20 h 24"/>
              <a:gd name="T16" fmla="*/ 0 w 12"/>
              <a:gd name="T17" fmla="*/ 12 h 24"/>
              <a:gd name="T18" fmla="*/ 0 w 12"/>
              <a:gd name="T19" fmla="*/ 12 h 24"/>
              <a:gd name="T20" fmla="*/ 2 w 12"/>
              <a:gd name="T21" fmla="*/ 2 h 24"/>
              <a:gd name="T22" fmla="*/ 4 w 12"/>
              <a:gd name="T23" fmla="*/ 0 h 24"/>
              <a:gd name="T24" fmla="*/ 6 w 12"/>
              <a:gd name="T25" fmla="*/ 0 h 24"/>
              <a:gd name="T26" fmla="*/ 6 w 12"/>
              <a:gd name="T27" fmla="*/ 0 h 24"/>
              <a:gd name="T28" fmla="*/ 8 w 12"/>
              <a:gd name="T29" fmla="*/ 0 h 24"/>
              <a:gd name="T30" fmla="*/ 10 w 12"/>
              <a:gd name="T31" fmla="*/ 2 h 24"/>
              <a:gd name="T32" fmla="*/ 12 w 12"/>
              <a:gd name="T33" fmla="*/ 12 h 24"/>
              <a:gd name="T34" fmla="*/ 12 w 12"/>
              <a:gd name="T35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" h="24">
                <a:moveTo>
                  <a:pt x="12" y="12"/>
                </a:moveTo>
                <a:lnTo>
                  <a:pt x="12" y="12"/>
                </a:lnTo>
                <a:lnTo>
                  <a:pt x="10" y="20"/>
                </a:lnTo>
                <a:lnTo>
                  <a:pt x="8" y="22"/>
                </a:lnTo>
                <a:lnTo>
                  <a:pt x="6" y="24"/>
                </a:lnTo>
                <a:lnTo>
                  <a:pt x="6" y="24"/>
                </a:lnTo>
                <a:lnTo>
                  <a:pt x="4" y="22"/>
                </a:lnTo>
                <a:lnTo>
                  <a:pt x="2" y="20"/>
                </a:lnTo>
                <a:lnTo>
                  <a:pt x="0" y="12"/>
                </a:lnTo>
                <a:lnTo>
                  <a:pt x="0" y="12"/>
                </a:lnTo>
                <a:lnTo>
                  <a:pt x="2" y="2"/>
                </a:lnTo>
                <a:lnTo>
                  <a:pt x="4" y="0"/>
                </a:lnTo>
                <a:lnTo>
                  <a:pt x="6" y="0"/>
                </a:lnTo>
                <a:lnTo>
                  <a:pt x="6" y="0"/>
                </a:lnTo>
                <a:lnTo>
                  <a:pt x="8" y="0"/>
                </a:lnTo>
                <a:lnTo>
                  <a:pt x="10" y="2"/>
                </a:lnTo>
                <a:lnTo>
                  <a:pt x="12" y="12"/>
                </a:lnTo>
                <a:lnTo>
                  <a:pt x="12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58768" name="Group 48"/>
          <p:cNvGrpSpPr>
            <a:grpSpLocks/>
          </p:cNvGrpSpPr>
          <p:nvPr/>
        </p:nvGrpSpPr>
        <p:grpSpPr bwMode="auto">
          <a:xfrm rot="-251584">
            <a:off x="3924300" y="5157788"/>
            <a:ext cx="1370013" cy="1081087"/>
            <a:chOff x="2336" y="2886"/>
            <a:chExt cx="1153" cy="1047"/>
          </a:xfrm>
        </p:grpSpPr>
        <p:grpSp>
          <p:nvGrpSpPr>
            <p:cNvPr id="158769" name="Group 49"/>
            <p:cNvGrpSpPr>
              <a:grpSpLocks/>
            </p:cNvGrpSpPr>
            <p:nvPr/>
          </p:nvGrpSpPr>
          <p:grpSpPr bwMode="auto">
            <a:xfrm>
              <a:off x="2336" y="2886"/>
              <a:ext cx="1153" cy="1047"/>
              <a:chOff x="607" y="2621"/>
              <a:chExt cx="1153" cy="1047"/>
            </a:xfrm>
          </p:grpSpPr>
          <p:sp>
            <p:nvSpPr>
              <p:cNvPr id="158770" name="Freeform 50"/>
              <p:cNvSpPr>
                <a:spLocks/>
              </p:cNvSpPr>
              <p:nvPr/>
            </p:nvSpPr>
            <p:spPr bwMode="auto">
              <a:xfrm>
                <a:off x="1169" y="2700"/>
                <a:ext cx="44" cy="44"/>
              </a:xfrm>
              <a:custGeom>
                <a:avLst/>
                <a:gdLst>
                  <a:gd name="T0" fmla="*/ 0 w 45"/>
                  <a:gd name="T1" fmla="*/ 22 h 44"/>
                  <a:gd name="T2" fmla="*/ 2 w 45"/>
                  <a:gd name="T3" fmla="*/ 31 h 44"/>
                  <a:gd name="T4" fmla="*/ 7 w 45"/>
                  <a:gd name="T5" fmla="*/ 38 h 44"/>
                  <a:gd name="T6" fmla="*/ 13 w 45"/>
                  <a:gd name="T7" fmla="*/ 43 h 44"/>
                  <a:gd name="T8" fmla="*/ 23 w 45"/>
                  <a:gd name="T9" fmla="*/ 44 h 44"/>
                  <a:gd name="T10" fmla="*/ 31 w 45"/>
                  <a:gd name="T11" fmla="*/ 43 h 44"/>
                  <a:gd name="T12" fmla="*/ 38 w 45"/>
                  <a:gd name="T13" fmla="*/ 38 h 44"/>
                  <a:gd name="T14" fmla="*/ 42 w 45"/>
                  <a:gd name="T15" fmla="*/ 31 h 44"/>
                  <a:gd name="T16" fmla="*/ 45 w 45"/>
                  <a:gd name="T17" fmla="*/ 22 h 44"/>
                  <a:gd name="T18" fmla="*/ 42 w 45"/>
                  <a:gd name="T19" fmla="*/ 13 h 44"/>
                  <a:gd name="T20" fmla="*/ 38 w 45"/>
                  <a:gd name="T21" fmla="*/ 6 h 44"/>
                  <a:gd name="T22" fmla="*/ 31 w 45"/>
                  <a:gd name="T23" fmla="*/ 1 h 44"/>
                  <a:gd name="T24" fmla="*/ 23 w 45"/>
                  <a:gd name="T25" fmla="*/ 0 h 44"/>
                  <a:gd name="T26" fmla="*/ 13 w 45"/>
                  <a:gd name="T27" fmla="*/ 1 h 44"/>
                  <a:gd name="T28" fmla="*/ 7 w 45"/>
                  <a:gd name="T29" fmla="*/ 6 h 44"/>
                  <a:gd name="T30" fmla="*/ 2 w 45"/>
                  <a:gd name="T31" fmla="*/ 13 h 44"/>
                  <a:gd name="T32" fmla="*/ 0 w 45"/>
                  <a:gd name="T33" fmla="*/ 22 h 44"/>
                  <a:gd name="T34" fmla="*/ 0 w 45"/>
                  <a:gd name="T35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44">
                    <a:moveTo>
                      <a:pt x="0" y="22"/>
                    </a:moveTo>
                    <a:lnTo>
                      <a:pt x="2" y="31"/>
                    </a:lnTo>
                    <a:lnTo>
                      <a:pt x="7" y="38"/>
                    </a:lnTo>
                    <a:lnTo>
                      <a:pt x="13" y="43"/>
                    </a:lnTo>
                    <a:lnTo>
                      <a:pt x="23" y="44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5" y="22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13" y="1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771" name="Freeform 51"/>
              <p:cNvSpPr>
                <a:spLocks/>
              </p:cNvSpPr>
              <p:nvPr/>
            </p:nvSpPr>
            <p:spPr bwMode="auto">
              <a:xfrm>
                <a:off x="1320" y="2700"/>
                <a:ext cx="44" cy="44"/>
              </a:xfrm>
              <a:custGeom>
                <a:avLst/>
                <a:gdLst>
                  <a:gd name="T0" fmla="*/ 0 w 44"/>
                  <a:gd name="T1" fmla="*/ 22 h 44"/>
                  <a:gd name="T2" fmla="*/ 2 w 44"/>
                  <a:gd name="T3" fmla="*/ 31 h 44"/>
                  <a:gd name="T4" fmla="*/ 6 w 44"/>
                  <a:gd name="T5" fmla="*/ 38 h 44"/>
                  <a:gd name="T6" fmla="*/ 13 w 44"/>
                  <a:gd name="T7" fmla="*/ 43 h 44"/>
                  <a:gd name="T8" fmla="*/ 22 w 44"/>
                  <a:gd name="T9" fmla="*/ 44 h 44"/>
                  <a:gd name="T10" fmla="*/ 31 w 44"/>
                  <a:gd name="T11" fmla="*/ 43 h 44"/>
                  <a:gd name="T12" fmla="*/ 38 w 44"/>
                  <a:gd name="T13" fmla="*/ 38 h 44"/>
                  <a:gd name="T14" fmla="*/ 43 w 44"/>
                  <a:gd name="T15" fmla="*/ 31 h 44"/>
                  <a:gd name="T16" fmla="*/ 44 w 44"/>
                  <a:gd name="T17" fmla="*/ 22 h 44"/>
                  <a:gd name="T18" fmla="*/ 43 w 44"/>
                  <a:gd name="T19" fmla="*/ 13 h 44"/>
                  <a:gd name="T20" fmla="*/ 38 w 44"/>
                  <a:gd name="T21" fmla="*/ 6 h 44"/>
                  <a:gd name="T22" fmla="*/ 31 w 44"/>
                  <a:gd name="T23" fmla="*/ 1 h 44"/>
                  <a:gd name="T24" fmla="*/ 22 w 44"/>
                  <a:gd name="T25" fmla="*/ 0 h 44"/>
                  <a:gd name="T26" fmla="*/ 13 w 44"/>
                  <a:gd name="T27" fmla="*/ 1 h 44"/>
                  <a:gd name="T28" fmla="*/ 6 w 44"/>
                  <a:gd name="T29" fmla="*/ 6 h 44"/>
                  <a:gd name="T30" fmla="*/ 2 w 44"/>
                  <a:gd name="T31" fmla="*/ 13 h 44"/>
                  <a:gd name="T32" fmla="*/ 0 w 44"/>
                  <a:gd name="T33" fmla="*/ 22 h 44"/>
                  <a:gd name="T34" fmla="*/ 0 w 44"/>
                  <a:gd name="T35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" h="44">
                    <a:moveTo>
                      <a:pt x="0" y="22"/>
                    </a:moveTo>
                    <a:lnTo>
                      <a:pt x="2" y="31"/>
                    </a:lnTo>
                    <a:lnTo>
                      <a:pt x="6" y="38"/>
                    </a:lnTo>
                    <a:lnTo>
                      <a:pt x="13" y="43"/>
                    </a:lnTo>
                    <a:lnTo>
                      <a:pt x="22" y="44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4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772" name="Freeform 52"/>
              <p:cNvSpPr>
                <a:spLocks/>
              </p:cNvSpPr>
              <p:nvPr/>
            </p:nvSpPr>
            <p:spPr bwMode="auto">
              <a:xfrm>
                <a:off x="1243" y="2648"/>
                <a:ext cx="44" cy="44"/>
              </a:xfrm>
              <a:custGeom>
                <a:avLst/>
                <a:gdLst>
                  <a:gd name="T0" fmla="*/ 0 w 44"/>
                  <a:gd name="T1" fmla="*/ 22 h 43"/>
                  <a:gd name="T2" fmla="*/ 1 w 44"/>
                  <a:gd name="T3" fmla="*/ 31 h 43"/>
                  <a:gd name="T4" fmla="*/ 6 w 44"/>
                  <a:gd name="T5" fmla="*/ 38 h 43"/>
                  <a:gd name="T6" fmla="*/ 13 w 44"/>
                  <a:gd name="T7" fmla="*/ 42 h 43"/>
                  <a:gd name="T8" fmla="*/ 22 w 44"/>
                  <a:gd name="T9" fmla="*/ 43 h 43"/>
                  <a:gd name="T10" fmla="*/ 31 w 44"/>
                  <a:gd name="T11" fmla="*/ 42 h 43"/>
                  <a:gd name="T12" fmla="*/ 38 w 44"/>
                  <a:gd name="T13" fmla="*/ 38 h 43"/>
                  <a:gd name="T14" fmla="*/ 43 w 44"/>
                  <a:gd name="T15" fmla="*/ 31 h 43"/>
                  <a:gd name="T16" fmla="*/ 44 w 44"/>
                  <a:gd name="T17" fmla="*/ 22 h 43"/>
                  <a:gd name="T18" fmla="*/ 43 w 44"/>
                  <a:gd name="T19" fmla="*/ 12 h 43"/>
                  <a:gd name="T20" fmla="*/ 38 w 44"/>
                  <a:gd name="T21" fmla="*/ 5 h 43"/>
                  <a:gd name="T22" fmla="*/ 31 w 44"/>
                  <a:gd name="T23" fmla="*/ 1 h 43"/>
                  <a:gd name="T24" fmla="*/ 22 w 44"/>
                  <a:gd name="T25" fmla="*/ 0 h 43"/>
                  <a:gd name="T26" fmla="*/ 13 w 44"/>
                  <a:gd name="T27" fmla="*/ 1 h 43"/>
                  <a:gd name="T28" fmla="*/ 6 w 44"/>
                  <a:gd name="T29" fmla="*/ 5 h 43"/>
                  <a:gd name="T30" fmla="*/ 1 w 44"/>
                  <a:gd name="T31" fmla="*/ 12 h 43"/>
                  <a:gd name="T32" fmla="*/ 0 w 44"/>
                  <a:gd name="T33" fmla="*/ 22 h 43"/>
                  <a:gd name="T34" fmla="*/ 0 w 44"/>
                  <a:gd name="T3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" h="43">
                    <a:moveTo>
                      <a:pt x="0" y="22"/>
                    </a:moveTo>
                    <a:lnTo>
                      <a:pt x="1" y="31"/>
                    </a:lnTo>
                    <a:lnTo>
                      <a:pt x="6" y="38"/>
                    </a:lnTo>
                    <a:lnTo>
                      <a:pt x="13" y="42"/>
                    </a:lnTo>
                    <a:lnTo>
                      <a:pt x="22" y="43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4" y="22"/>
                    </a:lnTo>
                    <a:lnTo>
                      <a:pt x="43" y="12"/>
                    </a:lnTo>
                    <a:lnTo>
                      <a:pt x="38" y="5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773" name="Freeform 53"/>
              <p:cNvSpPr>
                <a:spLocks/>
              </p:cNvSpPr>
              <p:nvPr/>
            </p:nvSpPr>
            <p:spPr bwMode="auto">
              <a:xfrm>
                <a:off x="1469" y="2700"/>
                <a:ext cx="44" cy="44"/>
              </a:xfrm>
              <a:custGeom>
                <a:avLst/>
                <a:gdLst>
                  <a:gd name="T0" fmla="*/ 0 w 43"/>
                  <a:gd name="T1" fmla="*/ 22 h 44"/>
                  <a:gd name="T2" fmla="*/ 1 w 43"/>
                  <a:gd name="T3" fmla="*/ 31 h 44"/>
                  <a:gd name="T4" fmla="*/ 5 w 43"/>
                  <a:gd name="T5" fmla="*/ 38 h 44"/>
                  <a:gd name="T6" fmla="*/ 12 w 43"/>
                  <a:gd name="T7" fmla="*/ 43 h 44"/>
                  <a:gd name="T8" fmla="*/ 22 w 43"/>
                  <a:gd name="T9" fmla="*/ 44 h 44"/>
                  <a:gd name="T10" fmla="*/ 31 w 43"/>
                  <a:gd name="T11" fmla="*/ 43 h 44"/>
                  <a:gd name="T12" fmla="*/ 38 w 43"/>
                  <a:gd name="T13" fmla="*/ 38 h 44"/>
                  <a:gd name="T14" fmla="*/ 42 w 43"/>
                  <a:gd name="T15" fmla="*/ 31 h 44"/>
                  <a:gd name="T16" fmla="*/ 43 w 43"/>
                  <a:gd name="T17" fmla="*/ 22 h 44"/>
                  <a:gd name="T18" fmla="*/ 42 w 43"/>
                  <a:gd name="T19" fmla="*/ 13 h 44"/>
                  <a:gd name="T20" fmla="*/ 38 w 43"/>
                  <a:gd name="T21" fmla="*/ 6 h 44"/>
                  <a:gd name="T22" fmla="*/ 31 w 43"/>
                  <a:gd name="T23" fmla="*/ 1 h 44"/>
                  <a:gd name="T24" fmla="*/ 22 w 43"/>
                  <a:gd name="T25" fmla="*/ 0 h 44"/>
                  <a:gd name="T26" fmla="*/ 12 w 43"/>
                  <a:gd name="T27" fmla="*/ 1 h 44"/>
                  <a:gd name="T28" fmla="*/ 5 w 43"/>
                  <a:gd name="T29" fmla="*/ 6 h 44"/>
                  <a:gd name="T30" fmla="*/ 1 w 43"/>
                  <a:gd name="T31" fmla="*/ 13 h 44"/>
                  <a:gd name="T32" fmla="*/ 0 w 43"/>
                  <a:gd name="T33" fmla="*/ 22 h 44"/>
                  <a:gd name="T34" fmla="*/ 0 w 43"/>
                  <a:gd name="T35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" h="44">
                    <a:moveTo>
                      <a:pt x="0" y="22"/>
                    </a:moveTo>
                    <a:lnTo>
                      <a:pt x="1" y="31"/>
                    </a:lnTo>
                    <a:lnTo>
                      <a:pt x="5" y="38"/>
                    </a:lnTo>
                    <a:lnTo>
                      <a:pt x="12" y="43"/>
                    </a:lnTo>
                    <a:lnTo>
                      <a:pt x="22" y="44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3" y="22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2" y="1"/>
                    </a:lnTo>
                    <a:lnTo>
                      <a:pt x="5" y="6"/>
                    </a:lnTo>
                    <a:lnTo>
                      <a:pt x="1" y="13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774" name="Freeform 54"/>
              <p:cNvSpPr>
                <a:spLocks/>
              </p:cNvSpPr>
              <p:nvPr/>
            </p:nvSpPr>
            <p:spPr bwMode="auto">
              <a:xfrm>
                <a:off x="1392" y="2648"/>
                <a:ext cx="44" cy="44"/>
              </a:xfrm>
              <a:custGeom>
                <a:avLst/>
                <a:gdLst>
                  <a:gd name="T0" fmla="*/ 0 w 45"/>
                  <a:gd name="T1" fmla="*/ 22 h 43"/>
                  <a:gd name="T2" fmla="*/ 3 w 45"/>
                  <a:gd name="T3" fmla="*/ 31 h 43"/>
                  <a:gd name="T4" fmla="*/ 7 w 45"/>
                  <a:gd name="T5" fmla="*/ 38 h 43"/>
                  <a:gd name="T6" fmla="*/ 14 w 45"/>
                  <a:gd name="T7" fmla="*/ 42 h 43"/>
                  <a:gd name="T8" fmla="*/ 22 w 45"/>
                  <a:gd name="T9" fmla="*/ 43 h 43"/>
                  <a:gd name="T10" fmla="*/ 31 w 45"/>
                  <a:gd name="T11" fmla="*/ 42 h 43"/>
                  <a:gd name="T12" fmla="*/ 38 w 45"/>
                  <a:gd name="T13" fmla="*/ 38 h 43"/>
                  <a:gd name="T14" fmla="*/ 43 w 45"/>
                  <a:gd name="T15" fmla="*/ 31 h 43"/>
                  <a:gd name="T16" fmla="*/ 45 w 45"/>
                  <a:gd name="T17" fmla="*/ 22 h 43"/>
                  <a:gd name="T18" fmla="*/ 43 w 45"/>
                  <a:gd name="T19" fmla="*/ 12 h 43"/>
                  <a:gd name="T20" fmla="*/ 38 w 45"/>
                  <a:gd name="T21" fmla="*/ 5 h 43"/>
                  <a:gd name="T22" fmla="*/ 31 w 45"/>
                  <a:gd name="T23" fmla="*/ 1 h 43"/>
                  <a:gd name="T24" fmla="*/ 22 w 45"/>
                  <a:gd name="T25" fmla="*/ 0 h 43"/>
                  <a:gd name="T26" fmla="*/ 14 w 45"/>
                  <a:gd name="T27" fmla="*/ 1 h 43"/>
                  <a:gd name="T28" fmla="*/ 7 w 45"/>
                  <a:gd name="T29" fmla="*/ 5 h 43"/>
                  <a:gd name="T30" fmla="*/ 3 w 45"/>
                  <a:gd name="T31" fmla="*/ 12 h 43"/>
                  <a:gd name="T32" fmla="*/ 0 w 45"/>
                  <a:gd name="T33" fmla="*/ 22 h 43"/>
                  <a:gd name="T34" fmla="*/ 0 w 45"/>
                  <a:gd name="T3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43">
                    <a:moveTo>
                      <a:pt x="0" y="22"/>
                    </a:moveTo>
                    <a:lnTo>
                      <a:pt x="3" y="31"/>
                    </a:lnTo>
                    <a:lnTo>
                      <a:pt x="7" y="38"/>
                    </a:lnTo>
                    <a:lnTo>
                      <a:pt x="14" y="42"/>
                    </a:lnTo>
                    <a:lnTo>
                      <a:pt x="22" y="43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2"/>
                    </a:lnTo>
                    <a:lnTo>
                      <a:pt x="43" y="12"/>
                    </a:lnTo>
                    <a:lnTo>
                      <a:pt x="38" y="5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5"/>
                    </a:lnTo>
                    <a:lnTo>
                      <a:pt x="3" y="12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775" name="Freeform 55"/>
              <p:cNvSpPr>
                <a:spLocks/>
              </p:cNvSpPr>
              <p:nvPr/>
            </p:nvSpPr>
            <p:spPr bwMode="auto">
              <a:xfrm>
                <a:off x="1618" y="2700"/>
                <a:ext cx="44" cy="44"/>
              </a:xfrm>
              <a:custGeom>
                <a:avLst/>
                <a:gdLst>
                  <a:gd name="T0" fmla="*/ 0 w 45"/>
                  <a:gd name="T1" fmla="*/ 22 h 44"/>
                  <a:gd name="T2" fmla="*/ 2 w 45"/>
                  <a:gd name="T3" fmla="*/ 31 h 44"/>
                  <a:gd name="T4" fmla="*/ 7 w 45"/>
                  <a:gd name="T5" fmla="*/ 38 h 44"/>
                  <a:gd name="T6" fmla="*/ 14 w 45"/>
                  <a:gd name="T7" fmla="*/ 43 h 44"/>
                  <a:gd name="T8" fmla="*/ 23 w 45"/>
                  <a:gd name="T9" fmla="*/ 44 h 44"/>
                  <a:gd name="T10" fmla="*/ 31 w 45"/>
                  <a:gd name="T11" fmla="*/ 43 h 44"/>
                  <a:gd name="T12" fmla="*/ 38 w 45"/>
                  <a:gd name="T13" fmla="*/ 38 h 44"/>
                  <a:gd name="T14" fmla="*/ 42 w 45"/>
                  <a:gd name="T15" fmla="*/ 31 h 44"/>
                  <a:gd name="T16" fmla="*/ 45 w 45"/>
                  <a:gd name="T17" fmla="*/ 22 h 44"/>
                  <a:gd name="T18" fmla="*/ 42 w 45"/>
                  <a:gd name="T19" fmla="*/ 13 h 44"/>
                  <a:gd name="T20" fmla="*/ 38 w 45"/>
                  <a:gd name="T21" fmla="*/ 6 h 44"/>
                  <a:gd name="T22" fmla="*/ 31 w 45"/>
                  <a:gd name="T23" fmla="*/ 1 h 44"/>
                  <a:gd name="T24" fmla="*/ 23 w 45"/>
                  <a:gd name="T25" fmla="*/ 0 h 44"/>
                  <a:gd name="T26" fmla="*/ 14 w 45"/>
                  <a:gd name="T27" fmla="*/ 1 h 44"/>
                  <a:gd name="T28" fmla="*/ 7 w 45"/>
                  <a:gd name="T29" fmla="*/ 6 h 44"/>
                  <a:gd name="T30" fmla="*/ 2 w 45"/>
                  <a:gd name="T31" fmla="*/ 13 h 44"/>
                  <a:gd name="T32" fmla="*/ 0 w 45"/>
                  <a:gd name="T33" fmla="*/ 22 h 44"/>
                  <a:gd name="T34" fmla="*/ 0 w 45"/>
                  <a:gd name="T35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44">
                    <a:moveTo>
                      <a:pt x="0" y="22"/>
                    </a:moveTo>
                    <a:lnTo>
                      <a:pt x="2" y="31"/>
                    </a:lnTo>
                    <a:lnTo>
                      <a:pt x="7" y="38"/>
                    </a:lnTo>
                    <a:lnTo>
                      <a:pt x="14" y="43"/>
                    </a:lnTo>
                    <a:lnTo>
                      <a:pt x="23" y="44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5" y="22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14" y="1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776" name="Freeform 56"/>
              <p:cNvSpPr>
                <a:spLocks/>
              </p:cNvSpPr>
              <p:nvPr/>
            </p:nvSpPr>
            <p:spPr bwMode="auto">
              <a:xfrm>
                <a:off x="1541" y="2648"/>
                <a:ext cx="44" cy="44"/>
              </a:xfrm>
              <a:custGeom>
                <a:avLst/>
                <a:gdLst>
                  <a:gd name="T0" fmla="*/ 0 w 43"/>
                  <a:gd name="T1" fmla="*/ 22 h 43"/>
                  <a:gd name="T2" fmla="*/ 1 w 43"/>
                  <a:gd name="T3" fmla="*/ 31 h 43"/>
                  <a:gd name="T4" fmla="*/ 5 w 43"/>
                  <a:gd name="T5" fmla="*/ 38 h 43"/>
                  <a:gd name="T6" fmla="*/ 12 w 43"/>
                  <a:gd name="T7" fmla="*/ 42 h 43"/>
                  <a:gd name="T8" fmla="*/ 22 w 43"/>
                  <a:gd name="T9" fmla="*/ 43 h 43"/>
                  <a:gd name="T10" fmla="*/ 31 w 43"/>
                  <a:gd name="T11" fmla="*/ 42 h 43"/>
                  <a:gd name="T12" fmla="*/ 38 w 43"/>
                  <a:gd name="T13" fmla="*/ 38 h 43"/>
                  <a:gd name="T14" fmla="*/ 42 w 43"/>
                  <a:gd name="T15" fmla="*/ 31 h 43"/>
                  <a:gd name="T16" fmla="*/ 43 w 43"/>
                  <a:gd name="T17" fmla="*/ 22 h 43"/>
                  <a:gd name="T18" fmla="*/ 42 w 43"/>
                  <a:gd name="T19" fmla="*/ 12 h 43"/>
                  <a:gd name="T20" fmla="*/ 38 w 43"/>
                  <a:gd name="T21" fmla="*/ 5 h 43"/>
                  <a:gd name="T22" fmla="*/ 31 w 43"/>
                  <a:gd name="T23" fmla="*/ 1 h 43"/>
                  <a:gd name="T24" fmla="*/ 22 w 43"/>
                  <a:gd name="T25" fmla="*/ 0 h 43"/>
                  <a:gd name="T26" fmla="*/ 12 w 43"/>
                  <a:gd name="T27" fmla="*/ 1 h 43"/>
                  <a:gd name="T28" fmla="*/ 5 w 43"/>
                  <a:gd name="T29" fmla="*/ 5 h 43"/>
                  <a:gd name="T30" fmla="*/ 1 w 43"/>
                  <a:gd name="T31" fmla="*/ 12 h 43"/>
                  <a:gd name="T32" fmla="*/ 0 w 43"/>
                  <a:gd name="T33" fmla="*/ 22 h 43"/>
                  <a:gd name="T34" fmla="*/ 0 w 43"/>
                  <a:gd name="T3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" h="43">
                    <a:moveTo>
                      <a:pt x="0" y="22"/>
                    </a:moveTo>
                    <a:lnTo>
                      <a:pt x="1" y="31"/>
                    </a:lnTo>
                    <a:lnTo>
                      <a:pt x="5" y="38"/>
                    </a:lnTo>
                    <a:lnTo>
                      <a:pt x="12" y="42"/>
                    </a:lnTo>
                    <a:lnTo>
                      <a:pt x="22" y="43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3" y="22"/>
                    </a:lnTo>
                    <a:lnTo>
                      <a:pt x="42" y="12"/>
                    </a:lnTo>
                    <a:lnTo>
                      <a:pt x="38" y="5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2" y="1"/>
                    </a:lnTo>
                    <a:lnTo>
                      <a:pt x="5" y="5"/>
                    </a:lnTo>
                    <a:lnTo>
                      <a:pt x="1" y="12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777" name="Freeform 57"/>
              <p:cNvSpPr>
                <a:spLocks/>
              </p:cNvSpPr>
              <p:nvPr/>
            </p:nvSpPr>
            <p:spPr bwMode="auto">
              <a:xfrm>
                <a:off x="868" y="2826"/>
                <a:ext cx="44" cy="44"/>
              </a:xfrm>
              <a:custGeom>
                <a:avLst/>
                <a:gdLst>
                  <a:gd name="T0" fmla="*/ 0 w 45"/>
                  <a:gd name="T1" fmla="*/ 23 h 45"/>
                  <a:gd name="T2" fmla="*/ 2 w 45"/>
                  <a:gd name="T3" fmla="*/ 31 h 45"/>
                  <a:gd name="T4" fmla="*/ 7 w 45"/>
                  <a:gd name="T5" fmla="*/ 38 h 45"/>
                  <a:gd name="T6" fmla="*/ 14 w 45"/>
                  <a:gd name="T7" fmla="*/ 43 h 45"/>
                  <a:gd name="T8" fmla="*/ 23 w 45"/>
                  <a:gd name="T9" fmla="*/ 45 h 45"/>
                  <a:gd name="T10" fmla="*/ 31 w 45"/>
                  <a:gd name="T11" fmla="*/ 43 h 45"/>
                  <a:gd name="T12" fmla="*/ 38 w 45"/>
                  <a:gd name="T13" fmla="*/ 38 h 45"/>
                  <a:gd name="T14" fmla="*/ 43 w 45"/>
                  <a:gd name="T15" fmla="*/ 31 h 45"/>
                  <a:gd name="T16" fmla="*/ 45 w 45"/>
                  <a:gd name="T17" fmla="*/ 23 h 45"/>
                  <a:gd name="T18" fmla="*/ 43 w 45"/>
                  <a:gd name="T19" fmla="*/ 14 h 45"/>
                  <a:gd name="T20" fmla="*/ 38 w 45"/>
                  <a:gd name="T21" fmla="*/ 7 h 45"/>
                  <a:gd name="T22" fmla="*/ 31 w 45"/>
                  <a:gd name="T23" fmla="*/ 3 h 45"/>
                  <a:gd name="T24" fmla="*/ 23 w 45"/>
                  <a:gd name="T25" fmla="*/ 0 h 45"/>
                  <a:gd name="T26" fmla="*/ 14 w 45"/>
                  <a:gd name="T27" fmla="*/ 3 h 45"/>
                  <a:gd name="T28" fmla="*/ 7 w 45"/>
                  <a:gd name="T29" fmla="*/ 7 h 45"/>
                  <a:gd name="T30" fmla="*/ 2 w 45"/>
                  <a:gd name="T31" fmla="*/ 14 h 45"/>
                  <a:gd name="T32" fmla="*/ 0 w 45"/>
                  <a:gd name="T33" fmla="*/ 23 h 45"/>
                  <a:gd name="T34" fmla="*/ 0 w 45"/>
                  <a:gd name="T35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45">
                    <a:moveTo>
                      <a:pt x="0" y="23"/>
                    </a:moveTo>
                    <a:lnTo>
                      <a:pt x="2" y="31"/>
                    </a:lnTo>
                    <a:lnTo>
                      <a:pt x="7" y="38"/>
                    </a:lnTo>
                    <a:lnTo>
                      <a:pt x="14" y="43"/>
                    </a:lnTo>
                    <a:lnTo>
                      <a:pt x="23" y="45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3"/>
                    </a:lnTo>
                    <a:lnTo>
                      <a:pt x="43" y="14"/>
                    </a:lnTo>
                    <a:lnTo>
                      <a:pt x="38" y="7"/>
                    </a:lnTo>
                    <a:lnTo>
                      <a:pt x="31" y="3"/>
                    </a:lnTo>
                    <a:lnTo>
                      <a:pt x="23" y="0"/>
                    </a:lnTo>
                    <a:lnTo>
                      <a:pt x="14" y="3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778" name="Freeform 58"/>
              <p:cNvSpPr>
                <a:spLocks/>
              </p:cNvSpPr>
              <p:nvPr/>
            </p:nvSpPr>
            <p:spPr bwMode="auto">
              <a:xfrm>
                <a:off x="1020" y="2826"/>
                <a:ext cx="44" cy="44"/>
              </a:xfrm>
              <a:custGeom>
                <a:avLst/>
                <a:gdLst>
                  <a:gd name="T0" fmla="*/ 0 w 45"/>
                  <a:gd name="T1" fmla="*/ 23 h 45"/>
                  <a:gd name="T2" fmla="*/ 1 w 45"/>
                  <a:gd name="T3" fmla="*/ 31 h 45"/>
                  <a:gd name="T4" fmla="*/ 6 w 45"/>
                  <a:gd name="T5" fmla="*/ 38 h 45"/>
                  <a:gd name="T6" fmla="*/ 13 w 45"/>
                  <a:gd name="T7" fmla="*/ 43 h 45"/>
                  <a:gd name="T8" fmla="*/ 22 w 45"/>
                  <a:gd name="T9" fmla="*/ 45 h 45"/>
                  <a:gd name="T10" fmla="*/ 31 w 45"/>
                  <a:gd name="T11" fmla="*/ 43 h 45"/>
                  <a:gd name="T12" fmla="*/ 38 w 45"/>
                  <a:gd name="T13" fmla="*/ 38 h 45"/>
                  <a:gd name="T14" fmla="*/ 43 w 45"/>
                  <a:gd name="T15" fmla="*/ 31 h 45"/>
                  <a:gd name="T16" fmla="*/ 45 w 45"/>
                  <a:gd name="T17" fmla="*/ 23 h 45"/>
                  <a:gd name="T18" fmla="*/ 43 w 45"/>
                  <a:gd name="T19" fmla="*/ 14 h 45"/>
                  <a:gd name="T20" fmla="*/ 38 w 45"/>
                  <a:gd name="T21" fmla="*/ 7 h 45"/>
                  <a:gd name="T22" fmla="*/ 31 w 45"/>
                  <a:gd name="T23" fmla="*/ 3 h 45"/>
                  <a:gd name="T24" fmla="*/ 22 w 45"/>
                  <a:gd name="T25" fmla="*/ 0 h 45"/>
                  <a:gd name="T26" fmla="*/ 13 w 45"/>
                  <a:gd name="T27" fmla="*/ 3 h 45"/>
                  <a:gd name="T28" fmla="*/ 6 w 45"/>
                  <a:gd name="T29" fmla="*/ 7 h 45"/>
                  <a:gd name="T30" fmla="*/ 1 w 45"/>
                  <a:gd name="T31" fmla="*/ 14 h 45"/>
                  <a:gd name="T32" fmla="*/ 0 w 45"/>
                  <a:gd name="T33" fmla="*/ 23 h 45"/>
                  <a:gd name="T34" fmla="*/ 0 w 45"/>
                  <a:gd name="T35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45">
                    <a:moveTo>
                      <a:pt x="0" y="23"/>
                    </a:moveTo>
                    <a:lnTo>
                      <a:pt x="1" y="31"/>
                    </a:lnTo>
                    <a:lnTo>
                      <a:pt x="6" y="38"/>
                    </a:lnTo>
                    <a:lnTo>
                      <a:pt x="13" y="43"/>
                    </a:lnTo>
                    <a:lnTo>
                      <a:pt x="22" y="45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3"/>
                    </a:lnTo>
                    <a:lnTo>
                      <a:pt x="43" y="14"/>
                    </a:lnTo>
                    <a:lnTo>
                      <a:pt x="38" y="7"/>
                    </a:lnTo>
                    <a:lnTo>
                      <a:pt x="31" y="3"/>
                    </a:lnTo>
                    <a:lnTo>
                      <a:pt x="22" y="0"/>
                    </a:lnTo>
                    <a:lnTo>
                      <a:pt x="13" y="3"/>
                    </a:lnTo>
                    <a:lnTo>
                      <a:pt x="6" y="7"/>
                    </a:lnTo>
                    <a:lnTo>
                      <a:pt x="1" y="14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779" name="Freeform 59"/>
              <p:cNvSpPr>
                <a:spLocks/>
              </p:cNvSpPr>
              <p:nvPr/>
            </p:nvSpPr>
            <p:spPr bwMode="auto">
              <a:xfrm>
                <a:off x="943" y="2774"/>
                <a:ext cx="44" cy="44"/>
              </a:xfrm>
              <a:custGeom>
                <a:avLst/>
                <a:gdLst>
                  <a:gd name="T0" fmla="*/ 0 w 45"/>
                  <a:gd name="T1" fmla="*/ 22 h 44"/>
                  <a:gd name="T2" fmla="*/ 2 w 45"/>
                  <a:gd name="T3" fmla="*/ 31 h 44"/>
                  <a:gd name="T4" fmla="*/ 7 w 45"/>
                  <a:gd name="T5" fmla="*/ 38 h 44"/>
                  <a:gd name="T6" fmla="*/ 14 w 45"/>
                  <a:gd name="T7" fmla="*/ 42 h 44"/>
                  <a:gd name="T8" fmla="*/ 22 w 45"/>
                  <a:gd name="T9" fmla="*/ 44 h 44"/>
                  <a:gd name="T10" fmla="*/ 31 w 45"/>
                  <a:gd name="T11" fmla="*/ 42 h 44"/>
                  <a:gd name="T12" fmla="*/ 38 w 45"/>
                  <a:gd name="T13" fmla="*/ 38 h 44"/>
                  <a:gd name="T14" fmla="*/ 43 w 45"/>
                  <a:gd name="T15" fmla="*/ 31 h 44"/>
                  <a:gd name="T16" fmla="*/ 45 w 45"/>
                  <a:gd name="T17" fmla="*/ 22 h 44"/>
                  <a:gd name="T18" fmla="*/ 43 w 45"/>
                  <a:gd name="T19" fmla="*/ 12 h 44"/>
                  <a:gd name="T20" fmla="*/ 38 w 45"/>
                  <a:gd name="T21" fmla="*/ 6 h 44"/>
                  <a:gd name="T22" fmla="*/ 31 w 45"/>
                  <a:gd name="T23" fmla="*/ 1 h 44"/>
                  <a:gd name="T24" fmla="*/ 22 w 45"/>
                  <a:gd name="T25" fmla="*/ 0 h 44"/>
                  <a:gd name="T26" fmla="*/ 14 w 45"/>
                  <a:gd name="T27" fmla="*/ 1 h 44"/>
                  <a:gd name="T28" fmla="*/ 7 w 45"/>
                  <a:gd name="T29" fmla="*/ 6 h 44"/>
                  <a:gd name="T30" fmla="*/ 2 w 45"/>
                  <a:gd name="T31" fmla="*/ 12 h 44"/>
                  <a:gd name="T32" fmla="*/ 0 w 45"/>
                  <a:gd name="T33" fmla="*/ 22 h 44"/>
                  <a:gd name="T34" fmla="*/ 0 w 45"/>
                  <a:gd name="T35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44">
                    <a:moveTo>
                      <a:pt x="0" y="22"/>
                    </a:moveTo>
                    <a:lnTo>
                      <a:pt x="2" y="31"/>
                    </a:lnTo>
                    <a:lnTo>
                      <a:pt x="7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2"/>
                    </a:lnTo>
                    <a:lnTo>
                      <a:pt x="43" y="12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780" name="Freeform 60"/>
              <p:cNvSpPr>
                <a:spLocks/>
              </p:cNvSpPr>
              <p:nvPr/>
            </p:nvSpPr>
            <p:spPr bwMode="auto">
              <a:xfrm>
                <a:off x="1169" y="2826"/>
                <a:ext cx="44" cy="44"/>
              </a:xfrm>
              <a:custGeom>
                <a:avLst/>
                <a:gdLst>
                  <a:gd name="T0" fmla="*/ 0 w 45"/>
                  <a:gd name="T1" fmla="*/ 23 h 45"/>
                  <a:gd name="T2" fmla="*/ 2 w 45"/>
                  <a:gd name="T3" fmla="*/ 31 h 45"/>
                  <a:gd name="T4" fmla="*/ 7 w 45"/>
                  <a:gd name="T5" fmla="*/ 38 h 45"/>
                  <a:gd name="T6" fmla="*/ 13 w 45"/>
                  <a:gd name="T7" fmla="*/ 43 h 45"/>
                  <a:gd name="T8" fmla="*/ 23 w 45"/>
                  <a:gd name="T9" fmla="*/ 45 h 45"/>
                  <a:gd name="T10" fmla="*/ 31 w 45"/>
                  <a:gd name="T11" fmla="*/ 43 h 45"/>
                  <a:gd name="T12" fmla="*/ 38 w 45"/>
                  <a:gd name="T13" fmla="*/ 38 h 45"/>
                  <a:gd name="T14" fmla="*/ 42 w 45"/>
                  <a:gd name="T15" fmla="*/ 31 h 45"/>
                  <a:gd name="T16" fmla="*/ 45 w 45"/>
                  <a:gd name="T17" fmla="*/ 23 h 45"/>
                  <a:gd name="T18" fmla="*/ 42 w 45"/>
                  <a:gd name="T19" fmla="*/ 14 h 45"/>
                  <a:gd name="T20" fmla="*/ 38 w 45"/>
                  <a:gd name="T21" fmla="*/ 7 h 45"/>
                  <a:gd name="T22" fmla="*/ 31 w 45"/>
                  <a:gd name="T23" fmla="*/ 3 h 45"/>
                  <a:gd name="T24" fmla="*/ 23 w 45"/>
                  <a:gd name="T25" fmla="*/ 0 h 45"/>
                  <a:gd name="T26" fmla="*/ 13 w 45"/>
                  <a:gd name="T27" fmla="*/ 3 h 45"/>
                  <a:gd name="T28" fmla="*/ 7 w 45"/>
                  <a:gd name="T29" fmla="*/ 7 h 45"/>
                  <a:gd name="T30" fmla="*/ 2 w 45"/>
                  <a:gd name="T31" fmla="*/ 14 h 45"/>
                  <a:gd name="T32" fmla="*/ 0 w 45"/>
                  <a:gd name="T33" fmla="*/ 23 h 45"/>
                  <a:gd name="T34" fmla="*/ 0 w 45"/>
                  <a:gd name="T35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45">
                    <a:moveTo>
                      <a:pt x="0" y="23"/>
                    </a:moveTo>
                    <a:lnTo>
                      <a:pt x="2" y="31"/>
                    </a:lnTo>
                    <a:lnTo>
                      <a:pt x="7" y="38"/>
                    </a:lnTo>
                    <a:lnTo>
                      <a:pt x="13" y="43"/>
                    </a:lnTo>
                    <a:lnTo>
                      <a:pt x="23" y="45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5" y="23"/>
                    </a:lnTo>
                    <a:lnTo>
                      <a:pt x="42" y="14"/>
                    </a:lnTo>
                    <a:lnTo>
                      <a:pt x="38" y="7"/>
                    </a:lnTo>
                    <a:lnTo>
                      <a:pt x="31" y="3"/>
                    </a:lnTo>
                    <a:lnTo>
                      <a:pt x="23" y="0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781" name="Freeform 61"/>
              <p:cNvSpPr>
                <a:spLocks/>
              </p:cNvSpPr>
              <p:nvPr/>
            </p:nvSpPr>
            <p:spPr bwMode="auto">
              <a:xfrm>
                <a:off x="1092" y="2774"/>
                <a:ext cx="44" cy="44"/>
              </a:xfrm>
              <a:custGeom>
                <a:avLst/>
                <a:gdLst>
                  <a:gd name="T0" fmla="*/ 0 w 44"/>
                  <a:gd name="T1" fmla="*/ 22 h 44"/>
                  <a:gd name="T2" fmla="*/ 2 w 44"/>
                  <a:gd name="T3" fmla="*/ 31 h 44"/>
                  <a:gd name="T4" fmla="*/ 6 w 44"/>
                  <a:gd name="T5" fmla="*/ 38 h 44"/>
                  <a:gd name="T6" fmla="*/ 13 w 44"/>
                  <a:gd name="T7" fmla="*/ 42 h 44"/>
                  <a:gd name="T8" fmla="*/ 22 w 44"/>
                  <a:gd name="T9" fmla="*/ 44 h 44"/>
                  <a:gd name="T10" fmla="*/ 32 w 44"/>
                  <a:gd name="T11" fmla="*/ 42 h 44"/>
                  <a:gd name="T12" fmla="*/ 38 w 44"/>
                  <a:gd name="T13" fmla="*/ 38 h 44"/>
                  <a:gd name="T14" fmla="*/ 43 w 44"/>
                  <a:gd name="T15" fmla="*/ 31 h 44"/>
                  <a:gd name="T16" fmla="*/ 44 w 44"/>
                  <a:gd name="T17" fmla="*/ 22 h 44"/>
                  <a:gd name="T18" fmla="*/ 43 w 44"/>
                  <a:gd name="T19" fmla="*/ 12 h 44"/>
                  <a:gd name="T20" fmla="*/ 38 w 44"/>
                  <a:gd name="T21" fmla="*/ 6 h 44"/>
                  <a:gd name="T22" fmla="*/ 32 w 44"/>
                  <a:gd name="T23" fmla="*/ 1 h 44"/>
                  <a:gd name="T24" fmla="*/ 22 w 44"/>
                  <a:gd name="T25" fmla="*/ 0 h 44"/>
                  <a:gd name="T26" fmla="*/ 13 w 44"/>
                  <a:gd name="T27" fmla="*/ 1 h 44"/>
                  <a:gd name="T28" fmla="*/ 6 w 44"/>
                  <a:gd name="T29" fmla="*/ 6 h 44"/>
                  <a:gd name="T30" fmla="*/ 2 w 44"/>
                  <a:gd name="T31" fmla="*/ 12 h 44"/>
                  <a:gd name="T32" fmla="*/ 0 w 44"/>
                  <a:gd name="T33" fmla="*/ 22 h 44"/>
                  <a:gd name="T34" fmla="*/ 0 w 44"/>
                  <a:gd name="T35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" h="44">
                    <a:moveTo>
                      <a:pt x="0" y="22"/>
                    </a:moveTo>
                    <a:lnTo>
                      <a:pt x="2" y="31"/>
                    </a:lnTo>
                    <a:lnTo>
                      <a:pt x="6" y="38"/>
                    </a:lnTo>
                    <a:lnTo>
                      <a:pt x="13" y="42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4" y="22"/>
                    </a:lnTo>
                    <a:lnTo>
                      <a:pt x="43" y="12"/>
                    </a:lnTo>
                    <a:lnTo>
                      <a:pt x="38" y="6"/>
                    </a:lnTo>
                    <a:lnTo>
                      <a:pt x="32" y="1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782" name="Freeform 62"/>
              <p:cNvSpPr>
                <a:spLocks/>
              </p:cNvSpPr>
              <p:nvPr/>
            </p:nvSpPr>
            <p:spPr bwMode="auto">
              <a:xfrm>
                <a:off x="1320" y="2826"/>
                <a:ext cx="44" cy="44"/>
              </a:xfrm>
              <a:custGeom>
                <a:avLst/>
                <a:gdLst>
                  <a:gd name="T0" fmla="*/ 0 w 44"/>
                  <a:gd name="T1" fmla="*/ 23 h 45"/>
                  <a:gd name="T2" fmla="*/ 2 w 44"/>
                  <a:gd name="T3" fmla="*/ 31 h 45"/>
                  <a:gd name="T4" fmla="*/ 6 w 44"/>
                  <a:gd name="T5" fmla="*/ 38 h 45"/>
                  <a:gd name="T6" fmla="*/ 13 w 44"/>
                  <a:gd name="T7" fmla="*/ 43 h 45"/>
                  <a:gd name="T8" fmla="*/ 22 w 44"/>
                  <a:gd name="T9" fmla="*/ 45 h 45"/>
                  <a:gd name="T10" fmla="*/ 31 w 44"/>
                  <a:gd name="T11" fmla="*/ 43 h 45"/>
                  <a:gd name="T12" fmla="*/ 38 w 44"/>
                  <a:gd name="T13" fmla="*/ 38 h 45"/>
                  <a:gd name="T14" fmla="*/ 43 w 44"/>
                  <a:gd name="T15" fmla="*/ 31 h 45"/>
                  <a:gd name="T16" fmla="*/ 44 w 44"/>
                  <a:gd name="T17" fmla="*/ 23 h 45"/>
                  <a:gd name="T18" fmla="*/ 43 w 44"/>
                  <a:gd name="T19" fmla="*/ 14 h 45"/>
                  <a:gd name="T20" fmla="*/ 38 w 44"/>
                  <a:gd name="T21" fmla="*/ 7 h 45"/>
                  <a:gd name="T22" fmla="*/ 31 w 44"/>
                  <a:gd name="T23" fmla="*/ 3 h 45"/>
                  <a:gd name="T24" fmla="*/ 22 w 44"/>
                  <a:gd name="T25" fmla="*/ 0 h 45"/>
                  <a:gd name="T26" fmla="*/ 13 w 44"/>
                  <a:gd name="T27" fmla="*/ 3 h 45"/>
                  <a:gd name="T28" fmla="*/ 6 w 44"/>
                  <a:gd name="T29" fmla="*/ 7 h 45"/>
                  <a:gd name="T30" fmla="*/ 2 w 44"/>
                  <a:gd name="T31" fmla="*/ 14 h 45"/>
                  <a:gd name="T32" fmla="*/ 0 w 44"/>
                  <a:gd name="T33" fmla="*/ 23 h 45"/>
                  <a:gd name="T34" fmla="*/ 0 w 44"/>
                  <a:gd name="T35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" h="45">
                    <a:moveTo>
                      <a:pt x="0" y="23"/>
                    </a:moveTo>
                    <a:lnTo>
                      <a:pt x="2" y="31"/>
                    </a:lnTo>
                    <a:lnTo>
                      <a:pt x="6" y="38"/>
                    </a:lnTo>
                    <a:lnTo>
                      <a:pt x="13" y="43"/>
                    </a:lnTo>
                    <a:lnTo>
                      <a:pt x="22" y="45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4" y="23"/>
                    </a:lnTo>
                    <a:lnTo>
                      <a:pt x="43" y="14"/>
                    </a:lnTo>
                    <a:lnTo>
                      <a:pt x="38" y="7"/>
                    </a:lnTo>
                    <a:lnTo>
                      <a:pt x="31" y="3"/>
                    </a:lnTo>
                    <a:lnTo>
                      <a:pt x="22" y="0"/>
                    </a:lnTo>
                    <a:lnTo>
                      <a:pt x="13" y="3"/>
                    </a:lnTo>
                    <a:lnTo>
                      <a:pt x="6" y="7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783" name="Freeform 63"/>
              <p:cNvSpPr>
                <a:spLocks/>
              </p:cNvSpPr>
              <p:nvPr/>
            </p:nvSpPr>
            <p:spPr bwMode="auto">
              <a:xfrm>
                <a:off x="1243" y="2774"/>
                <a:ext cx="44" cy="44"/>
              </a:xfrm>
              <a:custGeom>
                <a:avLst/>
                <a:gdLst>
                  <a:gd name="T0" fmla="*/ 0 w 44"/>
                  <a:gd name="T1" fmla="*/ 22 h 44"/>
                  <a:gd name="T2" fmla="*/ 1 w 44"/>
                  <a:gd name="T3" fmla="*/ 31 h 44"/>
                  <a:gd name="T4" fmla="*/ 6 w 44"/>
                  <a:gd name="T5" fmla="*/ 38 h 44"/>
                  <a:gd name="T6" fmla="*/ 13 w 44"/>
                  <a:gd name="T7" fmla="*/ 42 h 44"/>
                  <a:gd name="T8" fmla="*/ 22 w 44"/>
                  <a:gd name="T9" fmla="*/ 44 h 44"/>
                  <a:gd name="T10" fmla="*/ 31 w 44"/>
                  <a:gd name="T11" fmla="*/ 42 h 44"/>
                  <a:gd name="T12" fmla="*/ 38 w 44"/>
                  <a:gd name="T13" fmla="*/ 38 h 44"/>
                  <a:gd name="T14" fmla="*/ 43 w 44"/>
                  <a:gd name="T15" fmla="*/ 31 h 44"/>
                  <a:gd name="T16" fmla="*/ 44 w 44"/>
                  <a:gd name="T17" fmla="*/ 22 h 44"/>
                  <a:gd name="T18" fmla="*/ 43 w 44"/>
                  <a:gd name="T19" fmla="*/ 12 h 44"/>
                  <a:gd name="T20" fmla="*/ 38 w 44"/>
                  <a:gd name="T21" fmla="*/ 6 h 44"/>
                  <a:gd name="T22" fmla="*/ 31 w 44"/>
                  <a:gd name="T23" fmla="*/ 1 h 44"/>
                  <a:gd name="T24" fmla="*/ 22 w 44"/>
                  <a:gd name="T25" fmla="*/ 0 h 44"/>
                  <a:gd name="T26" fmla="*/ 13 w 44"/>
                  <a:gd name="T27" fmla="*/ 1 h 44"/>
                  <a:gd name="T28" fmla="*/ 6 w 44"/>
                  <a:gd name="T29" fmla="*/ 6 h 44"/>
                  <a:gd name="T30" fmla="*/ 1 w 44"/>
                  <a:gd name="T31" fmla="*/ 12 h 44"/>
                  <a:gd name="T32" fmla="*/ 0 w 44"/>
                  <a:gd name="T33" fmla="*/ 22 h 44"/>
                  <a:gd name="T34" fmla="*/ 0 w 44"/>
                  <a:gd name="T35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" h="44">
                    <a:moveTo>
                      <a:pt x="0" y="22"/>
                    </a:moveTo>
                    <a:lnTo>
                      <a:pt x="1" y="31"/>
                    </a:lnTo>
                    <a:lnTo>
                      <a:pt x="6" y="38"/>
                    </a:lnTo>
                    <a:lnTo>
                      <a:pt x="13" y="42"/>
                    </a:lnTo>
                    <a:lnTo>
                      <a:pt x="22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4" y="22"/>
                    </a:lnTo>
                    <a:lnTo>
                      <a:pt x="43" y="12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784" name="Freeform 64"/>
              <p:cNvSpPr>
                <a:spLocks/>
              </p:cNvSpPr>
              <p:nvPr/>
            </p:nvSpPr>
            <p:spPr bwMode="auto">
              <a:xfrm>
                <a:off x="1469" y="2826"/>
                <a:ext cx="44" cy="44"/>
              </a:xfrm>
              <a:custGeom>
                <a:avLst/>
                <a:gdLst>
                  <a:gd name="T0" fmla="*/ 0 w 43"/>
                  <a:gd name="T1" fmla="*/ 23 h 45"/>
                  <a:gd name="T2" fmla="*/ 1 w 43"/>
                  <a:gd name="T3" fmla="*/ 31 h 45"/>
                  <a:gd name="T4" fmla="*/ 5 w 43"/>
                  <a:gd name="T5" fmla="*/ 38 h 45"/>
                  <a:gd name="T6" fmla="*/ 12 w 43"/>
                  <a:gd name="T7" fmla="*/ 43 h 45"/>
                  <a:gd name="T8" fmla="*/ 22 w 43"/>
                  <a:gd name="T9" fmla="*/ 45 h 45"/>
                  <a:gd name="T10" fmla="*/ 31 w 43"/>
                  <a:gd name="T11" fmla="*/ 43 h 45"/>
                  <a:gd name="T12" fmla="*/ 38 w 43"/>
                  <a:gd name="T13" fmla="*/ 38 h 45"/>
                  <a:gd name="T14" fmla="*/ 42 w 43"/>
                  <a:gd name="T15" fmla="*/ 31 h 45"/>
                  <a:gd name="T16" fmla="*/ 43 w 43"/>
                  <a:gd name="T17" fmla="*/ 23 h 45"/>
                  <a:gd name="T18" fmla="*/ 42 w 43"/>
                  <a:gd name="T19" fmla="*/ 14 h 45"/>
                  <a:gd name="T20" fmla="*/ 38 w 43"/>
                  <a:gd name="T21" fmla="*/ 7 h 45"/>
                  <a:gd name="T22" fmla="*/ 31 w 43"/>
                  <a:gd name="T23" fmla="*/ 3 h 45"/>
                  <a:gd name="T24" fmla="*/ 22 w 43"/>
                  <a:gd name="T25" fmla="*/ 0 h 45"/>
                  <a:gd name="T26" fmla="*/ 12 w 43"/>
                  <a:gd name="T27" fmla="*/ 3 h 45"/>
                  <a:gd name="T28" fmla="*/ 5 w 43"/>
                  <a:gd name="T29" fmla="*/ 7 h 45"/>
                  <a:gd name="T30" fmla="*/ 1 w 43"/>
                  <a:gd name="T31" fmla="*/ 14 h 45"/>
                  <a:gd name="T32" fmla="*/ 0 w 43"/>
                  <a:gd name="T33" fmla="*/ 23 h 45"/>
                  <a:gd name="T34" fmla="*/ 0 w 43"/>
                  <a:gd name="T35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" h="45">
                    <a:moveTo>
                      <a:pt x="0" y="23"/>
                    </a:moveTo>
                    <a:lnTo>
                      <a:pt x="1" y="31"/>
                    </a:lnTo>
                    <a:lnTo>
                      <a:pt x="5" y="38"/>
                    </a:lnTo>
                    <a:lnTo>
                      <a:pt x="12" y="43"/>
                    </a:lnTo>
                    <a:lnTo>
                      <a:pt x="22" y="45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3" y="23"/>
                    </a:lnTo>
                    <a:lnTo>
                      <a:pt x="42" y="14"/>
                    </a:lnTo>
                    <a:lnTo>
                      <a:pt x="38" y="7"/>
                    </a:lnTo>
                    <a:lnTo>
                      <a:pt x="31" y="3"/>
                    </a:lnTo>
                    <a:lnTo>
                      <a:pt x="22" y="0"/>
                    </a:lnTo>
                    <a:lnTo>
                      <a:pt x="12" y="3"/>
                    </a:lnTo>
                    <a:lnTo>
                      <a:pt x="5" y="7"/>
                    </a:lnTo>
                    <a:lnTo>
                      <a:pt x="1" y="14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785" name="Freeform 65"/>
              <p:cNvSpPr>
                <a:spLocks/>
              </p:cNvSpPr>
              <p:nvPr/>
            </p:nvSpPr>
            <p:spPr bwMode="auto">
              <a:xfrm>
                <a:off x="1392" y="2774"/>
                <a:ext cx="44" cy="44"/>
              </a:xfrm>
              <a:custGeom>
                <a:avLst/>
                <a:gdLst>
                  <a:gd name="T0" fmla="*/ 0 w 45"/>
                  <a:gd name="T1" fmla="*/ 22 h 44"/>
                  <a:gd name="T2" fmla="*/ 3 w 45"/>
                  <a:gd name="T3" fmla="*/ 31 h 44"/>
                  <a:gd name="T4" fmla="*/ 7 w 45"/>
                  <a:gd name="T5" fmla="*/ 38 h 44"/>
                  <a:gd name="T6" fmla="*/ 14 w 45"/>
                  <a:gd name="T7" fmla="*/ 42 h 44"/>
                  <a:gd name="T8" fmla="*/ 22 w 45"/>
                  <a:gd name="T9" fmla="*/ 44 h 44"/>
                  <a:gd name="T10" fmla="*/ 31 w 45"/>
                  <a:gd name="T11" fmla="*/ 42 h 44"/>
                  <a:gd name="T12" fmla="*/ 38 w 45"/>
                  <a:gd name="T13" fmla="*/ 38 h 44"/>
                  <a:gd name="T14" fmla="*/ 43 w 45"/>
                  <a:gd name="T15" fmla="*/ 31 h 44"/>
                  <a:gd name="T16" fmla="*/ 45 w 45"/>
                  <a:gd name="T17" fmla="*/ 22 h 44"/>
                  <a:gd name="T18" fmla="*/ 43 w 45"/>
                  <a:gd name="T19" fmla="*/ 12 h 44"/>
                  <a:gd name="T20" fmla="*/ 38 w 45"/>
                  <a:gd name="T21" fmla="*/ 6 h 44"/>
                  <a:gd name="T22" fmla="*/ 31 w 45"/>
                  <a:gd name="T23" fmla="*/ 1 h 44"/>
                  <a:gd name="T24" fmla="*/ 22 w 45"/>
                  <a:gd name="T25" fmla="*/ 0 h 44"/>
                  <a:gd name="T26" fmla="*/ 14 w 45"/>
                  <a:gd name="T27" fmla="*/ 1 h 44"/>
                  <a:gd name="T28" fmla="*/ 7 w 45"/>
                  <a:gd name="T29" fmla="*/ 6 h 44"/>
                  <a:gd name="T30" fmla="*/ 3 w 45"/>
                  <a:gd name="T31" fmla="*/ 12 h 44"/>
                  <a:gd name="T32" fmla="*/ 0 w 45"/>
                  <a:gd name="T33" fmla="*/ 22 h 44"/>
                  <a:gd name="T34" fmla="*/ 0 w 45"/>
                  <a:gd name="T35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44">
                    <a:moveTo>
                      <a:pt x="0" y="22"/>
                    </a:moveTo>
                    <a:lnTo>
                      <a:pt x="3" y="31"/>
                    </a:lnTo>
                    <a:lnTo>
                      <a:pt x="7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2"/>
                    </a:lnTo>
                    <a:lnTo>
                      <a:pt x="43" y="12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6"/>
                    </a:lnTo>
                    <a:lnTo>
                      <a:pt x="3" y="12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786" name="Freeform 66"/>
              <p:cNvSpPr>
                <a:spLocks/>
              </p:cNvSpPr>
              <p:nvPr/>
            </p:nvSpPr>
            <p:spPr bwMode="auto">
              <a:xfrm>
                <a:off x="1618" y="2826"/>
                <a:ext cx="44" cy="44"/>
              </a:xfrm>
              <a:custGeom>
                <a:avLst/>
                <a:gdLst>
                  <a:gd name="T0" fmla="*/ 0 w 45"/>
                  <a:gd name="T1" fmla="*/ 23 h 45"/>
                  <a:gd name="T2" fmla="*/ 2 w 45"/>
                  <a:gd name="T3" fmla="*/ 31 h 45"/>
                  <a:gd name="T4" fmla="*/ 7 w 45"/>
                  <a:gd name="T5" fmla="*/ 38 h 45"/>
                  <a:gd name="T6" fmla="*/ 14 w 45"/>
                  <a:gd name="T7" fmla="*/ 43 h 45"/>
                  <a:gd name="T8" fmla="*/ 23 w 45"/>
                  <a:gd name="T9" fmla="*/ 45 h 45"/>
                  <a:gd name="T10" fmla="*/ 31 w 45"/>
                  <a:gd name="T11" fmla="*/ 43 h 45"/>
                  <a:gd name="T12" fmla="*/ 38 w 45"/>
                  <a:gd name="T13" fmla="*/ 38 h 45"/>
                  <a:gd name="T14" fmla="*/ 42 w 45"/>
                  <a:gd name="T15" fmla="*/ 31 h 45"/>
                  <a:gd name="T16" fmla="*/ 45 w 45"/>
                  <a:gd name="T17" fmla="*/ 23 h 45"/>
                  <a:gd name="T18" fmla="*/ 42 w 45"/>
                  <a:gd name="T19" fmla="*/ 14 h 45"/>
                  <a:gd name="T20" fmla="*/ 38 w 45"/>
                  <a:gd name="T21" fmla="*/ 7 h 45"/>
                  <a:gd name="T22" fmla="*/ 31 w 45"/>
                  <a:gd name="T23" fmla="*/ 3 h 45"/>
                  <a:gd name="T24" fmla="*/ 23 w 45"/>
                  <a:gd name="T25" fmla="*/ 0 h 45"/>
                  <a:gd name="T26" fmla="*/ 14 w 45"/>
                  <a:gd name="T27" fmla="*/ 3 h 45"/>
                  <a:gd name="T28" fmla="*/ 7 w 45"/>
                  <a:gd name="T29" fmla="*/ 7 h 45"/>
                  <a:gd name="T30" fmla="*/ 2 w 45"/>
                  <a:gd name="T31" fmla="*/ 14 h 45"/>
                  <a:gd name="T32" fmla="*/ 0 w 45"/>
                  <a:gd name="T33" fmla="*/ 23 h 45"/>
                  <a:gd name="T34" fmla="*/ 0 w 45"/>
                  <a:gd name="T35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45">
                    <a:moveTo>
                      <a:pt x="0" y="23"/>
                    </a:moveTo>
                    <a:lnTo>
                      <a:pt x="2" y="31"/>
                    </a:lnTo>
                    <a:lnTo>
                      <a:pt x="7" y="38"/>
                    </a:lnTo>
                    <a:lnTo>
                      <a:pt x="14" y="43"/>
                    </a:lnTo>
                    <a:lnTo>
                      <a:pt x="23" y="45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5" y="23"/>
                    </a:lnTo>
                    <a:lnTo>
                      <a:pt x="42" y="14"/>
                    </a:lnTo>
                    <a:lnTo>
                      <a:pt x="38" y="7"/>
                    </a:lnTo>
                    <a:lnTo>
                      <a:pt x="31" y="3"/>
                    </a:lnTo>
                    <a:lnTo>
                      <a:pt x="23" y="0"/>
                    </a:lnTo>
                    <a:lnTo>
                      <a:pt x="14" y="3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787" name="Freeform 67"/>
              <p:cNvSpPr>
                <a:spLocks/>
              </p:cNvSpPr>
              <p:nvPr/>
            </p:nvSpPr>
            <p:spPr bwMode="auto">
              <a:xfrm>
                <a:off x="1541" y="2774"/>
                <a:ext cx="44" cy="44"/>
              </a:xfrm>
              <a:custGeom>
                <a:avLst/>
                <a:gdLst>
                  <a:gd name="T0" fmla="*/ 0 w 43"/>
                  <a:gd name="T1" fmla="*/ 22 h 44"/>
                  <a:gd name="T2" fmla="*/ 1 w 43"/>
                  <a:gd name="T3" fmla="*/ 31 h 44"/>
                  <a:gd name="T4" fmla="*/ 5 w 43"/>
                  <a:gd name="T5" fmla="*/ 38 h 44"/>
                  <a:gd name="T6" fmla="*/ 12 w 43"/>
                  <a:gd name="T7" fmla="*/ 42 h 44"/>
                  <a:gd name="T8" fmla="*/ 22 w 43"/>
                  <a:gd name="T9" fmla="*/ 44 h 44"/>
                  <a:gd name="T10" fmla="*/ 31 w 43"/>
                  <a:gd name="T11" fmla="*/ 42 h 44"/>
                  <a:gd name="T12" fmla="*/ 38 w 43"/>
                  <a:gd name="T13" fmla="*/ 38 h 44"/>
                  <a:gd name="T14" fmla="*/ 42 w 43"/>
                  <a:gd name="T15" fmla="*/ 31 h 44"/>
                  <a:gd name="T16" fmla="*/ 43 w 43"/>
                  <a:gd name="T17" fmla="*/ 22 h 44"/>
                  <a:gd name="T18" fmla="*/ 42 w 43"/>
                  <a:gd name="T19" fmla="*/ 12 h 44"/>
                  <a:gd name="T20" fmla="*/ 38 w 43"/>
                  <a:gd name="T21" fmla="*/ 6 h 44"/>
                  <a:gd name="T22" fmla="*/ 31 w 43"/>
                  <a:gd name="T23" fmla="*/ 1 h 44"/>
                  <a:gd name="T24" fmla="*/ 22 w 43"/>
                  <a:gd name="T25" fmla="*/ 0 h 44"/>
                  <a:gd name="T26" fmla="*/ 12 w 43"/>
                  <a:gd name="T27" fmla="*/ 1 h 44"/>
                  <a:gd name="T28" fmla="*/ 5 w 43"/>
                  <a:gd name="T29" fmla="*/ 6 h 44"/>
                  <a:gd name="T30" fmla="*/ 1 w 43"/>
                  <a:gd name="T31" fmla="*/ 12 h 44"/>
                  <a:gd name="T32" fmla="*/ 0 w 43"/>
                  <a:gd name="T33" fmla="*/ 22 h 44"/>
                  <a:gd name="T34" fmla="*/ 0 w 43"/>
                  <a:gd name="T35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" h="44">
                    <a:moveTo>
                      <a:pt x="0" y="22"/>
                    </a:moveTo>
                    <a:lnTo>
                      <a:pt x="1" y="31"/>
                    </a:lnTo>
                    <a:lnTo>
                      <a:pt x="5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3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2" y="1"/>
                    </a:lnTo>
                    <a:lnTo>
                      <a:pt x="5" y="6"/>
                    </a:lnTo>
                    <a:lnTo>
                      <a:pt x="1" y="12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788" name="Freeform 68"/>
              <p:cNvSpPr>
                <a:spLocks/>
              </p:cNvSpPr>
              <p:nvPr/>
            </p:nvSpPr>
            <p:spPr bwMode="auto">
              <a:xfrm>
                <a:off x="868" y="2959"/>
                <a:ext cx="44" cy="44"/>
              </a:xfrm>
              <a:custGeom>
                <a:avLst/>
                <a:gdLst>
                  <a:gd name="T0" fmla="*/ 0 w 45"/>
                  <a:gd name="T1" fmla="*/ 21 h 43"/>
                  <a:gd name="T2" fmla="*/ 2 w 45"/>
                  <a:gd name="T3" fmla="*/ 31 h 43"/>
                  <a:gd name="T4" fmla="*/ 7 w 45"/>
                  <a:gd name="T5" fmla="*/ 38 h 43"/>
                  <a:gd name="T6" fmla="*/ 14 w 45"/>
                  <a:gd name="T7" fmla="*/ 42 h 43"/>
                  <a:gd name="T8" fmla="*/ 23 w 45"/>
                  <a:gd name="T9" fmla="*/ 43 h 43"/>
                  <a:gd name="T10" fmla="*/ 31 w 45"/>
                  <a:gd name="T11" fmla="*/ 42 h 43"/>
                  <a:gd name="T12" fmla="*/ 38 w 45"/>
                  <a:gd name="T13" fmla="*/ 38 h 43"/>
                  <a:gd name="T14" fmla="*/ 43 w 45"/>
                  <a:gd name="T15" fmla="*/ 31 h 43"/>
                  <a:gd name="T16" fmla="*/ 45 w 45"/>
                  <a:gd name="T17" fmla="*/ 21 h 43"/>
                  <a:gd name="T18" fmla="*/ 43 w 45"/>
                  <a:gd name="T19" fmla="*/ 12 h 43"/>
                  <a:gd name="T20" fmla="*/ 38 w 45"/>
                  <a:gd name="T21" fmla="*/ 5 h 43"/>
                  <a:gd name="T22" fmla="*/ 31 w 45"/>
                  <a:gd name="T23" fmla="*/ 1 h 43"/>
                  <a:gd name="T24" fmla="*/ 23 w 45"/>
                  <a:gd name="T25" fmla="*/ 0 h 43"/>
                  <a:gd name="T26" fmla="*/ 14 w 45"/>
                  <a:gd name="T27" fmla="*/ 1 h 43"/>
                  <a:gd name="T28" fmla="*/ 7 w 45"/>
                  <a:gd name="T29" fmla="*/ 5 h 43"/>
                  <a:gd name="T30" fmla="*/ 2 w 45"/>
                  <a:gd name="T31" fmla="*/ 12 h 43"/>
                  <a:gd name="T32" fmla="*/ 0 w 45"/>
                  <a:gd name="T33" fmla="*/ 21 h 43"/>
                  <a:gd name="T34" fmla="*/ 0 w 45"/>
                  <a:gd name="T35" fmla="*/ 2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43">
                    <a:moveTo>
                      <a:pt x="0" y="21"/>
                    </a:moveTo>
                    <a:lnTo>
                      <a:pt x="2" y="31"/>
                    </a:lnTo>
                    <a:lnTo>
                      <a:pt x="7" y="38"/>
                    </a:lnTo>
                    <a:lnTo>
                      <a:pt x="14" y="42"/>
                    </a:lnTo>
                    <a:lnTo>
                      <a:pt x="23" y="43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1"/>
                    </a:lnTo>
                    <a:lnTo>
                      <a:pt x="43" y="12"/>
                    </a:lnTo>
                    <a:lnTo>
                      <a:pt x="38" y="5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14" y="1"/>
                    </a:lnTo>
                    <a:lnTo>
                      <a:pt x="7" y="5"/>
                    </a:lnTo>
                    <a:lnTo>
                      <a:pt x="2" y="12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789" name="Freeform 69"/>
              <p:cNvSpPr>
                <a:spLocks/>
              </p:cNvSpPr>
              <p:nvPr/>
            </p:nvSpPr>
            <p:spPr bwMode="auto">
              <a:xfrm>
                <a:off x="790" y="2907"/>
                <a:ext cx="44" cy="44"/>
              </a:xfrm>
              <a:custGeom>
                <a:avLst/>
                <a:gdLst>
                  <a:gd name="T0" fmla="*/ 0 w 44"/>
                  <a:gd name="T1" fmla="*/ 22 h 45"/>
                  <a:gd name="T2" fmla="*/ 1 w 44"/>
                  <a:gd name="T3" fmla="*/ 31 h 45"/>
                  <a:gd name="T4" fmla="*/ 6 w 44"/>
                  <a:gd name="T5" fmla="*/ 38 h 45"/>
                  <a:gd name="T6" fmla="*/ 13 w 44"/>
                  <a:gd name="T7" fmla="*/ 43 h 45"/>
                  <a:gd name="T8" fmla="*/ 22 w 44"/>
                  <a:gd name="T9" fmla="*/ 45 h 45"/>
                  <a:gd name="T10" fmla="*/ 31 w 44"/>
                  <a:gd name="T11" fmla="*/ 43 h 45"/>
                  <a:gd name="T12" fmla="*/ 38 w 44"/>
                  <a:gd name="T13" fmla="*/ 38 h 45"/>
                  <a:gd name="T14" fmla="*/ 43 w 44"/>
                  <a:gd name="T15" fmla="*/ 31 h 45"/>
                  <a:gd name="T16" fmla="*/ 44 w 44"/>
                  <a:gd name="T17" fmla="*/ 22 h 45"/>
                  <a:gd name="T18" fmla="*/ 43 w 44"/>
                  <a:gd name="T19" fmla="*/ 13 h 45"/>
                  <a:gd name="T20" fmla="*/ 38 w 44"/>
                  <a:gd name="T21" fmla="*/ 6 h 45"/>
                  <a:gd name="T22" fmla="*/ 31 w 44"/>
                  <a:gd name="T23" fmla="*/ 1 h 45"/>
                  <a:gd name="T24" fmla="*/ 22 w 44"/>
                  <a:gd name="T25" fmla="*/ 0 h 45"/>
                  <a:gd name="T26" fmla="*/ 13 w 44"/>
                  <a:gd name="T27" fmla="*/ 1 h 45"/>
                  <a:gd name="T28" fmla="*/ 6 w 44"/>
                  <a:gd name="T29" fmla="*/ 6 h 45"/>
                  <a:gd name="T30" fmla="*/ 1 w 44"/>
                  <a:gd name="T31" fmla="*/ 13 h 45"/>
                  <a:gd name="T32" fmla="*/ 0 w 44"/>
                  <a:gd name="T33" fmla="*/ 22 h 45"/>
                  <a:gd name="T34" fmla="*/ 0 w 44"/>
                  <a:gd name="T35" fmla="*/ 2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" h="45">
                    <a:moveTo>
                      <a:pt x="0" y="22"/>
                    </a:moveTo>
                    <a:lnTo>
                      <a:pt x="1" y="31"/>
                    </a:lnTo>
                    <a:lnTo>
                      <a:pt x="6" y="38"/>
                    </a:lnTo>
                    <a:lnTo>
                      <a:pt x="13" y="43"/>
                    </a:lnTo>
                    <a:lnTo>
                      <a:pt x="22" y="45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4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6" y="6"/>
                    </a:lnTo>
                    <a:lnTo>
                      <a:pt x="1" y="13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790" name="Freeform 70"/>
              <p:cNvSpPr>
                <a:spLocks/>
              </p:cNvSpPr>
              <p:nvPr/>
            </p:nvSpPr>
            <p:spPr bwMode="auto">
              <a:xfrm>
                <a:off x="1020" y="2959"/>
                <a:ext cx="44" cy="44"/>
              </a:xfrm>
              <a:custGeom>
                <a:avLst/>
                <a:gdLst>
                  <a:gd name="T0" fmla="*/ 0 w 45"/>
                  <a:gd name="T1" fmla="*/ 21 h 43"/>
                  <a:gd name="T2" fmla="*/ 1 w 45"/>
                  <a:gd name="T3" fmla="*/ 31 h 43"/>
                  <a:gd name="T4" fmla="*/ 6 w 45"/>
                  <a:gd name="T5" fmla="*/ 38 h 43"/>
                  <a:gd name="T6" fmla="*/ 13 w 45"/>
                  <a:gd name="T7" fmla="*/ 42 h 43"/>
                  <a:gd name="T8" fmla="*/ 22 w 45"/>
                  <a:gd name="T9" fmla="*/ 43 h 43"/>
                  <a:gd name="T10" fmla="*/ 31 w 45"/>
                  <a:gd name="T11" fmla="*/ 42 h 43"/>
                  <a:gd name="T12" fmla="*/ 38 w 45"/>
                  <a:gd name="T13" fmla="*/ 38 h 43"/>
                  <a:gd name="T14" fmla="*/ 43 w 45"/>
                  <a:gd name="T15" fmla="*/ 31 h 43"/>
                  <a:gd name="T16" fmla="*/ 45 w 45"/>
                  <a:gd name="T17" fmla="*/ 21 h 43"/>
                  <a:gd name="T18" fmla="*/ 43 w 45"/>
                  <a:gd name="T19" fmla="*/ 12 h 43"/>
                  <a:gd name="T20" fmla="*/ 38 w 45"/>
                  <a:gd name="T21" fmla="*/ 5 h 43"/>
                  <a:gd name="T22" fmla="*/ 31 w 45"/>
                  <a:gd name="T23" fmla="*/ 1 h 43"/>
                  <a:gd name="T24" fmla="*/ 22 w 45"/>
                  <a:gd name="T25" fmla="*/ 0 h 43"/>
                  <a:gd name="T26" fmla="*/ 13 w 45"/>
                  <a:gd name="T27" fmla="*/ 1 h 43"/>
                  <a:gd name="T28" fmla="*/ 6 w 45"/>
                  <a:gd name="T29" fmla="*/ 5 h 43"/>
                  <a:gd name="T30" fmla="*/ 1 w 45"/>
                  <a:gd name="T31" fmla="*/ 12 h 43"/>
                  <a:gd name="T32" fmla="*/ 0 w 45"/>
                  <a:gd name="T33" fmla="*/ 21 h 43"/>
                  <a:gd name="T34" fmla="*/ 0 w 45"/>
                  <a:gd name="T35" fmla="*/ 2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43">
                    <a:moveTo>
                      <a:pt x="0" y="21"/>
                    </a:moveTo>
                    <a:lnTo>
                      <a:pt x="1" y="31"/>
                    </a:lnTo>
                    <a:lnTo>
                      <a:pt x="6" y="38"/>
                    </a:lnTo>
                    <a:lnTo>
                      <a:pt x="13" y="42"/>
                    </a:lnTo>
                    <a:lnTo>
                      <a:pt x="22" y="43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1"/>
                    </a:lnTo>
                    <a:lnTo>
                      <a:pt x="43" y="12"/>
                    </a:lnTo>
                    <a:lnTo>
                      <a:pt x="38" y="5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791" name="Freeform 71"/>
              <p:cNvSpPr>
                <a:spLocks/>
              </p:cNvSpPr>
              <p:nvPr/>
            </p:nvSpPr>
            <p:spPr bwMode="auto">
              <a:xfrm>
                <a:off x="943" y="2907"/>
                <a:ext cx="44" cy="44"/>
              </a:xfrm>
              <a:custGeom>
                <a:avLst/>
                <a:gdLst>
                  <a:gd name="T0" fmla="*/ 0 w 45"/>
                  <a:gd name="T1" fmla="*/ 22 h 45"/>
                  <a:gd name="T2" fmla="*/ 2 w 45"/>
                  <a:gd name="T3" fmla="*/ 31 h 45"/>
                  <a:gd name="T4" fmla="*/ 7 w 45"/>
                  <a:gd name="T5" fmla="*/ 38 h 45"/>
                  <a:gd name="T6" fmla="*/ 14 w 45"/>
                  <a:gd name="T7" fmla="*/ 43 h 45"/>
                  <a:gd name="T8" fmla="*/ 22 w 45"/>
                  <a:gd name="T9" fmla="*/ 45 h 45"/>
                  <a:gd name="T10" fmla="*/ 31 w 45"/>
                  <a:gd name="T11" fmla="*/ 43 h 45"/>
                  <a:gd name="T12" fmla="*/ 38 w 45"/>
                  <a:gd name="T13" fmla="*/ 38 h 45"/>
                  <a:gd name="T14" fmla="*/ 43 w 45"/>
                  <a:gd name="T15" fmla="*/ 31 h 45"/>
                  <a:gd name="T16" fmla="*/ 45 w 45"/>
                  <a:gd name="T17" fmla="*/ 22 h 45"/>
                  <a:gd name="T18" fmla="*/ 43 w 45"/>
                  <a:gd name="T19" fmla="*/ 13 h 45"/>
                  <a:gd name="T20" fmla="*/ 38 w 45"/>
                  <a:gd name="T21" fmla="*/ 6 h 45"/>
                  <a:gd name="T22" fmla="*/ 31 w 45"/>
                  <a:gd name="T23" fmla="*/ 1 h 45"/>
                  <a:gd name="T24" fmla="*/ 22 w 45"/>
                  <a:gd name="T25" fmla="*/ 0 h 45"/>
                  <a:gd name="T26" fmla="*/ 14 w 45"/>
                  <a:gd name="T27" fmla="*/ 1 h 45"/>
                  <a:gd name="T28" fmla="*/ 7 w 45"/>
                  <a:gd name="T29" fmla="*/ 6 h 45"/>
                  <a:gd name="T30" fmla="*/ 2 w 45"/>
                  <a:gd name="T31" fmla="*/ 13 h 45"/>
                  <a:gd name="T32" fmla="*/ 0 w 45"/>
                  <a:gd name="T33" fmla="*/ 22 h 45"/>
                  <a:gd name="T34" fmla="*/ 0 w 45"/>
                  <a:gd name="T35" fmla="*/ 2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45">
                    <a:moveTo>
                      <a:pt x="0" y="22"/>
                    </a:moveTo>
                    <a:lnTo>
                      <a:pt x="2" y="31"/>
                    </a:lnTo>
                    <a:lnTo>
                      <a:pt x="7" y="38"/>
                    </a:lnTo>
                    <a:lnTo>
                      <a:pt x="14" y="43"/>
                    </a:lnTo>
                    <a:lnTo>
                      <a:pt x="22" y="45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792" name="Freeform 72"/>
              <p:cNvSpPr>
                <a:spLocks/>
              </p:cNvSpPr>
              <p:nvPr/>
            </p:nvSpPr>
            <p:spPr bwMode="auto">
              <a:xfrm>
                <a:off x="1169" y="2959"/>
                <a:ext cx="44" cy="44"/>
              </a:xfrm>
              <a:custGeom>
                <a:avLst/>
                <a:gdLst>
                  <a:gd name="T0" fmla="*/ 0 w 45"/>
                  <a:gd name="T1" fmla="*/ 21 h 43"/>
                  <a:gd name="T2" fmla="*/ 2 w 45"/>
                  <a:gd name="T3" fmla="*/ 31 h 43"/>
                  <a:gd name="T4" fmla="*/ 7 w 45"/>
                  <a:gd name="T5" fmla="*/ 38 h 43"/>
                  <a:gd name="T6" fmla="*/ 13 w 45"/>
                  <a:gd name="T7" fmla="*/ 42 h 43"/>
                  <a:gd name="T8" fmla="*/ 23 w 45"/>
                  <a:gd name="T9" fmla="*/ 43 h 43"/>
                  <a:gd name="T10" fmla="*/ 31 w 45"/>
                  <a:gd name="T11" fmla="*/ 42 h 43"/>
                  <a:gd name="T12" fmla="*/ 38 w 45"/>
                  <a:gd name="T13" fmla="*/ 38 h 43"/>
                  <a:gd name="T14" fmla="*/ 42 w 45"/>
                  <a:gd name="T15" fmla="*/ 31 h 43"/>
                  <a:gd name="T16" fmla="*/ 45 w 45"/>
                  <a:gd name="T17" fmla="*/ 21 h 43"/>
                  <a:gd name="T18" fmla="*/ 42 w 45"/>
                  <a:gd name="T19" fmla="*/ 12 h 43"/>
                  <a:gd name="T20" fmla="*/ 38 w 45"/>
                  <a:gd name="T21" fmla="*/ 5 h 43"/>
                  <a:gd name="T22" fmla="*/ 31 w 45"/>
                  <a:gd name="T23" fmla="*/ 1 h 43"/>
                  <a:gd name="T24" fmla="*/ 23 w 45"/>
                  <a:gd name="T25" fmla="*/ 0 h 43"/>
                  <a:gd name="T26" fmla="*/ 13 w 45"/>
                  <a:gd name="T27" fmla="*/ 1 h 43"/>
                  <a:gd name="T28" fmla="*/ 7 w 45"/>
                  <a:gd name="T29" fmla="*/ 5 h 43"/>
                  <a:gd name="T30" fmla="*/ 2 w 45"/>
                  <a:gd name="T31" fmla="*/ 12 h 43"/>
                  <a:gd name="T32" fmla="*/ 0 w 45"/>
                  <a:gd name="T33" fmla="*/ 21 h 43"/>
                  <a:gd name="T34" fmla="*/ 0 w 45"/>
                  <a:gd name="T35" fmla="*/ 2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43">
                    <a:moveTo>
                      <a:pt x="0" y="21"/>
                    </a:moveTo>
                    <a:lnTo>
                      <a:pt x="2" y="31"/>
                    </a:lnTo>
                    <a:lnTo>
                      <a:pt x="7" y="38"/>
                    </a:lnTo>
                    <a:lnTo>
                      <a:pt x="13" y="42"/>
                    </a:lnTo>
                    <a:lnTo>
                      <a:pt x="23" y="43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5" y="21"/>
                    </a:lnTo>
                    <a:lnTo>
                      <a:pt x="42" y="12"/>
                    </a:lnTo>
                    <a:lnTo>
                      <a:pt x="38" y="5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13" y="1"/>
                    </a:lnTo>
                    <a:lnTo>
                      <a:pt x="7" y="5"/>
                    </a:lnTo>
                    <a:lnTo>
                      <a:pt x="2" y="12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793" name="Freeform 73"/>
              <p:cNvSpPr>
                <a:spLocks/>
              </p:cNvSpPr>
              <p:nvPr/>
            </p:nvSpPr>
            <p:spPr bwMode="auto">
              <a:xfrm>
                <a:off x="1092" y="2907"/>
                <a:ext cx="44" cy="44"/>
              </a:xfrm>
              <a:custGeom>
                <a:avLst/>
                <a:gdLst>
                  <a:gd name="T0" fmla="*/ 0 w 44"/>
                  <a:gd name="T1" fmla="*/ 22 h 45"/>
                  <a:gd name="T2" fmla="*/ 2 w 44"/>
                  <a:gd name="T3" fmla="*/ 31 h 45"/>
                  <a:gd name="T4" fmla="*/ 6 w 44"/>
                  <a:gd name="T5" fmla="*/ 38 h 45"/>
                  <a:gd name="T6" fmla="*/ 13 w 44"/>
                  <a:gd name="T7" fmla="*/ 43 h 45"/>
                  <a:gd name="T8" fmla="*/ 22 w 44"/>
                  <a:gd name="T9" fmla="*/ 45 h 45"/>
                  <a:gd name="T10" fmla="*/ 32 w 44"/>
                  <a:gd name="T11" fmla="*/ 43 h 45"/>
                  <a:gd name="T12" fmla="*/ 38 w 44"/>
                  <a:gd name="T13" fmla="*/ 38 h 45"/>
                  <a:gd name="T14" fmla="*/ 43 w 44"/>
                  <a:gd name="T15" fmla="*/ 31 h 45"/>
                  <a:gd name="T16" fmla="*/ 44 w 44"/>
                  <a:gd name="T17" fmla="*/ 22 h 45"/>
                  <a:gd name="T18" fmla="*/ 43 w 44"/>
                  <a:gd name="T19" fmla="*/ 13 h 45"/>
                  <a:gd name="T20" fmla="*/ 38 w 44"/>
                  <a:gd name="T21" fmla="*/ 6 h 45"/>
                  <a:gd name="T22" fmla="*/ 32 w 44"/>
                  <a:gd name="T23" fmla="*/ 1 h 45"/>
                  <a:gd name="T24" fmla="*/ 22 w 44"/>
                  <a:gd name="T25" fmla="*/ 0 h 45"/>
                  <a:gd name="T26" fmla="*/ 13 w 44"/>
                  <a:gd name="T27" fmla="*/ 1 h 45"/>
                  <a:gd name="T28" fmla="*/ 6 w 44"/>
                  <a:gd name="T29" fmla="*/ 6 h 45"/>
                  <a:gd name="T30" fmla="*/ 2 w 44"/>
                  <a:gd name="T31" fmla="*/ 13 h 45"/>
                  <a:gd name="T32" fmla="*/ 0 w 44"/>
                  <a:gd name="T33" fmla="*/ 22 h 45"/>
                  <a:gd name="T34" fmla="*/ 0 w 44"/>
                  <a:gd name="T35" fmla="*/ 2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" h="45">
                    <a:moveTo>
                      <a:pt x="0" y="22"/>
                    </a:moveTo>
                    <a:lnTo>
                      <a:pt x="2" y="31"/>
                    </a:lnTo>
                    <a:lnTo>
                      <a:pt x="6" y="38"/>
                    </a:lnTo>
                    <a:lnTo>
                      <a:pt x="13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4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2" y="1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794" name="Freeform 74"/>
              <p:cNvSpPr>
                <a:spLocks/>
              </p:cNvSpPr>
              <p:nvPr/>
            </p:nvSpPr>
            <p:spPr bwMode="auto">
              <a:xfrm>
                <a:off x="1320" y="2959"/>
                <a:ext cx="44" cy="44"/>
              </a:xfrm>
              <a:custGeom>
                <a:avLst/>
                <a:gdLst>
                  <a:gd name="T0" fmla="*/ 0 w 44"/>
                  <a:gd name="T1" fmla="*/ 21 h 43"/>
                  <a:gd name="T2" fmla="*/ 2 w 44"/>
                  <a:gd name="T3" fmla="*/ 31 h 43"/>
                  <a:gd name="T4" fmla="*/ 6 w 44"/>
                  <a:gd name="T5" fmla="*/ 38 h 43"/>
                  <a:gd name="T6" fmla="*/ 13 w 44"/>
                  <a:gd name="T7" fmla="*/ 42 h 43"/>
                  <a:gd name="T8" fmla="*/ 22 w 44"/>
                  <a:gd name="T9" fmla="*/ 43 h 43"/>
                  <a:gd name="T10" fmla="*/ 31 w 44"/>
                  <a:gd name="T11" fmla="*/ 42 h 43"/>
                  <a:gd name="T12" fmla="*/ 38 w 44"/>
                  <a:gd name="T13" fmla="*/ 38 h 43"/>
                  <a:gd name="T14" fmla="*/ 43 w 44"/>
                  <a:gd name="T15" fmla="*/ 31 h 43"/>
                  <a:gd name="T16" fmla="*/ 44 w 44"/>
                  <a:gd name="T17" fmla="*/ 21 h 43"/>
                  <a:gd name="T18" fmla="*/ 43 w 44"/>
                  <a:gd name="T19" fmla="*/ 12 h 43"/>
                  <a:gd name="T20" fmla="*/ 38 w 44"/>
                  <a:gd name="T21" fmla="*/ 5 h 43"/>
                  <a:gd name="T22" fmla="*/ 31 w 44"/>
                  <a:gd name="T23" fmla="*/ 1 h 43"/>
                  <a:gd name="T24" fmla="*/ 22 w 44"/>
                  <a:gd name="T25" fmla="*/ 0 h 43"/>
                  <a:gd name="T26" fmla="*/ 13 w 44"/>
                  <a:gd name="T27" fmla="*/ 1 h 43"/>
                  <a:gd name="T28" fmla="*/ 6 w 44"/>
                  <a:gd name="T29" fmla="*/ 5 h 43"/>
                  <a:gd name="T30" fmla="*/ 2 w 44"/>
                  <a:gd name="T31" fmla="*/ 12 h 43"/>
                  <a:gd name="T32" fmla="*/ 0 w 44"/>
                  <a:gd name="T33" fmla="*/ 21 h 43"/>
                  <a:gd name="T34" fmla="*/ 0 w 44"/>
                  <a:gd name="T35" fmla="*/ 2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" h="43">
                    <a:moveTo>
                      <a:pt x="0" y="21"/>
                    </a:moveTo>
                    <a:lnTo>
                      <a:pt x="2" y="31"/>
                    </a:lnTo>
                    <a:lnTo>
                      <a:pt x="6" y="38"/>
                    </a:lnTo>
                    <a:lnTo>
                      <a:pt x="13" y="42"/>
                    </a:lnTo>
                    <a:lnTo>
                      <a:pt x="22" y="43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4" y="21"/>
                    </a:lnTo>
                    <a:lnTo>
                      <a:pt x="43" y="12"/>
                    </a:lnTo>
                    <a:lnTo>
                      <a:pt x="38" y="5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795" name="Freeform 75"/>
              <p:cNvSpPr>
                <a:spLocks/>
              </p:cNvSpPr>
              <p:nvPr/>
            </p:nvSpPr>
            <p:spPr bwMode="auto">
              <a:xfrm>
                <a:off x="1243" y="2907"/>
                <a:ext cx="44" cy="44"/>
              </a:xfrm>
              <a:custGeom>
                <a:avLst/>
                <a:gdLst>
                  <a:gd name="T0" fmla="*/ 0 w 44"/>
                  <a:gd name="T1" fmla="*/ 22 h 45"/>
                  <a:gd name="T2" fmla="*/ 1 w 44"/>
                  <a:gd name="T3" fmla="*/ 31 h 45"/>
                  <a:gd name="T4" fmla="*/ 6 w 44"/>
                  <a:gd name="T5" fmla="*/ 38 h 45"/>
                  <a:gd name="T6" fmla="*/ 13 w 44"/>
                  <a:gd name="T7" fmla="*/ 43 h 45"/>
                  <a:gd name="T8" fmla="*/ 22 w 44"/>
                  <a:gd name="T9" fmla="*/ 45 h 45"/>
                  <a:gd name="T10" fmla="*/ 31 w 44"/>
                  <a:gd name="T11" fmla="*/ 43 h 45"/>
                  <a:gd name="T12" fmla="*/ 38 w 44"/>
                  <a:gd name="T13" fmla="*/ 38 h 45"/>
                  <a:gd name="T14" fmla="*/ 43 w 44"/>
                  <a:gd name="T15" fmla="*/ 31 h 45"/>
                  <a:gd name="T16" fmla="*/ 44 w 44"/>
                  <a:gd name="T17" fmla="*/ 22 h 45"/>
                  <a:gd name="T18" fmla="*/ 43 w 44"/>
                  <a:gd name="T19" fmla="*/ 13 h 45"/>
                  <a:gd name="T20" fmla="*/ 38 w 44"/>
                  <a:gd name="T21" fmla="*/ 6 h 45"/>
                  <a:gd name="T22" fmla="*/ 31 w 44"/>
                  <a:gd name="T23" fmla="*/ 1 h 45"/>
                  <a:gd name="T24" fmla="*/ 22 w 44"/>
                  <a:gd name="T25" fmla="*/ 0 h 45"/>
                  <a:gd name="T26" fmla="*/ 13 w 44"/>
                  <a:gd name="T27" fmla="*/ 1 h 45"/>
                  <a:gd name="T28" fmla="*/ 6 w 44"/>
                  <a:gd name="T29" fmla="*/ 6 h 45"/>
                  <a:gd name="T30" fmla="*/ 1 w 44"/>
                  <a:gd name="T31" fmla="*/ 13 h 45"/>
                  <a:gd name="T32" fmla="*/ 0 w 44"/>
                  <a:gd name="T33" fmla="*/ 22 h 45"/>
                  <a:gd name="T34" fmla="*/ 0 w 44"/>
                  <a:gd name="T35" fmla="*/ 2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" h="45">
                    <a:moveTo>
                      <a:pt x="0" y="22"/>
                    </a:moveTo>
                    <a:lnTo>
                      <a:pt x="1" y="31"/>
                    </a:lnTo>
                    <a:lnTo>
                      <a:pt x="6" y="38"/>
                    </a:lnTo>
                    <a:lnTo>
                      <a:pt x="13" y="43"/>
                    </a:lnTo>
                    <a:lnTo>
                      <a:pt x="22" y="45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4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6" y="6"/>
                    </a:lnTo>
                    <a:lnTo>
                      <a:pt x="1" y="13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796" name="Freeform 76"/>
              <p:cNvSpPr>
                <a:spLocks/>
              </p:cNvSpPr>
              <p:nvPr/>
            </p:nvSpPr>
            <p:spPr bwMode="auto">
              <a:xfrm>
                <a:off x="1469" y="2959"/>
                <a:ext cx="44" cy="44"/>
              </a:xfrm>
              <a:custGeom>
                <a:avLst/>
                <a:gdLst>
                  <a:gd name="T0" fmla="*/ 0 w 43"/>
                  <a:gd name="T1" fmla="*/ 21 h 43"/>
                  <a:gd name="T2" fmla="*/ 1 w 43"/>
                  <a:gd name="T3" fmla="*/ 31 h 43"/>
                  <a:gd name="T4" fmla="*/ 5 w 43"/>
                  <a:gd name="T5" fmla="*/ 38 h 43"/>
                  <a:gd name="T6" fmla="*/ 12 w 43"/>
                  <a:gd name="T7" fmla="*/ 42 h 43"/>
                  <a:gd name="T8" fmla="*/ 22 w 43"/>
                  <a:gd name="T9" fmla="*/ 43 h 43"/>
                  <a:gd name="T10" fmla="*/ 31 w 43"/>
                  <a:gd name="T11" fmla="*/ 42 h 43"/>
                  <a:gd name="T12" fmla="*/ 38 w 43"/>
                  <a:gd name="T13" fmla="*/ 38 h 43"/>
                  <a:gd name="T14" fmla="*/ 42 w 43"/>
                  <a:gd name="T15" fmla="*/ 31 h 43"/>
                  <a:gd name="T16" fmla="*/ 43 w 43"/>
                  <a:gd name="T17" fmla="*/ 21 h 43"/>
                  <a:gd name="T18" fmla="*/ 42 w 43"/>
                  <a:gd name="T19" fmla="*/ 12 h 43"/>
                  <a:gd name="T20" fmla="*/ 38 w 43"/>
                  <a:gd name="T21" fmla="*/ 5 h 43"/>
                  <a:gd name="T22" fmla="*/ 31 w 43"/>
                  <a:gd name="T23" fmla="*/ 1 h 43"/>
                  <a:gd name="T24" fmla="*/ 22 w 43"/>
                  <a:gd name="T25" fmla="*/ 0 h 43"/>
                  <a:gd name="T26" fmla="*/ 12 w 43"/>
                  <a:gd name="T27" fmla="*/ 1 h 43"/>
                  <a:gd name="T28" fmla="*/ 5 w 43"/>
                  <a:gd name="T29" fmla="*/ 5 h 43"/>
                  <a:gd name="T30" fmla="*/ 1 w 43"/>
                  <a:gd name="T31" fmla="*/ 12 h 43"/>
                  <a:gd name="T32" fmla="*/ 0 w 43"/>
                  <a:gd name="T33" fmla="*/ 21 h 43"/>
                  <a:gd name="T34" fmla="*/ 0 w 43"/>
                  <a:gd name="T35" fmla="*/ 2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" h="43">
                    <a:moveTo>
                      <a:pt x="0" y="21"/>
                    </a:moveTo>
                    <a:lnTo>
                      <a:pt x="1" y="31"/>
                    </a:lnTo>
                    <a:lnTo>
                      <a:pt x="5" y="38"/>
                    </a:lnTo>
                    <a:lnTo>
                      <a:pt x="12" y="42"/>
                    </a:lnTo>
                    <a:lnTo>
                      <a:pt x="22" y="43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3" y="21"/>
                    </a:lnTo>
                    <a:lnTo>
                      <a:pt x="42" y="12"/>
                    </a:lnTo>
                    <a:lnTo>
                      <a:pt x="38" y="5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2" y="1"/>
                    </a:lnTo>
                    <a:lnTo>
                      <a:pt x="5" y="5"/>
                    </a:lnTo>
                    <a:lnTo>
                      <a:pt x="1" y="12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797" name="Freeform 77"/>
              <p:cNvSpPr>
                <a:spLocks/>
              </p:cNvSpPr>
              <p:nvPr/>
            </p:nvSpPr>
            <p:spPr bwMode="auto">
              <a:xfrm>
                <a:off x="1392" y="2907"/>
                <a:ext cx="44" cy="44"/>
              </a:xfrm>
              <a:custGeom>
                <a:avLst/>
                <a:gdLst>
                  <a:gd name="T0" fmla="*/ 0 w 45"/>
                  <a:gd name="T1" fmla="*/ 22 h 45"/>
                  <a:gd name="T2" fmla="*/ 3 w 45"/>
                  <a:gd name="T3" fmla="*/ 31 h 45"/>
                  <a:gd name="T4" fmla="*/ 7 w 45"/>
                  <a:gd name="T5" fmla="*/ 38 h 45"/>
                  <a:gd name="T6" fmla="*/ 14 w 45"/>
                  <a:gd name="T7" fmla="*/ 43 h 45"/>
                  <a:gd name="T8" fmla="*/ 22 w 45"/>
                  <a:gd name="T9" fmla="*/ 45 h 45"/>
                  <a:gd name="T10" fmla="*/ 31 w 45"/>
                  <a:gd name="T11" fmla="*/ 43 h 45"/>
                  <a:gd name="T12" fmla="*/ 38 w 45"/>
                  <a:gd name="T13" fmla="*/ 38 h 45"/>
                  <a:gd name="T14" fmla="*/ 43 w 45"/>
                  <a:gd name="T15" fmla="*/ 31 h 45"/>
                  <a:gd name="T16" fmla="*/ 45 w 45"/>
                  <a:gd name="T17" fmla="*/ 22 h 45"/>
                  <a:gd name="T18" fmla="*/ 43 w 45"/>
                  <a:gd name="T19" fmla="*/ 13 h 45"/>
                  <a:gd name="T20" fmla="*/ 38 w 45"/>
                  <a:gd name="T21" fmla="*/ 6 h 45"/>
                  <a:gd name="T22" fmla="*/ 31 w 45"/>
                  <a:gd name="T23" fmla="*/ 1 h 45"/>
                  <a:gd name="T24" fmla="*/ 22 w 45"/>
                  <a:gd name="T25" fmla="*/ 0 h 45"/>
                  <a:gd name="T26" fmla="*/ 14 w 45"/>
                  <a:gd name="T27" fmla="*/ 1 h 45"/>
                  <a:gd name="T28" fmla="*/ 7 w 45"/>
                  <a:gd name="T29" fmla="*/ 6 h 45"/>
                  <a:gd name="T30" fmla="*/ 3 w 45"/>
                  <a:gd name="T31" fmla="*/ 13 h 45"/>
                  <a:gd name="T32" fmla="*/ 0 w 45"/>
                  <a:gd name="T33" fmla="*/ 22 h 45"/>
                  <a:gd name="T34" fmla="*/ 0 w 45"/>
                  <a:gd name="T35" fmla="*/ 2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45">
                    <a:moveTo>
                      <a:pt x="0" y="22"/>
                    </a:moveTo>
                    <a:lnTo>
                      <a:pt x="3" y="31"/>
                    </a:lnTo>
                    <a:lnTo>
                      <a:pt x="7" y="38"/>
                    </a:lnTo>
                    <a:lnTo>
                      <a:pt x="14" y="43"/>
                    </a:lnTo>
                    <a:lnTo>
                      <a:pt x="22" y="45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6"/>
                    </a:lnTo>
                    <a:lnTo>
                      <a:pt x="3" y="13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798" name="Freeform 78"/>
              <p:cNvSpPr>
                <a:spLocks/>
              </p:cNvSpPr>
              <p:nvPr/>
            </p:nvSpPr>
            <p:spPr bwMode="auto">
              <a:xfrm>
                <a:off x="1618" y="2959"/>
                <a:ext cx="44" cy="44"/>
              </a:xfrm>
              <a:custGeom>
                <a:avLst/>
                <a:gdLst>
                  <a:gd name="T0" fmla="*/ 0 w 45"/>
                  <a:gd name="T1" fmla="*/ 21 h 43"/>
                  <a:gd name="T2" fmla="*/ 2 w 45"/>
                  <a:gd name="T3" fmla="*/ 31 h 43"/>
                  <a:gd name="T4" fmla="*/ 7 w 45"/>
                  <a:gd name="T5" fmla="*/ 38 h 43"/>
                  <a:gd name="T6" fmla="*/ 14 w 45"/>
                  <a:gd name="T7" fmla="*/ 42 h 43"/>
                  <a:gd name="T8" fmla="*/ 23 w 45"/>
                  <a:gd name="T9" fmla="*/ 43 h 43"/>
                  <a:gd name="T10" fmla="*/ 31 w 45"/>
                  <a:gd name="T11" fmla="*/ 42 h 43"/>
                  <a:gd name="T12" fmla="*/ 38 w 45"/>
                  <a:gd name="T13" fmla="*/ 38 h 43"/>
                  <a:gd name="T14" fmla="*/ 42 w 45"/>
                  <a:gd name="T15" fmla="*/ 31 h 43"/>
                  <a:gd name="T16" fmla="*/ 45 w 45"/>
                  <a:gd name="T17" fmla="*/ 21 h 43"/>
                  <a:gd name="T18" fmla="*/ 42 w 45"/>
                  <a:gd name="T19" fmla="*/ 12 h 43"/>
                  <a:gd name="T20" fmla="*/ 38 w 45"/>
                  <a:gd name="T21" fmla="*/ 5 h 43"/>
                  <a:gd name="T22" fmla="*/ 31 w 45"/>
                  <a:gd name="T23" fmla="*/ 1 h 43"/>
                  <a:gd name="T24" fmla="*/ 23 w 45"/>
                  <a:gd name="T25" fmla="*/ 0 h 43"/>
                  <a:gd name="T26" fmla="*/ 14 w 45"/>
                  <a:gd name="T27" fmla="*/ 1 h 43"/>
                  <a:gd name="T28" fmla="*/ 7 w 45"/>
                  <a:gd name="T29" fmla="*/ 5 h 43"/>
                  <a:gd name="T30" fmla="*/ 2 w 45"/>
                  <a:gd name="T31" fmla="*/ 12 h 43"/>
                  <a:gd name="T32" fmla="*/ 0 w 45"/>
                  <a:gd name="T33" fmla="*/ 21 h 43"/>
                  <a:gd name="T34" fmla="*/ 0 w 45"/>
                  <a:gd name="T35" fmla="*/ 2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43">
                    <a:moveTo>
                      <a:pt x="0" y="21"/>
                    </a:moveTo>
                    <a:lnTo>
                      <a:pt x="2" y="31"/>
                    </a:lnTo>
                    <a:lnTo>
                      <a:pt x="7" y="38"/>
                    </a:lnTo>
                    <a:lnTo>
                      <a:pt x="14" y="42"/>
                    </a:lnTo>
                    <a:lnTo>
                      <a:pt x="23" y="43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5" y="21"/>
                    </a:lnTo>
                    <a:lnTo>
                      <a:pt x="42" y="12"/>
                    </a:lnTo>
                    <a:lnTo>
                      <a:pt x="38" y="5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14" y="1"/>
                    </a:lnTo>
                    <a:lnTo>
                      <a:pt x="7" y="5"/>
                    </a:lnTo>
                    <a:lnTo>
                      <a:pt x="2" y="12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799" name="Freeform 79"/>
              <p:cNvSpPr>
                <a:spLocks/>
              </p:cNvSpPr>
              <p:nvPr/>
            </p:nvSpPr>
            <p:spPr bwMode="auto">
              <a:xfrm>
                <a:off x="1541" y="2907"/>
                <a:ext cx="44" cy="44"/>
              </a:xfrm>
              <a:custGeom>
                <a:avLst/>
                <a:gdLst>
                  <a:gd name="T0" fmla="*/ 0 w 43"/>
                  <a:gd name="T1" fmla="*/ 22 h 45"/>
                  <a:gd name="T2" fmla="*/ 1 w 43"/>
                  <a:gd name="T3" fmla="*/ 31 h 45"/>
                  <a:gd name="T4" fmla="*/ 5 w 43"/>
                  <a:gd name="T5" fmla="*/ 38 h 45"/>
                  <a:gd name="T6" fmla="*/ 12 w 43"/>
                  <a:gd name="T7" fmla="*/ 43 h 45"/>
                  <a:gd name="T8" fmla="*/ 22 w 43"/>
                  <a:gd name="T9" fmla="*/ 45 h 45"/>
                  <a:gd name="T10" fmla="*/ 31 w 43"/>
                  <a:gd name="T11" fmla="*/ 43 h 45"/>
                  <a:gd name="T12" fmla="*/ 38 w 43"/>
                  <a:gd name="T13" fmla="*/ 38 h 45"/>
                  <a:gd name="T14" fmla="*/ 42 w 43"/>
                  <a:gd name="T15" fmla="*/ 31 h 45"/>
                  <a:gd name="T16" fmla="*/ 43 w 43"/>
                  <a:gd name="T17" fmla="*/ 22 h 45"/>
                  <a:gd name="T18" fmla="*/ 42 w 43"/>
                  <a:gd name="T19" fmla="*/ 13 h 45"/>
                  <a:gd name="T20" fmla="*/ 38 w 43"/>
                  <a:gd name="T21" fmla="*/ 6 h 45"/>
                  <a:gd name="T22" fmla="*/ 31 w 43"/>
                  <a:gd name="T23" fmla="*/ 1 h 45"/>
                  <a:gd name="T24" fmla="*/ 22 w 43"/>
                  <a:gd name="T25" fmla="*/ 0 h 45"/>
                  <a:gd name="T26" fmla="*/ 12 w 43"/>
                  <a:gd name="T27" fmla="*/ 1 h 45"/>
                  <a:gd name="T28" fmla="*/ 5 w 43"/>
                  <a:gd name="T29" fmla="*/ 6 h 45"/>
                  <a:gd name="T30" fmla="*/ 1 w 43"/>
                  <a:gd name="T31" fmla="*/ 13 h 45"/>
                  <a:gd name="T32" fmla="*/ 0 w 43"/>
                  <a:gd name="T33" fmla="*/ 22 h 45"/>
                  <a:gd name="T34" fmla="*/ 0 w 43"/>
                  <a:gd name="T35" fmla="*/ 2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" h="45">
                    <a:moveTo>
                      <a:pt x="0" y="22"/>
                    </a:moveTo>
                    <a:lnTo>
                      <a:pt x="1" y="31"/>
                    </a:lnTo>
                    <a:lnTo>
                      <a:pt x="5" y="38"/>
                    </a:lnTo>
                    <a:lnTo>
                      <a:pt x="12" y="43"/>
                    </a:lnTo>
                    <a:lnTo>
                      <a:pt x="22" y="45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3" y="22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2" y="1"/>
                    </a:lnTo>
                    <a:lnTo>
                      <a:pt x="5" y="6"/>
                    </a:lnTo>
                    <a:lnTo>
                      <a:pt x="1" y="13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00" name="Freeform 80"/>
              <p:cNvSpPr>
                <a:spLocks/>
              </p:cNvSpPr>
              <p:nvPr/>
            </p:nvSpPr>
            <p:spPr bwMode="auto">
              <a:xfrm>
                <a:off x="868" y="3084"/>
                <a:ext cx="44" cy="44"/>
              </a:xfrm>
              <a:custGeom>
                <a:avLst/>
                <a:gdLst>
                  <a:gd name="T0" fmla="*/ 0 w 45"/>
                  <a:gd name="T1" fmla="*/ 23 h 44"/>
                  <a:gd name="T2" fmla="*/ 2 w 45"/>
                  <a:gd name="T3" fmla="*/ 32 h 44"/>
                  <a:gd name="T4" fmla="*/ 7 w 45"/>
                  <a:gd name="T5" fmla="*/ 39 h 44"/>
                  <a:gd name="T6" fmla="*/ 14 w 45"/>
                  <a:gd name="T7" fmla="*/ 43 h 44"/>
                  <a:gd name="T8" fmla="*/ 23 w 45"/>
                  <a:gd name="T9" fmla="*/ 44 h 44"/>
                  <a:gd name="T10" fmla="*/ 31 w 45"/>
                  <a:gd name="T11" fmla="*/ 43 h 44"/>
                  <a:gd name="T12" fmla="*/ 38 w 45"/>
                  <a:gd name="T13" fmla="*/ 39 h 44"/>
                  <a:gd name="T14" fmla="*/ 43 w 45"/>
                  <a:gd name="T15" fmla="*/ 32 h 44"/>
                  <a:gd name="T16" fmla="*/ 45 w 45"/>
                  <a:gd name="T17" fmla="*/ 23 h 44"/>
                  <a:gd name="T18" fmla="*/ 43 w 45"/>
                  <a:gd name="T19" fmla="*/ 13 h 44"/>
                  <a:gd name="T20" fmla="*/ 38 w 45"/>
                  <a:gd name="T21" fmla="*/ 6 h 44"/>
                  <a:gd name="T22" fmla="*/ 31 w 45"/>
                  <a:gd name="T23" fmla="*/ 2 h 44"/>
                  <a:gd name="T24" fmla="*/ 23 w 45"/>
                  <a:gd name="T25" fmla="*/ 0 h 44"/>
                  <a:gd name="T26" fmla="*/ 14 w 45"/>
                  <a:gd name="T27" fmla="*/ 2 h 44"/>
                  <a:gd name="T28" fmla="*/ 7 w 45"/>
                  <a:gd name="T29" fmla="*/ 6 h 44"/>
                  <a:gd name="T30" fmla="*/ 2 w 45"/>
                  <a:gd name="T31" fmla="*/ 13 h 44"/>
                  <a:gd name="T32" fmla="*/ 0 w 45"/>
                  <a:gd name="T33" fmla="*/ 23 h 44"/>
                  <a:gd name="T34" fmla="*/ 0 w 45"/>
                  <a:gd name="T35" fmla="*/ 2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44">
                    <a:moveTo>
                      <a:pt x="0" y="23"/>
                    </a:moveTo>
                    <a:lnTo>
                      <a:pt x="2" y="32"/>
                    </a:lnTo>
                    <a:lnTo>
                      <a:pt x="7" y="39"/>
                    </a:lnTo>
                    <a:lnTo>
                      <a:pt x="14" y="43"/>
                    </a:lnTo>
                    <a:lnTo>
                      <a:pt x="23" y="44"/>
                    </a:lnTo>
                    <a:lnTo>
                      <a:pt x="31" y="43"/>
                    </a:lnTo>
                    <a:lnTo>
                      <a:pt x="38" y="39"/>
                    </a:lnTo>
                    <a:lnTo>
                      <a:pt x="43" y="32"/>
                    </a:lnTo>
                    <a:lnTo>
                      <a:pt x="45" y="23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4" y="2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01" name="Freeform 81"/>
              <p:cNvSpPr>
                <a:spLocks/>
              </p:cNvSpPr>
              <p:nvPr/>
            </p:nvSpPr>
            <p:spPr bwMode="auto">
              <a:xfrm>
                <a:off x="1020" y="3084"/>
                <a:ext cx="44" cy="44"/>
              </a:xfrm>
              <a:custGeom>
                <a:avLst/>
                <a:gdLst>
                  <a:gd name="T0" fmla="*/ 0 w 45"/>
                  <a:gd name="T1" fmla="*/ 23 h 44"/>
                  <a:gd name="T2" fmla="*/ 1 w 45"/>
                  <a:gd name="T3" fmla="*/ 32 h 44"/>
                  <a:gd name="T4" fmla="*/ 6 w 45"/>
                  <a:gd name="T5" fmla="*/ 39 h 44"/>
                  <a:gd name="T6" fmla="*/ 13 w 45"/>
                  <a:gd name="T7" fmla="*/ 43 h 44"/>
                  <a:gd name="T8" fmla="*/ 22 w 45"/>
                  <a:gd name="T9" fmla="*/ 44 h 44"/>
                  <a:gd name="T10" fmla="*/ 31 w 45"/>
                  <a:gd name="T11" fmla="*/ 43 h 44"/>
                  <a:gd name="T12" fmla="*/ 38 w 45"/>
                  <a:gd name="T13" fmla="*/ 39 h 44"/>
                  <a:gd name="T14" fmla="*/ 43 w 45"/>
                  <a:gd name="T15" fmla="*/ 32 h 44"/>
                  <a:gd name="T16" fmla="*/ 45 w 45"/>
                  <a:gd name="T17" fmla="*/ 23 h 44"/>
                  <a:gd name="T18" fmla="*/ 43 w 45"/>
                  <a:gd name="T19" fmla="*/ 13 h 44"/>
                  <a:gd name="T20" fmla="*/ 38 w 45"/>
                  <a:gd name="T21" fmla="*/ 6 h 44"/>
                  <a:gd name="T22" fmla="*/ 31 w 45"/>
                  <a:gd name="T23" fmla="*/ 2 h 44"/>
                  <a:gd name="T24" fmla="*/ 22 w 45"/>
                  <a:gd name="T25" fmla="*/ 0 h 44"/>
                  <a:gd name="T26" fmla="*/ 13 w 45"/>
                  <a:gd name="T27" fmla="*/ 2 h 44"/>
                  <a:gd name="T28" fmla="*/ 6 w 45"/>
                  <a:gd name="T29" fmla="*/ 6 h 44"/>
                  <a:gd name="T30" fmla="*/ 1 w 45"/>
                  <a:gd name="T31" fmla="*/ 13 h 44"/>
                  <a:gd name="T32" fmla="*/ 0 w 45"/>
                  <a:gd name="T33" fmla="*/ 23 h 44"/>
                  <a:gd name="T34" fmla="*/ 0 w 45"/>
                  <a:gd name="T35" fmla="*/ 2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44">
                    <a:moveTo>
                      <a:pt x="0" y="23"/>
                    </a:moveTo>
                    <a:lnTo>
                      <a:pt x="1" y="32"/>
                    </a:lnTo>
                    <a:lnTo>
                      <a:pt x="6" y="39"/>
                    </a:lnTo>
                    <a:lnTo>
                      <a:pt x="13" y="43"/>
                    </a:lnTo>
                    <a:lnTo>
                      <a:pt x="22" y="44"/>
                    </a:lnTo>
                    <a:lnTo>
                      <a:pt x="31" y="43"/>
                    </a:lnTo>
                    <a:lnTo>
                      <a:pt x="38" y="39"/>
                    </a:lnTo>
                    <a:lnTo>
                      <a:pt x="43" y="32"/>
                    </a:lnTo>
                    <a:lnTo>
                      <a:pt x="45" y="23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2"/>
                    </a:lnTo>
                    <a:lnTo>
                      <a:pt x="22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1" y="13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02" name="Freeform 82"/>
              <p:cNvSpPr>
                <a:spLocks/>
              </p:cNvSpPr>
              <p:nvPr/>
            </p:nvSpPr>
            <p:spPr bwMode="auto">
              <a:xfrm>
                <a:off x="943" y="3032"/>
                <a:ext cx="44" cy="44"/>
              </a:xfrm>
              <a:custGeom>
                <a:avLst/>
                <a:gdLst>
                  <a:gd name="T0" fmla="*/ 0 w 45"/>
                  <a:gd name="T1" fmla="*/ 22 h 44"/>
                  <a:gd name="T2" fmla="*/ 2 w 45"/>
                  <a:gd name="T3" fmla="*/ 31 h 44"/>
                  <a:gd name="T4" fmla="*/ 7 w 45"/>
                  <a:gd name="T5" fmla="*/ 38 h 44"/>
                  <a:gd name="T6" fmla="*/ 14 w 45"/>
                  <a:gd name="T7" fmla="*/ 43 h 44"/>
                  <a:gd name="T8" fmla="*/ 22 w 45"/>
                  <a:gd name="T9" fmla="*/ 44 h 44"/>
                  <a:gd name="T10" fmla="*/ 31 w 45"/>
                  <a:gd name="T11" fmla="*/ 43 h 44"/>
                  <a:gd name="T12" fmla="*/ 38 w 45"/>
                  <a:gd name="T13" fmla="*/ 38 h 44"/>
                  <a:gd name="T14" fmla="*/ 43 w 45"/>
                  <a:gd name="T15" fmla="*/ 31 h 44"/>
                  <a:gd name="T16" fmla="*/ 45 w 45"/>
                  <a:gd name="T17" fmla="*/ 22 h 44"/>
                  <a:gd name="T18" fmla="*/ 43 w 45"/>
                  <a:gd name="T19" fmla="*/ 13 h 44"/>
                  <a:gd name="T20" fmla="*/ 38 w 45"/>
                  <a:gd name="T21" fmla="*/ 6 h 44"/>
                  <a:gd name="T22" fmla="*/ 31 w 45"/>
                  <a:gd name="T23" fmla="*/ 1 h 44"/>
                  <a:gd name="T24" fmla="*/ 22 w 45"/>
                  <a:gd name="T25" fmla="*/ 0 h 44"/>
                  <a:gd name="T26" fmla="*/ 14 w 45"/>
                  <a:gd name="T27" fmla="*/ 1 h 44"/>
                  <a:gd name="T28" fmla="*/ 7 w 45"/>
                  <a:gd name="T29" fmla="*/ 6 h 44"/>
                  <a:gd name="T30" fmla="*/ 2 w 45"/>
                  <a:gd name="T31" fmla="*/ 13 h 44"/>
                  <a:gd name="T32" fmla="*/ 0 w 45"/>
                  <a:gd name="T33" fmla="*/ 22 h 44"/>
                  <a:gd name="T34" fmla="*/ 0 w 45"/>
                  <a:gd name="T35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44">
                    <a:moveTo>
                      <a:pt x="0" y="22"/>
                    </a:moveTo>
                    <a:lnTo>
                      <a:pt x="2" y="31"/>
                    </a:lnTo>
                    <a:lnTo>
                      <a:pt x="7" y="38"/>
                    </a:lnTo>
                    <a:lnTo>
                      <a:pt x="14" y="43"/>
                    </a:lnTo>
                    <a:lnTo>
                      <a:pt x="22" y="44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03" name="Freeform 83"/>
              <p:cNvSpPr>
                <a:spLocks/>
              </p:cNvSpPr>
              <p:nvPr/>
            </p:nvSpPr>
            <p:spPr bwMode="auto">
              <a:xfrm>
                <a:off x="1169" y="3084"/>
                <a:ext cx="44" cy="44"/>
              </a:xfrm>
              <a:custGeom>
                <a:avLst/>
                <a:gdLst>
                  <a:gd name="T0" fmla="*/ 0 w 45"/>
                  <a:gd name="T1" fmla="*/ 23 h 44"/>
                  <a:gd name="T2" fmla="*/ 2 w 45"/>
                  <a:gd name="T3" fmla="*/ 32 h 44"/>
                  <a:gd name="T4" fmla="*/ 7 w 45"/>
                  <a:gd name="T5" fmla="*/ 39 h 44"/>
                  <a:gd name="T6" fmla="*/ 13 w 45"/>
                  <a:gd name="T7" fmla="*/ 43 h 44"/>
                  <a:gd name="T8" fmla="*/ 23 w 45"/>
                  <a:gd name="T9" fmla="*/ 44 h 44"/>
                  <a:gd name="T10" fmla="*/ 31 w 45"/>
                  <a:gd name="T11" fmla="*/ 43 h 44"/>
                  <a:gd name="T12" fmla="*/ 38 w 45"/>
                  <a:gd name="T13" fmla="*/ 39 h 44"/>
                  <a:gd name="T14" fmla="*/ 42 w 45"/>
                  <a:gd name="T15" fmla="*/ 32 h 44"/>
                  <a:gd name="T16" fmla="*/ 45 w 45"/>
                  <a:gd name="T17" fmla="*/ 23 h 44"/>
                  <a:gd name="T18" fmla="*/ 42 w 45"/>
                  <a:gd name="T19" fmla="*/ 13 h 44"/>
                  <a:gd name="T20" fmla="*/ 38 w 45"/>
                  <a:gd name="T21" fmla="*/ 6 h 44"/>
                  <a:gd name="T22" fmla="*/ 31 w 45"/>
                  <a:gd name="T23" fmla="*/ 2 h 44"/>
                  <a:gd name="T24" fmla="*/ 23 w 45"/>
                  <a:gd name="T25" fmla="*/ 0 h 44"/>
                  <a:gd name="T26" fmla="*/ 13 w 45"/>
                  <a:gd name="T27" fmla="*/ 2 h 44"/>
                  <a:gd name="T28" fmla="*/ 7 w 45"/>
                  <a:gd name="T29" fmla="*/ 6 h 44"/>
                  <a:gd name="T30" fmla="*/ 2 w 45"/>
                  <a:gd name="T31" fmla="*/ 13 h 44"/>
                  <a:gd name="T32" fmla="*/ 0 w 45"/>
                  <a:gd name="T33" fmla="*/ 23 h 44"/>
                  <a:gd name="T34" fmla="*/ 0 w 45"/>
                  <a:gd name="T35" fmla="*/ 2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44">
                    <a:moveTo>
                      <a:pt x="0" y="23"/>
                    </a:moveTo>
                    <a:lnTo>
                      <a:pt x="2" y="32"/>
                    </a:lnTo>
                    <a:lnTo>
                      <a:pt x="7" y="39"/>
                    </a:lnTo>
                    <a:lnTo>
                      <a:pt x="13" y="43"/>
                    </a:lnTo>
                    <a:lnTo>
                      <a:pt x="23" y="44"/>
                    </a:lnTo>
                    <a:lnTo>
                      <a:pt x="31" y="43"/>
                    </a:lnTo>
                    <a:lnTo>
                      <a:pt x="38" y="39"/>
                    </a:lnTo>
                    <a:lnTo>
                      <a:pt x="42" y="32"/>
                    </a:lnTo>
                    <a:lnTo>
                      <a:pt x="45" y="23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04" name="Freeform 84"/>
              <p:cNvSpPr>
                <a:spLocks/>
              </p:cNvSpPr>
              <p:nvPr/>
            </p:nvSpPr>
            <p:spPr bwMode="auto">
              <a:xfrm>
                <a:off x="1092" y="3032"/>
                <a:ext cx="44" cy="44"/>
              </a:xfrm>
              <a:custGeom>
                <a:avLst/>
                <a:gdLst>
                  <a:gd name="T0" fmla="*/ 0 w 44"/>
                  <a:gd name="T1" fmla="*/ 22 h 44"/>
                  <a:gd name="T2" fmla="*/ 2 w 44"/>
                  <a:gd name="T3" fmla="*/ 31 h 44"/>
                  <a:gd name="T4" fmla="*/ 6 w 44"/>
                  <a:gd name="T5" fmla="*/ 38 h 44"/>
                  <a:gd name="T6" fmla="*/ 13 w 44"/>
                  <a:gd name="T7" fmla="*/ 43 h 44"/>
                  <a:gd name="T8" fmla="*/ 22 w 44"/>
                  <a:gd name="T9" fmla="*/ 44 h 44"/>
                  <a:gd name="T10" fmla="*/ 32 w 44"/>
                  <a:gd name="T11" fmla="*/ 43 h 44"/>
                  <a:gd name="T12" fmla="*/ 38 w 44"/>
                  <a:gd name="T13" fmla="*/ 38 h 44"/>
                  <a:gd name="T14" fmla="*/ 43 w 44"/>
                  <a:gd name="T15" fmla="*/ 31 h 44"/>
                  <a:gd name="T16" fmla="*/ 44 w 44"/>
                  <a:gd name="T17" fmla="*/ 22 h 44"/>
                  <a:gd name="T18" fmla="*/ 43 w 44"/>
                  <a:gd name="T19" fmla="*/ 13 h 44"/>
                  <a:gd name="T20" fmla="*/ 38 w 44"/>
                  <a:gd name="T21" fmla="*/ 6 h 44"/>
                  <a:gd name="T22" fmla="*/ 32 w 44"/>
                  <a:gd name="T23" fmla="*/ 1 h 44"/>
                  <a:gd name="T24" fmla="*/ 22 w 44"/>
                  <a:gd name="T25" fmla="*/ 0 h 44"/>
                  <a:gd name="T26" fmla="*/ 13 w 44"/>
                  <a:gd name="T27" fmla="*/ 1 h 44"/>
                  <a:gd name="T28" fmla="*/ 6 w 44"/>
                  <a:gd name="T29" fmla="*/ 6 h 44"/>
                  <a:gd name="T30" fmla="*/ 2 w 44"/>
                  <a:gd name="T31" fmla="*/ 13 h 44"/>
                  <a:gd name="T32" fmla="*/ 0 w 44"/>
                  <a:gd name="T33" fmla="*/ 22 h 44"/>
                  <a:gd name="T34" fmla="*/ 0 w 44"/>
                  <a:gd name="T35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" h="44">
                    <a:moveTo>
                      <a:pt x="0" y="22"/>
                    </a:moveTo>
                    <a:lnTo>
                      <a:pt x="2" y="31"/>
                    </a:lnTo>
                    <a:lnTo>
                      <a:pt x="6" y="38"/>
                    </a:lnTo>
                    <a:lnTo>
                      <a:pt x="13" y="43"/>
                    </a:lnTo>
                    <a:lnTo>
                      <a:pt x="22" y="44"/>
                    </a:lnTo>
                    <a:lnTo>
                      <a:pt x="32" y="43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4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2" y="1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05" name="Freeform 85"/>
              <p:cNvSpPr>
                <a:spLocks/>
              </p:cNvSpPr>
              <p:nvPr/>
            </p:nvSpPr>
            <p:spPr bwMode="auto">
              <a:xfrm>
                <a:off x="1320" y="3084"/>
                <a:ext cx="44" cy="44"/>
              </a:xfrm>
              <a:custGeom>
                <a:avLst/>
                <a:gdLst>
                  <a:gd name="T0" fmla="*/ 0 w 44"/>
                  <a:gd name="T1" fmla="*/ 23 h 44"/>
                  <a:gd name="T2" fmla="*/ 2 w 44"/>
                  <a:gd name="T3" fmla="*/ 32 h 44"/>
                  <a:gd name="T4" fmla="*/ 6 w 44"/>
                  <a:gd name="T5" fmla="*/ 39 h 44"/>
                  <a:gd name="T6" fmla="*/ 13 w 44"/>
                  <a:gd name="T7" fmla="*/ 43 h 44"/>
                  <a:gd name="T8" fmla="*/ 22 w 44"/>
                  <a:gd name="T9" fmla="*/ 44 h 44"/>
                  <a:gd name="T10" fmla="*/ 31 w 44"/>
                  <a:gd name="T11" fmla="*/ 43 h 44"/>
                  <a:gd name="T12" fmla="*/ 38 w 44"/>
                  <a:gd name="T13" fmla="*/ 39 h 44"/>
                  <a:gd name="T14" fmla="*/ 43 w 44"/>
                  <a:gd name="T15" fmla="*/ 32 h 44"/>
                  <a:gd name="T16" fmla="*/ 44 w 44"/>
                  <a:gd name="T17" fmla="*/ 23 h 44"/>
                  <a:gd name="T18" fmla="*/ 43 w 44"/>
                  <a:gd name="T19" fmla="*/ 13 h 44"/>
                  <a:gd name="T20" fmla="*/ 38 w 44"/>
                  <a:gd name="T21" fmla="*/ 6 h 44"/>
                  <a:gd name="T22" fmla="*/ 31 w 44"/>
                  <a:gd name="T23" fmla="*/ 2 h 44"/>
                  <a:gd name="T24" fmla="*/ 22 w 44"/>
                  <a:gd name="T25" fmla="*/ 0 h 44"/>
                  <a:gd name="T26" fmla="*/ 13 w 44"/>
                  <a:gd name="T27" fmla="*/ 2 h 44"/>
                  <a:gd name="T28" fmla="*/ 6 w 44"/>
                  <a:gd name="T29" fmla="*/ 6 h 44"/>
                  <a:gd name="T30" fmla="*/ 2 w 44"/>
                  <a:gd name="T31" fmla="*/ 13 h 44"/>
                  <a:gd name="T32" fmla="*/ 0 w 44"/>
                  <a:gd name="T33" fmla="*/ 23 h 44"/>
                  <a:gd name="T34" fmla="*/ 0 w 44"/>
                  <a:gd name="T35" fmla="*/ 2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" h="44">
                    <a:moveTo>
                      <a:pt x="0" y="23"/>
                    </a:moveTo>
                    <a:lnTo>
                      <a:pt x="2" y="32"/>
                    </a:lnTo>
                    <a:lnTo>
                      <a:pt x="6" y="39"/>
                    </a:lnTo>
                    <a:lnTo>
                      <a:pt x="13" y="43"/>
                    </a:lnTo>
                    <a:lnTo>
                      <a:pt x="22" y="44"/>
                    </a:lnTo>
                    <a:lnTo>
                      <a:pt x="31" y="43"/>
                    </a:lnTo>
                    <a:lnTo>
                      <a:pt x="38" y="39"/>
                    </a:lnTo>
                    <a:lnTo>
                      <a:pt x="43" y="32"/>
                    </a:lnTo>
                    <a:lnTo>
                      <a:pt x="44" y="23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2"/>
                    </a:lnTo>
                    <a:lnTo>
                      <a:pt x="22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06" name="Freeform 86"/>
              <p:cNvSpPr>
                <a:spLocks/>
              </p:cNvSpPr>
              <p:nvPr/>
            </p:nvSpPr>
            <p:spPr bwMode="auto">
              <a:xfrm>
                <a:off x="1243" y="3032"/>
                <a:ext cx="44" cy="44"/>
              </a:xfrm>
              <a:custGeom>
                <a:avLst/>
                <a:gdLst>
                  <a:gd name="T0" fmla="*/ 0 w 44"/>
                  <a:gd name="T1" fmla="*/ 22 h 44"/>
                  <a:gd name="T2" fmla="*/ 1 w 44"/>
                  <a:gd name="T3" fmla="*/ 31 h 44"/>
                  <a:gd name="T4" fmla="*/ 6 w 44"/>
                  <a:gd name="T5" fmla="*/ 38 h 44"/>
                  <a:gd name="T6" fmla="*/ 13 w 44"/>
                  <a:gd name="T7" fmla="*/ 43 h 44"/>
                  <a:gd name="T8" fmla="*/ 22 w 44"/>
                  <a:gd name="T9" fmla="*/ 44 h 44"/>
                  <a:gd name="T10" fmla="*/ 31 w 44"/>
                  <a:gd name="T11" fmla="*/ 43 h 44"/>
                  <a:gd name="T12" fmla="*/ 38 w 44"/>
                  <a:gd name="T13" fmla="*/ 38 h 44"/>
                  <a:gd name="T14" fmla="*/ 43 w 44"/>
                  <a:gd name="T15" fmla="*/ 31 h 44"/>
                  <a:gd name="T16" fmla="*/ 44 w 44"/>
                  <a:gd name="T17" fmla="*/ 22 h 44"/>
                  <a:gd name="T18" fmla="*/ 43 w 44"/>
                  <a:gd name="T19" fmla="*/ 13 h 44"/>
                  <a:gd name="T20" fmla="*/ 38 w 44"/>
                  <a:gd name="T21" fmla="*/ 6 h 44"/>
                  <a:gd name="T22" fmla="*/ 31 w 44"/>
                  <a:gd name="T23" fmla="*/ 1 h 44"/>
                  <a:gd name="T24" fmla="*/ 22 w 44"/>
                  <a:gd name="T25" fmla="*/ 0 h 44"/>
                  <a:gd name="T26" fmla="*/ 13 w 44"/>
                  <a:gd name="T27" fmla="*/ 1 h 44"/>
                  <a:gd name="T28" fmla="*/ 6 w 44"/>
                  <a:gd name="T29" fmla="*/ 6 h 44"/>
                  <a:gd name="T30" fmla="*/ 1 w 44"/>
                  <a:gd name="T31" fmla="*/ 13 h 44"/>
                  <a:gd name="T32" fmla="*/ 0 w 44"/>
                  <a:gd name="T33" fmla="*/ 22 h 44"/>
                  <a:gd name="T34" fmla="*/ 0 w 44"/>
                  <a:gd name="T35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" h="44">
                    <a:moveTo>
                      <a:pt x="0" y="22"/>
                    </a:moveTo>
                    <a:lnTo>
                      <a:pt x="1" y="31"/>
                    </a:lnTo>
                    <a:lnTo>
                      <a:pt x="6" y="38"/>
                    </a:lnTo>
                    <a:lnTo>
                      <a:pt x="13" y="43"/>
                    </a:lnTo>
                    <a:lnTo>
                      <a:pt x="22" y="44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4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6" y="6"/>
                    </a:lnTo>
                    <a:lnTo>
                      <a:pt x="1" y="13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07" name="Freeform 87"/>
              <p:cNvSpPr>
                <a:spLocks/>
              </p:cNvSpPr>
              <p:nvPr/>
            </p:nvSpPr>
            <p:spPr bwMode="auto">
              <a:xfrm>
                <a:off x="1469" y="3084"/>
                <a:ext cx="44" cy="44"/>
              </a:xfrm>
              <a:custGeom>
                <a:avLst/>
                <a:gdLst>
                  <a:gd name="T0" fmla="*/ 0 w 43"/>
                  <a:gd name="T1" fmla="*/ 23 h 44"/>
                  <a:gd name="T2" fmla="*/ 1 w 43"/>
                  <a:gd name="T3" fmla="*/ 32 h 44"/>
                  <a:gd name="T4" fmla="*/ 5 w 43"/>
                  <a:gd name="T5" fmla="*/ 39 h 44"/>
                  <a:gd name="T6" fmla="*/ 12 w 43"/>
                  <a:gd name="T7" fmla="*/ 43 h 44"/>
                  <a:gd name="T8" fmla="*/ 22 w 43"/>
                  <a:gd name="T9" fmla="*/ 44 h 44"/>
                  <a:gd name="T10" fmla="*/ 31 w 43"/>
                  <a:gd name="T11" fmla="*/ 43 h 44"/>
                  <a:gd name="T12" fmla="*/ 38 w 43"/>
                  <a:gd name="T13" fmla="*/ 39 h 44"/>
                  <a:gd name="T14" fmla="*/ 42 w 43"/>
                  <a:gd name="T15" fmla="*/ 32 h 44"/>
                  <a:gd name="T16" fmla="*/ 43 w 43"/>
                  <a:gd name="T17" fmla="*/ 23 h 44"/>
                  <a:gd name="T18" fmla="*/ 42 w 43"/>
                  <a:gd name="T19" fmla="*/ 13 h 44"/>
                  <a:gd name="T20" fmla="*/ 38 w 43"/>
                  <a:gd name="T21" fmla="*/ 6 h 44"/>
                  <a:gd name="T22" fmla="*/ 31 w 43"/>
                  <a:gd name="T23" fmla="*/ 2 h 44"/>
                  <a:gd name="T24" fmla="*/ 22 w 43"/>
                  <a:gd name="T25" fmla="*/ 0 h 44"/>
                  <a:gd name="T26" fmla="*/ 12 w 43"/>
                  <a:gd name="T27" fmla="*/ 2 h 44"/>
                  <a:gd name="T28" fmla="*/ 5 w 43"/>
                  <a:gd name="T29" fmla="*/ 6 h 44"/>
                  <a:gd name="T30" fmla="*/ 1 w 43"/>
                  <a:gd name="T31" fmla="*/ 13 h 44"/>
                  <a:gd name="T32" fmla="*/ 0 w 43"/>
                  <a:gd name="T33" fmla="*/ 23 h 44"/>
                  <a:gd name="T34" fmla="*/ 0 w 43"/>
                  <a:gd name="T35" fmla="*/ 2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" h="44">
                    <a:moveTo>
                      <a:pt x="0" y="23"/>
                    </a:moveTo>
                    <a:lnTo>
                      <a:pt x="1" y="32"/>
                    </a:lnTo>
                    <a:lnTo>
                      <a:pt x="5" y="39"/>
                    </a:lnTo>
                    <a:lnTo>
                      <a:pt x="12" y="43"/>
                    </a:lnTo>
                    <a:lnTo>
                      <a:pt x="22" y="44"/>
                    </a:lnTo>
                    <a:lnTo>
                      <a:pt x="31" y="43"/>
                    </a:lnTo>
                    <a:lnTo>
                      <a:pt x="38" y="39"/>
                    </a:lnTo>
                    <a:lnTo>
                      <a:pt x="42" y="32"/>
                    </a:lnTo>
                    <a:lnTo>
                      <a:pt x="43" y="23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2"/>
                    </a:lnTo>
                    <a:lnTo>
                      <a:pt x="22" y="0"/>
                    </a:lnTo>
                    <a:lnTo>
                      <a:pt x="12" y="2"/>
                    </a:lnTo>
                    <a:lnTo>
                      <a:pt x="5" y="6"/>
                    </a:lnTo>
                    <a:lnTo>
                      <a:pt x="1" y="13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08" name="Freeform 88"/>
              <p:cNvSpPr>
                <a:spLocks/>
              </p:cNvSpPr>
              <p:nvPr/>
            </p:nvSpPr>
            <p:spPr bwMode="auto">
              <a:xfrm>
                <a:off x="1392" y="3032"/>
                <a:ext cx="44" cy="44"/>
              </a:xfrm>
              <a:custGeom>
                <a:avLst/>
                <a:gdLst>
                  <a:gd name="T0" fmla="*/ 0 w 45"/>
                  <a:gd name="T1" fmla="*/ 22 h 44"/>
                  <a:gd name="T2" fmla="*/ 3 w 45"/>
                  <a:gd name="T3" fmla="*/ 31 h 44"/>
                  <a:gd name="T4" fmla="*/ 7 w 45"/>
                  <a:gd name="T5" fmla="*/ 38 h 44"/>
                  <a:gd name="T6" fmla="*/ 14 w 45"/>
                  <a:gd name="T7" fmla="*/ 43 h 44"/>
                  <a:gd name="T8" fmla="*/ 22 w 45"/>
                  <a:gd name="T9" fmla="*/ 44 h 44"/>
                  <a:gd name="T10" fmla="*/ 31 w 45"/>
                  <a:gd name="T11" fmla="*/ 43 h 44"/>
                  <a:gd name="T12" fmla="*/ 38 w 45"/>
                  <a:gd name="T13" fmla="*/ 38 h 44"/>
                  <a:gd name="T14" fmla="*/ 43 w 45"/>
                  <a:gd name="T15" fmla="*/ 31 h 44"/>
                  <a:gd name="T16" fmla="*/ 45 w 45"/>
                  <a:gd name="T17" fmla="*/ 22 h 44"/>
                  <a:gd name="T18" fmla="*/ 43 w 45"/>
                  <a:gd name="T19" fmla="*/ 13 h 44"/>
                  <a:gd name="T20" fmla="*/ 38 w 45"/>
                  <a:gd name="T21" fmla="*/ 6 h 44"/>
                  <a:gd name="T22" fmla="*/ 31 w 45"/>
                  <a:gd name="T23" fmla="*/ 1 h 44"/>
                  <a:gd name="T24" fmla="*/ 22 w 45"/>
                  <a:gd name="T25" fmla="*/ 0 h 44"/>
                  <a:gd name="T26" fmla="*/ 14 w 45"/>
                  <a:gd name="T27" fmla="*/ 1 h 44"/>
                  <a:gd name="T28" fmla="*/ 7 w 45"/>
                  <a:gd name="T29" fmla="*/ 6 h 44"/>
                  <a:gd name="T30" fmla="*/ 3 w 45"/>
                  <a:gd name="T31" fmla="*/ 13 h 44"/>
                  <a:gd name="T32" fmla="*/ 0 w 45"/>
                  <a:gd name="T33" fmla="*/ 22 h 44"/>
                  <a:gd name="T34" fmla="*/ 0 w 45"/>
                  <a:gd name="T35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44">
                    <a:moveTo>
                      <a:pt x="0" y="22"/>
                    </a:moveTo>
                    <a:lnTo>
                      <a:pt x="3" y="31"/>
                    </a:lnTo>
                    <a:lnTo>
                      <a:pt x="7" y="38"/>
                    </a:lnTo>
                    <a:lnTo>
                      <a:pt x="14" y="43"/>
                    </a:lnTo>
                    <a:lnTo>
                      <a:pt x="22" y="44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6"/>
                    </a:lnTo>
                    <a:lnTo>
                      <a:pt x="3" y="13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09" name="Freeform 89"/>
              <p:cNvSpPr>
                <a:spLocks/>
              </p:cNvSpPr>
              <p:nvPr/>
            </p:nvSpPr>
            <p:spPr bwMode="auto">
              <a:xfrm>
                <a:off x="1618" y="3084"/>
                <a:ext cx="44" cy="44"/>
              </a:xfrm>
              <a:custGeom>
                <a:avLst/>
                <a:gdLst>
                  <a:gd name="T0" fmla="*/ 0 w 45"/>
                  <a:gd name="T1" fmla="*/ 23 h 44"/>
                  <a:gd name="T2" fmla="*/ 2 w 45"/>
                  <a:gd name="T3" fmla="*/ 32 h 44"/>
                  <a:gd name="T4" fmla="*/ 7 w 45"/>
                  <a:gd name="T5" fmla="*/ 39 h 44"/>
                  <a:gd name="T6" fmla="*/ 14 w 45"/>
                  <a:gd name="T7" fmla="*/ 43 h 44"/>
                  <a:gd name="T8" fmla="*/ 23 w 45"/>
                  <a:gd name="T9" fmla="*/ 44 h 44"/>
                  <a:gd name="T10" fmla="*/ 31 w 45"/>
                  <a:gd name="T11" fmla="*/ 43 h 44"/>
                  <a:gd name="T12" fmla="*/ 38 w 45"/>
                  <a:gd name="T13" fmla="*/ 39 h 44"/>
                  <a:gd name="T14" fmla="*/ 42 w 45"/>
                  <a:gd name="T15" fmla="*/ 32 h 44"/>
                  <a:gd name="T16" fmla="*/ 45 w 45"/>
                  <a:gd name="T17" fmla="*/ 23 h 44"/>
                  <a:gd name="T18" fmla="*/ 42 w 45"/>
                  <a:gd name="T19" fmla="*/ 13 h 44"/>
                  <a:gd name="T20" fmla="*/ 38 w 45"/>
                  <a:gd name="T21" fmla="*/ 6 h 44"/>
                  <a:gd name="T22" fmla="*/ 31 w 45"/>
                  <a:gd name="T23" fmla="*/ 2 h 44"/>
                  <a:gd name="T24" fmla="*/ 23 w 45"/>
                  <a:gd name="T25" fmla="*/ 0 h 44"/>
                  <a:gd name="T26" fmla="*/ 14 w 45"/>
                  <a:gd name="T27" fmla="*/ 2 h 44"/>
                  <a:gd name="T28" fmla="*/ 7 w 45"/>
                  <a:gd name="T29" fmla="*/ 6 h 44"/>
                  <a:gd name="T30" fmla="*/ 2 w 45"/>
                  <a:gd name="T31" fmla="*/ 13 h 44"/>
                  <a:gd name="T32" fmla="*/ 0 w 45"/>
                  <a:gd name="T33" fmla="*/ 23 h 44"/>
                  <a:gd name="T34" fmla="*/ 0 w 45"/>
                  <a:gd name="T35" fmla="*/ 2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44">
                    <a:moveTo>
                      <a:pt x="0" y="23"/>
                    </a:moveTo>
                    <a:lnTo>
                      <a:pt x="2" y="32"/>
                    </a:lnTo>
                    <a:lnTo>
                      <a:pt x="7" y="39"/>
                    </a:lnTo>
                    <a:lnTo>
                      <a:pt x="14" y="43"/>
                    </a:lnTo>
                    <a:lnTo>
                      <a:pt x="23" y="44"/>
                    </a:lnTo>
                    <a:lnTo>
                      <a:pt x="31" y="43"/>
                    </a:lnTo>
                    <a:lnTo>
                      <a:pt x="38" y="39"/>
                    </a:lnTo>
                    <a:lnTo>
                      <a:pt x="42" y="32"/>
                    </a:lnTo>
                    <a:lnTo>
                      <a:pt x="45" y="23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4" y="2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10" name="Freeform 90"/>
              <p:cNvSpPr>
                <a:spLocks/>
              </p:cNvSpPr>
              <p:nvPr/>
            </p:nvSpPr>
            <p:spPr bwMode="auto">
              <a:xfrm>
                <a:off x="1541" y="3032"/>
                <a:ext cx="44" cy="44"/>
              </a:xfrm>
              <a:custGeom>
                <a:avLst/>
                <a:gdLst>
                  <a:gd name="T0" fmla="*/ 0 w 43"/>
                  <a:gd name="T1" fmla="*/ 22 h 44"/>
                  <a:gd name="T2" fmla="*/ 1 w 43"/>
                  <a:gd name="T3" fmla="*/ 31 h 44"/>
                  <a:gd name="T4" fmla="*/ 5 w 43"/>
                  <a:gd name="T5" fmla="*/ 38 h 44"/>
                  <a:gd name="T6" fmla="*/ 12 w 43"/>
                  <a:gd name="T7" fmla="*/ 43 h 44"/>
                  <a:gd name="T8" fmla="*/ 22 w 43"/>
                  <a:gd name="T9" fmla="*/ 44 h 44"/>
                  <a:gd name="T10" fmla="*/ 31 w 43"/>
                  <a:gd name="T11" fmla="*/ 43 h 44"/>
                  <a:gd name="T12" fmla="*/ 38 w 43"/>
                  <a:gd name="T13" fmla="*/ 38 h 44"/>
                  <a:gd name="T14" fmla="*/ 42 w 43"/>
                  <a:gd name="T15" fmla="*/ 31 h 44"/>
                  <a:gd name="T16" fmla="*/ 43 w 43"/>
                  <a:gd name="T17" fmla="*/ 22 h 44"/>
                  <a:gd name="T18" fmla="*/ 42 w 43"/>
                  <a:gd name="T19" fmla="*/ 13 h 44"/>
                  <a:gd name="T20" fmla="*/ 38 w 43"/>
                  <a:gd name="T21" fmla="*/ 6 h 44"/>
                  <a:gd name="T22" fmla="*/ 31 w 43"/>
                  <a:gd name="T23" fmla="*/ 1 h 44"/>
                  <a:gd name="T24" fmla="*/ 22 w 43"/>
                  <a:gd name="T25" fmla="*/ 0 h 44"/>
                  <a:gd name="T26" fmla="*/ 12 w 43"/>
                  <a:gd name="T27" fmla="*/ 1 h 44"/>
                  <a:gd name="T28" fmla="*/ 5 w 43"/>
                  <a:gd name="T29" fmla="*/ 6 h 44"/>
                  <a:gd name="T30" fmla="*/ 1 w 43"/>
                  <a:gd name="T31" fmla="*/ 13 h 44"/>
                  <a:gd name="T32" fmla="*/ 0 w 43"/>
                  <a:gd name="T33" fmla="*/ 22 h 44"/>
                  <a:gd name="T34" fmla="*/ 0 w 43"/>
                  <a:gd name="T35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" h="44">
                    <a:moveTo>
                      <a:pt x="0" y="22"/>
                    </a:moveTo>
                    <a:lnTo>
                      <a:pt x="1" y="31"/>
                    </a:lnTo>
                    <a:lnTo>
                      <a:pt x="5" y="38"/>
                    </a:lnTo>
                    <a:lnTo>
                      <a:pt x="12" y="43"/>
                    </a:lnTo>
                    <a:lnTo>
                      <a:pt x="22" y="44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3" y="22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2" y="1"/>
                    </a:lnTo>
                    <a:lnTo>
                      <a:pt x="5" y="6"/>
                    </a:lnTo>
                    <a:lnTo>
                      <a:pt x="1" y="13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11" name="Freeform 91"/>
              <p:cNvSpPr>
                <a:spLocks/>
              </p:cNvSpPr>
              <p:nvPr/>
            </p:nvSpPr>
            <p:spPr bwMode="auto">
              <a:xfrm>
                <a:off x="1020" y="3212"/>
                <a:ext cx="44" cy="44"/>
              </a:xfrm>
              <a:custGeom>
                <a:avLst/>
                <a:gdLst>
                  <a:gd name="T0" fmla="*/ 0 w 45"/>
                  <a:gd name="T1" fmla="*/ 22 h 44"/>
                  <a:gd name="T2" fmla="*/ 1 w 45"/>
                  <a:gd name="T3" fmla="*/ 32 h 44"/>
                  <a:gd name="T4" fmla="*/ 6 w 45"/>
                  <a:gd name="T5" fmla="*/ 38 h 44"/>
                  <a:gd name="T6" fmla="*/ 13 w 45"/>
                  <a:gd name="T7" fmla="*/ 43 h 44"/>
                  <a:gd name="T8" fmla="*/ 22 w 45"/>
                  <a:gd name="T9" fmla="*/ 44 h 44"/>
                  <a:gd name="T10" fmla="*/ 31 w 45"/>
                  <a:gd name="T11" fmla="*/ 43 h 44"/>
                  <a:gd name="T12" fmla="*/ 38 w 45"/>
                  <a:gd name="T13" fmla="*/ 38 h 44"/>
                  <a:gd name="T14" fmla="*/ 43 w 45"/>
                  <a:gd name="T15" fmla="*/ 32 h 44"/>
                  <a:gd name="T16" fmla="*/ 45 w 45"/>
                  <a:gd name="T17" fmla="*/ 22 h 44"/>
                  <a:gd name="T18" fmla="*/ 43 w 45"/>
                  <a:gd name="T19" fmla="*/ 13 h 44"/>
                  <a:gd name="T20" fmla="*/ 38 w 45"/>
                  <a:gd name="T21" fmla="*/ 6 h 44"/>
                  <a:gd name="T22" fmla="*/ 31 w 45"/>
                  <a:gd name="T23" fmla="*/ 2 h 44"/>
                  <a:gd name="T24" fmla="*/ 22 w 45"/>
                  <a:gd name="T25" fmla="*/ 0 h 44"/>
                  <a:gd name="T26" fmla="*/ 13 w 45"/>
                  <a:gd name="T27" fmla="*/ 2 h 44"/>
                  <a:gd name="T28" fmla="*/ 6 w 45"/>
                  <a:gd name="T29" fmla="*/ 6 h 44"/>
                  <a:gd name="T30" fmla="*/ 1 w 45"/>
                  <a:gd name="T31" fmla="*/ 13 h 44"/>
                  <a:gd name="T32" fmla="*/ 0 w 45"/>
                  <a:gd name="T33" fmla="*/ 22 h 44"/>
                  <a:gd name="T34" fmla="*/ 0 w 45"/>
                  <a:gd name="T35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44">
                    <a:moveTo>
                      <a:pt x="0" y="22"/>
                    </a:moveTo>
                    <a:lnTo>
                      <a:pt x="1" y="32"/>
                    </a:lnTo>
                    <a:lnTo>
                      <a:pt x="6" y="38"/>
                    </a:lnTo>
                    <a:lnTo>
                      <a:pt x="13" y="43"/>
                    </a:lnTo>
                    <a:lnTo>
                      <a:pt x="22" y="44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3" y="32"/>
                    </a:lnTo>
                    <a:lnTo>
                      <a:pt x="45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2"/>
                    </a:lnTo>
                    <a:lnTo>
                      <a:pt x="22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1" y="13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12" name="Freeform 92"/>
              <p:cNvSpPr>
                <a:spLocks/>
              </p:cNvSpPr>
              <p:nvPr/>
            </p:nvSpPr>
            <p:spPr bwMode="auto">
              <a:xfrm>
                <a:off x="943" y="3160"/>
                <a:ext cx="44" cy="44"/>
              </a:xfrm>
              <a:custGeom>
                <a:avLst/>
                <a:gdLst>
                  <a:gd name="T0" fmla="*/ 0 w 45"/>
                  <a:gd name="T1" fmla="*/ 22 h 44"/>
                  <a:gd name="T2" fmla="*/ 2 w 45"/>
                  <a:gd name="T3" fmla="*/ 31 h 44"/>
                  <a:gd name="T4" fmla="*/ 7 w 45"/>
                  <a:gd name="T5" fmla="*/ 38 h 44"/>
                  <a:gd name="T6" fmla="*/ 14 w 45"/>
                  <a:gd name="T7" fmla="*/ 42 h 44"/>
                  <a:gd name="T8" fmla="*/ 22 w 45"/>
                  <a:gd name="T9" fmla="*/ 44 h 44"/>
                  <a:gd name="T10" fmla="*/ 31 w 45"/>
                  <a:gd name="T11" fmla="*/ 42 h 44"/>
                  <a:gd name="T12" fmla="*/ 38 w 45"/>
                  <a:gd name="T13" fmla="*/ 38 h 44"/>
                  <a:gd name="T14" fmla="*/ 43 w 45"/>
                  <a:gd name="T15" fmla="*/ 31 h 44"/>
                  <a:gd name="T16" fmla="*/ 45 w 45"/>
                  <a:gd name="T17" fmla="*/ 22 h 44"/>
                  <a:gd name="T18" fmla="*/ 43 w 45"/>
                  <a:gd name="T19" fmla="*/ 12 h 44"/>
                  <a:gd name="T20" fmla="*/ 38 w 45"/>
                  <a:gd name="T21" fmla="*/ 6 h 44"/>
                  <a:gd name="T22" fmla="*/ 31 w 45"/>
                  <a:gd name="T23" fmla="*/ 1 h 44"/>
                  <a:gd name="T24" fmla="*/ 22 w 45"/>
                  <a:gd name="T25" fmla="*/ 0 h 44"/>
                  <a:gd name="T26" fmla="*/ 14 w 45"/>
                  <a:gd name="T27" fmla="*/ 1 h 44"/>
                  <a:gd name="T28" fmla="*/ 7 w 45"/>
                  <a:gd name="T29" fmla="*/ 6 h 44"/>
                  <a:gd name="T30" fmla="*/ 2 w 45"/>
                  <a:gd name="T31" fmla="*/ 12 h 44"/>
                  <a:gd name="T32" fmla="*/ 0 w 45"/>
                  <a:gd name="T33" fmla="*/ 22 h 44"/>
                  <a:gd name="T34" fmla="*/ 0 w 45"/>
                  <a:gd name="T35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44">
                    <a:moveTo>
                      <a:pt x="0" y="22"/>
                    </a:moveTo>
                    <a:lnTo>
                      <a:pt x="2" y="31"/>
                    </a:lnTo>
                    <a:lnTo>
                      <a:pt x="7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2"/>
                    </a:lnTo>
                    <a:lnTo>
                      <a:pt x="43" y="12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13" name="Freeform 93"/>
              <p:cNvSpPr>
                <a:spLocks/>
              </p:cNvSpPr>
              <p:nvPr/>
            </p:nvSpPr>
            <p:spPr bwMode="auto">
              <a:xfrm>
                <a:off x="1169" y="3212"/>
                <a:ext cx="44" cy="44"/>
              </a:xfrm>
              <a:custGeom>
                <a:avLst/>
                <a:gdLst>
                  <a:gd name="T0" fmla="*/ 0 w 45"/>
                  <a:gd name="T1" fmla="*/ 22 h 44"/>
                  <a:gd name="T2" fmla="*/ 2 w 45"/>
                  <a:gd name="T3" fmla="*/ 32 h 44"/>
                  <a:gd name="T4" fmla="*/ 7 w 45"/>
                  <a:gd name="T5" fmla="*/ 38 h 44"/>
                  <a:gd name="T6" fmla="*/ 13 w 45"/>
                  <a:gd name="T7" fmla="*/ 43 h 44"/>
                  <a:gd name="T8" fmla="*/ 23 w 45"/>
                  <a:gd name="T9" fmla="*/ 44 h 44"/>
                  <a:gd name="T10" fmla="*/ 31 w 45"/>
                  <a:gd name="T11" fmla="*/ 43 h 44"/>
                  <a:gd name="T12" fmla="*/ 38 w 45"/>
                  <a:gd name="T13" fmla="*/ 38 h 44"/>
                  <a:gd name="T14" fmla="*/ 42 w 45"/>
                  <a:gd name="T15" fmla="*/ 32 h 44"/>
                  <a:gd name="T16" fmla="*/ 45 w 45"/>
                  <a:gd name="T17" fmla="*/ 22 h 44"/>
                  <a:gd name="T18" fmla="*/ 42 w 45"/>
                  <a:gd name="T19" fmla="*/ 13 h 44"/>
                  <a:gd name="T20" fmla="*/ 38 w 45"/>
                  <a:gd name="T21" fmla="*/ 6 h 44"/>
                  <a:gd name="T22" fmla="*/ 31 w 45"/>
                  <a:gd name="T23" fmla="*/ 2 h 44"/>
                  <a:gd name="T24" fmla="*/ 23 w 45"/>
                  <a:gd name="T25" fmla="*/ 0 h 44"/>
                  <a:gd name="T26" fmla="*/ 13 w 45"/>
                  <a:gd name="T27" fmla="*/ 2 h 44"/>
                  <a:gd name="T28" fmla="*/ 7 w 45"/>
                  <a:gd name="T29" fmla="*/ 6 h 44"/>
                  <a:gd name="T30" fmla="*/ 2 w 45"/>
                  <a:gd name="T31" fmla="*/ 13 h 44"/>
                  <a:gd name="T32" fmla="*/ 0 w 45"/>
                  <a:gd name="T33" fmla="*/ 22 h 44"/>
                  <a:gd name="T34" fmla="*/ 0 w 45"/>
                  <a:gd name="T35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44">
                    <a:moveTo>
                      <a:pt x="0" y="22"/>
                    </a:moveTo>
                    <a:lnTo>
                      <a:pt x="2" y="32"/>
                    </a:lnTo>
                    <a:lnTo>
                      <a:pt x="7" y="38"/>
                    </a:lnTo>
                    <a:lnTo>
                      <a:pt x="13" y="43"/>
                    </a:lnTo>
                    <a:lnTo>
                      <a:pt x="23" y="44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5" y="22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14" name="Freeform 94"/>
              <p:cNvSpPr>
                <a:spLocks/>
              </p:cNvSpPr>
              <p:nvPr/>
            </p:nvSpPr>
            <p:spPr bwMode="auto">
              <a:xfrm>
                <a:off x="1092" y="3160"/>
                <a:ext cx="44" cy="44"/>
              </a:xfrm>
              <a:custGeom>
                <a:avLst/>
                <a:gdLst>
                  <a:gd name="T0" fmla="*/ 0 w 44"/>
                  <a:gd name="T1" fmla="*/ 22 h 44"/>
                  <a:gd name="T2" fmla="*/ 2 w 44"/>
                  <a:gd name="T3" fmla="*/ 31 h 44"/>
                  <a:gd name="T4" fmla="*/ 6 w 44"/>
                  <a:gd name="T5" fmla="*/ 38 h 44"/>
                  <a:gd name="T6" fmla="*/ 13 w 44"/>
                  <a:gd name="T7" fmla="*/ 42 h 44"/>
                  <a:gd name="T8" fmla="*/ 22 w 44"/>
                  <a:gd name="T9" fmla="*/ 44 h 44"/>
                  <a:gd name="T10" fmla="*/ 32 w 44"/>
                  <a:gd name="T11" fmla="*/ 42 h 44"/>
                  <a:gd name="T12" fmla="*/ 38 w 44"/>
                  <a:gd name="T13" fmla="*/ 38 h 44"/>
                  <a:gd name="T14" fmla="*/ 43 w 44"/>
                  <a:gd name="T15" fmla="*/ 31 h 44"/>
                  <a:gd name="T16" fmla="*/ 44 w 44"/>
                  <a:gd name="T17" fmla="*/ 22 h 44"/>
                  <a:gd name="T18" fmla="*/ 43 w 44"/>
                  <a:gd name="T19" fmla="*/ 12 h 44"/>
                  <a:gd name="T20" fmla="*/ 38 w 44"/>
                  <a:gd name="T21" fmla="*/ 6 h 44"/>
                  <a:gd name="T22" fmla="*/ 32 w 44"/>
                  <a:gd name="T23" fmla="*/ 1 h 44"/>
                  <a:gd name="T24" fmla="*/ 22 w 44"/>
                  <a:gd name="T25" fmla="*/ 0 h 44"/>
                  <a:gd name="T26" fmla="*/ 13 w 44"/>
                  <a:gd name="T27" fmla="*/ 1 h 44"/>
                  <a:gd name="T28" fmla="*/ 6 w 44"/>
                  <a:gd name="T29" fmla="*/ 6 h 44"/>
                  <a:gd name="T30" fmla="*/ 2 w 44"/>
                  <a:gd name="T31" fmla="*/ 12 h 44"/>
                  <a:gd name="T32" fmla="*/ 0 w 44"/>
                  <a:gd name="T33" fmla="*/ 22 h 44"/>
                  <a:gd name="T34" fmla="*/ 0 w 44"/>
                  <a:gd name="T35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" h="44">
                    <a:moveTo>
                      <a:pt x="0" y="22"/>
                    </a:moveTo>
                    <a:lnTo>
                      <a:pt x="2" y="31"/>
                    </a:lnTo>
                    <a:lnTo>
                      <a:pt x="6" y="38"/>
                    </a:lnTo>
                    <a:lnTo>
                      <a:pt x="13" y="42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4" y="22"/>
                    </a:lnTo>
                    <a:lnTo>
                      <a:pt x="43" y="12"/>
                    </a:lnTo>
                    <a:lnTo>
                      <a:pt x="38" y="6"/>
                    </a:lnTo>
                    <a:lnTo>
                      <a:pt x="32" y="1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15" name="Freeform 95"/>
              <p:cNvSpPr>
                <a:spLocks/>
              </p:cNvSpPr>
              <p:nvPr/>
            </p:nvSpPr>
            <p:spPr bwMode="auto">
              <a:xfrm>
                <a:off x="1320" y="3212"/>
                <a:ext cx="44" cy="44"/>
              </a:xfrm>
              <a:custGeom>
                <a:avLst/>
                <a:gdLst>
                  <a:gd name="T0" fmla="*/ 0 w 44"/>
                  <a:gd name="T1" fmla="*/ 22 h 44"/>
                  <a:gd name="T2" fmla="*/ 2 w 44"/>
                  <a:gd name="T3" fmla="*/ 32 h 44"/>
                  <a:gd name="T4" fmla="*/ 6 w 44"/>
                  <a:gd name="T5" fmla="*/ 38 h 44"/>
                  <a:gd name="T6" fmla="*/ 13 w 44"/>
                  <a:gd name="T7" fmla="*/ 43 h 44"/>
                  <a:gd name="T8" fmla="*/ 22 w 44"/>
                  <a:gd name="T9" fmla="*/ 44 h 44"/>
                  <a:gd name="T10" fmla="*/ 31 w 44"/>
                  <a:gd name="T11" fmla="*/ 43 h 44"/>
                  <a:gd name="T12" fmla="*/ 38 w 44"/>
                  <a:gd name="T13" fmla="*/ 38 h 44"/>
                  <a:gd name="T14" fmla="*/ 43 w 44"/>
                  <a:gd name="T15" fmla="*/ 32 h 44"/>
                  <a:gd name="T16" fmla="*/ 44 w 44"/>
                  <a:gd name="T17" fmla="*/ 22 h 44"/>
                  <a:gd name="T18" fmla="*/ 43 w 44"/>
                  <a:gd name="T19" fmla="*/ 13 h 44"/>
                  <a:gd name="T20" fmla="*/ 38 w 44"/>
                  <a:gd name="T21" fmla="*/ 6 h 44"/>
                  <a:gd name="T22" fmla="*/ 31 w 44"/>
                  <a:gd name="T23" fmla="*/ 2 h 44"/>
                  <a:gd name="T24" fmla="*/ 22 w 44"/>
                  <a:gd name="T25" fmla="*/ 0 h 44"/>
                  <a:gd name="T26" fmla="*/ 13 w 44"/>
                  <a:gd name="T27" fmla="*/ 2 h 44"/>
                  <a:gd name="T28" fmla="*/ 6 w 44"/>
                  <a:gd name="T29" fmla="*/ 6 h 44"/>
                  <a:gd name="T30" fmla="*/ 2 w 44"/>
                  <a:gd name="T31" fmla="*/ 13 h 44"/>
                  <a:gd name="T32" fmla="*/ 0 w 44"/>
                  <a:gd name="T33" fmla="*/ 22 h 44"/>
                  <a:gd name="T34" fmla="*/ 0 w 44"/>
                  <a:gd name="T35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" h="44">
                    <a:moveTo>
                      <a:pt x="0" y="22"/>
                    </a:moveTo>
                    <a:lnTo>
                      <a:pt x="2" y="32"/>
                    </a:lnTo>
                    <a:lnTo>
                      <a:pt x="6" y="38"/>
                    </a:lnTo>
                    <a:lnTo>
                      <a:pt x="13" y="43"/>
                    </a:lnTo>
                    <a:lnTo>
                      <a:pt x="22" y="44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3" y="32"/>
                    </a:lnTo>
                    <a:lnTo>
                      <a:pt x="44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2"/>
                    </a:lnTo>
                    <a:lnTo>
                      <a:pt x="22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16" name="Freeform 96"/>
              <p:cNvSpPr>
                <a:spLocks/>
              </p:cNvSpPr>
              <p:nvPr/>
            </p:nvSpPr>
            <p:spPr bwMode="auto">
              <a:xfrm>
                <a:off x="1243" y="3160"/>
                <a:ext cx="44" cy="44"/>
              </a:xfrm>
              <a:custGeom>
                <a:avLst/>
                <a:gdLst>
                  <a:gd name="T0" fmla="*/ 0 w 44"/>
                  <a:gd name="T1" fmla="*/ 22 h 44"/>
                  <a:gd name="T2" fmla="*/ 1 w 44"/>
                  <a:gd name="T3" fmla="*/ 31 h 44"/>
                  <a:gd name="T4" fmla="*/ 6 w 44"/>
                  <a:gd name="T5" fmla="*/ 38 h 44"/>
                  <a:gd name="T6" fmla="*/ 13 w 44"/>
                  <a:gd name="T7" fmla="*/ 42 h 44"/>
                  <a:gd name="T8" fmla="*/ 22 w 44"/>
                  <a:gd name="T9" fmla="*/ 44 h 44"/>
                  <a:gd name="T10" fmla="*/ 31 w 44"/>
                  <a:gd name="T11" fmla="*/ 42 h 44"/>
                  <a:gd name="T12" fmla="*/ 38 w 44"/>
                  <a:gd name="T13" fmla="*/ 38 h 44"/>
                  <a:gd name="T14" fmla="*/ 43 w 44"/>
                  <a:gd name="T15" fmla="*/ 31 h 44"/>
                  <a:gd name="T16" fmla="*/ 44 w 44"/>
                  <a:gd name="T17" fmla="*/ 22 h 44"/>
                  <a:gd name="T18" fmla="*/ 43 w 44"/>
                  <a:gd name="T19" fmla="*/ 12 h 44"/>
                  <a:gd name="T20" fmla="*/ 38 w 44"/>
                  <a:gd name="T21" fmla="*/ 6 h 44"/>
                  <a:gd name="T22" fmla="*/ 31 w 44"/>
                  <a:gd name="T23" fmla="*/ 1 h 44"/>
                  <a:gd name="T24" fmla="*/ 22 w 44"/>
                  <a:gd name="T25" fmla="*/ 0 h 44"/>
                  <a:gd name="T26" fmla="*/ 13 w 44"/>
                  <a:gd name="T27" fmla="*/ 1 h 44"/>
                  <a:gd name="T28" fmla="*/ 6 w 44"/>
                  <a:gd name="T29" fmla="*/ 6 h 44"/>
                  <a:gd name="T30" fmla="*/ 1 w 44"/>
                  <a:gd name="T31" fmla="*/ 12 h 44"/>
                  <a:gd name="T32" fmla="*/ 0 w 44"/>
                  <a:gd name="T33" fmla="*/ 22 h 44"/>
                  <a:gd name="T34" fmla="*/ 0 w 44"/>
                  <a:gd name="T35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" h="44">
                    <a:moveTo>
                      <a:pt x="0" y="22"/>
                    </a:moveTo>
                    <a:lnTo>
                      <a:pt x="1" y="31"/>
                    </a:lnTo>
                    <a:lnTo>
                      <a:pt x="6" y="38"/>
                    </a:lnTo>
                    <a:lnTo>
                      <a:pt x="13" y="42"/>
                    </a:lnTo>
                    <a:lnTo>
                      <a:pt x="22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4" y="22"/>
                    </a:lnTo>
                    <a:lnTo>
                      <a:pt x="43" y="12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17" name="Freeform 97"/>
              <p:cNvSpPr>
                <a:spLocks/>
              </p:cNvSpPr>
              <p:nvPr/>
            </p:nvSpPr>
            <p:spPr bwMode="auto">
              <a:xfrm>
                <a:off x="1469" y="3212"/>
                <a:ext cx="44" cy="44"/>
              </a:xfrm>
              <a:custGeom>
                <a:avLst/>
                <a:gdLst>
                  <a:gd name="T0" fmla="*/ 0 w 43"/>
                  <a:gd name="T1" fmla="*/ 22 h 44"/>
                  <a:gd name="T2" fmla="*/ 1 w 43"/>
                  <a:gd name="T3" fmla="*/ 32 h 44"/>
                  <a:gd name="T4" fmla="*/ 5 w 43"/>
                  <a:gd name="T5" fmla="*/ 38 h 44"/>
                  <a:gd name="T6" fmla="*/ 12 w 43"/>
                  <a:gd name="T7" fmla="*/ 43 h 44"/>
                  <a:gd name="T8" fmla="*/ 22 w 43"/>
                  <a:gd name="T9" fmla="*/ 44 h 44"/>
                  <a:gd name="T10" fmla="*/ 31 w 43"/>
                  <a:gd name="T11" fmla="*/ 43 h 44"/>
                  <a:gd name="T12" fmla="*/ 38 w 43"/>
                  <a:gd name="T13" fmla="*/ 38 h 44"/>
                  <a:gd name="T14" fmla="*/ 42 w 43"/>
                  <a:gd name="T15" fmla="*/ 32 h 44"/>
                  <a:gd name="T16" fmla="*/ 43 w 43"/>
                  <a:gd name="T17" fmla="*/ 22 h 44"/>
                  <a:gd name="T18" fmla="*/ 42 w 43"/>
                  <a:gd name="T19" fmla="*/ 13 h 44"/>
                  <a:gd name="T20" fmla="*/ 38 w 43"/>
                  <a:gd name="T21" fmla="*/ 6 h 44"/>
                  <a:gd name="T22" fmla="*/ 31 w 43"/>
                  <a:gd name="T23" fmla="*/ 2 h 44"/>
                  <a:gd name="T24" fmla="*/ 22 w 43"/>
                  <a:gd name="T25" fmla="*/ 0 h 44"/>
                  <a:gd name="T26" fmla="*/ 12 w 43"/>
                  <a:gd name="T27" fmla="*/ 2 h 44"/>
                  <a:gd name="T28" fmla="*/ 5 w 43"/>
                  <a:gd name="T29" fmla="*/ 6 h 44"/>
                  <a:gd name="T30" fmla="*/ 1 w 43"/>
                  <a:gd name="T31" fmla="*/ 13 h 44"/>
                  <a:gd name="T32" fmla="*/ 0 w 43"/>
                  <a:gd name="T33" fmla="*/ 22 h 44"/>
                  <a:gd name="T34" fmla="*/ 0 w 43"/>
                  <a:gd name="T35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" h="44">
                    <a:moveTo>
                      <a:pt x="0" y="22"/>
                    </a:moveTo>
                    <a:lnTo>
                      <a:pt x="1" y="32"/>
                    </a:lnTo>
                    <a:lnTo>
                      <a:pt x="5" y="38"/>
                    </a:lnTo>
                    <a:lnTo>
                      <a:pt x="12" y="43"/>
                    </a:lnTo>
                    <a:lnTo>
                      <a:pt x="22" y="44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3" y="22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2"/>
                    </a:lnTo>
                    <a:lnTo>
                      <a:pt x="22" y="0"/>
                    </a:lnTo>
                    <a:lnTo>
                      <a:pt x="12" y="2"/>
                    </a:lnTo>
                    <a:lnTo>
                      <a:pt x="5" y="6"/>
                    </a:lnTo>
                    <a:lnTo>
                      <a:pt x="1" y="13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18" name="Freeform 98"/>
              <p:cNvSpPr>
                <a:spLocks/>
              </p:cNvSpPr>
              <p:nvPr/>
            </p:nvSpPr>
            <p:spPr bwMode="auto">
              <a:xfrm>
                <a:off x="1392" y="3160"/>
                <a:ext cx="44" cy="44"/>
              </a:xfrm>
              <a:custGeom>
                <a:avLst/>
                <a:gdLst>
                  <a:gd name="T0" fmla="*/ 0 w 45"/>
                  <a:gd name="T1" fmla="*/ 22 h 44"/>
                  <a:gd name="T2" fmla="*/ 3 w 45"/>
                  <a:gd name="T3" fmla="*/ 31 h 44"/>
                  <a:gd name="T4" fmla="*/ 7 w 45"/>
                  <a:gd name="T5" fmla="*/ 38 h 44"/>
                  <a:gd name="T6" fmla="*/ 14 w 45"/>
                  <a:gd name="T7" fmla="*/ 42 h 44"/>
                  <a:gd name="T8" fmla="*/ 22 w 45"/>
                  <a:gd name="T9" fmla="*/ 44 h 44"/>
                  <a:gd name="T10" fmla="*/ 31 w 45"/>
                  <a:gd name="T11" fmla="*/ 42 h 44"/>
                  <a:gd name="T12" fmla="*/ 38 w 45"/>
                  <a:gd name="T13" fmla="*/ 38 h 44"/>
                  <a:gd name="T14" fmla="*/ 43 w 45"/>
                  <a:gd name="T15" fmla="*/ 31 h 44"/>
                  <a:gd name="T16" fmla="*/ 45 w 45"/>
                  <a:gd name="T17" fmla="*/ 22 h 44"/>
                  <a:gd name="T18" fmla="*/ 43 w 45"/>
                  <a:gd name="T19" fmla="*/ 12 h 44"/>
                  <a:gd name="T20" fmla="*/ 38 w 45"/>
                  <a:gd name="T21" fmla="*/ 6 h 44"/>
                  <a:gd name="T22" fmla="*/ 31 w 45"/>
                  <a:gd name="T23" fmla="*/ 1 h 44"/>
                  <a:gd name="T24" fmla="*/ 22 w 45"/>
                  <a:gd name="T25" fmla="*/ 0 h 44"/>
                  <a:gd name="T26" fmla="*/ 14 w 45"/>
                  <a:gd name="T27" fmla="*/ 1 h 44"/>
                  <a:gd name="T28" fmla="*/ 7 w 45"/>
                  <a:gd name="T29" fmla="*/ 6 h 44"/>
                  <a:gd name="T30" fmla="*/ 3 w 45"/>
                  <a:gd name="T31" fmla="*/ 12 h 44"/>
                  <a:gd name="T32" fmla="*/ 0 w 45"/>
                  <a:gd name="T33" fmla="*/ 22 h 44"/>
                  <a:gd name="T34" fmla="*/ 0 w 45"/>
                  <a:gd name="T35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44">
                    <a:moveTo>
                      <a:pt x="0" y="22"/>
                    </a:moveTo>
                    <a:lnTo>
                      <a:pt x="3" y="31"/>
                    </a:lnTo>
                    <a:lnTo>
                      <a:pt x="7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2"/>
                    </a:lnTo>
                    <a:lnTo>
                      <a:pt x="43" y="12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6"/>
                    </a:lnTo>
                    <a:lnTo>
                      <a:pt x="3" y="12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19" name="Freeform 99"/>
              <p:cNvSpPr>
                <a:spLocks/>
              </p:cNvSpPr>
              <p:nvPr/>
            </p:nvSpPr>
            <p:spPr bwMode="auto">
              <a:xfrm>
                <a:off x="1618" y="3212"/>
                <a:ext cx="44" cy="44"/>
              </a:xfrm>
              <a:custGeom>
                <a:avLst/>
                <a:gdLst>
                  <a:gd name="T0" fmla="*/ 0 w 45"/>
                  <a:gd name="T1" fmla="*/ 22 h 44"/>
                  <a:gd name="T2" fmla="*/ 2 w 45"/>
                  <a:gd name="T3" fmla="*/ 32 h 44"/>
                  <a:gd name="T4" fmla="*/ 7 w 45"/>
                  <a:gd name="T5" fmla="*/ 38 h 44"/>
                  <a:gd name="T6" fmla="*/ 14 w 45"/>
                  <a:gd name="T7" fmla="*/ 43 h 44"/>
                  <a:gd name="T8" fmla="*/ 23 w 45"/>
                  <a:gd name="T9" fmla="*/ 44 h 44"/>
                  <a:gd name="T10" fmla="*/ 31 w 45"/>
                  <a:gd name="T11" fmla="*/ 43 h 44"/>
                  <a:gd name="T12" fmla="*/ 38 w 45"/>
                  <a:gd name="T13" fmla="*/ 38 h 44"/>
                  <a:gd name="T14" fmla="*/ 42 w 45"/>
                  <a:gd name="T15" fmla="*/ 32 h 44"/>
                  <a:gd name="T16" fmla="*/ 45 w 45"/>
                  <a:gd name="T17" fmla="*/ 22 h 44"/>
                  <a:gd name="T18" fmla="*/ 42 w 45"/>
                  <a:gd name="T19" fmla="*/ 13 h 44"/>
                  <a:gd name="T20" fmla="*/ 38 w 45"/>
                  <a:gd name="T21" fmla="*/ 6 h 44"/>
                  <a:gd name="T22" fmla="*/ 31 w 45"/>
                  <a:gd name="T23" fmla="*/ 2 h 44"/>
                  <a:gd name="T24" fmla="*/ 23 w 45"/>
                  <a:gd name="T25" fmla="*/ 0 h 44"/>
                  <a:gd name="T26" fmla="*/ 14 w 45"/>
                  <a:gd name="T27" fmla="*/ 2 h 44"/>
                  <a:gd name="T28" fmla="*/ 7 w 45"/>
                  <a:gd name="T29" fmla="*/ 6 h 44"/>
                  <a:gd name="T30" fmla="*/ 2 w 45"/>
                  <a:gd name="T31" fmla="*/ 13 h 44"/>
                  <a:gd name="T32" fmla="*/ 0 w 45"/>
                  <a:gd name="T33" fmla="*/ 22 h 44"/>
                  <a:gd name="T34" fmla="*/ 0 w 45"/>
                  <a:gd name="T35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44">
                    <a:moveTo>
                      <a:pt x="0" y="22"/>
                    </a:moveTo>
                    <a:lnTo>
                      <a:pt x="2" y="32"/>
                    </a:lnTo>
                    <a:lnTo>
                      <a:pt x="7" y="38"/>
                    </a:lnTo>
                    <a:lnTo>
                      <a:pt x="14" y="43"/>
                    </a:lnTo>
                    <a:lnTo>
                      <a:pt x="23" y="44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5" y="22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4" y="2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20" name="Freeform 100"/>
              <p:cNvSpPr>
                <a:spLocks/>
              </p:cNvSpPr>
              <p:nvPr/>
            </p:nvSpPr>
            <p:spPr bwMode="auto">
              <a:xfrm>
                <a:off x="1541" y="3160"/>
                <a:ext cx="44" cy="44"/>
              </a:xfrm>
              <a:custGeom>
                <a:avLst/>
                <a:gdLst>
                  <a:gd name="T0" fmla="*/ 0 w 43"/>
                  <a:gd name="T1" fmla="*/ 22 h 44"/>
                  <a:gd name="T2" fmla="*/ 1 w 43"/>
                  <a:gd name="T3" fmla="*/ 31 h 44"/>
                  <a:gd name="T4" fmla="*/ 5 w 43"/>
                  <a:gd name="T5" fmla="*/ 38 h 44"/>
                  <a:gd name="T6" fmla="*/ 12 w 43"/>
                  <a:gd name="T7" fmla="*/ 42 h 44"/>
                  <a:gd name="T8" fmla="*/ 22 w 43"/>
                  <a:gd name="T9" fmla="*/ 44 h 44"/>
                  <a:gd name="T10" fmla="*/ 31 w 43"/>
                  <a:gd name="T11" fmla="*/ 42 h 44"/>
                  <a:gd name="T12" fmla="*/ 38 w 43"/>
                  <a:gd name="T13" fmla="*/ 38 h 44"/>
                  <a:gd name="T14" fmla="*/ 42 w 43"/>
                  <a:gd name="T15" fmla="*/ 31 h 44"/>
                  <a:gd name="T16" fmla="*/ 43 w 43"/>
                  <a:gd name="T17" fmla="*/ 22 h 44"/>
                  <a:gd name="T18" fmla="*/ 42 w 43"/>
                  <a:gd name="T19" fmla="*/ 12 h 44"/>
                  <a:gd name="T20" fmla="*/ 38 w 43"/>
                  <a:gd name="T21" fmla="*/ 6 h 44"/>
                  <a:gd name="T22" fmla="*/ 31 w 43"/>
                  <a:gd name="T23" fmla="*/ 1 h 44"/>
                  <a:gd name="T24" fmla="*/ 22 w 43"/>
                  <a:gd name="T25" fmla="*/ 0 h 44"/>
                  <a:gd name="T26" fmla="*/ 12 w 43"/>
                  <a:gd name="T27" fmla="*/ 1 h 44"/>
                  <a:gd name="T28" fmla="*/ 5 w 43"/>
                  <a:gd name="T29" fmla="*/ 6 h 44"/>
                  <a:gd name="T30" fmla="*/ 1 w 43"/>
                  <a:gd name="T31" fmla="*/ 12 h 44"/>
                  <a:gd name="T32" fmla="*/ 0 w 43"/>
                  <a:gd name="T33" fmla="*/ 22 h 44"/>
                  <a:gd name="T34" fmla="*/ 0 w 43"/>
                  <a:gd name="T35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" h="44">
                    <a:moveTo>
                      <a:pt x="0" y="22"/>
                    </a:moveTo>
                    <a:lnTo>
                      <a:pt x="1" y="31"/>
                    </a:lnTo>
                    <a:lnTo>
                      <a:pt x="5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3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2" y="1"/>
                    </a:lnTo>
                    <a:lnTo>
                      <a:pt x="5" y="6"/>
                    </a:lnTo>
                    <a:lnTo>
                      <a:pt x="1" y="12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21" name="Freeform 101"/>
              <p:cNvSpPr>
                <a:spLocks/>
              </p:cNvSpPr>
              <p:nvPr/>
            </p:nvSpPr>
            <p:spPr bwMode="auto">
              <a:xfrm>
                <a:off x="790" y="3286"/>
                <a:ext cx="44" cy="44"/>
              </a:xfrm>
              <a:custGeom>
                <a:avLst/>
                <a:gdLst>
                  <a:gd name="T0" fmla="*/ 0 w 44"/>
                  <a:gd name="T1" fmla="*/ 23 h 45"/>
                  <a:gd name="T2" fmla="*/ 1 w 44"/>
                  <a:gd name="T3" fmla="*/ 32 h 45"/>
                  <a:gd name="T4" fmla="*/ 6 w 44"/>
                  <a:gd name="T5" fmla="*/ 39 h 45"/>
                  <a:gd name="T6" fmla="*/ 13 w 44"/>
                  <a:gd name="T7" fmla="*/ 44 h 45"/>
                  <a:gd name="T8" fmla="*/ 22 w 44"/>
                  <a:gd name="T9" fmla="*/ 45 h 45"/>
                  <a:gd name="T10" fmla="*/ 31 w 44"/>
                  <a:gd name="T11" fmla="*/ 44 h 45"/>
                  <a:gd name="T12" fmla="*/ 38 w 44"/>
                  <a:gd name="T13" fmla="*/ 39 h 45"/>
                  <a:gd name="T14" fmla="*/ 43 w 44"/>
                  <a:gd name="T15" fmla="*/ 32 h 45"/>
                  <a:gd name="T16" fmla="*/ 44 w 44"/>
                  <a:gd name="T17" fmla="*/ 23 h 45"/>
                  <a:gd name="T18" fmla="*/ 43 w 44"/>
                  <a:gd name="T19" fmla="*/ 14 h 45"/>
                  <a:gd name="T20" fmla="*/ 38 w 44"/>
                  <a:gd name="T21" fmla="*/ 7 h 45"/>
                  <a:gd name="T22" fmla="*/ 31 w 44"/>
                  <a:gd name="T23" fmla="*/ 2 h 45"/>
                  <a:gd name="T24" fmla="*/ 22 w 44"/>
                  <a:gd name="T25" fmla="*/ 0 h 45"/>
                  <a:gd name="T26" fmla="*/ 13 w 44"/>
                  <a:gd name="T27" fmla="*/ 2 h 45"/>
                  <a:gd name="T28" fmla="*/ 6 w 44"/>
                  <a:gd name="T29" fmla="*/ 7 h 45"/>
                  <a:gd name="T30" fmla="*/ 1 w 44"/>
                  <a:gd name="T31" fmla="*/ 14 h 45"/>
                  <a:gd name="T32" fmla="*/ 0 w 44"/>
                  <a:gd name="T33" fmla="*/ 23 h 45"/>
                  <a:gd name="T34" fmla="*/ 0 w 44"/>
                  <a:gd name="T35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" h="45">
                    <a:moveTo>
                      <a:pt x="0" y="23"/>
                    </a:moveTo>
                    <a:lnTo>
                      <a:pt x="1" y="32"/>
                    </a:lnTo>
                    <a:lnTo>
                      <a:pt x="6" y="39"/>
                    </a:lnTo>
                    <a:lnTo>
                      <a:pt x="13" y="44"/>
                    </a:lnTo>
                    <a:lnTo>
                      <a:pt x="22" y="45"/>
                    </a:lnTo>
                    <a:lnTo>
                      <a:pt x="31" y="44"/>
                    </a:lnTo>
                    <a:lnTo>
                      <a:pt x="38" y="39"/>
                    </a:lnTo>
                    <a:lnTo>
                      <a:pt x="43" y="32"/>
                    </a:lnTo>
                    <a:lnTo>
                      <a:pt x="44" y="23"/>
                    </a:lnTo>
                    <a:lnTo>
                      <a:pt x="43" y="14"/>
                    </a:lnTo>
                    <a:lnTo>
                      <a:pt x="38" y="7"/>
                    </a:lnTo>
                    <a:lnTo>
                      <a:pt x="31" y="2"/>
                    </a:lnTo>
                    <a:lnTo>
                      <a:pt x="22" y="0"/>
                    </a:lnTo>
                    <a:lnTo>
                      <a:pt x="13" y="2"/>
                    </a:lnTo>
                    <a:lnTo>
                      <a:pt x="6" y="7"/>
                    </a:lnTo>
                    <a:lnTo>
                      <a:pt x="1" y="14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22" name="Freeform 102"/>
              <p:cNvSpPr>
                <a:spLocks/>
              </p:cNvSpPr>
              <p:nvPr/>
            </p:nvSpPr>
            <p:spPr bwMode="auto">
              <a:xfrm>
                <a:off x="1020" y="3338"/>
                <a:ext cx="44" cy="44"/>
              </a:xfrm>
              <a:custGeom>
                <a:avLst/>
                <a:gdLst>
                  <a:gd name="T0" fmla="*/ 0 w 45"/>
                  <a:gd name="T1" fmla="*/ 23 h 45"/>
                  <a:gd name="T2" fmla="*/ 1 w 45"/>
                  <a:gd name="T3" fmla="*/ 32 h 45"/>
                  <a:gd name="T4" fmla="*/ 6 w 45"/>
                  <a:gd name="T5" fmla="*/ 38 h 45"/>
                  <a:gd name="T6" fmla="*/ 13 w 45"/>
                  <a:gd name="T7" fmla="*/ 43 h 45"/>
                  <a:gd name="T8" fmla="*/ 22 w 45"/>
                  <a:gd name="T9" fmla="*/ 45 h 45"/>
                  <a:gd name="T10" fmla="*/ 31 w 45"/>
                  <a:gd name="T11" fmla="*/ 43 h 45"/>
                  <a:gd name="T12" fmla="*/ 38 w 45"/>
                  <a:gd name="T13" fmla="*/ 38 h 45"/>
                  <a:gd name="T14" fmla="*/ 43 w 45"/>
                  <a:gd name="T15" fmla="*/ 32 h 45"/>
                  <a:gd name="T16" fmla="*/ 45 w 45"/>
                  <a:gd name="T17" fmla="*/ 23 h 45"/>
                  <a:gd name="T18" fmla="*/ 43 w 45"/>
                  <a:gd name="T19" fmla="*/ 14 h 45"/>
                  <a:gd name="T20" fmla="*/ 38 w 45"/>
                  <a:gd name="T21" fmla="*/ 7 h 45"/>
                  <a:gd name="T22" fmla="*/ 31 w 45"/>
                  <a:gd name="T23" fmla="*/ 3 h 45"/>
                  <a:gd name="T24" fmla="*/ 22 w 45"/>
                  <a:gd name="T25" fmla="*/ 0 h 45"/>
                  <a:gd name="T26" fmla="*/ 13 w 45"/>
                  <a:gd name="T27" fmla="*/ 3 h 45"/>
                  <a:gd name="T28" fmla="*/ 6 w 45"/>
                  <a:gd name="T29" fmla="*/ 7 h 45"/>
                  <a:gd name="T30" fmla="*/ 1 w 45"/>
                  <a:gd name="T31" fmla="*/ 14 h 45"/>
                  <a:gd name="T32" fmla="*/ 0 w 45"/>
                  <a:gd name="T33" fmla="*/ 23 h 45"/>
                  <a:gd name="T34" fmla="*/ 0 w 45"/>
                  <a:gd name="T35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45">
                    <a:moveTo>
                      <a:pt x="0" y="23"/>
                    </a:moveTo>
                    <a:lnTo>
                      <a:pt x="1" y="32"/>
                    </a:lnTo>
                    <a:lnTo>
                      <a:pt x="6" y="38"/>
                    </a:lnTo>
                    <a:lnTo>
                      <a:pt x="13" y="43"/>
                    </a:lnTo>
                    <a:lnTo>
                      <a:pt x="22" y="45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3" y="32"/>
                    </a:lnTo>
                    <a:lnTo>
                      <a:pt x="45" y="23"/>
                    </a:lnTo>
                    <a:lnTo>
                      <a:pt x="43" y="14"/>
                    </a:lnTo>
                    <a:lnTo>
                      <a:pt x="38" y="7"/>
                    </a:lnTo>
                    <a:lnTo>
                      <a:pt x="31" y="3"/>
                    </a:lnTo>
                    <a:lnTo>
                      <a:pt x="22" y="0"/>
                    </a:lnTo>
                    <a:lnTo>
                      <a:pt x="13" y="3"/>
                    </a:lnTo>
                    <a:lnTo>
                      <a:pt x="6" y="7"/>
                    </a:lnTo>
                    <a:lnTo>
                      <a:pt x="1" y="14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23" name="Freeform 103"/>
              <p:cNvSpPr>
                <a:spLocks/>
              </p:cNvSpPr>
              <p:nvPr/>
            </p:nvSpPr>
            <p:spPr bwMode="auto">
              <a:xfrm>
                <a:off x="943" y="3286"/>
                <a:ext cx="44" cy="44"/>
              </a:xfrm>
              <a:custGeom>
                <a:avLst/>
                <a:gdLst>
                  <a:gd name="T0" fmla="*/ 0 w 45"/>
                  <a:gd name="T1" fmla="*/ 23 h 45"/>
                  <a:gd name="T2" fmla="*/ 2 w 45"/>
                  <a:gd name="T3" fmla="*/ 32 h 45"/>
                  <a:gd name="T4" fmla="*/ 7 w 45"/>
                  <a:gd name="T5" fmla="*/ 39 h 45"/>
                  <a:gd name="T6" fmla="*/ 14 w 45"/>
                  <a:gd name="T7" fmla="*/ 44 h 45"/>
                  <a:gd name="T8" fmla="*/ 22 w 45"/>
                  <a:gd name="T9" fmla="*/ 45 h 45"/>
                  <a:gd name="T10" fmla="*/ 31 w 45"/>
                  <a:gd name="T11" fmla="*/ 44 h 45"/>
                  <a:gd name="T12" fmla="*/ 38 w 45"/>
                  <a:gd name="T13" fmla="*/ 39 h 45"/>
                  <a:gd name="T14" fmla="*/ 43 w 45"/>
                  <a:gd name="T15" fmla="*/ 32 h 45"/>
                  <a:gd name="T16" fmla="*/ 45 w 45"/>
                  <a:gd name="T17" fmla="*/ 23 h 45"/>
                  <a:gd name="T18" fmla="*/ 43 w 45"/>
                  <a:gd name="T19" fmla="*/ 14 h 45"/>
                  <a:gd name="T20" fmla="*/ 38 w 45"/>
                  <a:gd name="T21" fmla="*/ 7 h 45"/>
                  <a:gd name="T22" fmla="*/ 31 w 45"/>
                  <a:gd name="T23" fmla="*/ 2 h 45"/>
                  <a:gd name="T24" fmla="*/ 22 w 45"/>
                  <a:gd name="T25" fmla="*/ 0 h 45"/>
                  <a:gd name="T26" fmla="*/ 14 w 45"/>
                  <a:gd name="T27" fmla="*/ 2 h 45"/>
                  <a:gd name="T28" fmla="*/ 7 w 45"/>
                  <a:gd name="T29" fmla="*/ 7 h 45"/>
                  <a:gd name="T30" fmla="*/ 2 w 45"/>
                  <a:gd name="T31" fmla="*/ 14 h 45"/>
                  <a:gd name="T32" fmla="*/ 0 w 45"/>
                  <a:gd name="T33" fmla="*/ 23 h 45"/>
                  <a:gd name="T34" fmla="*/ 0 w 45"/>
                  <a:gd name="T35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45">
                    <a:moveTo>
                      <a:pt x="0" y="23"/>
                    </a:moveTo>
                    <a:lnTo>
                      <a:pt x="2" y="32"/>
                    </a:lnTo>
                    <a:lnTo>
                      <a:pt x="7" y="39"/>
                    </a:lnTo>
                    <a:lnTo>
                      <a:pt x="14" y="44"/>
                    </a:lnTo>
                    <a:lnTo>
                      <a:pt x="22" y="45"/>
                    </a:lnTo>
                    <a:lnTo>
                      <a:pt x="31" y="44"/>
                    </a:lnTo>
                    <a:lnTo>
                      <a:pt x="38" y="39"/>
                    </a:lnTo>
                    <a:lnTo>
                      <a:pt x="43" y="32"/>
                    </a:lnTo>
                    <a:lnTo>
                      <a:pt x="45" y="23"/>
                    </a:lnTo>
                    <a:lnTo>
                      <a:pt x="43" y="14"/>
                    </a:lnTo>
                    <a:lnTo>
                      <a:pt x="38" y="7"/>
                    </a:lnTo>
                    <a:lnTo>
                      <a:pt x="31" y="2"/>
                    </a:lnTo>
                    <a:lnTo>
                      <a:pt x="22" y="0"/>
                    </a:lnTo>
                    <a:lnTo>
                      <a:pt x="14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24" name="Freeform 104"/>
              <p:cNvSpPr>
                <a:spLocks/>
              </p:cNvSpPr>
              <p:nvPr/>
            </p:nvSpPr>
            <p:spPr bwMode="auto">
              <a:xfrm>
                <a:off x="1169" y="3338"/>
                <a:ext cx="44" cy="44"/>
              </a:xfrm>
              <a:custGeom>
                <a:avLst/>
                <a:gdLst>
                  <a:gd name="T0" fmla="*/ 0 w 45"/>
                  <a:gd name="T1" fmla="*/ 23 h 45"/>
                  <a:gd name="T2" fmla="*/ 2 w 45"/>
                  <a:gd name="T3" fmla="*/ 32 h 45"/>
                  <a:gd name="T4" fmla="*/ 7 w 45"/>
                  <a:gd name="T5" fmla="*/ 38 h 45"/>
                  <a:gd name="T6" fmla="*/ 13 w 45"/>
                  <a:gd name="T7" fmla="*/ 43 h 45"/>
                  <a:gd name="T8" fmla="*/ 23 w 45"/>
                  <a:gd name="T9" fmla="*/ 45 h 45"/>
                  <a:gd name="T10" fmla="*/ 31 w 45"/>
                  <a:gd name="T11" fmla="*/ 43 h 45"/>
                  <a:gd name="T12" fmla="*/ 38 w 45"/>
                  <a:gd name="T13" fmla="*/ 38 h 45"/>
                  <a:gd name="T14" fmla="*/ 42 w 45"/>
                  <a:gd name="T15" fmla="*/ 32 h 45"/>
                  <a:gd name="T16" fmla="*/ 45 w 45"/>
                  <a:gd name="T17" fmla="*/ 23 h 45"/>
                  <a:gd name="T18" fmla="*/ 42 w 45"/>
                  <a:gd name="T19" fmla="*/ 14 h 45"/>
                  <a:gd name="T20" fmla="*/ 38 w 45"/>
                  <a:gd name="T21" fmla="*/ 7 h 45"/>
                  <a:gd name="T22" fmla="*/ 31 w 45"/>
                  <a:gd name="T23" fmla="*/ 3 h 45"/>
                  <a:gd name="T24" fmla="*/ 23 w 45"/>
                  <a:gd name="T25" fmla="*/ 0 h 45"/>
                  <a:gd name="T26" fmla="*/ 13 w 45"/>
                  <a:gd name="T27" fmla="*/ 3 h 45"/>
                  <a:gd name="T28" fmla="*/ 7 w 45"/>
                  <a:gd name="T29" fmla="*/ 7 h 45"/>
                  <a:gd name="T30" fmla="*/ 2 w 45"/>
                  <a:gd name="T31" fmla="*/ 14 h 45"/>
                  <a:gd name="T32" fmla="*/ 0 w 45"/>
                  <a:gd name="T33" fmla="*/ 23 h 45"/>
                  <a:gd name="T34" fmla="*/ 0 w 45"/>
                  <a:gd name="T35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45">
                    <a:moveTo>
                      <a:pt x="0" y="23"/>
                    </a:moveTo>
                    <a:lnTo>
                      <a:pt x="2" y="32"/>
                    </a:lnTo>
                    <a:lnTo>
                      <a:pt x="7" y="38"/>
                    </a:lnTo>
                    <a:lnTo>
                      <a:pt x="13" y="43"/>
                    </a:lnTo>
                    <a:lnTo>
                      <a:pt x="23" y="45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5" y="23"/>
                    </a:lnTo>
                    <a:lnTo>
                      <a:pt x="42" y="14"/>
                    </a:lnTo>
                    <a:lnTo>
                      <a:pt x="38" y="7"/>
                    </a:lnTo>
                    <a:lnTo>
                      <a:pt x="31" y="3"/>
                    </a:lnTo>
                    <a:lnTo>
                      <a:pt x="23" y="0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25" name="Freeform 105"/>
              <p:cNvSpPr>
                <a:spLocks/>
              </p:cNvSpPr>
              <p:nvPr/>
            </p:nvSpPr>
            <p:spPr bwMode="auto">
              <a:xfrm>
                <a:off x="1092" y="3286"/>
                <a:ext cx="44" cy="44"/>
              </a:xfrm>
              <a:custGeom>
                <a:avLst/>
                <a:gdLst>
                  <a:gd name="T0" fmla="*/ 0 w 44"/>
                  <a:gd name="T1" fmla="*/ 23 h 45"/>
                  <a:gd name="T2" fmla="*/ 2 w 44"/>
                  <a:gd name="T3" fmla="*/ 32 h 45"/>
                  <a:gd name="T4" fmla="*/ 6 w 44"/>
                  <a:gd name="T5" fmla="*/ 39 h 45"/>
                  <a:gd name="T6" fmla="*/ 13 w 44"/>
                  <a:gd name="T7" fmla="*/ 44 h 45"/>
                  <a:gd name="T8" fmla="*/ 22 w 44"/>
                  <a:gd name="T9" fmla="*/ 45 h 45"/>
                  <a:gd name="T10" fmla="*/ 32 w 44"/>
                  <a:gd name="T11" fmla="*/ 44 h 45"/>
                  <a:gd name="T12" fmla="*/ 38 w 44"/>
                  <a:gd name="T13" fmla="*/ 39 h 45"/>
                  <a:gd name="T14" fmla="*/ 43 w 44"/>
                  <a:gd name="T15" fmla="*/ 32 h 45"/>
                  <a:gd name="T16" fmla="*/ 44 w 44"/>
                  <a:gd name="T17" fmla="*/ 23 h 45"/>
                  <a:gd name="T18" fmla="*/ 43 w 44"/>
                  <a:gd name="T19" fmla="*/ 14 h 45"/>
                  <a:gd name="T20" fmla="*/ 38 w 44"/>
                  <a:gd name="T21" fmla="*/ 7 h 45"/>
                  <a:gd name="T22" fmla="*/ 32 w 44"/>
                  <a:gd name="T23" fmla="*/ 2 h 45"/>
                  <a:gd name="T24" fmla="*/ 22 w 44"/>
                  <a:gd name="T25" fmla="*/ 0 h 45"/>
                  <a:gd name="T26" fmla="*/ 13 w 44"/>
                  <a:gd name="T27" fmla="*/ 2 h 45"/>
                  <a:gd name="T28" fmla="*/ 6 w 44"/>
                  <a:gd name="T29" fmla="*/ 7 h 45"/>
                  <a:gd name="T30" fmla="*/ 2 w 44"/>
                  <a:gd name="T31" fmla="*/ 14 h 45"/>
                  <a:gd name="T32" fmla="*/ 0 w 44"/>
                  <a:gd name="T33" fmla="*/ 23 h 45"/>
                  <a:gd name="T34" fmla="*/ 0 w 44"/>
                  <a:gd name="T35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" h="45">
                    <a:moveTo>
                      <a:pt x="0" y="23"/>
                    </a:moveTo>
                    <a:lnTo>
                      <a:pt x="2" y="32"/>
                    </a:lnTo>
                    <a:lnTo>
                      <a:pt x="6" y="39"/>
                    </a:lnTo>
                    <a:lnTo>
                      <a:pt x="13" y="44"/>
                    </a:lnTo>
                    <a:lnTo>
                      <a:pt x="22" y="45"/>
                    </a:lnTo>
                    <a:lnTo>
                      <a:pt x="32" y="44"/>
                    </a:lnTo>
                    <a:lnTo>
                      <a:pt x="38" y="39"/>
                    </a:lnTo>
                    <a:lnTo>
                      <a:pt x="43" y="32"/>
                    </a:lnTo>
                    <a:lnTo>
                      <a:pt x="44" y="23"/>
                    </a:lnTo>
                    <a:lnTo>
                      <a:pt x="43" y="14"/>
                    </a:lnTo>
                    <a:lnTo>
                      <a:pt x="38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3" y="2"/>
                    </a:lnTo>
                    <a:lnTo>
                      <a:pt x="6" y="7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26" name="Freeform 106"/>
              <p:cNvSpPr>
                <a:spLocks/>
              </p:cNvSpPr>
              <p:nvPr/>
            </p:nvSpPr>
            <p:spPr bwMode="auto">
              <a:xfrm>
                <a:off x="1320" y="3338"/>
                <a:ext cx="44" cy="44"/>
              </a:xfrm>
              <a:custGeom>
                <a:avLst/>
                <a:gdLst>
                  <a:gd name="T0" fmla="*/ 0 w 44"/>
                  <a:gd name="T1" fmla="*/ 23 h 45"/>
                  <a:gd name="T2" fmla="*/ 2 w 44"/>
                  <a:gd name="T3" fmla="*/ 32 h 45"/>
                  <a:gd name="T4" fmla="*/ 6 w 44"/>
                  <a:gd name="T5" fmla="*/ 38 h 45"/>
                  <a:gd name="T6" fmla="*/ 13 w 44"/>
                  <a:gd name="T7" fmla="*/ 43 h 45"/>
                  <a:gd name="T8" fmla="*/ 22 w 44"/>
                  <a:gd name="T9" fmla="*/ 45 h 45"/>
                  <a:gd name="T10" fmla="*/ 31 w 44"/>
                  <a:gd name="T11" fmla="*/ 43 h 45"/>
                  <a:gd name="T12" fmla="*/ 38 w 44"/>
                  <a:gd name="T13" fmla="*/ 38 h 45"/>
                  <a:gd name="T14" fmla="*/ 43 w 44"/>
                  <a:gd name="T15" fmla="*/ 32 h 45"/>
                  <a:gd name="T16" fmla="*/ 44 w 44"/>
                  <a:gd name="T17" fmla="*/ 23 h 45"/>
                  <a:gd name="T18" fmla="*/ 43 w 44"/>
                  <a:gd name="T19" fmla="*/ 14 h 45"/>
                  <a:gd name="T20" fmla="*/ 38 w 44"/>
                  <a:gd name="T21" fmla="*/ 7 h 45"/>
                  <a:gd name="T22" fmla="*/ 31 w 44"/>
                  <a:gd name="T23" fmla="*/ 3 h 45"/>
                  <a:gd name="T24" fmla="*/ 22 w 44"/>
                  <a:gd name="T25" fmla="*/ 0 h 45"/>
                  <a:gd name="T26" fmla="*/ 13 w 44"/>
                  <a:gd name="T27" fmla="*/ 3 h 45"/>
                  <a:gd name="T28" fmla="*/ 6 w 44"/>
                  <a:gd name="T29" fmla="*/ 7 h 45"/>
                  <a:gd name="T30" fmla="*/ 2 w 44"/>
                  <a:gd name="T31" fmla="*/ 14 h 45"/>
                  <a:gd name="T32" fmla="*/ 0 w 44"/>
                  <a:gd name="T33" fmla="*/ 23 h 45"/>
                  <a:gd name="T34" fmla="*/ 0 w 44"/>
                  <a:gd name="T35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" h="45">
                    <a:moveTo>
                      <a:pt x="0" y="23"/>
                    </a:moveTo>
                    <a:lnTo>
                      <a:pt x="2" y="32"/>
                    </a:lnTo>
                    <a:lnTo>
                      <a:pt x="6" y="38"/>
                    </a:lnTo>
                    <a:lnTo>
                      <a:pt x="13" y="43"/>
                    </a:lnTo>
                    <a:lnTo>
                      <a:pt x="22" y="45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3" y="32"/>
                    </a:lnTo>
                    <a:lnTo>
                      <a:pt x="44" y="23"/>
                    </a:lnTo>
                    <a:lnTo>
                      <a:pt x="43" y="14"/>
                    </a:lnTo>
                    <a:lnTo>
                      <a:pt x="38" y="7"/>
                    </a:lnTo>
                    <a:lnTo>
                      <a:pt x="31" y="3"/>
                    </a:lnTo>
                    <a:lnTo>
                      <a:pt x="22" y="0"/>
                    </a:lnTo>
                    <a:lnTo>
                      <a:pt x="13" y="3"/>
                    </a:lnTo>
                    <a:lnTo>
                      <a:pt x="6" y="7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27" name="Freeform 107"/>
              <p:cNvSpPr>
                <a:spLocks/>
              </p:cNvSpPr>
              <p:nvPr/>
            </p:nvSpPr>
            <p:spPr bwMode="auto">
              <a:xfrm>
                <a:off x="1243" y="3286"/>
                <a:ext cx="44" cy="44"/>
              </a:xfrm>
              <a:custGeom>
                <a:avLst/>
                <a:gdLst>
                  <a:gd name="T0" fmla="*/ 0 w 44"/>
                  <a:gd name="T1" fmla="*/ 23 h 45"/>
                  <a:gd name="T2" fmla="*/ 1 w 44"/>
                  <a:gd name="T3" fmla="*/ 32 h 45"/>
                  <a:gd name="T4" fmla="*/ 6 w 44"/>
                  <a:gd name="T5" fmla="*/ 39 h 45"/>
                  <a:gd name="T6" fmla="*/ 13 w 44"/>
                  <a:gd name="T7" fmla="*/ 44 h 45"/>
                  <a:gd name="T8" fmla="*/ 22 w 44"/>
                  <a:gd name="T9" fmla="*/ 45 h 45"/>
                  <a:gd name="T10" fmla="*/ 31 w 44"/>
                  <a:gd name="T11" fmla="*/ 44 h 45"/>
                  <a:gd name="T12" fmla="*/ 38 w 44"/>
                  <a:gd name="T13" fmla="*/ 39 h 45"/>
                  <a:gd name="T14" fmla="*/ 43 w 44"/>
                  <a:gd name="T15" fmla="*/ 32 h 45"/>
                  <a:gd name="T16" fmla="*/ 44 w 44"/>
                  <a:gd name="T17" fmla="*/ 23 h 45"/>
                  <a:gd name="T18" fmla="*/ 43 w 44"/>
                  <a:gd name="T19" fmla="*/ 14 h 45"/>
                  <a:gd name="T20" fmla="*/ 38 w 44"/>
                  <a:gd name="T21" fmla="*/ 7 h 45"/>
                  <a:gd name="T22" fmla="*/ 31 w 44"/>
                  <a:gd name="T23" fmla="*/ 2 h 45"/>
                  <a:gd name="T24" fmla="*/ 22 w 44"/>
                  <a:gd name="T25" fmla="*/ 0 h 45"/>
                  <a:gd name="T26" fmla="*/ 13 w 44"/>
                  <a:gd name="T27" fmla="*/ 2 h 45"/>
                  <a:gd name="T28" fmla="*/ 6 w 44"/>
                  <a:gd name="T29" fmla="*/ 7 h 45"/>
                  <a:gd name="T30" fmla="*/ 1 w 44"/>
                  <a:gd name="T31" fmla="*/ 14 h 45"/>
                  <a:gd name="T32" fmla="*/ 0 w 44"/>
                  <a:gd name="T33" fmla="*/ 23 h 45"/>
                  <a:gd name="T34" fmla="*/ 0 w 44"/>
                  <a:gd name="T35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" h="45">
                    <a:moveTo>
                      <a:pt x="0" y="23"/>
                    </a:moveTo>
                    <a:lnTo>
                      <a:pt x="1" y="32"/>
                    </a:lnTo>
                    <a:lnTo>
                      <a:pt x="6" y="39"/>
                    </a:lnTo>
                    <a:lnTo>
                      <a:pt x="13" y="44"/>
                    </a:lnTo>
                    <a:lnTo>
                      <a:pt x="22" y="45"/>
                    </a:lnTo>
                    <a:lnTo>
                      <a:pt x="31" y="44"/>
                    </a:lnTo>
                    <a:lnTo>
                      <a:pt x="38" y="39"/>
                    </a:lnTo>
                    <a:lnTo>
                      <a:pt x="43" y="32"/>
                    </a:lnTo>
                    <a:lnTo>
                      <a:pt x="44" y="23"/>
                    </a:lnTo>
                    <a:lnTo>
                      <a:pt x="43" y="14"/>
                    </a:lnTo>
                    <a:lnTo>
                      <a:pt x="38" y="7"/>
                    </a:lnTo>
                    <a:lnTo>
                      <a:pt x="31" y="2"/>
                    </a:lnTo>
                    <a:lnTo>
                      <a:pt x="22" y="0"/>
                    </a:lnTo>
                    <a:lnTo>
                      <a:pt x="13" y="2"/>
                    </a:lnTo>
                    <a:lnTo>
                      <a:pt x="6" y="7"/>
                    </a:lnTo>
                    <a:lnTo>
                      <a:pt x="1" y="14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28" name="Freeform 108"/>
              <p:cNvSpPr>
                <a:spLocks/>
              </p:cNvSpPr>
              <p:nvPr/>
            </p:nvSpPr>
            <p:spPr bwMode="auto">
              <a:xfrm>
                <a:off x="1469" y="3338"/>
                <a:ext cx="44" cy="44"/>
              </a:xfrm>
              <a:custGeom>
                <a:avLst/>
                <a:gdLst>
                  <a:gd name="T0" fmla="*/ 0 w 43"/>
                  <a:gd name="T1" fmla="*/ 23 h 45"/>
                  <a:gd name="T2" fmla="*/ 1 w 43"/>
                  <a:gd name="T3" fmla="*/ 32 h 45"/>
                  <a:gd name="T4" fmla="*/ 5 w 43"/>
                  <a:gd name="T5" fmla="*/ 38 h 45"/>
                  <a:gd name="T6" fmla="*/ 12 w 43"/>
                  <a:gd name="T7" fmla="*/ 43 h 45"/>
                  <a:gd name="T8" fmla="*/ 22 w 43"/>
                  <a:gd name="T9" fmla="*/ 45 h 45"/>
                  <a:gd name="T10" fmla="*/ 31 w 43"/>
                  <a:gd name="T11" fmla="*/ 43 h 45"/>
                  <a:gd name="T12" fmla="*/ 38 w 43"/>
                  <a:gd name="T13" fmla="*/ 38 h 45"/>
                  <a:gd name="T14" fmla="*/ 42 w 43"/>
                  <a:gd name="T15" fmla="*/ 32 h 45"/>
                  <a:gd name="T16" fmla="*/ 43 w 43"/>
                  <a:gd name="T17" fmla="*/ 23 h 45"/>
                  <a:gd name="T18" fmla="*/ 42 w 43"/>
                  <a:gd name="T19" fmla="*/ 14 h 45"/>
                  <a:gd name="T20" fmla="*/ 38 w 43"/>
                  <a:gd name="T21" fmla="*/ 7 h 45"/>
                  <a:gd name="T22" fmla="*/ 31 w 43"/>
                  <a:gd name="T23" fmla="*/ 3 h 45"/>
                  <a:gd name="T24" fmla="*/ 22 w 43"/>
                  <a:gd name="T25" fmla="*/ 0 h 45"/>
                  <a:gd name="T26" fmla="*/ 12 w 43"/>
                  <a:gd name="T27" fmla="*/ 3 h 45"/>
                  <a:gd name="T28" fmla="*/ 5 w 43"/>
                  <a:gd name="T29" fmla="*/ 7 h 45"/>
                  <a:gd name="T30" fmla="*/ 1 w 43"/>
                  <a:gd name="T31" fmla="*/ 14 h 45"/>
                  <a:gd name="T32" fmla="*/ 0 w 43"/>
                  <a:gd name="T33" fmla="*/ 23 h 45"/>
                  <a:gd name="T34" fmla="*/ 0 w 43"/>
                  <a:gd name="T35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" h="45">
                    <a:moveTo>
                      <a:pt x="0" y="23"/>
                    </a:moveTo>
                    <a:lnTo>
                      <a:pt x="1" y="32"/>
                    </a:lnTo>
                    <a:lnTo>
                      <a:pt x="5" y="38"/>
                    </a:lnTo>
                    <a:lnTo>
                      <a:pt x="12" y="43"/>
                    </a:lnTo>
                    <a:lnTo>
                      <a:pt x="22" y="45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3" y="23"/>
                    </a:lnTo>
                    <a:lnTo>
                      <a:pt x="42" y="14"/>
                    </a:lnTo>
                    <a:lnTo>
                      <a:pt x="38" y="7"/>
                    </a:lnTo>
                    <a:lnTo>
                      <a:pt x="31" y="3"/>
                    </a:lnTo>
                    <a:lnTo>
                      <a:pt x="22" y="0"/>
                    </a:lnTo>
                    <a:lnTo>
                      <a:pt x="12" y="3"/>
                    </a:lnTo>
                    <a:lnTo>
                      <a:pt x="5" y="7"/>
                    </a:lnTo>
                    <a:lnTo>
                      <a:pt x="1" y="14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29" name="Freeform 109"/>
              <p:cNvSpPr>
                <a:spLocks/>
              </p:cNvSpPr>
              <p:nvPr/>
            </p:nvSpPr>
            <p:spPr bwMode="auto">
              <a:xfrm>
                <a:off x="1392" y="3286"/>
                <a:ext cx="44" cy="44"/>
              </a:xfrm>
              <a:custGeom>
                <a:avLst/>
                <a:gdLst>
                  <a:gd name="T0" fmla="*/ 0 w 45"/>
                  <a:gd name="T1" fmla="*/ 23 h 45"/>
                  <a:gd name="T2" fmla="*/ 3 w 45"/>
                  <a:gd name="T3" fmla="*/ 32 h 45"/>
                  <a:gd name="T4" fmla="*/ 7 w 45"/>
                  <a:gd name="T5" fmla="*/ 39 h 45"/>
                  <a:gd name="T6" fmla="*/ 14 w 45"/>
                  <a:gd name="T7" fmla="*/ 44 h 45"/>
                  <a:gd name="T8" fmla="*/ 22 w 45"/>
                  <a:gd name="T9" fmla="*/ 45 h 45"/>
                  <a:gd name="T10" fmla="*/ 31 w 45"/>
                  <a:gd name="T11" fmla="*/ 44 h 45"/>
                  <a:gd name="T12" fmla="*/ 38 w 45"/>
                  <a:gd name="T13" fmla="*/ 39 h 45"/>
                  <a:gd name="T14" fmla="*/ 43 w 45"/>
                  <a:gd name="T15" fmla="*/ 32 h 45"/>
                  <a:gd name="T16" fmla="*/ 45 w 45"/>
                  <a:gd name="T17" fmla="*/ 23 h 45"/>
                  <a:gd name="T18" fmla="*/ 43 w 45"/>
                  <a:gd name="T19" fmla="*/ 14 h 45"/>
                  <a:gd name="T20" fmla="*/ 38 w 45"/>
                  <a:gd name="T21" fmla="*/ 7 h 45"/>
                  <a:gd name="T22" fmla="*/ 31 w 45"/>
                  <a:gd name="T23" fmla="*/ 2 h 45"/>
                  <a:gd name="T24" fmla="*/ 22 w 45"/>
                  <a:gd name="T25" fmla="*/ 0 h 45"/>
                  <a:gd name="T26" fmla="*/ 14 w 45"/>
                  <a:gd name="T27" fmla="*/ 2 h 45"/>
                  <a:gd name="T28" fmla="*/ 7 w 45"/>
                  <a:gd name="T29" fmla="*/ 7 h 45"/>
                  <a:gd name="T30" fmla="*/ 3 w 45"/>
                  <a:gd name="T31" fmla="*/ 14 h 45"/>
                  <a:gd name="T32" fmla="*/ 0 w 45"/>
                  <a:gd name="T33" fmla="*/ 23 h 45"/>
                  <a:gd name="T34" fmla="*/ 0 w 45"/>
                  <a:gd name="T35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45">
                    <a:moveTo>
                      <a:pt x="0" y="23"/>
                    </a:moveTo>
                    <a:lnTo>
                      <a:pt x="3" y="32"/>
                    </a:lnTo>
                    <a:lnTo>
                      <a:pt x="7" y="39"/>
                    </a:lnTo>
                    <a:lnTo>
                      <a:pt x="14" y="44"/>
                    </a:lnTo>
                    <a:lnTo>
                      <a:pt x="22" y="45"/>
                    </a:lnTo>
                    <a:lnTo>
                      <a:pt x="31" y="44"/>
                    </a:lnTo>
                    <a:lnTo>
                      <a:pt x="38" y="39"/>
                    </a:lnTo>
                    <a:lnTo>
                      <a:pt x="43" y="32"/>
                    </a:lnTo>
                    <a:lnTo>
                      <a:pt x="45" y="23"/>
                    </a:lnTo>
                    <a:lnTo>
                      <a:pt x="43" y="14"/>
                    </a:lnTo>
                    <a:lnTo>
                      <a:pt x="38" y="7"/>
                    </a:lnTo>
                    <a:lnTo>
                      <a:pt x="31" y="2"/>
                    </a:lnTo>
                    <a:lnTo>
                      <a:pt x="22" y="0"/>
                    </a:lnTo>
                    <a:lnTo>
                      <a:pt x="14" y="2"/>
                    </a:lnTo>
                    <a:lnTo>
                      <a:pt x="7" y="7"/>
                    </a:lnTo>
                    <a:lnTo>
                      <a:pt x="3" y="14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30" name="Freeform 110"/>
              <p:cNvSpPr>
                <a:spLocks/>
              </p:cNvSpPr>
              <p:nvPr/>
            </p:nvSpPr>
            <p:spPr bwMode="auto">
              <a:xfrm>
                <a:off x="1618" y="3338"/>
                <a:ext cx="44" cy="44"/>
              </a:xfrm>
              <a:custGeom>
                <a:avLst/>
                <a:gdLst>
                  <a:gd name="T0" fmla="*/ 0 w 45"/>
                  <a:gd name="T1" fmla="*/ 23 h 45"/>
                  <a:gd name="T2" fmla="*/ 2 w 45"/>
                  <a:gd name="T3" fmla="*/ 32 h 45"/>
                  <a:gd name="T4" fmla="*/ 7 w 45"/>
                  <a:gd name="T5" fmla="*/ 38 h 45"/>
                  <a:gd name="T6" fmla="*/ 14 w 45"/>
                  <a:gd name="T7" fmla="*/ 43 h 45"/>
                  <a:gd name="T8" fmla="*/ 23 w 45"/>
                  <a:gd name="T9" fmla="*/ 45 h 45"/>
                  <a:gd name="T10" fmla="*/ 31 w 45"/>
                  <a:gd name="T11" fmla="*/ 43 h 45"/>
                  <a:gd name="T12" fmla="*/ 38 w 45"/>
                  <a:gd name="T13" fmla="*/ 38 h 45"/>
                  <a:gd name="T14" fmla="*/ 42 w 45"/>
                  <a:gd name="T15" fmla="*/ 32 h 45"/>
                  <a:gd name="T16" fmla="*/ 45 w 45"/>
                  <a:gd name="T17" fmla="*/ 23 h 45"/>
                  <a:gd name="T18" fmla="*/ 42 w 45"/>
                  <a:gd name="T19" fmla="*/ 14 h 45"/>
                  <a:gd name="T20" fmla="*/ 38 w 45"/>
                  <a:gd name="T21" fmla="*/ 7 h 45"/>
                  <a:gd name="T22" fmla="*/ 31 w 45"/>
                  <a:gd name="T23" fmla="*/ 3 h 45"/>
                  <a:gd name="T24" fmla="*/ 23 w 45"/>
                  <a:gd name="T25" fmla="*/ 0 h 45"/>
                  <a:gd name="T26" fmla="*/ 14 w 45"/>
                  <a:gd name="T27" fmla="*/ 3 h 45"/>
                  <a:gd name="T28" fmla="*/ 7 w 45"/>
                  <a:gd name="T29" fmla="*/ 7 h 45"/>
                  <a:gd name="T30" fmla="*/ 2 w 45"/>
                  <a:gd name="T31" fmla="*/ 14 h 45"/>
                  <a:gd name="T32" fmla="*/ 0 w 45"/>
                  <a:gd name="T33" fmla="*/ 23 h 45"/>
                  <a:gd name="T34" fmla="*/ 0 w 45"/>
                  <a:gd name="T35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45">
                    <a:moveTo>
                      <a:pt x="0" y="23"/>
                    </a:moveTo>
                    <a:lnTo>
                      <a:pt x="2" y="32"/>
                    </a:lnTo>
                    <a:lnTo>
                      <a:pt x="7" y="38"/>
                    </a:lnTo>
                    <a:lnTo>
                      <a:pt x="14" y="43"/>
                    </a:lnTo>
                    <a:lnTo>
                      <a:pt x="23" y="45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5" y="23"/>
                    </a:lnTo>
                    <a:lnTo>
                      <a:pt x="42" y="14"/>
                    </a:lnTo>
                    <a:lnTo>
                      <a:pt x="38" y="7"/>
                    </a:lnTo>
                    <a:lnTo>
                      <a:pt x="31" y="3"/>
                    </a:lnTo>
                    <a:lnTo>
                      <a:pt x="23" y="0"/>
                    </a:lnTo>
                    <a:lnTo>
                      <a:pt x="14" y="3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31" name="Freeform 111"/>
              <p:cNvSpPr>
                <a:spLocks/>
              </p:cNvSpPr>
              <p:nvPr/>
            </p:nvSpPr>
            <p:spPr bwMode="auto">
              <a:xfrm>
                <a:off x="1541" y="3286"/>
                <a:ext cx="44" cy="44"/>
              </a:xfrm>
              <a:custGeom>
                <a:avLst/>
                <a:gdLst>
                  <a:gd name="T0" fmla="*/ 0 w 43"/>
                  <a:gd name="T1" fmla="*/ 23 h 45"/>
                  <a:gd name="T2" fmla="*/ 1 w 43"/>
                  <a:gd name="T3" fmla="*/ 32 h 45"/>
                  <a:gd name="T4" fmla="*/ 5 w 43"/>
                  <a:gd name="T5" fmla="*/ 39 h 45"/>
                  <a:gd name="T6" fmla="*/ 12 w 43"/>
                  <a:gd name="T7" fmla="*/ 44 h 45"/>
                  <a:gd name="T8" fmla="*/ 22 w 43"/>
                  <a:gd name="T9" fmla="*/ 45 h 45"/>
                  <a:gd name="T10" fmla="*/ 31 w 43"/>
                  <a:gd name="T11" fmla="*/ 44 h 45"/>
                  <a:gd name="T12" fmla="*/ 38 w 43"/>
                  <a:gd name="T13" fmla="*/ 39 h 45"/>
                  <a:gd name="T14" fmla="*/ 42 w 43"/>
                  <a:gd name="T15" fmla="*/ 32 h 45"/>
                  <a:gd name="T16" fmla="*/ 43 w 43"/>
                  <a:gd name="T17" fmla="*/ 23 h 45"/>
                  <a:gd name="T18" fmla="*/ 42 w 43"/>
                  <a:gd name="T19" fmla="*/ 14 h 45"/>
                  <a:gd name="T20" fmla="*/ 38 w 43"/>
                  <a:gd name="T21" fmla="*/ 7 h 45"/>
                  <a:gd name="T22" fmla="*/ 31 w 43"/>
                  <a:gd name="T23" fmla="*/ 2 h 45"/>
                  <a:gd name="T24" fmla="*/ 22 w 43"/>
                  <a:gd name="T25" fmla="*/ 0 h 45"/>
                  <a:gd name="T26" fmla="*/ 12 w 43"/>
                  <a:gd name="T27" fmla="*/ 2 h 45"/>
                  <a:gd name="T28" fmla="*/ 5 w 43"/>
                  <a:gd name="T29" fmla="*/ 7 h 45"/>
                  <a:gd name="T30" fmla="*/ 1 w 43"/>
                  <a:gd name="T31" fmla="*/ 14 h 45"/>
                  <a:gd name="T32" fmla="*/ 0 w 43"/>
                  <a:gd name="T33" fmla="*/ 23 h 45"/>
                  <a:gd name="T34" fmla="*/ 0 w 43"/>
                  <a:gd name="T35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" h="45">
                    <a:moveTo>
                      <a:pt x="0" y="23"/>
                    </a:moveTo>
                    <a:lnTo>
                      <a:pt x="1" y="32"/>
                    </a:lnTo>
                    <a:lnTo>
                      <a:pt x="5" y="39"/>
                    </a:lnTo>
                    <a:lnTo>
                      <a:pt x="12" y="44"/>
                    </a:lnTo>
                    <a:lnTo>
                      <a:pt x="22" y="45"/>
                    </a:lnTo>
                    <a:lnTo>
                      <a:pt x="31" y="44"/>
                    </a:lnTo>
                    <a:lnTo>
                      <a:pt x="38" y="39"/>
                    </a:lnTo>
                    <a:lnTo>
                      <a:pt x="42" y="32"/>
                    </a:lnTo>
                    <a:lnTo>
                      <a:pt x="43" y="23"/>
                    </a:lnTo>
                    <a:lnTo>
                      <a:pt x="42" y="14"/>
                    </a:lnTo>
                    <a:lnTo>
                      <a:pt x="38" y="7"/>
                    </a:lnTo>
                    <a:lnTo>
                      <a:pt x="31" y="2"/>
                    </a:lnTo>
                    <a:lnTo>
                      <a:pt x="22" y="0"/>
                    </a:lnTo>
                    <a:lnTo>
                      <a:pt x="12" y="2"/>
                    </a:lnTo>
                    <a:lnTo>
                      <a:pt x="5" y="7"/>
                    </a:lnTo>
                    <a:lnTo>
                      <a:pt x="1" y="14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32" name="Freeform 112"/>
              <p:cNvSpPr>
                <a:spLocks/>
              </p:cNvSpPr>
              <p:nvPr/>
            </p:nvSpPr>
            <p:spPr bwMode="auto">
              <a:xfrm>
                <a:off x="1020" y="3471"/>
                <a:ext cx="44" cy="44"/>
              </a:xfrm>
              <a:custGeom>
                <a:avLst/>
                <a:gdLst>
                  <a:gd name="T0" fmla="*/ 0 w 45"/>
                  <a:gd name="T1" fmla="*/ 22 h 44"/>
                  <a:gd name="T2" fmla="*/ 1 w 45"/>
                  <a:gd name="T3" fmla="*/ 31 h 44"/>
                  <a:gd name="T4" fmla="*/ 6 w 45"/>
                  <a:gd name="T5" fmla="*/ 38 h 44"/>
                  <a:gd name="T6" fmla="*/ 13 w 45"/>
                  <a:gd name="T7" fmla="*/ 42 h 44"/>
                  <a:gd name="T8" fmla="*/ 22 w 45"/>
                  <a:gd name="T9" fmla="*/ 44 h 44"/>
                  <a:gd name="T10" fmla="*/ 31 w 45"/>
                  <a:gd name="T11" fmla="*/ 42 h 44"/>
                  <a:gd name="T12" fmla="*/ 38 w 45"/>
                  <a:gd name="T13" fmla="*/ 38 h 44"/>
                  <a:gd name="T14" fmla="*/ 43 w 45"/>
                  <a:gd name="T15" fmla="*/ 31 h 44"/>
                  <a:gd name="T16" fmla="*/ 45 w 45"/>
                  <a:gd name="T17" fmla="*/ 22 h 44"/>
                  <a:gd name="T18" fmla="*/ 43 w 45"/>
                  <a:gd name="T19" fmla="*/ 12 h 44"/>
                  <a:gd name="T20" fmla="*/ 38 w 45"/>
                  <a:gd name="T21" fmla="*/ 5 h 44"/>
                  <a:gd name="T22" fmla="*/ 31 w 45"/>
                  <a:gd name="T23" fmla="*/ 1 h 44"/>
                  <a:gd name="T24" fmla="*/ 22 w 45"/>
                  <a:gd name="T25" fmla="*/ 0 h 44"/>
                  <a:gd name="T26" fmla="*/ 13 w 45"/>
                  <a:gd name="T27" fmla="*/ 1 h 44"/>
                  <a:gd name="T28" fmla="*/ 6 w 45"/>
                  <a:gd name="T29" fmla="*/ 5 h 44"/>
                  <a:gd name="T30" fmla="*/ 1 w 45"/>
                  <a:gd name="T31" fmla="*/ 12 h 44"/>
                  <a:gd name="T32" fmla="*/ 0 w 45"/>
                  <a:gd name="T33" fmla="*/ 22 h 44"/>
                  <a:gd name="T34" fmla="*/ 0 w 45"/>
                  <a:gd name="T35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44">
                    <a:moveTo>
                      <a:pt x="0" y="22"/>
                    </a:moveTo>
                    <a:lnTo>
                      <a:pt x="1" y="31"/>
                    </a:lnTo>
                    <a:lnTo>
                      <a:pt x="6" y="38"/>
                    </a:lnTo>
                    <a:lnTo>
                      <a:pt x="13" y="42"/>
                    </a:lnTo>
                    <a:lnTo>
                      <a:pt x="22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2"/>
                    </a:lnTo>
                    <a:lnTo>
                      <a:pt x="43" y="12"/>
                    </a:lnTo>
                    <a:lnTo>
                      <a:pt x="38" y="5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33" name="Freeform 113"/>
              <p:cNvSpPr>
                <a:spLocks/>
              </p:cNvSpPr>
              <p:nvPr/>
            </p:nvSpPr>
            <p:spPr bwMode="auto">
              <a:xfrm>
                <a:off x="1169" y="3471"/>
                <a:ext cx="44" cy="44"/>
              </a:xfrm>
              <a:custGeom>
                <a:avLst/>
                <a:gdLst>
                  <a:gd name="T0" fmla="*/ 0 w 45"/>
                  <a:gd name="T1" fmla="*/ 22 h 44"/>
                  <a:gd name="T2" fmla="*/ 2 w 45"/>
                  <a:gd name="T3" fmla="*/ 31 h 44"/>
                  <a:gd name="T4" fmla="*/ 7 w 45"/>
                  <a:gd name="T5" fmla="*/ 38 h 44"/>
                  <a:gd name="T6" fmla="*/ 13 w 45"/>
                  <a:gd name="T7" fmla="*/ 42 h 44"/>
                  <a:gd name="T8" fmla="*/ 23 w 45"/>
                  <a:gd name="T9" fmla="*/ 44 h 44"/>
                  <a:gd name="T10" fmla="*/ 31 w 45"/>
                  <a:gd name="T11" fmla="*/ 42 h 44"/>
                  <a:gd name="T12" fmla="*/ 38 w 45"/>
                  <a:gd name="T13" fmla="*/ 38 h 44"/>
                  <a:gd name="T14" fmla="*/ 42 w 45"/>
                  <a:gd name="T15" fmla="*/ 31 h 44"/>
                  <a:gd name="T16" fmla="*/ 45 w 45"/>
                  <a:gd name="T17" fmla="*/ 22 h 44"/>
                  <a:gd name="T18" fmla="*/ 42 w 45"/>
                  <a:gd name="T19" fmla="*/ 12 h 44"/>
                  <a:gd name="T20" fmla="*/ 38 w 45"/>
                  <a:gd name="T21" fmla="*/ 5 h 44"/>
                  <a:gd name="T22" fmla="*/ 31 w 45"/>
                  <a:gd name="T23" fmla="*/ 1 h 44"/>
                  <a:gd name="T24" fmla="*/ 23 w 45"/>
                  <a:gd name="T25" fmla="*/ 0 h 44"/>
                  <a:gd name="T26" fmla="*/ 13 w 45"/>
                  <a:gd name="T27" fmla="*/ 1 h 44"/>
                  <a:gd name="T28" fmla="*/ 7 w 45"/>
                  <a:gd name="T29" fmla="*/ 5 h 44"/>
                  <a:gd name="T30" fmla="*/ 2 w 45"/>
                  <a:gd name="T31" fmla="*/ 12 h 44"/>
                  <a:gd name="T32" fmla="*/ 0 w 45"/>
                  <a:gd name="T33" fmla="*/ 22 h 44"/>
                  <a:gd name="T34" fmla="*/ 0 w 45"/>
                  <a:gd name="T35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44">
                    <a:moveTo>
                      <a:pt x="0" y="22"/>
                    </a:moveTo>
                    <a:lnTo>
                      <a:pt x="2" y="31"/>
                    </a:lnTo>
                    <a:lnTo>
                      <a:pt x="7" y="38"/>
                    </a:lnTo>
                    <a:lnTo>
                      <a:pt x="13" y="42"/>
                    </a:lnTo>
                    <a:lnTo>
                      <a:pt x="23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5" y="22"/>
                    </a:lnTo>
                    <a:lnTo>
                      <a:pt x="42" y="12"/>
                    </a:lnTo>
                    <a:lnTo>
                      <a:pt x="38" y="5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13" y="1"/>
                    </a:lnTo>
                    <a:lnTo>
                      <a:pt x="7" y="5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34" name="Freeform 114"/>
              <p:cNvSpPr>
                <a:spLocks/>
              </p:cNvSpPr>
              <p:nvPr/>
            </p:nvSpPr>
            <p:spPr bwMode="auto">
              <a:xfrm>
                <a:off x="1092" y="3419"/>
                <a:ext cx="44" cy="44"/>
              </a:xfrm>
              <a:custGeom>
                <a:avLst/>
                <a:gdLst>
                  <a:gd name="T0" fmla="*/ 0 w 44"/>
                  <a:gd name="T1" fmla="*/ 22 h 44"/>
                  <a:gd name="T2" fmla="*/ 2 w 44"/>
                  <a:gd name="T3" fmla="*/ 31 h 44"/>
                  <a:gd name="T4" fmla="*/ 6 w 44"/>
                  <a:gd name="T5" fmla="*/ 38 h 44"/>
                  <a:gd name="T6" fmla="*/ 13 w 44"/>
                  <a:gd name="T7" fmla="*/ 43 h 44"/>
                  <a:gd name="T8" fmla="*/ 22 w 44"/>
                  <a:gd name="T9" fmla="*/ 44 h 44"/>
                  <a:gd name="T10" fmla="*/ 32 w 44"/>
                  <a:gd name="T11" fmla="*/ 43 h 44"/>
                  <a:gd name="T12" fmla="*/ 38 w 44"/>
                  <a:gd name="T13" fmla="*/ 38 h 44"/>
                  <a:gd name="T14" fmla="*/ 43 w 44"/>
                  <a:gd name="T15" fmla="*/ 31 h 44"/>
                  <a:gd name="T16" fmla="*/ 44 w 44"/>
                  <a:gd name="T17" fmla="*/ 22 h 44"/>
                  <a:gd name="T18" fmla="*/ 43 w 44"/>
                  <a:gd name="T19" fmla="*/ 13 h 44"/>
                  <a:gd name="T20" fmla="*/ 38 w 44"/>
                  <a:gd name="T21" fmla="*/ 6 h 44"/>
                  <a:gd name="T22" fmla="*/ 32 w 44"/>
                  <a:gd name="T23" fmla="*/ 1 h 44"/>
                  <a:gd name="T24" fmla="*/ 22 w 44"/>
                  <a:gd name="T25" fmla="*/ 0 h 44"/>
                  <a:gd name="T26" fmla="*/ 13 w 44"/>
                  <a:gd name="T27" fmla="*/ 1 h 44"/>
                  <a:gd name="T28" fmla="*/ 6 w 44"/>
                  <a:gd name="T29" fmla="*/ 6 h 44"/>
                  <a:gd name="T30" fmla="*/ 2 w 44"/>
                  <a:gd name="T31" fmla="*/ 13 h 44"/>
                  <a:gd name="T32" fmla="*/ 0 w 44"/>
                  <a:gd name="T33" fmla="*/ 22 h 44"/>
                  <a:gd name="T34" fmla="*/ 0 w 44"/>
                  <a:gd name="T35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" h="44">
                    <a:moveTo>
                      <a:pt x="0" y="22"/>
                    </a:moveTo>
                    <a:lnTo>
                      <a:pt x="2" y="31"/>
                    </a:lnTo>
                    <a:lnTo>
                      <a:pt x="6" y="38"/>
                    </a:lnTo>
                    <a:lnTo>
                      <a:pt x="13" y="43"/>
                    </a:lnTo>
                    <a:lnTo>
                      <a:pt x="22" y="44"/>
                    </a:lnTo>
                    <a:lnTo>
                      <a:pt x="32" y="43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4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2" y="1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35" name="Freeform 115"/>
              <p:cNvSpPr>
                <a:spLocks/>
              </p:cNvSpPr>
              <p:nvPr/>
            </p:nvSpPr>
            <p:spPr bwMode="auto">
              <a:xfrm>
                <a:off x="1320" y="3471"/>
                <a:ext cx="44" cy="44"/>
              </a:xfrm>
              <a:custGeom>
                <a:avLst/>
                <a:gdLst>
                  <a:gd name="T0" fmla="*/ 0 w 44"/>
                  <a:gd name="T1" fmla="*/ 22 h 44"/>
                  <a:gd name="T2" fmla="*/ 2 w 44"/>
                  <a:gd name="T3" fmla="*/ 31 h 44"/>
                  <a:gd name="T4" fmla="*/ 6 w 44"/>
                  <a:gd name="T5" fmla="*/ 38 h 44"/>
                  <a:gd name="T6" fmla="*/ 13 w 44"/>
                  <a:gd name="T7" fmla="*/ 42 h 44"/>
                  <a:gd name="T8" fmla="*/ 22 w 44"/>
                  <a:gd name="T9" fmla="*/ 44 h 44"/>
                  <a:gd name="T10" fmla="*/ 31 w 44"/>
                  <a:gd name="T11" fmla="*/ 42 h 44"/>
                  <a:gd name="T12" fmla="*/ 38 w 44"/>
                  <a:gd name="T13" fmla="*/ 38 h 44"/>
                  <a:gd name="T14" fmla="*/ 43 w 44"/>
                  <a:gd name="T15" fmla="*/ 31 h 44"/>
                  <a:gd name="T16" fmla="*/ 44 w 44"/>
                  <a:gd name="T17" fmla="*/ 22 h 44"/>
                  <a:gd name="T18" fmla="*/ 43 w 44"/>
                  <a:gd name="T19" fmla="*/ 12 h 44"/>
                  <a:gd name="T20" fmla="*/ 38 w 44"/>
                  <a:gd name="T21" fmla="*/ 5 h 44"/>
                  <a:gd name="T22" fmla="*/ 31 w 44"/>
                  <a:gd name="T23" fmla="*/ 1 h 44"/>
                  <a:gd name="T24" fmla="*/ 22 w 44"/>
                  <a:gd name="T25" fmla="*/ 0 h 44"/>
                  <a:gd name="T26" fmla="*/ 13 w 44"/>
                  <a:gd name="T27" fmla="*/ 1 h 44"/>
                  <a:gd name="T28" fmla="*/ 6 w 44"/>
                  <a:gd name="T29" fmla="*/ 5 h 44"/>
                  <a:gd name="T30" fmla="*/ 2 w 44"/>
                  <a:gd name="T31" fmla="*/ 12 h 44"/>
                  <a:gd name="T32" fmla="*/ 0 w 44"/>
                  <a:gd name="T33" fmla="*/ 22 h 44"/>
                  <a:gd name="T34" fmla="*/ 0 w 44"/>
                  <a:gd name="T35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" h="44">
                    <a:moveTo>
                      <a:pt x="0" y="22"/>
                    </a:moveTo>
                    <a:lnTo>
                      <a:pt x="2" y="31"/>
                    </a:lnTo>
                    <a:lnTo>
                      <a:pt x="6" y="38"/>
                    </a:lnTo>
                    <a:lnTo>
                      <a:pt x="13" y="42"/>
                    </a:lnTo>
                    <a:lnTo>
                      <a:pt x="22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4" y="22"/>
                    </a:lnTo>
                    <a:lnTo>
                      <a:pt x="43" y="12"/>
                    </a:lnTo>
                    <a:lnTo>
                      <a:pt x="38" y="5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36" name="Freeform 116"/>
              <p:cNvSpPr>
                <a:spLocks/>
              </p:cNvSpPr>
              <p:nvPr/>
            </p:nvSpPr>
            <p:spPr bwMode="auto">
              <a:xfrm>
                <a:off x="1243" y="3419"/>
                <a:ext cx="44" cy="44"/>
              </a:xfrm>
              <a:custGeom>
                <a:avLst/>
                <a:gdLst>
                  <a:gd name="T0" fmla="*/ 0 w 44"/>
                  <a:gd name="T1" fmla="*/ 22 h 44"/>
                  <a:gd name="T2" fmla="*/ 1 w 44"/>
                  <a:gd name="T3" fmla="*/ 31 h 44"/>
                  <a:gd name="T4" fmla="*/ 6 w 44"/>
                  <a:gd name="T5" fmla="*/ 38 h 44"/>
                  <a:gd name="T6" fmla="*/ 13 w 44"/>
                  <a:gd name="T7" fmla="*/ 43 h 44"/>
                  <a:gd name="T8" fmla="*/ 22 w 44"/>
                  <a:gd name="T9" fmla="*/ 44 h 44"/>
                  <a:gd name="T10" fmla="*/ 31 w 44"/>
                  <a:gd name="T11" fmla="*/ 43 h 44"/>
                  <a:gd name="T12" fmla="*/ 38 w 44"/>
                  <a:gd name="T13" fmla="*/ 38 h 44"/>
                  <a:gd name="T14" fmla="*/ 43 w 44"/>
                  <a:gd name="T15" fmla="*/ 31 h 44"/>
                  <a:gd name="T16" fmla="*/ 44 w 44"/>
                  <a:gd name="T17" fmla="*/ 22 h 44"/>
                  <a:gd name="T18" fmla="*/ 43 w 44"/>
                  <a:gd name="T19" fmla="*/ 13 h 44"/>
                  <a:gd name="T20" fmla="*/ 38 w 44"/>
                  <a:gd name="T21" fmla="*/ 6 h 44"/>
                  <a:gd name="T22" fmla="*/ 31 w 44"/>
                  <a:gd name="T23" fmla="*/ 1 h 44"/>
                  <a:gd name="T24" fmla="*/ 22 w 44"/>
                  <a:gd name="T25" fmla="*/ 0 h 44"/>
                  <a:gd name="T26" fmla="*/ 13 w 44"/>
                  <a:gd name="T27" fmla="*/ 1 h 44"/>
                  <a:gd name="T28" fmla="*/ 6 w 44"/>
                  <a:gd name="T29" fmla="*/ 6 h 44"/>
                  <a:gd name="T30" fmla="*/ 1 w 44"/>
                  <a:gd name="T31" fmla="*/ 13 h 44"/>
                  <a:gd name="T32" fmla="*/ 0 w 44"/>
                  <a:gd name="T33" fmla="*/ 22 h 44"/>
                  <a:gd name="T34" fmla="*/ 0 w 44"/>
                  <a:gd name="T35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" h="44">
                    <a:moveTo>
                      <a:pt x="0" y="22"/>
                    </a:moveTo>
                    <a:lnTo>
                      <a:pt x="1" y="31"/>
                    </a:lnTo>
                    <a:lnTo>
                      <a:pt x="6" y="38"/>
                    </a:lnTo>
                    <a:lnTo>
                      <a:pt x="13" y="43"/>
                    </a:lnTo>
                    <a:lnTo>
                      <a:pt x="22" y="44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4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6" y="6"/>
                    </a:lnTo>
                    <a:lnTo>
                      <a:pt x="1" y="13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37" name="Freeform 117"/>
              <p:cNvSpPr>
                <a:spLocks/>
              </p:cNvSpPr>
              <p:nvPr/>
            </p:nvSpPr>
            <p:spPr bwMode="auto">
              <a:xfrm>
                <a:off x="1469" y="3471"/>
                <a:ext cx="44" cy="44"/>
              </a:xfrm>
              <a:custGeom>
                <a:avLst/>
                <a:gdLst>
                  <a:gd name="T0" fmla="*/ 0 w 43"/>
                  <a:gd name="T1" fmla="*/ 22 h 44"/>
                  <a:gd name="T2" fmla="*/ 1 w 43"/>
                  <a:gd name="T3" fmla="*/ 31 h 44"/>
                  <a:gd name="T4" fmla="*/ 5 w 43"/>
                  <a:gd name="T5" fmla="*/ 38 h 44"/>
                  <a:gd name="T6" fmla="*/ 12 w 43"/>
                  <a:gd name="T7" fmla="*/ 42 h 44"/>
                  <a:gd name="T8" fmla="*/ 22 w 43"/>
                  <a:gd name="T9" fmla="*/ 44 h 44"/>
                  <a:gd name="T10" fmla="*/ 31 w 43"/>
                  <a:gd name="T11" fmla="*/ 42 h 44"/>
                  <a:gd name="T12" fmla="*/ 38 w 43"/>
                  <a:gd name="T13" fmla="*/ 38 h 44"/>
                  <a:gd name="T14" fmla="*/ 42 w 43"/>
                  <a:gd name="T15" fmla="*/ 31 h 44"/>
                  <a:gd name="T16" fmla="*/ 43 w 43"/>
                  <a:gd name="T17" fmla="*/ 22 h 44"/>
                  <a:gd name="T18" fmla="*/ 42 w 43"/>
                  <a:gd name="T19" fmla="*/ 12 h 44"/>
                  <a:gd name="T20" fmla="*/ 38 w 43"/>
                  <a:gd name="T21" fmla="*/ 5 h 44"/>
                  <a:gd name="T22" fmla="*/ 31 w 43"/>
                  <a:gd name="T23" fmla="*/ 1 h 44"/>
                  <a:gd name="T24" fmla="*/ 22 w 43"/>
                  <a:gd name="T25" fmla="*/ 0 h 44"/>
                  <a:gd name="T26" fmla="*/ 12 w 43"/>
                  <a:gd name="T27" fmla="*/ 1 h 44"/>
                  <a:gd name="T28" fmla="*/ 5 w 43"/>
                  <a:gd name="T29" fmla="*/ 5 h 44"/>
                  <a:gd name="T30" fmla="*/ 1 w 43"/>
                  <a:gd name="T31" fmla="*/ 12 h 44"/>
                  <a:gd name="T32" fmla="*/ 0 w 43"/>
                  <a:gd name="T33" fmla="*/ 22 h 44"/>
                  <a:gd name="T34" fmla="*/ 0 w 43"/>
                  <a:gd name="T35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" h="44">
                    <a:moveTo>
                      <a:pt x="0" y="22"/>
                    </a:moveTo>
                    <a:lnTo>
                      <a:pt x="1" y="31"/>
                    </a:lnTo>
                    <a:lnTo>
                      <a:pt x="5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3" y="22"/>
                    </a:lnTo>
                    <a:lnTo>
                      <a:pt x="42" y="12"/>
                    </a:lnTo>
                    <a:lnTo>
                      <a:pt x="38" y="5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2" y="1"/>
                    </a:lnTo>
                    <a:lnTo>
                      <a:pt x="5" y="5"/>
                    </a:lnTo>
                    <a:lnTo>
                      <a:pt x="1" y="12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38" name="Freeform 118"/>
              <p:cNvSpPr>
                <a:spLocks/>
              </p:cNvSpPr>
              <p:nvPr/>
            </p:nvSpPr>
            <p:spPr bwMode="auto">
              <a:xfrm>
                <a:off x="1392" y="3419"/>
                <a:ext cx="44" cy="44"/>
              </a:xfrm>
              <a:custGeom>
                <a:avLst/>
                <a:gdLst>
                  <a:gd name="T0" fmla="*/ 0 w 45"/>
                  <a:gd name="T1" fmla="*/ 22 h 44"/>
                  <a:gd name="T2" fmla="*/ 3 w 45"/>
                  <a:gd name="T3" fmla="*/ 31 h 44"/>
                  <a:gd name="T4" fmla="*/ 7 w 45"/>
                  <a:gd name="T5" fmla="*/ 38 h 44"/>
                  <a:gd name="T6" fmla="*/ 14 w 45"/>
                  <a:gd name="T7" fmla="*/ 43 h 44"/>
                  <a:gd name="T8" fmla="*/ 22 w 45"/>
                  <a:gd name="T9" fmla="*/ 44 h 44"/>
                  <a:gd name="T10" fmla="*/ 31 w 45"/>
                  <a:gd name="T11" fmla="*/ 43 h 44"/>
                  <a:gd name="T12" fmla="*/ 38 w 45"/>
                  <a:gd name="T13" fmla="*/ 38 h 44"/>
                  <a:gd name="T14" fmla="*/ 43 w 45"/>
                  <a:gd name="T15" fmla="*/ 31 h 44"/>
                  <a:gd name="T16" fmla="*/ 45 w 45"/>
                  <a:gd name="T17" fmla="*/ 22 h 44"/>
                  <a:gd name="T18" fmla="*/ 43 w 45"/>
                  <a:gd name="T19" fmla="*/ 13 h 44"/>
                  <a:gd name="T20" fmla="*/ 38 w 45"/>
                  <a:gd name="T21" fmla="*/ 6 h 44"/>
                  <a:gd name="T22" fmla="*/ 31 w 45"/>
                  <a:gd name="T23" fmla="*/ 1 h 44"/>
                  <a:gd name="T24" fmla="*/ 22 w 45"/>
                  <a:gd name="T25" fmla="*/ 0 h 44"/>
                  <a:gd name="T26" fmla="*/ 14 w 45"/>
                  <a:gd name="T27" fmla="*/ 1 h 44"/>
                  <a:gd name="T28" fmla="*/ 7 w 45"/>
                  <a:gd name="T29" fmla="*/ 6 h 44"/>
                  <a:gd name="T30" fmla="*/ 3 w 45"/>
                  <a:gd name="T31" fmla="*/ 13 h 44"/>
                  <a:gd name="T32" fmla="*/ 0 w 45"/>
                  <a:gd name="T33" fmla="*/ 22 h 44"/>
                  <a:gd name="T34" fmla="*/ 0 w 45"/>
                  <a:gd name="T35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44">
                    <a:moveTo>
                      <a:pt x="0" y="22"/>
                    </a:moveTo>
                    <a:lnTo>
                      <a:pt x="3" y="31"/>
                    </a:lnTo>
                    <a:lnTo>
                      <a:pt x="7" y="38"/>
                    </a:lnTo>
                    <a:lnTo>
                      <a:pt x="14" y="43"/>
                    </a:lnTo>
                    <a:lnTo>
                      <a:pt x="22" y="44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6"/>
                    </a:lnTo>
                    <a:lnTo>
                      <a:pt x="3" y="13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39" name="Freeform 119"/>
              <p:cNvSpPr>
                <a:spLocks/>
              </p:cNvSpPr>
              <p:nvPr/>
            </p:nvSpPr>
            <p:spPr bwMode="auto">
              <a:xfrm>
                <a:off x="1618" y="3471"/>
                <a:ext cx="44" cy="44"/>
              </a:xfrm>
              <a:custGeom>
                <a:avLst/>
                <a:gdLst>
                  <a:gd name="T0" fmla="*/ 0 w 45"/>
                  <a:gd name="T1" fmla="*/ 22 h 44"/>
                  <a:gd name="T2" fmla="*/ 2 w 45"/>
                  <a:gd name="T3" fmla="*/ 31 h 44"/>
                  <a:gd name="T4" fmla="*/ 7 w 45"/>
                  <a:gd name="T5" fmla="*/ 38 h 44"/>
                  <a:gd name="T6" fmla="*/ 14 w 45"/>
                  <a:gd name="T7" fmla="*/ 42 h 44"/>
                  <a:gd name="T8" fmla="*/ 23 w 45"/>
                  <a:gd name="T9" fmla="*/ 44 h 44"/>
                  <a:gd name="T10" fmla="*/ 31 w 45"/>
                  <a:gd name="T11" fmla="*/ 42 h 44"/>
                  <a:gd name="T12" fmla="*/ 38 w 45"/>
                  <a:gd name="T13" fmla="*/ 38 h 44"/>
                  <a:gd name="T14" fmla="*/ 42 w 45"/>
                  <a:gd name="T15" fmla="*/ 31 h 44"/>
                  <a:gd name="T16" fmla="*/ 45 w 45"/>
                  <a:gd name="T17" fmla="*/ 22 h 44"/>
                  <a:gd name="T18" fmla="*/ 42 w 45"/>
                  <a:gd name="T19" fmla="*/ 12 h 44"/>
                  <a:gd name="T20" fmla="*/ 38 w 45"/>
                  <a:gd name="T21" fmla="*/ 5 h 44"/>
                  <a:gd name="T22" fmla="*/ 31 w 45"/>
                  <a:gd name="T23" fmla="*/ 1 h 44"/>
                  <a:gd name="T24" fmla="*/ 23 w 45"/>
                  <a:gd name="T25" fmla="*/ 0 h 44"/>
                  <a:gd name="T26" fmla="*/ 14 w 45"/>
                  <a:gd name="T27" fmla="*/ 1 h 44"/>
                  <a:gd name="T28" fmla="*/ 7 w 45"/>
                  <a:gd name="T29" fmla="*/ 5 h 44"/>
                  <a:gd name="T30" fmla="*/ 2 w 45"/>
                  <a:gd name="T31" fmla="*/ 12 h 44"/>
                  <a:gd name="T32" fmla="*/ 0 w 45"/>
                  <a:gd name="T33" fmla="*/ 22 h 44"/>
                  <a:gd name="T34" fmla="*/ 0 w 45"/>
                  <a:gd name="T35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44">
                    <a:moveTo>
                      <a:pt x="0" y="22"/>
                    </a:moveTo>
                    <a:lnTo>
                      <a:pt x="2" y="31"/>
                    </a:lnTo>
                    <a:lnTo>
                      <a:pt x="7" y="38"/>
                    </a:lnTo>
                    <a:lnTo>
                      <a:pt x="14" y="42"/>
                    </a:lnTo>
                    <a:lnTo>
                      <a:pt x="23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5" y="22"/>
                    </a:lnTo>
                    <a:lnTo>
                      <a:pt x="42" y="12"/>
                    </a:lnTo>
                    <a:lnTo>
                      <a:pt x="38" y="5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14" y="1"/>
                    </a:lnTo>
                    <a:lnTo>
                      <a:pt x="7" y="5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40" name="Freeform 120"/>
              <p:cNvSpPr>
                <a:spLocks/>
              </p:cNvSpPr>
              <p:nvPr/>
            </p:nvSpPr>
            <p:spPr bwMode="auto">
              <a:xfrm>
                <a:off x="1541" y="3419"/>
                <a:ext cx="44" cy="44"/>
              </a:xfrm>
              <a:custGeom>
                <a:avLst/>
                <a:gdLst>
                  <a:gd name="T0" fmla="*/ 0 w 43"/>
                  <a:gd name="T1" fmla="*/ 22 h 44"/>
                  <a:gd name="T2" fmla="*/ 1 w 43"/>
                  <a:gd name="T3" fmla="*/ 31 h 44"/>
                  <a:gd name="T4" fmla="*/ 5 w 43"/>
                  <a:gd name="T5" fmla="*/ 38 h 44"/>
                  <a:gd name="T6" fmla="*/ 12 w 43"/>
                  <a:gd name="T7" fmla="*/ 43 h 44"/>
                  <a:gd name="T8" fmla="*/ 22 w 43"/>
                  <a:gd name="T9" fmla="*/ 44 h 44"/>
                  <a:gd name="T10" fmla="*/ 31 w 43"/>
                  <a:gd name="T11" fmla="*/ 43 h 44"/>
                  <a:gd name="T12" fmla="*/ 38 w 43"/>
                  <a:gd name="T13" fmla="*/ 38 h 44"/>
                  <a:gd name="T14" fmla="*/ 42 w 43"/>
                  <a:gd name="T15" fmla="*/ 31 h 44"/>
                  <a:gd name="T16" fmla="*/ 43 w 43"/>
                  <a:gd name="T17" fmla="*/ 22 h 44"/>
                  <a:gd name="T18" fmla="*/ 42 w 43"/>
                  <a:gd name="T19" fmla="*/ 13 h 44"/>
                  <a:gd name="T20" fmla="*/ 38 w 43"/>
                  <a:gd name="T21" fmla="*/ 6 h 44"/>
                  <a:gd name="T22" fmla="*/ 31 w 43"/>
                  <a:gd name="T23" fmla="*/ 1 h 44"/>
                  <a:gd name="T24" fmla="*/ 22 w 43"/>
                  <a:gd name="T25" fmla="*/ 0 h 44"/>
                  <a:gd name="T26" fmla="*/ 12 w 43"/>
                  <a:gd name="T27" fmla="*/ 1 h 44"/>
                  <a:gd name="T28" fmla="*/ 5 w 43"/>
                  <a:gd name="T29" fmla="*/ 6 h 44"/>
                  <a:gd name="T30" fmla="*/ 1 w 43"/>
                  <a:gd name="T31" fmla="*/ 13 h 44"/>
                  <a:gd name="T32" fmla="*/ 0 w 43"/>
                  <a:gd name="T33" fmla="*/ 22 h 44"/>
                  <a:gd name="T34" fmla="*/ 0 w 43"/>
                  <a:gd name="T35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" h="44">
                    <a:moveTo>
                      <a:pt x="0" y="22"/>
                    </a:moveTo>
                    <a:lnTo>
                      <a:pt x="1" y="31"/>
                    </a:lnTo>
                    <a:lnTo>
                      <a:pt x="5" y="38"/>
                    </a:lnTo>
                    <a:lnTo>
                      <a:pt x="12" y="43"/>
                    </a:lnTo>
                    <a:lnTo>
                      <a:pt x="22" y="44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3" y="22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2" y="1"/>
                    </a:lnTo>
                    <a:lnTo>
                      <a:pt x="5" y="6"/>
                    </a:lnTo>
                    <a:lnTo>
                      <a:pt x="1" y="13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41" name="Freeform 121"/>
              <p:cNvSpPr>
                <a:spLocks/>
              </p:cNvSpPr>
              <p:nvPr/>
            </p:nvSpPr>
            <p:spPr bwMode="auto">
              <a:xfrm>
                <a:off x="1092" y="3544"/>
                <a:ext cx="44" cy="44"/>
              </a:xfrm>
              <a:custGeom>
                <a:avLst/>
                <a:gdLst>
                  <a:gd name="T0" fmla="*/ 0 w 44"/>
                  <a:gd name="T1" fmla="*/ 22 h 44"/>
                  <a:gd name="T2" fmla="*/ 2 w 44"/>
                  <a:gd name="T3" fmla="*/ 31 h 44"/>
                  <a:gd name="T4" fmla="*/ 6 w 44"/>
                  <a:gd name="T5" fmla="*/ 38 h 44"/>
                  <a:gd name="T6" fmla="*/ 13 w 44"/>
                  <a:gd name="T7" fmla="*/ 43 h 44"/>
                  <a:gd name="T8" fmla="*/ 22 w 44"/>
                  <a:gd name="T9" fmla="*/ 44 h 44"/>
                  <a:gd name="T10" fmla="*/ 32 w 44"/>
                  <a:gd name="T11" fmla="*/ 43 h 44"/>
                  <a:gd name="T12" fmla="*/ 38 w 44"/>
                  <a:gd name="T13" fmla="*/ 38 h 44"/>
                  <a:gd name="T14" fmla="*/ 43 w 44"/>
                  <a:gd name="T15" fmla="*/ 31 h 44"/>
                  <a:gd name="T16" fmla="*/ 44 w 44"/>
                  <a:gd name="T17" fmla="*/ 22 h 44"/>
                  <a:gd name="T18" fmla="*/ 43 w 44"/>
                  <a:gd name="T19" fmla="*/ 13 h 44"/>
                  <a:gd name="T20" fmla="*/ 38 w 44"/>
                  <a:gd name="T21" fmla="*/ 6 h 44"/>
                  <a:gd name="T22" fmla="*/ 32 w 44"/>
                  <a:gd name="T23" fmla="*/ 1 h 44"/>
                  <a:gd name="T24" fmla="*/ 22 w 44"/>
                  <a:gd name="T25" fmla="*/ 0 h 44"/>
                  <a:gd name="T26" fmla="*/ 13 w 44"/>
                  <a:gd name="T27" fmla="*/ 1 h 44"/>
                  <a:gd name="T28" fmla="*/ 6 w 44"/>
                  <a:gd name="T29" fmla="*/ 6 h 44"/>
                  <a:gd name="T30" fmla="*/ 2 w 44"/>
                  <a:gd name="T31" fmla="*/ 13 h 44"/>
                  <a:gd name="T32" fmla="*/ 0 w 44"/>
                  <a:gd name="T33" fmla="*/ 22 h 44"/>
                  <a:gd name="T34" fmla="*/ 0 w 44"/>
                  <a:gd name="T35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" h="44">
                    <a:moveTo>
                      <a:pt x="0" y="22"/>
                    </a:moveTo>
                    <a:lnTo>
                      <a:pt x="2" y="31"/>
                    </a:lnTo>
                    <a:lnTo>
                      <a:pt x="6" y="38"/>
                    </a:lnTo>
                    <a:lnTo>
                      <a:pt x="13" y="43"/>
                    </a:lnTo>
                    <a:lnTo>
                      <a:pt x="22" y="44"/>
                    </a:lnTo>
                    <a:lnTo>
                      <a:pt x="32" y="43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4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2" y="1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42" name="Freeform 122"/>
              <p:cNvSpPr>
                <a:spLocks/>
              </p:cNvSpPr>
              <p:nvPr/>
            </p:nvSpPr>
            <p:spPr bwMode="auto">
              <a:xfrm>
                <a:off x="1243" y="3544"/>
                <a:ext cx="44" cy="44"/>
              </a:xfrm>
              <a:custGeom>
                <a:avLst/>
                <a:gdLst>
                  <a:gd name="T0" fmla="*/ 0 w 44"/>
                  <a:gd name="T1" fmla="*/ 22 h 44"/>
                  <a:gd name="T2" fmla="*/ 1 w 44"/>
                  <a:gd name="T3" fmla="*/ 31 h 44"/>
                  <a:gd name="T4" fmla="*/ 6 w 44"/>
                  <a:gd name="T5" fmla="*/ 38 h 44"/>
                  <a:gd name="T6" fmla="*/ 13 w 44"/>
                  <a:gd name="T7" fmla="*/ 43 h 44"/>
                  <a:gd name="T8" fmla="*/ 22 w 44"/>
                  <a:gd name="T9" fmla="*/ 44 h 44"/>
                  <a:gd name="T10" fmla="*/ 31 w 44"/>
                  <a:gd name="T11" fmla="*/ 43 h 44"/>
                  <a:gd name="T12" fmla="*/ 38 w 44"/>
                  <a:gd name="T13" fmla="*/ 38 h 44"/>
                  <a:gd name="T14" fmla="*/ 43 w 44"/>
                  <a:gd name="T15" fmla="*/ 31 h 44"/>
                  <a:gd name="T16" fmla="*/ 44 w 44"/>
                  <a:gd name="T17" fmla="*/ 22 h 44"/>
                  <a:gd name="T18" fmla="*/ 43 w 44"/>
                  <a:gd name="T19" fmla="*/ 13 h 44"/>
                  <a:gd name="T20" fmla="*/ 38 w 44"/>
                  <a:gd name="T21" fmla="*/ 6 h 44"/>
                  <a:gd name="T22" fmla="*/ 31 w 44"/>
                  <a:gd name="T23" fmla="*/ 1 h 44"/>
                  <a:gd name="T24" fmla="*/ 22 w 44"/>
                  <a:gd name="T25" fmla="*/ 0 h 44"/>
                  <a:gd name="T26" fmla="*/ 13 w 44"/>
                  <a:gd name="T27" fmla="*/ 1 h 44"/>
                  <a:gd name="T28" fmla="*/ 6 w 44"/>
                  <a:gd name="T29" fmla="*/ 6 h 44"/>
                  <a:gd name="T30" fmla="*/ 1 w 44"/>
                  <a:gd name="T31" fmla="*/ 13 h 44"/>
                  <a:gd name="T32" fmla="*/ 0 w 44"/>
                  <a:gd name="T33" fmla="*/ 22 h 44"/>
                  <a:gd name="T34" fmla="*/ 0 w 44"/>
                  <a:gd name="T35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" h="44">
                    <a:moveTo>
                      <a:pt x="0" y="22"/>
                    </a:moveTo>
                    <a:lnTo>
                      <a:pt x="1" y="31"/>
                    </a:lnTo>
                    <a:lnTo>
                      <a:pt x="6" y="38"/>
                    </a:lnTo>
                    <a:lnTo>
                      <a:pt x="13" y="43"/>
                    </a:lnTo>
                    <a:lnTo>
                      <a:pt x="22" y="44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4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6" y="6"/>
                    </a:lnTo>
                    <a:lnTo>
                      <a:pt x="1" y="13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43" name="Freeform 123"/>
              <p:cNvSpPr>
                <a:spLocks/>
              </p:cNvSpPr>
              <p:nvPr/>
            </p:nvSpPr>
            <p:spPr bwMode="auto">
              <a:xfrm>
                <a:off x="1392" y="3544"/>
                <a:ext cx="44" cy="44"/>
              </a:xfrm>
              <a:custGeom>
                <a:avLst/>
                <a:gdLst>
                  <a:gd name="T0" fmla="*/ 0 w 45"/>
                  <a:gd name="T1" fmla="*/ 22 h 44"/>
                  <a:gd name="T2" fmla="*/ 3 w 45"/>
                  <a:gd name="T3" fmla="*/ 31 h 44"/>
                  <a:gd name="T4" fmla="*/ 7 w 45"/>
                  <a:gd name="T5" fmla="*/ 38 h 44"/>
                  <a:gd name="T6" fmla="*/ 14 w 45"/>
                  <a:gd name="T7" fmla="*/ 43 h 44"/>
                  <a:gd name="T8" fmla="*/ 22 w 45"/>
                  <a:gd name="T9" fmla="*/ 44 h 44"/>
                  <a:gd name="T10" fmla="*/ 31 w 45"/>
                  <a:gd name="T11" fmla="*/ 43 h 44"/>
                  <a:gd name="T12" fmla="*/ 38 w 45"/>
                  <a:gd name="T13" fmla="*/ 38 h 44"/>
                  <a:gd name="T14" fmla="*/ 43 w 45"/>
                  <a:gd name="T15" fmla="*/ 31 h 44"/>
                  <a:gd name="T16" fmla="*/ 45 w 45"/>
                  <a:gd name="T17" fmla="*/ 22 h 44"/>
                  <a:gd name="T18" fmla="*/ 43 w 45"/>
                  <a:gd name="T19" fmla="*/ 13 h 44"/>
                  <a:gd name="T20" fmla="*/ 38 w 45"/>
                  <a:gd name="T21" fmla="*/ 6 h 44"/>
                  <a:gd name="T22" fmla="*/ 31 w 45"/>
                  <a:gd name="T23" fmla="*/ 1 h 44"/>
                  <a:gd name="T24" fmla="*/ 22 w 45"/>
                  <a:gd name="T25" fmla="*/ 0 h 44"/>
                  <a:gd name="T26" fmla="*/ 14 w 45"/>
                  <a:gd name="T27" fmla="*/ 1 h 44"/>
                  <a:gd name="T28" fmla="*/ 7 w 45"/>
                  <a:gd name="T29" fmla="*/ 6 h 44"/>
                  <a:gd name="T30" fmla="*/ 3 w 45"/>
                  <a:gd name="T31" fmla="*/ 13 h 44"/>
                  <a:gd name="T32" fmla="*/ 0 w 45"/>
                  <a:gd name="T33" fmla="*/ 22 h 44"/>
                  <a:gd name="T34" fmla="*/ 0 w 45"/>
                  <a:gd name="T35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44">
                    <a:moveTo>
                      <a:pt x="0" y="22"/>
                    </a:moveTo>
                    <a:lnTo>
                      <a:pt x="3" y="31"/>
                    </a:lnTo>
                    <a:lnTo>
                      <a:pt x="7" y="38"/>
                    </a:lnTo>
                    <a:lnTo>
                      <a:pt x="14" y="43"/>
                    </a:lnTo>
                    <a:lnTo>
                      <a:pt x="22" y="44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6"/>
                    </a:lnTo>
                    <a:lnTo>
                      <a:pt x="3" y="13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44" name="Freeform 124"/>
              <p:cNvSpPr>
                <a:spLocks/>
              </p:cNvSpPr>
              <p:nvPr/>
            </p:nvSpPr>
            <p:spPr bwMode="auto">
              <a:xfrm>
                <a:off x="1541" y="3544"/>
                <a:ext cx="44" cy="44"/>
              </a:xfrm>
              <a:custGeom>
                <a:avLst/>
                <a:gdLst>
                  <a:gd name="T0" fmla="*/ 0 w 43"/>
                  <a:gd name="T1" fmla="*/ 22 h 44"/>
                  <a:gd name="T2" fmla="*/ 1 w 43"/>
                  <a:gd name="T3" fmla="*/ 31 h 44"/>
                  <a:gd name="T4" fmla="*/ 5 w 43"/>
                  <a:gd name="T5" fmla="*/ 38 h 44"/>
                  <a:gd name="T6" fmla="*/ 12 w 43"/>
                  <a:gd name="T7" fmla="*/ 43 h 44"/>
                  <a:gd name="T8" fmla="*/ 22 w 43"/>
                  <a:gd name="T9" fmla="*/ 44 h 44"/>
                  <a:gd name="T10" fmla="*/ 31 w 43"/>
                  <a:gd name="T11" fmla="*/ 43 h 44"/>
                  <a:gd name="T12" fmla="*/ 38 w 43"/>
                  <a:gd name="T13" fmla="*/ 38 h 44"/>
                  <a:gd name="T14" fmla="*/ 42 w 43"/>
                  <a:gd name="T15" fmla="*/ 31 h 44"/>
                  <a:gd name="T16" fmla="*/ 43 w 43"/>
                  <a:gd name="T17" fmla="*/ 22 h 44"/>
                  <a:gd name="T18" fmla="*/ 42 w 43"/>
                  <a:gd name="T19" fmla="*/ 13 h 44"/>
                  <a:gd name="T20" fmla="*/ 38 w 43"/>
                  <a:gd name="T21" fmla="*/ 6 h 44"/>
                  <a:gd name="T22" fmla="*/ 31 w 43"/>
                  <a:gd name="T23" fmla="*/ 1 h 44"/>
                  <a:gd name="T24" fmla="*/ 22 w 43"/>
                  <a:gd name="T25" fmla="*/ 0 h 44"/>
                  <a:gd name="T26" fmla="*/ 12 w 43"/>
                  <a:gd name="T27" fmla="*/ 1 h 44"/>
                  <a:gd name="T28" fmla="*/ 5 w 43"/>
                  <a:gd name="T29" fmla="*/ 6 h 44"/>
                  <a:gd name="T30" fmla="*/ 1 w 43"/>
                  <a:gd name="T31" fmla="*/ 13 h 44"/>
                  <a:gd name="T32" fmla="*/ 0 w 43"/>
                  <a:gd name="T33" fmla="*/ 22 h 44"/>
                  <a:gd name="T34" fmla="*/ 0 w 43"/>
                  <a:gd name="T35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" h="44">
                    <a:moveTo>
                      <a:pt x="0" y="22"/>
                    </a:moveTo>
                    <a:lnTo>
                      <a:pt x="1" y="31"/>
                    </a:lnTo>
                    <a:lnTo>
                      <a:pt x="5" y="38"/>
                    </a:lnTo>
                    <a:lnTo>
                      <a:pt x="12" y="43"/>
                    </a:lnTo>
                    <a:lnTo>
                      <a:pt x="22" y="44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3" y="22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2" y="1"/>
                    </a:lnTo>
                    <a:lnTo>
                      <a:pt x="5" y="6"/>
                    </a:lnTo>
                    <a:lnTo>
                      <a:pt x="1" y="13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45" name="Freeform 125"/>
              <p:cNvSpPr>
                <a:spLocks/>
              </p:cNvSpPr>
              <p:nvPr/>
            </p:nvSpPr>
            <p:spPr bwMode="auto">
              <a:xfrm>
                <a:off x="725" y="2661"/>
                <a:ext cx="978" cy="1007"/>
              </a:xfrm>
              <a:custGeom>
                <a:avLst/>
                <a:gdLst>
                  <a:gd name="T0" fmla="*/ 1956 w 1956"/>
                  <a:gd name="T1" fmla="*/ 0 h 2014"/>
                  <a:gd name="T2" fmla="*/ 935 w 1956"/>
                  <a:gd name="T3" fmla="*/ 0 h 2014"/>
                  <a:gd name="T4" fmla="*/ 0 w 1956"/>
                  <a:gd name="T5" fmla="*/ 391 h 2014"/>
                  <a:gd name="T6" fmla="*/ 680 w 1956"/>
                  <a:gd name="T7" fmla="*/ 2014 h 2014"/>
                  <a:gd name="T8" fmla="*/ 1956 w 1956"/>
                  <a:gd name="T9" fmla="*/ 2014 h 2014"/>
                  <a:gd name="T10" fmla="*/ 1956 w 1956"/>
                  <a:gd name="T11" fmla="*/ 0 h 2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56" h="2014">
                    <a:moveTo>
                      <a:pt x="1956" y="0"/>
                    </a:moveTo>
                    <a:lnTo>
                      <a:pt x="935" y="0"/>
                    </a:lnTo>
                    <a:lnTo>
                      <a:pt x="0" y="391"/>
                    </a:lnTo>
                    <a:lnTo>
                      <a:pt x="680" y="2014"/>
                    </a:lnTo>
                    <a:lnTo>
                      <a:pt x="1956" y="2014"/>
                    </a:lnTo>
                    <a:lnTo>
                      <a:pt x="1956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46" name="Freeform 126"/>
              <p:cNvSpPr>
                <a:spLocks/>
              </p:cNvSpPr>
              <p:nvPr/>
            </p:nvSpPr>
            <p:spPr bwMode="auto">
              <a:xfrm>
                <a:off x="771" y="2641"/>
                <a:ext cx="952" cy="1007"/>
              </a:xfrm>
              <a:custGeom>
                <a:avLst/>
                <a:gdLst>
                  <a:gd name="T0" fmla="*/ 0 w 1903"/>
                  <a:gd name="T1" fmla="*/ 413 h 2014"/>
                  <a:gd name="T2" fmla="*/ 671 w 1903"/>
                  <a:gd name="T3" fmla="*/ 2014 h 2014"/>
                  <a:gd name="T4" fmla="*/ 1903 w 1903"/>
                  <a:gd name="T5" fmla="*/ 2014 h 2014"/>
                  <a:gd name="T6" fmla="*/ 1903 w 1903"/>
                  <a:gd name="T7" fmla="*/ 0 h 2014"/>
                  <a:gd name="T8" fmla="*/ 984 w 1903"/>
                  <a:gd name="T9" fmla="*/ 0 h 2014"/>
                  <a:gd name="T10" fmla="*/ 0 w 1903"/>
                  <a:gd name="T11" fmla="*/ 413 h 2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03" h="2014">
                    <a:moveTo>
                      <a:pt x="0" y="413"/>
                    </a:moveTo>
                    <a:lnTo>
                      <a:pt x="671" y="2014"/>
                    </a:lnTo>
                    <a:lnTo>
                      <a:pt x="1903" y="2014"/>
                    </a:lnTo>
                    <a:lnTo>
                      <a:pt x="1903" y="0"/>
                    </a:lnTo>
                    <a:lnTo>
                      <a:pt x="984" y="0"/>
                    </a:lnTo>
                    <a:lnTo>
                      <a:pt x="0" y="4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47" name="Freeform 127"/>
              <p:cNvSpPr>
                <a:spLocks/>
              </p:cNvSpPr>
              <p:nvPr/>
            </p:nvSpPr>
            <p:spPr bwMode="auto">
              <a:xfrm>
                <a:off x="839" y="2659"/>
                <a:ext cx="921" cy="1007"/>
              </a:xfrm>
              <a:custGeom>
                <a:avLst/>
                <a:gdLst>
                  <a:gd name="T0" fmla="*/ 661 w 1841"/>
                  <a:gd name="T1" fmla="*/ 2014 h 2014"/>
                  <a:gd name="T2" fmla="*/ 1841 w 1841"/>
                  <a:gd name="T3" fmla="*/ 2014 h 2014"/>
                  <a:gd name="T4" fmla="*/ 1841 w 1841"/>
                  <a:gd name="T5" fmla="*/ 34 h 2014"/>
                  <a:gd name="T6" fmla="*/ 1828 w 1841"/>
                  <a:gd name="T7" fmla="*/ 0 h 2014"/>
                  <a:gd name="T8" fmla="*/ 1047 w 1841"/>
                  <a:gd name="T9" fmla="*/ 0 h 2014"/>
                  <a:gd name="T10" fmla="*/ 0 w 1841"/>
                  <a:gd name="T11" fmla="*/ 438 h 2014"/>
                  <a:gd name="T12" fmla="*/ 661 w 1841"/>
                  <a:gd name="T13" fmla="*/ 2014 h 2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41" h="2014">
                    <a:moveTo>
                      <a:pt x="661" y="2014"/>
                    </a:moveTo>
                    <a:lnTo>
                      <a:pt x="1841" y="2014"/>
                    </a:lnTo>
                    <a:lnTo>
                      <a:pt x="1841" y="34"/>
                    </a:lnTo>
                    <a:lnTo>
                      <a:pt x="1828" y="0"/>
                    </a:lnTo>
                    <a:lnTo>
                      <a:pt x="1047" y="0"/>
                    </a:lnTo>
                    <a:lnTo>
                      <a:pt x="0" y="438"/>
                    </a:lnTo>
                    <a:lnTo>
                      <a:pt x="661" y="20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48" name="Freeform 128"/>
              <p:cNvSpPr>
                <a:spLocks/>
              </p:cNvSpPr>
              <p:nvPr/>
            </p:nvSpPr>
            <p:spPr bwMode="auto">
              <a:xfrm>
                <a:off x="881" y="2621"/>
                <a:ext cx="645" cy="266"/>
              </a:xfrm>
              <a:custGeom>
                <a:avLst/>
                <a:gdLst>
                  <a:gd name="T0" fmla="*/ 18 w 1289"/>
                  <a:gd name="T1" fmla="*/ 533 h 533"/>
                  <a:gd name="T2" fmla="*/ 1289 w 1289"/>
                  <a:gd name="T3" fmla="*/ 0 h 533"/>
                  <a:gd name="T4" fmla="*/ 1165 w 1289"/>
                  <a:gd name="T5" fmla="*/ 0 h 533"/>
                  <a:gd name="T6" fmla="*/ 0 w 1289"/>
                  <a:gd name="T7" fmla="*/ 489 h 533"/>
                  <a:gd name="T8" fmla="*/ 18 w 1289"/>
                  <a:gd name="T9" fmla="*/ 53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9" h="533">
                    <a:moveTo>
                      <a:pt x="18" y="533"/>
                    </a:moveTo>
                    <a:lnTo>
                      <a:pt x="1289" y="0"/>
                    </a:lnTo>
                    <a:lnTo>
                      <a:pt x="1165" y="0"/>
                    </a:lnTo>
                    <a:lnTo>
                      <a:pt x="0" y="489"/>
                    </a:lnTo>
                    <a:lnTo>
                      <a:pt x="18" y="533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49" name="Freeform 129"/>
              <p:cNvSpPr>
                <a:spLocks/>
              </p:cNvSpPr>
              <p:nvPr/>
            </p:nvSpPr>
            <p:spPr bwMode="auto">
              <a:xfrm>
                <a:off x="907" y="2687"/>
                <a:ext cx="651" cy="292"/>
              </a:xfrm>
              <a:custGeom>
                <a:avLst/>
                <a:gdLst>
                  <a:gd name="T0" fmla="*/ 1283 w 1301"/>
                  <a:gd name="T1" fmla="*/ 0 h 583"/>
                  <a:gd name="T2" fmla="*/ 0 w 1301"/>
                  <a:gd name="T3" fmla="*/ 539 h 583"/>
                  <a:gd name="T4" fmla="*/ 18 w 1301"/>
                  <a:gd name="T5" fmla="*/ 583 h 583"/>
                  <a:gd name="T6" fmla="*/ 1301 w 1301"/>
                  <a:gd name="T7" fmla="*/ 45 h 583"/>
                  <a:gd name="T8" fmla="*/ 1283 w 1301"/>
                  <a:gd name="T9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1" h="583">
                    <a:moveTo>
                      <a:pt x="1283" y="0"/>
                    </a:moveTo>
                    <a:lnTo>
                      <a:pt x="0" y="539"/>
                    </a:lnTo>
                    <a:lnTo>
                      <a:pt x="18" y="583"/>
                    </a:lnTo>
                    <a:lnTo>
                      <a:pt x="1301" y="45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50" name="Freeform 130"/>
              <p:cNvSpPr>
                <a:spLocks/>
              </p:cNvSpPr>
              <p:nvPr/>
            </p:nvSpPr>
            <p:spPr bwMode="auto">
              <a:xfrm>
                <a:off x="952" y="2732"/>
                <a:ext cx="706" cy="314"/>
              </a:xfrm>
              <a:custGeom>
                <a:avLst/>
                <a:gdLst>
                  <a:gd name="T0" fmla="*/ 1394 w 1413"/>
                  <a:gd name="T1" fmla="*/ 0 h 629"/>
                  <a:gd name="T2" fmla="*/ 0 w 1413"/>
                  <a:gd name="T3" fmla="*/ 585 h 629"/>
                  <a:gd name="T4" fmla="*/ 19 w 1413"/>
                  <a:gd name="T5" fmla="*/ 629 h 629"/>
                  <a:gd name="T6" fmla="*/ 1413 w 1413"/>
                  <a:gd name="T7" fmla="*/ 45 h 629"/>
                  <a:gd name="T8" fmla="*/ 1394 w 1413"/>
                  <a:gd name="T9" fmla="*/ 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3" h="629">
                    <a:moveTo>
                      <a:pt x="1394" y="0"/>
                    </a:moveTo>
                    <a:lnTo>
                      <a:pt x="0" y="585"/>
                    </a:lnTo>
                    <a:lnTo>
                      <a:pt x="19" y="629"/>
                    </a:lnTo>
                    <a:lnTo>
                      <a:pt x="1413" y="45"/>
                    </a:lnTo>
                    <a:lnTo>
                      <a:pt x="1394" y="0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51" name="Freeform 131"/>
              <p:cNvSpPr>
                <a:spLocks/>
              </p:cNvSpPr>
              <p:nvPr/>
            </p:nvSpPr>
            <p:spPr bwMode="auto">
              <a:xfrm>
                <a:off x="981" y="2821"/>
                <a:ext cx="625" cy="281"/>
              </a:xfrm>
              <a:custGeom>
                <a:avLst/>
                <a:gdLst>
                  <a:gd name="T0" fmla="*/ 1232 w 1250"/>
                  <a:gd name="T1" fmla="*/ 0 h 561"/>
                  <a:gd name="T2" fmla="*/ 0 w 1250"/>
                  <a:gd name="T3" fmla="*/ 518 h 561"/>
                  <a:gd name="T4" fmla="*/ 19 w 1250"/>
                  <a:gd name="T5" fmla="*/ 561 h 561"/>
                  <a:gd name="T6" fmla="*/ 1250 w 1250"/>
                  <a:gd name="T7" fmla="*/ 45 h 561"/>
                  <a:gd name="T8" fmla="*/ 1232 w 1250"/>
                  <a:gd name="T9" fmla="*/ 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0" h="561">
                    <a:moveTo>
                      <a:pt x="1232" y="0"/>
                    </a:moveTo>
                    <a:lnTo>
                      <a:pt x="0" y="518"/>
                    </a:lnTo>
                    <a:lnTo>
                      <a:pt x="19" y="561"/>
                    </a:lnTo>
                    <a:lnTo>
                      <a:pt x="1250" y="45"/>
                    </a:lnTo>
                    <a:lnTo>
                      <a:pt x="1232" y="0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52" name="Freeform 132"/>
              <p:cNvSpPr>
                <a:spLocks/>
              </p:cNvSpPr>
              <p:nvPr/>
            </p:nvSpPr>
            <p:spPr bwMode="auto">
              <a:xfrm>
                <a:off x="1011" y="2859"/>
                <a:ext cx="695" cy="314"/>
              </a:xfrm>
              <a:custGeom>
                <a:avLst/>
                <a:gdLst>
                  <a:gd name="T0" fmla="*/ 19 w 1390"/>
                  <a:gd name="T1" fmla="*/ 628 h 628"/>
                  <a:gd name="T2" fmla="*/ 1390 w 1390"/>
                  <a:gd name="T3" fmla="*/ 52 h 628"/>
                  <a:gd name="T4" fmla="*/ 1390 w 1390"/>
                  <a:gd name="T5" fmla="*/ 0 h 628"/>
                  <a:gd name="T6" fmla="*/ 0 w 1390"/>
                  <a:gd name="T7" fmla="*/ 583 h 628"/>
                  <a:gd name="T8" fmla="*/ 19 w 1390"/>
                  <a:gd name="T9" fmla="*/ 628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0" h="628">
                    <a:moveTo>
                      <a:pt x="19" y="628"/>
                    </a:moveTo>
                    <a:lnTo>
                      <a:pt x="1390" y="52"/>
                    </a:lnTo>
                    <a:lnTo>
                      <a:pt x="1390" y="0"/>
                    </a:lnTo>
                    <a:lnTo>
                      <a:pt x="0" y="583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53" name="Freeform 133"/>
              <p:cNvSpPr>
                <a:spLocks/>
              </p:cNvSpPr>
              <p:nvPr/>
            </p:nvSpPr>
            <p:spPr bwMode="auto">
              <a:xfrm>
                <a:off x="1041" y="2944"/>
                <a:ext cx="665" cy="301"/>
              </a:xfrm>
              <a:custGeom>
                <a:avLst/>
                <a:gdLst>
                  <a:gd name="T0" fmla="*/ 0 w 1330"/>
                  <a:gd name="T1" fmla="*/ 556 h 601"/>
                  <a:gd name="T2" fmla="*/ 19 w 1330"/>
                  <a:gd name="T3" fmla="*/ 601 h 601"/>
                  <a:gd name="T4" fmla="*/ 1330 w 1330"/>
                  <a:gd name="T5" fmla="*/ 51 h 601"/>
                  <a:gd name="T6" fmla="*/ 1330 w 1330"/>
                  <a:gd name="T7" fmla="*/ 9 h 601"/>
                  <a:gd name="T8" fmla="*/ 1327 w 1330"/>
                  <a:gd name="T9" fmla="*/ 0 h 601"/>
                  <a:gd name="T10" fmla="*/ 0 w 1330"/>
                  <a:gd name="T11" fmla="*/ 556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0" h="601">
                    <a:moveTo>
                      <a:pt x="0" y="556"/>
                    </a:moveTo>
                    <a:lnTo>
                      <a:pt x="19" y="601"/>
                    </a:lnTo>
                    <a:lnTo>
                      <a:pt x="1330" y="51"/>
                    </a:lnTo>
                    <a:lnTo>
                      <a:pt x="1330" y="9"/>
                    </a:lnTo>
                    <a:lnTo>
                      <a:pt x="1327" y="0"/>
                    </a:lnTo>
                    <a:lnTo>
                      <a:pt x="0" y="556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54" name="Freeform 134"/>
              <p:cNvSpPr>
                <a:spLocks/>
              </p:cNvSpPr>
              <p:nvPr/>
            </p:nvSpPr>
            <p:spPr bwMode="auto">
              <a:xfrm>
                <a:off x="1066" y="3047"/>
                <a:ext cx="635" cy="289"/>
              </a:xfrm>
              <a:custGeom>
                <a:avLst/>
                <a:gdLst>
                  <a:gd name="T0" fmla="*/ 18 w 1270"/>
                  <a:gd name="T1" fmla="*/ 577 h 577"/>
                  <a:gd name="T2" fmla="*/ 1270 w 1270"/>
                  <a:gd name="T3" fmla="*/ 52 h 577"/>
                  <a:gd name="T4" fmla="*/ 1270 w 1270"/>
                  <a:gd name="T5" fmla="*/ 0 h 577"/>
                  <a:gd name="T6" fmla="*/ 0 w 1270"/>
                  <a:gd name="T7" fmla="*/ 532 h 577"/>
                  <a:gd name="T8" fmla="*/ 18 w 1270"/>
                  <a:gd name="T9" fmla="*/ 577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0" h="577">
                    <a:moveTo>
                      <a:pt x="18" y="577"/>
                    </a:moveTo>
                    <a:lnTo>
                      <a:pt x="1270" y="52"/>
                    </a:lnTo>
                    <a:lnTo>
                      <a:pt x="1270" y="0"/>
                    </a:lnTo>
                    <a:lnTo>
                      <a:pt x="0" y="532"/>
                    </a:lnTo>
                    <a:lnTo>
                      <a:pt x="18" y="577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55" name="Freeform 135"/>
              <p:cNvSpPr>
                <a:spLocks/>
              </p:cNvSpPr>
              <p:nvPr/>
            </p:nvSpPr>
            <p:spPr bwMode="auto">
              <a:xfrm>
                <a:off x="1101" y="3111"/>
                <a:ext cx="605" cy="276"/>
              </a:xfrm>
              <a:custGeom>
                <a:avLst/>
                <a:gdLst>
                  <a:gd name="T0" fmla="*/ 18 w 1210"/>
                  <a:gd name="T1" fmla="*/ 553 h 553"/>
                  <a:gd name="T2" fmla="*/ 1210 w 1210"/>
                  <a:gd name="T3" fmla="*/ 53 h 553"/>
                  <a:gd name="T4" fmla="*/ 1210 w 1210"/>
                  <a:gd name="T5" fmla="*/ 0 h 553"/>
                  <a:gd name="T6" fmla="*/ 0 w 1210"/>
                  <a:gd name="T7" fmla="*/ 508 h 553"/>
                  <a:gd name="T8" fmla="*/ 18 w 1210"/>
                  <a:gd name="T9" fmla="*/ 55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0" h="553">
                    <a:moveTo>
                      <a:pt x="18" y="553"/>
                    </a:moveTo>
                    <a:lnTo>
                      <a:pt x="1210" y="53"/>
                    </a:lnTo>
                    <a:lnTo>
                      <a:pt x="1210" y="0"/>
                    </a:lnTo>
                    <a:lnTo>
                      <a:pt x="0" y="508"/>
                    </a:lnTo>
                    <a:lnTo>
                      <a:pt x="18" y="553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56" name="Freeform 136"/>
              <p:cNvSpPr>
                <a:spLocks/>
              </p:cNvSpPr>
              <p:nvPr/>
            </p:nvSpPr>
            <p:spPr bwMode="auto">
              <a:xfrm>
                <a:off x="1131" y="3195"/>
                <a:ext cx="575" cy="264"/>
              </a:xfrm>
              <a:custGeom>
                <a:avLst/>
                <a:gdLst>
                  <a:gd name="T0" fmla="*/ 18 w 1150"/>
                  <a:gd name="T1" fmla="*/ 528 h 528"/>
                  <a:gd name="T2" fmla="*/ 1150 w 1150"/>
                  <a:gd name="T3" fmla="*/ 52 h 528"/>
                  <a:gd name="T4" fmla="*/ 1150 w 1150"/>
                  <a:gd name="T5" fmla="*/ 0 h 528"/>
                  <a:gd name="T6" fmla="*/ 0 w 1150"/>
                  <a:gd name="T7" fmla="*/ 483 h 528"/>
                  <a:gd name="T8" fmla="*/ 18 w 1150"/>
                  <a:gd name="T9" fmla="*/ 528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0" h="528">
                    <a:moveTo>
                      <a:pt x="18" y="528"/>
                    </a:moveTo>
                    <a:lnTo>
                      <a:pt x="1150" y="52"/>
                    </a:lnTo>
                    <a:lnTo>
                      <a:pt x="1150" y="0"/>
                    </a:lnTo>
                    <a:lnTo>
                      <a:pt x="0" y="483"/>
                    </a:lnTo>
                    <a:lnTo>
                      <a:pt x="18" y="528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57" name="Freeform 137"/>
              <p:cNvSpPr>
                <a:spLocks/>
              </p:cNvSpPr>
              <p:nvPr/>
            </p:nvSpPr>
            <p:spPr bwMode="auto">
              <a:xfrm>
                <a:off x="1161" y="3279"/>
                <a:ext cx="545" cy="251"/>
              </a:xfrm>
              <a:custGeom>
                <a:avLst/>
                <a:gdLst>
                  <a:gd name="T0" fmla="*/ 18 w 1090"/>
                  <a:gd name="T1" fmla="*/ 503 h 503"/>
                  <a:gd name="T2" fmla="*/ 1090 w 1090"/>
                  <a:gd name="T3" fmla="*/ 52 h 503"/>
                  <a:gd name="T4" fmla="*/ 1090 w 1090"/>
                  <a:gd name="T5" fmla="*/ 0 h 503"/>
                  <a:gd name="T6" fmla="*/ 0 w 1090"/>
                  <a:gd name="T7" fmla="*/ 458 h 503"/>
                  <a:gd name="T8" fmla="*/ 18 w 1090"/>
                  <a:gd name="T9" fmla="*/ 503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0" h="503">
                    <a:moveTo>
                      <a:pt x="18" y="503"/>
                    </a:moveTo>
                    <a:lnTo>
                      <a:pt x="1090" y="52"/>
                    </a:lnTo>
                    <a:lnTo>
                      <a:pt x="1090" y="0"/>
                    </a:lnTo>
                    <a:lnTo>
                      <a:pt x="0" y="458"/>
                    </a:lnTo>
                    <a:lnTo>
                      <a:pt x="18" y="503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58" name="Freeform 138"/>
              <p:cNvSpPr>
                <a:spLocks/>
              </p:cNvSpPr>
              <p:nvPr/>
            </p:nvSpPr>
            <p:spPr bwMode="auto">
              <a:xfrm>
                <a:off x="1191" y="3363"/>
                <a:ext cx="515" cy="239"/>
              </a:xfrm>
              <a:custGeom>
                <a:avLst/>
                <a:gdLst>
                  <a:gd name="T0" fmla="*/ 18 w 1030"/>
                  <a:gd name="T1" fmla="*/ 476 h 476"/>
                  <a:gd name="T2" fmla="*/ 1030 w 1030"/>
                  <a:gd name="T3" fmla="*/ 51 h 476"/>
                  <a:gd name="T4" fmla="*/ 1030 w 1030"/>
                  <a:gd name="T5" fmla="*/ 0 h 476"/>
                  <a:gd name="T6" fmla="*/ 0 w 1030"/>
                  <a:gd name="T7" fmla="*/ 432 h 476"/>
                  <a:gd name="T8" fmla="*/ 18 w 1030"/>
                  <a:gd name="T9" fmla="*/ 476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0" h="476">
                    <a:moveTo>
                      <a:pt x="18" y="476"/>
                    </a:moveTo>
                    <a:lnTo>
                      <a:pt x="1030" y="51"/>
                    </a:lnTo>
                    <a:lnTo>
                      <a:pt x="1030" y="0"/>
                    </a:lnTo>
                    <a:lnTo>
                      <a:pt x="0" y="432"/>
                    </a:lnTo>
                    <a:lnTo>
                      <a:pt x="18" y="476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59" name="Freeform 139"/>
              <p:cNvSpPr>
                <a:spLocks/>
              </p:cNvSpPr>
              <p:nvPr/>
            </p:nvSpPr>
            <p:spPr bwMode="auto">
              <a:xfrm>
                <a:off x="1275" y="3467"/>
                <a:ext cx="431" cy="181"/>
              </a:xfrm>
              <a:custGeom>
                <a:avLst/>
                <a:gdLst>
                  <a:gd name="T0" fmla="*/ 123 w 862"/>
                  <a:gd name="T1" fmla="*/ 362 h 362"/>
                  <a:gd name="T2" fmla="*/ 862 w 862"/>
                  <a:gd name="T3" fmla="*/ 53 h 362"/>
                  <a:gd name="T4" fmla="*/ 862 w 862"/>
                  <a:gd name="T5" fmla="*/ 0 h 362"/>
                  <a:gd name="T6" fmla="*/ 0 w 862"/>
                  <a:gd name="T7" fmla="*/ 362 h 362"/>
                  <a:gd name="T8" fmla="*/ 123 w 862"/>
                  <a:gd name="T9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2" h="362">
                    <a:moveTo>
                      <a:pt x="123" y="362"/>
                    </a:moveTo>
                    <a:lnTo>
                      <a:pt x="862" y="53"/>
                    </a:lnTo>
                    <a:lnTo>
                      <a:pt x="862" y="0"/>
                    </a:lnTo>
                    <a:lnTo>
                      <a:pt x="0" y="362"/>
                    </a:lnTo>
                    <a:lnTo>
                      <a:pt x="123" y="362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60" name="Freeform 140"/>
              <p:cNvSpPr>
                <a:spLocks/>
              </p:cNvSpPr>
              <p:nvPr/>
            </p:nvSpPr>
            <p:spPr bwMode="auto">
              <a:xfrm>
                <a:off x="1475" y="3531"/>
                <a:ext cx="231" cy="97"/>
              </a:xfrm>
              <a:custGeom>
                <a:avLst/>
                <a:gdLst>
                  <a:gd name="T0" fmla="*/ 124 w 463"/>
                  <a:gd name="T1" fmla="*/ 194 h 194"/>
                  <a:gd name="T2" fmla="*/ 463 w 463"/>
                  <a:gd name="T3" fmla="*/ 52 h 194"/>
                  <a:gd name="T4" fmla="*/ 463 w 463"/>
                  <a:gd name="T5" fmla="*/ 0 h 194"/>
                  <a:gd name="T6" fmla="*/ 0 w 463"/>
                  <a:gd name="T7" fmla="*/ 194 h 194"/>
                  <a:gd name="T8" fmla="*/ 124 w 463"/>
                  <a:gd name="T9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194">
                    <a:moveTo>
                      <a:pt x="124" y="194"/>
                    </a:moveTo>
                    <a:lnTo>
                      <a:pt x="463" y="52"/>
                    </a:lnTo>
                    <a:lnTo>
                      <a:pt x="463" y="0"/>
                    </a:lnTo>
                    <a:lnTo>
                      <a:pt x="0" y="194"/>
                    </a:lnTo>
                    <a:lnTo>
                      <a:pt x="124" y="194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61" name="Freeform 141"/>
              <p:cNvSpPr>
                <a:spLocks/>
              </p:cNvSpPr>
              <p:nvPr/>
            </p:nvSpPr>
            <p:spPr bwMode="auto">
              <a:xfrm>
                <a:off x="1662" y="3584"/>
                <a:ext cx="44" cy="44"/>
              </a:xfrm>
              <a:custGeom>
                <a:avLst/>
                <a:gdLst>
                  <a:gd name="T0" fmla="*/ 63 w 63"/>
                  <a:gd name="T1" fmla="*/ 26 h 26"/>
                  <a:gd name="T2" fmla="*/ 63 w 63"/>
                  <a:gd name="T3" fmla="*/ 0 h 26"/>
                  <a:gd name="T4" fmla="*/ 0 w 63"/>
                  <a:gd name="T5" fmla="*/ 26 h 26"/>
                  <a:gd name="T6" fmla="*/ 63 w 63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26">
                    <a:moveTo>
                      <a:pt x="63" y="26"/>
                    </a:moveTo>
                    <a:lnTo>
                      <a:pt x="63" y="0"/>
                    </a:lnTo>
                    <a:lnTo>
                      <a:pt x="0" y="26"/>
                    </a:lnTo>
                    <a:lnTo>
                      <a:pt x="63" y="26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62" name="Freeform 142"/>
              <p:cNvSpPr>
                <a:spLocks/>
              </p:cNvSpPr>
              <p:nvPr/>
            </p:nvSpPr>
            <p:spPr bwMode="auto">
              <a:xfrm>
                <a:off x="666" y="2767"/>
                <a:ext cx="992" cy="889"/>
              </a:xfrm>
              <a:custGeom>
                <a:avLst/>
                <a:gdLst>
                  <a:gd name="T0" fmla="*/ 421 w 1984"/>
                  <a:gd name="T1" fmla="*/ 1738 h 1777"/>
                  <a:gd name="T2" fmla="*/ 430 w 1984"/>
                  <a:gd name="T3" fmla="*/ 1731 h 1777"/>
                  <a:gd name="T4" fmla="*/ 475 w 1984"/>
                  <a:gd name="T5" fmla="*/ 1696 h 1777"/>
                  <a:gd name="T6" fmla="*/ 572 w 1984"/>
                  <a:gd name="T7" fmla="*/ 1508 h 1777"/>
                  <a:gd name="T8" fmla="*/ 632 w 1984"/>
                  <a:gd name="T9" fmla="*/ 1554 h 1777"/>
                  <a:gd name="T10" fmla="*/ 694 w 1984"/>
                  <a:gd name="T11" fmla="*/ 1595 h 1777"/>
                  <a:gd name="T12" fmla="*/ 759 w 1984"/>
                  <a:gd name="T13" fmla="*/ 1630 h 1777"/>
                  <a:gd name="T14" fmla="*/ 827 w 1984"/>
                  <a:gd name="T15" fmla="*/ 1659 h 1777"/>
                  <a:gd name="T16" fmla="*/ 896 w 1984"/>
                  <a:gd name="T17" fmla="*/ 1681 h 1777"/>
                  <a:gd name="T18" fmla="*/ 966 w 1984"/>
                  <a:gd name="T19" fmla="*/ 1698 h 1777"/>
                  <a:gd name="T20" fmla="*/ 1037 w 1984"/>
                  <a:gd name="T21" fmla="*/ 1708 h 1777"/>
                  <a:gd name="T22" fmla="*/ 1109 w 1984"/>
                  <a:gd name="T23" fmla="*/ 1713 h 1777"/>
                  <a:gd name="T24" fmla="*/ 1181 w 1984"/>
                  <a:gd name="T25" fmla="*/ 1712 h 1777"/>
                  <a:gd name="T26" fmla="*/ 1253 w 1984"/>
                  <a:gd name="T27" fmla="*/ 1705 h 1777"/>
                  <a:gd name="T28" fmla="*/ 1324 w 1984"/>
                  <a:gd name="T29" fmla="*/ 1691 h 1777"/>
                  <a:gd name="T30" fmla="*/ 1394 w 1984"/>
                  <a:gd name="T31" fmla="*/ 1671 h 1777"/>
                  <a:gd name="T32" fmla="*/ 1462 w 1984"/>
                  <a:gd name="T33" fmla="*/ 1646 h 1777"/>
                  <a:gd name="T34" fmla="*/ 1529 w 1984"/>
                  <a:gd name="T35" fmla="*/ 1615 h 1777"/>
                  <a:gd name="T36" fmla="*/ 1594 w 1984"/>
                  <a:gd name="T37" fmla="*/ 1577 h 1777"/>
                  <a:gd name="T38" fmla="*/ 1655 w 1984"/>
                  <a:gd name="T39" fmla="*/ 1533 h 1777"/>
                  <a:gd name="T40" fmla="*/ 1780 w 1984"/>
                  <a:gd name="T41" fmla="*/ 1413 h 1777"/>
                  <a:gd name="T42" fmla="*/ 1876 w 1984"/>
                  <a:gd name="T43" fmla="*/ 1275 h 1777"/>
                  <a:gd name="T44" fmla="*/ 1943 w 1984"/>
                  <a:gd name="T45" fmla="*/ 1123 h 1777"/>
                  <a:gd name="T46" fmla="*/ 1978 w 1984"/>
                  <a:gd name="T47" fmla="*/ 963 h 1777"/>
                  <a:gd name="T48" fmla="*/ 1983 w 1984"/>
                  <a:gd name="T49" fmla="*/ 798 h 1777"/>
                  <a:gd name="T50" fmla="*/ 1956 w 1984"/>
                  <a:gd name="T51" fmla="*/ 635 h 1777"/>
                  <a:gd name="T52" fmla="*/ 1897 w 1984"/>
                  <a:gd name="T53" fmla="*/ 477 h 1777"/>
                  <a:gd name="T54" fmla="*/ 1804 w 1984"/>
                  <a:gd name="T55" fmla="*/ 330 h 1777"/>
                  <a:gd name="T56" fmla="*/ 1747 w 1984"/>
                  <a:gd name="T57" fmla="*/ 264 h 1777"/>
                  <a:gd name="T58" fmla="*/ 1685 w 1984"/>
                  <a:gd name="T59" fmla="*/ 205 h 1777"/>
                  <a:gd name="T60" fmla="*/ 1618 w 1984"/>
                  <a:gd name="T61" fmla="*/ 153 h 1777"/>
                  <a:gd name="T62" fmla="*/ 1546 w 1984"/>
                  <a:gd name="T63" fmla="*/ 109 h 1777"/>
                  <a:gd name="T64" fmla="*/ 1472 w 1984"/>
                  <a:gd name="T65" fmla="*/ 72 h 1777"/>
                  <a:gd name="T66" fmla="*/ 1394 w 1984"/>
                  <a:gd name="T67" fmla="*/ 42 h 1777"/>
                  <a:gd name="T68" fmla="*/ 1315 w 1984"/>
                  <a:gd name="T69" fmla="*/ 21 h 1777"/>
                  <a:gd name="T70" fmla="*/ 1234 w 1984"/>
                  <a:gd name="T71" fmla="*/ 7 h 1777"/>
                  <a:gd name="T72" fmla="*/ 1152 w 1984"/>
                  <a:gd name="T73" fmla="*/ 1 h 1777"/>
                  <a:gd name="T74" fmla="*/ 1071 w 1984"/>
                  <a:gd name="T75" fmla="*/ 2 h 1777"/>
                  <a:gd name="T76" fmla="*/ 988 w 1984"/>
                  <a:gd name="T77" fmla="*/ 11 h 1777"/>
                  <a:gd name="T78" fmla="*/ 907 w 1984"/>
                  <a:gd name="T79" fmla="*/ 29 h 1777"/>
                  <a:gd name="T80" fmla="*/ 828 w 1984"/>
                  <a:gd name="T81" fmla="*/ 55 h 1777"/>
                  <a:gd name="T82" fmla="*/ 749 w 1984"/>
                  <a:gd name="T83" fmla="*/ 89 h 1777"/>
                  <a:gd name="T84" fmla="*/ 674 w 1984"/>
                  <a:gd name="T85" fmla="*/ 130 h 1777"/>
                  <a:gd name="T86" fmla="*/ 603 w 1984"/>
                  <a:gd name="T87" fmla="*/ 181 h 1777"/>
                  <a:gd name="T88" fmla="*/ 494 w 1984"/>
                  <a:gd name="T89" fmla="*/ 283 h 1777"/>
                  <a:gd name="T90" fmla="*/ 405 w 1984"/>
                  <a:gd name="T91" fmla="*/ 400 h 1777"/>
                  <a:gd name="T92" fmla="*/ 339 w 1984"/>
                  <a:gd name="T93" fmla="*/ 529 h 1777"/>
                  <a:gd name="T94" fmla="*/ 296 w 1984"/>
                  <a:gd name="T95" fmla="*/ 666 h 1777"/>
                  <a:gd name="T96" fmla="*/ 275 w 1984"/>
                  <a:gd name="T97" fmla="*/ 807 h 1777"/>
                  <a:gd name="T98" fmla="*/ 278 w 1984"/>
                  <a:gd name="T99" fmla="*/ 953 h 1777"/>
                  <a:gd name="T100" fmla="*/ 307 w 1984"/>
                  <a:gd name="T101" fmla="*/ 1095 h 1777"/>
                  <a:gd name="T102" fmla="*/ 361 w 1984"/>
                  <a:gd name="T103" fmla="*/ 1235 h 1777"/>
                  <a:gd name="T104" fmla="*/ 155 w 1984"/>
                  <a:gd name="T105" fmla="*/ 1284 h 1777"/>
                  <a:gd name="T106" fmla="*/ 97 w 1984"/>
                  <a:gd name="T107" fmla="*/ 1328 h 1777"/>
                  <a:gd name="T108" fmla="*/ 0 w 1984"/>
                  <a:gd name="T109" fmla="*/ 1777 h 1777"/>
                  <a:gd name="T110" fmla="*/ 419 w 1984"/>
                  <a:gd name="T111" fmla="*/ 1741 h 1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84" h="1777">
                    <a:moveTo>
                      <a:pt x="418" y="1741"/>
                    </a:moveTo>
                    <a:lnTo>
                      <a:pt x="421" y="1738"/>
                    </a:lnTo>
                    <a:lnTo>
                      <a:pt x="425" y="1735"/>
                    </a:lnTo>
                    <a:lnTo>
                      <a:pt x="430" y="1731"/>
                    </a:lnTo>
                    <a:lnTo>
                      <a:pt x="437" y="1726"/>
                    </a:lnTo>
                    <a:lnTo>
                      <a:pt x="475" y="1696"/>
                    </a:lnTo>
                    <a:lnTo>
                      <a:pt x="420" y="1625"/>
                    </a:lnTo>
                    <a:lnTo>
                      <a:pt x="572" y="1508"/>
                    </a:lnTo>
                    <a:lnTo>
                      <a:pt x="601" y="1532"/>
                    </a:lnTo>
                    <a:lnTo>
                      <a:pt x="632" y="1554"/>
                    </a:lnTo>
                    <a:lnTo>
                      <a:pt x="662" y="1576"/>
                    </a:lnTo>
                    <a:lnTo>
                      <a:pt x="694" y="1595"/>
                    </a:lnTo>
                    <a:lnTo>
                      <a:pt x="726" y="1613"/>
                    </a:lnTo>
                    <a:lnTo>
                      <a:pt x="759" y="1630"/>
                    </a:lnTo>
                    <a:lnTo>
                      <a:pt x="792" y="1645"/>
                    </a:lnTo>
                    <a:lnTo>
                      <a:pt x="827" y="1659"/>
                    </a:lnTo>
                    <a:lnTo>
                      <a:pt x="861" y="1670"/>
                    </a:lnTo>
                    <a:lnTo>
                      <a:pt x="896" y="1681"/>
                    </a:lnTo>
                    <a:lnTo>
                      <a:pt x="930" y="1690"/>
                    </a:lnTo>
                    <a:lnTo>
                      <a:pt x="966" y="1698"/>
                    </a:lnTo>
                    <a:lnTo>
                      <a:pt x="1002" y="1704"/>
                    </a:lnTo>
                    <a:lnTo>
                      <a:pt x="1037" y="1708"/>
                    </a:lnTo>
                    <a:lnTo>
                      <a:pt x="1073" y="1712"/>
                    </a:lnTo>
                    <a:lnTo>
                      <a:pt x="1109" y="1713"/>
                    </a:lnTo>
                    <a:lnTo>
                      <a:pt x="1146" y="1713"/>
                    </a:lnTo>
                    <a:lnTo>
                      <a:pt x="1181" y="1712"/>
                    </a:lnTo>
                    <a:lnTo>
                      <a:pt x="1217" y="1709"/>
                    </a:lnTo>
                    <a:lnTo>
                      <a:pt x="1253" y="1705"/>
                    </a:lnTo>
                    <a:lnTo>
                      <a:pt x="1288" y="1699"/>
                    </a:lnTo>
                    <a:lnTo>
                      <a:pt x="1324" y="1691"/>
                    </a:lnTo>
                    <a:lnTo>
                      <a:pt x="1359" y="1682"/>
                    </a:lnTo>
                    <a:lnTo>
                      <a:pt x="1394" y="1671"/>
                    </a:lnTo>
                    <a:lnTo>
                      <a:pt x="1428" y="1660"/>
                    </a:lnTo>
                    <a:lnTo>
                      <a:pt x="1462" y="1646"/>
                    </a:lnTo>
                    <a:lnTo>
                      <a:pt x="1496" y="1631"/>
                    </a:lnTo>
                    <a:lnTo>
                      <a:pt x="1529" y="1615"/>
                    </a:lnTo>
                    <a:lnTo>
                      <a:pt x="1561" y="1597"/>
                    </a:lnTo>
                    <a:lnTo>
                      <a:pt x="1594" y="1577"/>
                    </a:lnTo>
                    <a:lnTo>
                      <a:pt x="1625" y="1556"/>
                    </a:lnTo>
                    <a:lnTo>
                      <a:pt x="1655" y="1533"/>
                    </a:lnTo>
                    <a:lnTo>
                      <a:pt x="1721" y="1476"/>
                    </a:lnTo>
                    <a:lnTo>
                      <a:pt x="1780" y="1413"/>
                    </a:lnTo>
                    <a:lnTo>
                      <a:pt x="1832" y="1347"/>
                    </a:lnTo>
                    <a:lnTo>
                      <a:pt x="1876" y="1275"/>
                    </a:lnTo>
                    <a:lnTo>
                      <a:pt x="1913" y="1200"/>
                    </a:lnTo>
                    <a:lnTo>
                      <a:pt x="1943" y="1123"/>
                    </a:lnTo>
                    <a:lnTo>
                      <a:pt x="1964" y="1044"/>
                    </a:lnTo>
                    <a:lnTo>
                      <a:pt x="1978" y="963"/>
                    </a:lnTo>
                    <a:lnTo>
                      <a:pt x="1984" y="880"/>
                    </a:lnTo>
                    <a:lnTo>
                      <a:pt x="1983" y="798"/>
                    </a:lnTo>
                    <a:lnTo>
                      <a:pt x="1974" y="716"/>
                    </a:lnTo>
                    <a:lnTo>
                      <a:pt x="1956" y="635"/>
                    </a:lnTo>
                    <a:lnTo>
                      <a:pt x="1930" y="555"/>
                    </a:lnTo>
                    <a:lnTo>
                      <a:pt x="1897" y="477"/>
                    </a:lnTo>
                    <a:lnTo>
                      <a:pt x="1855" y="402"/>
                    </a:lnTo>
                    <a:lnTo>
                      <a:pt x="1804" y="330"/>
                    </a:lnTo>
                    <a:lnTo>
                      <a:pt x="1777" y="296"/>
                    </a:lnTo>
                    <a:lnTo>
                      <a:pt x="1747" y="264"/>
                    </a:lnTo>
                    <a:lnTo>
                      <a:pt x="1717" y="234"/>
                    </a:lnTo>
                    <a:lnTo>
                      <a:pt x="1685" y="205"/>
                    </a:lnTo>
                    <a:lnTo>
                      <a:pt x="1651" y="178"/>
                    </a:lnTo>
                    <a:lnTo>
                      <a:pt x="1618" y="153"/>
                    </a:lnTo>
                    <a:lnTo>
                      <a:pt x="1582" y="130"/>
                    </a:lnTo>
                    <a:lnTo>
                      <a:pt x="1546" y="109"/>
                    </a:lnTo>
                    <a:lnTo>
                      <a:pt x="1510" y="90"/>
                    </a:lnTo>
                    <a:lnTo>
                      <a:pt x="1472" y="72"/>
                    </a:lnTo>
                    <a:lnTo>
                      <a:pt x="1434" y="56"/>
                    </a:lnTo>
                    <a:lnTo>
                      <a:pt x="1394" y="42"/>
                    </a:lnTo>
                    <a:lnTo>
                      <a:pt x="1355" y="31"/>
                    </a:lnTo>
                    <a:lnTo>
                      <a:pt x="1315" y="21"/>
                    </a:lnTo>
                    <a:lnTo>
                      <a:pt x="1275" y="13"/>
                    </a:lnTo>
                    <a:lnTo>
                      <a:pt x="1234" y="7"/>
                    </a:lnTo>
                    <a:lnTo>
                      <a:pt x="1194" y="2"/>
                    </a:lnTo>
                    <a:lnTo>
                      <a:pt x="1152" y="1"/>
                    </a:lnTo>
                    <a:lnTo>
                      <a:pt x="1111" y="0"/>
                    </a:lnTo>
                    <a:lnTo>
                      <a:pt x="1071" y="2"/>
                    </a:lnTo>
                    <a:lnTo>
                      <a:pt x="1029" y="6"/>
                    </a:lnTo>
                    <a:lnTo>
                      <a:pt x="988" y="11"/>
                    </a:lnTo>
                    <a:lnTo>
                      <a:pt x="947" y="19"/>
                    </a:lnTo>
                    <a:lnTo>
                      <a:pt x="907" y="29"/>
                    </a:lnTo>
                    <a:lnTo>
                      <a:pt x="867" y="41"/>
                    </a:lnTo>
                    <a:lnTo>
                      <a:pt x="828" y="55"/>
                    </a:lnTo>
                    <a:lnTo>
                      <a:pt x="789" y="70"/>
                    </a:lnTo>
                    <a:lnTo>
                      <a:pt x="749" y="89"/>
                    </a:lnTo>
                    <a:lnTo>
                      <a:pt x="711" y="108"/>
                    </a:lnTo>
                    <a:lnTo>
                      <a:pt x="674" y="130"/>
                    </a:lnTo>
                    <a:lnTo>
                      <a:pt x="639" y="154"/>
                    </a:lnTo>
                    <a:lnTo>
                      <a:pt x="603" y="181"/>
                    </a:lnTo>
                    <a:lnTo>
                      <a:pt x="545" y="230"/>
                    </a:lnTo>
                    <a:lnTo>
                      <a:pt x="494" y="283"/>
                    </a:lnTo>
                    <a:lnTo>
                      <a:pt x="446" y="340"/>
                    </a:lnTo>
                    <a:lnTo>
                      <a:pt x="405" y="400"/>
                    </a:lnTo>
                    <a:lnTo>
                      <a:pt x="369" y="463"/>
                    </a:lnTo>
                    <a:lnTo>
                      <a:pt x="339" y="529"/>
                    </a:lnTo>
                    <a:lnTo>
                      <a:pt x="314" y="597"/>
                    </a:lnTo>
                    <a:lnTo>
                      <a:pt x="296" y="666"/>
                    </a:lnTo>
                    <a:lnTo>
                      <a:pt x="282" y="736"/>
                    </a:lnTo>
                    <a:lnTo>
                      <a:pt x="275" y="807"/>
                    </a:lnTo>
                    <a:lnTo>
                      <a:pt x="274" y="880"/>
                    </a:lnTo>
                    <a:lnTo>
                      <a:pt x="278" y="953"/>
                    </a:lnTo>
                    <a:lnTo>
                      <a:pt x="290" y="1024"/>
                    </a:lnTo>
                    <a:lnTo>
                      <a:pt x="307" y="1095"/>
                    </a:lnTo>
                    <a:lnTo>
                      <a:pt x="331" y="1166"/>
                    </a:lnTo>
                    <a:lnTo>
                      <a:pt x="361" y="1235"/>
                    </a:lnTo>
                    <a:lnTo>
                      <a:pt x="209" y="1354"/>
                    </a:lnTo>
                    <a:lnTo>
                      <a:pt x="155" y="1284"/>
                    </a:lnTo>
                    <a:lnTo>
                      <a:pt x="97" y="1328"/>
                    </a:lnTo>
                    <a:lnTo>
                      <a:pt x="97" y="1328"/>
                    </a:lnTo>
                    <a:lnTo>
                      <a:pt x="0" y="1405"/>
                    </a:lnTo>
                    <a:lnTo>
                      <a:pt x="0" y="1777"/>
                    </a:lnTo>
                    <a:lnTo>
                      <a:pt x="372" y="1777"/>
                    </a:lnTo>
                    <a:lnTo>
                      <a:pt x="419" y="1741"/>
                    </a:lnTo>
                    <a:lnTo>
                      <a:pt x="418" y="1741"/>
                    </a:lnTo>
                    <a:close/>
                  </a:path>
                </a:pathLst>
              </a:custGeom>
              <a:solidFill>
                <a:srgbClr val="33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63" name="Freeform 143"/>
              <p:cNvSpPr>
                <a:spLocks/>
              </p:cNvSpPr>
              <p:nvPr/>
            </p:nvSpPr>
            <p:spPr bwMode="auto">
              <a:xfrm>
                <a:off x="621" y="3385"/>
                <a:ext cx="284" cy="260"/>
              </a:xfrm>
              <a:custGeom>
                <a:avLst/>
                <a:gdLst>
                  <a:gd name="T0" fmla="*/ 297 w 569"/>
                  <a:gd name="T1" fmla="*/ 369 h 519"/>
                  <a:gd name="T2" fmla="*/ 569 w 569"/>
                  <a:gd name="T3" fmla="*/ 152 h 519"/>
                  <a:gd name="T4" fmla="*/ 441 w 569"/>
                  <a:gd name="T5" fmla="*/ 0 h 519"/>
                  <a:gd name="T6" fmla="*/ 172 w 569"/>
                  <a:gd name="T7" fmla="*/ 190 h 519"/>
                  <a:gd name="T8" fmla="*/ 134 w 569"/>
                  <a:gd name="T9" fmla="*/ 140 h 519"/>
                  <a:gd name="T10" fmla="*/ 0 w 569"/>
                  <a:gd name="T11" fmla="*/ 229 h 519"/>
                  <a:gd name="T12" fmla="*/ 0 w 569"/>
                  <a:gd name="T13" fmla="*/ 519 h 519"/>
                  <a:gd name="T14" fmla="*/ 239 w 569"/>
                  <a:gd name="T15" fmla="*/ 519 h 519"/>
                  <a:gd name="T16" fmla="*/ 344 w 569"/>
                  <a:gd name="T17" fmla="*/ 432 h 519"/>
                  <a:gd name="T18" fmla="*/ 297 w 569"/>
                  <a:gd name="T19" fmla="*/ 369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9" h="519">
                    <a:moveTo>
                      <a:pt x="297" y="369"/>
                    </a:moveTo>
                    <a:lnTo>
                      <a:pt x="569" y="152"/>
                    </a:lnTo>
                    <a:lnTo>
                      <a:pt x="441" y="0"/>
                    </a:lnTo>
                    <a:lnTo>
                      <a:pt x="172" y="190"/>
                    </a:lnTo>
                    <a:lnTo>
                      <a:pt x="134" y="140"/>
                    </a:lnTo>
                    <a:lnTo>
                      <a:pt x="0" y="229"/>
                    </a:lnTo>
                    <a:lnTo>
                      <a:pt x="0" y="519"/>
                    </a:lnTo>
                    <a:lnTo>
                      <a:pt x="239" y="519"/>
                    </a:lnTo>
                    <a:lnTo>
                      <a:pt x="344" y="432"/>
                    </a:lnTo>
                    <a:lnTo>
                      <a:pt x="297" y="36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64" name="Freeform 144"/>
              <p:cNvSpPr>
                <a:spLocks/>
              </p:cNvSpPr>
              <p:nvPr/>
            </p:nvSpPr>
            <p:spPr bwMode="auto">
              <a:xfrm>
                <a:off x="783" y="2794"/>
                <a:ext cx="808" cy="808"/>
              </a:xfrm>
              <a:custGeom>
                <a:avLst/>
                <a:gdLst>
                  <a:gd name="T0" fmla="*/ 197 w 1616"/>
                  <a:gd name="T1" fmla="*/ 1339 h 1618"/>
                  <a:gd name="T2" fmla="*/ 253 w 1616"/>
                  <a:gd name="T3" fmla="*/ 1398 h 1618"/>
                  <a:gd name="T4" fmla="*/ 314 w 1616"/>
                  <a:gd name="T5" fmla="*/ 1450 h 1618"/>
                  <a:gd name="T6" fmla="*/ 380 w 1616"/>
                  <a:gd name="T7" fmla="*/ 1496 h 1618"/>
                  <a:gd name="T8" fmla="*/ 449 w 1616"/>
                  <a:gd name="T9" fmla="*/ 1534 h 1618"/>
                  <a:gd name="T10" fmla="*/ 520 w 1616"/>
                  <a:gd name="T11" fmla="*/ 1565 h 1618"/>
                  <a:gd name="T12" fmla="*/ 594 w 1616"/>
                  <a:gd name="T13" fmla="*/ 1589 h 1618"/>
                  <a:gd name="T14" fmla="*/ 670 w 1616"/>
                  <a:gd name="T15" fmla="*/ 1606 h 1618"/>
                  <a:gd name="T16" fmla="*/ 747 w 1616"/>
                  <a:gd name="T17" fmla="*/ 1615 h 1618"/>
                  <a:gd name="T18" fmla="*/ 825 w 1616"/>
                  <a:gd name="T19" fmla="*/ 1618 h 1618"/>
                  <a:gd name="T20" fmla="*/ 903 w 1616"/>
                  <a:gd name="T21" fmla="*/ 1612 h 1618"/>
                  <a:gd name="T22" fmla="*/ 980 w 1616"/>
                  <a:gd name="T23" fmla="*/ 1599 h 1618"/>
                  <a:gd name="T24" fmla="*/ 1056 w 1616"/>
                  <a:gd name="T25" fmla="*/ 1580 h 1618"/>
                  <a:gd name="T26" fmla="*/ 1130 w 1616"/>
                  <a:gd name="T27" fmla="*/ 1551 h 1618"/>
                  <a:gd name="T28" fmla="*/ 1202 w 1616"/>
                  <a:gd name="T29" fmla="*/ 1515 h 1618"/>
                  <a:gd name="T30" fmla="*/ 1271 w 1616"/>
                  <a:gd name="T31" fmla="*/ 1471 h 1618"/>
                  <a:gd name="T32" fmla="*/ 1367 w 1616"/>
                  <a:gd name="T33" fmla="*/ 1393 h 1618"/>
                  <a:gd name="T34" fmla="*/ 1472 w 1616"/>
                  <a:gd name="T35" fmla="*/ 1271 h 1618"/>
                  <a:gd name="T36" fmla="*/ 1548 w 1616"/>
                  <a:gd name="T37" fmla="*/ 1133 h 1618"/>
                  <a:gd name="T38" fmla="*/ 1596 w 1616"/>
                  <a:gd name="T39" fmla="*/ 985 h 1618"/>
                  <a:gd name="T40" fmla="*/ 1616 w 1616"/>
                  <a:gd name="T41" fmla="*/ 831 h 1618"/>
                  <a:gd name="T42" fmla="*/ 1605 w 1616"/>
                  <a:gd name="T43" fmla="*/ 675 h 1618"/>
                  <a:gd name="T44" fmla="*/ 1564 w 1616"/>
                  <a:gd name="T45" fmla="*/ 523 h 1618"/>
                  <a:gd name="T46" fmla="*/ 1493 w 1616"/>
                  <a:gd name="T47" fmla="*/ 379 h 1618"/>
                  <a:gd name="T48" fmla="*/ 1419 w 1616"/>
                  <a:gd name="T49" fmla="*/ 279 h 1618"/>
                  <a:gd name="T50" fmla="*/ 1362 w 1616"/>
                  <a:gd name="T51" fmla="*/ 220 h 1618"/>
                  <a:gd name="T52" fmla="*/ 1301 w 1616"/>
                  <a:gd name="T53" fmla="*/ 168 h 1618"/>
                  <a:gd name="T54" fmla="*/ 1236 w 1616"/>
                  <a:gd name="T55" fmla="*/ 122 h 1618"/>
                  <a:gd name="T56" fmla="*/ 1168 w 1616"/>
                  <a:gd name="T57" fmla="*/ 84 h 1618"/>
                  <a:gd name="T58" fmla="*/ 1095 w 1616"/>
                  <a:gd name="T59" fmla="*/ 53 h 1618"/>
                  <a:gd name="T60" fmla="*/ 1022 w 1616"/>
                  <a:gd name="T61" fmla="*/ 29 h 1618"/>
                  <a:gd name="T62" fmla="*/ 945 w 1616"/>
                  <a:gd name="T63" fmla="*/ 12 h 1618"/>
                  <a:gd name="T64" fmla="*/ 868 w 1616"/>
                  <a:gd name="T65" fmla="*/ 3 h 1618"/>
                  <a:gd name="T66" fmla="*/ 791 w 1616"/>
                  <a:gd name="T67" fmla="*/ 0 h 1618"/>
                  <a:gd name="T68" fmla="*/ 714 w 1616"/>
                  <a:gd name="T69" fmla="*/ 6 h 1618"/>
                  <a:gd name="T70" fmla="*/ 637 w 1616"/>
                  <a:gd name="T71" fmla="*/ 19 h 1618"/>
                  <a:gd name="T72" fmla="*/ 561 w 1616"/>
                  <a:gd name="T73" fmla="*/ 38 h 1618"/>
                  <a:gd name="T74" fmla="*/ 486 w 1616"/>
                  <a:gd name="T75" fmla="*/ 67 h 1618"/>
                  <a:gd name="T76" fmla="*/ 413 w 1616"/>
                  <a:gd name="T77" fmla="*/ 103 h 1618"/>
                  <a:gd name="T78" fmla="*/ 344 w 1616"/>
                  <a:gd name="T79" fmla="*/ 147 h 1618"/>
                  <a:gd name="T80" fmla="*/ 249 w 1616"/>
                  <a:gd name="T81" fmla="*/ 225 h 1618"/>
                  <a:gd name="T82" fmla="*/ 144 w 1616"/>
                  <a:gd name="T83" fmla="*/ 347 h 1618"/>
                  <a:gd name="T84" fmla="*/ 68 w 1616"/>
                  <a:gd name="T85" fmla="*/ 485 h 1618"/>
                  <a:gd name="T86" fmla="*/ 19 w 1616"/>
                  <a:gd name="T87" fmla="*/ 633 h 1618"/>
                  <a:gd name="T88" fmla="*/ 0 w 1616"/>
                  <a:gd name="T89" fmla="*/ 787 h 1618"/>
                  <a:gd name="T90" fmla="*/ 10 w 1616"/>
                  <a:gd name="T91" fmla="*/ 943 h 1618"/>
                  <a:gd name="T92" fmla="*/ 52 w 1616"/>
                  <a:gd name="T93" fmla="*/ 1095 h 1618"/>
                  <a:gd name="T94" fmla="*/ 123 w 1616"/>
                  <a:gd name="T95" fmla="*/ 1239 h 1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16" h="1618">
                    <a:moveTo>
                      <a:pt x="170" y="1307"/>
                    </a:moveTo>
                    <a:lnTo>
                      <a:pt x="197" y="1339"/>
                    </a:lnTo>
                    <a:lnTo>
                      <a:pt x="224" y="1369"/>
                    </a:lnTo>
                    <a:lnTo>
                      <a:pt x="253" y="1398"/>
                    </a:lnTo>
                    <a:lnTo>
                      <a:pt x="283" y="1425"/>
                    </a:lnTo>
                    <a:lnTo>
                      <a:pt x="314" y="1450"/>
                    </a:lnTo>
                    <a:lnTo>
                      <a:pt x="347" y="1474"/>
                    </a:lnTo>
                    <a:lnTo>
                      <a:pt x="380" y="1496"/>
                    </a:lnTo>
                    <a:lnTo>
                      <a:pt x="413" y="1515"/>
                    </a:lnTo>
                    <a:lnTo>
                      <a:pt x="449" y="1534"/>
                    </a:lnTo>
                    <a:lnTo>
                      <a:pt x="484" y="1550"/>
                    </a:lnTo>
                    <a:lnTo>
                      <a:pt x="520" y="1565"/>
                    </a:lnTo>
                    <a:lnTo>
                      <a:pt x="557" y="1577"/>
                    </a:lnTo>
                    <a:lnTo>
                      <a:pt x="594" y="1589"/>
                    </a:lnTo>
                    <a:lnTo>
                      <a:pt x="632" y="1598"/>
                    </a:lnTo>
                    <a:lnTo>
                      <a:pt x="670" y="1606"/>
                    </a:lnTo>
                    <a:lnTo>
                      <a:pt x="708" y="1612"/>
                    </a:lnTo>
                    <a:lnTo>
                      <a:pt x="747" y="1615"/>
                    </a:lnTo>
                    <a:lnTo>
                      <a:pt x="787" y="1618"/>
                    </a:lnTo>
                    <a:lnTo>
                      <a:pt x="825" y="1618"/>
                    </a:lnTo>
                    <a:lnTo>
                      <a:pt x="864" y="1615"/>
                    </a:lnTo>
                    <a:lnTo>
                      <a:pt x="903" y="1612"/>
                    </a:lnTo>
                    <a:lnTo>
                      <a:pt x="941" y="1607"/>
                    </a:lnTo>
                    <a:lnTo>
                      <a:pt x="980" y="1599"/>
                    </a:lnTo>
                    <a:lnTo>
                      <a:pt x="1018" y="1590"/>
                    </a:lnTo>
                    <a:lnTo>
                      <a:pt x="1056" y="1580"/>
                    </a:lnTo>
                    <a:lnTo>
                      <a:pt x="1093" y="1566"/>
                    </a:lnTo>
                    <a:lnTo>
                      <a:pt x="1130" y="1551"/>
                    </a:lnTo>
                    <a:lnTo>
                      <a:pt x="1167" y="1535"/>
                    </a:lnTo>
                    <a:lnTo>
                      <a:pt x="1202" y="1515"/>
                    </a:lnTo>
                    <a:lnTo>
                      <a:pt x="1237" y="1494"/>
                    </a:lnTo>
                    <a:lnTo>
                      <a:pt x="1271" y="1471"/>
                    </a:lnTo>
                    <a:lnTo>
                      <a:pt x="1305" y="1447"/>
                    </a:lnTo>
                    <a:lnTo>
                      <a:pt x="1367" y="1393"/>
                    </a:lnTo>
                    <a:lnTo>
                      <a:pt x="1423" y="1334"/>
                    </a:lnTo>
                    <a:lnTo>
                      <a:pt x="1472" y="1271"/>
                    </a:lnTo>
                    <a:lnTo>
                      <a:pt x="1513" y="1204"/>
                    </a:lnTo>
                    <a:lnTo>
                      <a:pt x="1548" y="1133"/>
                    </a:lnTo>
                    <a:lnTo>
                      <a:pt x="1576" y="1060"/>
                    </a:lnTo>
                    <a:lnTo>
                      <a:pt x="1596" y="985"/>
                    </a:lnTo>
                    <a:lnTo>
                      <a:pt x="1610" y="908"/>
                    </a:lnTo>
                    <a:lnTo>
                      <a:pt x="1616" y="831"/>
                    </a:lnTo>
                    <a:lnTo>
                      <a:pt x="1614" y="754"/>
                    </a:lnTo>
                    <a:lnTo>
                      <a:pt x="1605" y="675"/>
                    </a:lnTo>
                    <a:lnTo>
                      <a:pt x="1588" y="599"/>
                    </a:lnTo>
                    <a:lnTo>
                      <a:pt x="1564" y="523"/>
                    </a:lnTo>
                    <a:lnTo>
                      <a:pt x="1533" y="450"/>
                    </a:lnTo>
                    <a:lnTo>
                      <a:pt x="1493" y="379"/>
                    </a:lnTo>
                    <a:lnTo>
                      <a:pt x="1445" y="311"/>
                    </a:lnTo>
                    <a:lnTo>
                      <a:pt x="1419" y="279"/>
                    </a:lnTo>
                    <a:lnTo>
                      <a:pt x="1391" y="249"/>
                    </a:lnTo>
                    <a:lnTo>
                      <a:pt x="1362" y="220"/>
                    </a:lnTo>
                    <a:lnTo>
                      <a:pt x="1332" y="193"/>
                    </a:lnTo>
                    <a:lnTo>
                      <a:pt x="1301" y="168"/>
                    </a:lnTo>
                    <a:lnTo>
                      <a:pt x="1269" y="144"/>
                    </a:lnTo>
                    <a:lnTo>
                      <a:pt x="1236" y="122"/>
                    </a:lnTo>
                    <a:lnTo>
                      <a:pt x="1202" y="103"/>
                    </a:lnTo>
                    <a:lnTo>
                      <a:pt x="1168" y="84"/>
                    </a:lnTo>
                    <a:lnTo>
                      <a:pt x="1132" y="68"/>
                    </a:lnTo>
                    <a:lnTo>
                      <a:pt x="1095" y="53"/>
                    </a:lnTo>
                    <a:lnTo>
                      <a:pt x="1058" y="41"/>
                    </a:lnTo>
                    <a:lnTo>
                      <a:pt x="1022" y="29"/>
                    </a:lnTo>
                    <a:lnTo>
                      <a:pt x="984" y="20"/>
                    </a:lnTo>
                    <a:lnTo>
                      <a:pt x="945" y="12"/>
                    </a:lnTo>
                    <a:lnTo>
                      <a:pt x="907" y="6"/>
                    </a:lnTo>
                    <a:lnTo>
                      <a:pt x="868" y="3"/>
                    </a:lnTo>
                    <a:lnTo>
                      <a:pt x="830" y="0"/>
                    </a:lnTo>
                    <a:lnTo>
                      <a:pt x="791" y="0"/>
                    </a:lnTo>
                    <a:lnTo>
                      <a:pt x="752" y="3"/>
                    </a:lnTo>
                    <a:lnTo>
                      <a:pt x="714" y="6"/>
                    </a:lnTo>
                    <a:lnTo>
                      <a:pt x="675" y="11"/>
                    </a:lnTo>
                    <a:lnTo>
                      <a:pt x="637" y="19"/>
                    </a:lnTo>
                    <a:lnTo>
                      <a:pt x="599" y="28"/>
                    </a:lnTo>
                    <a:lnTo>
                      <a:pt x="561" y="38"/>
                    </a:lnTo>
                    <a:lnTo>
                      <a:pt x="523" y="52"/>
                    </a:lnTo>
                    <a:lnTo>
                      <a:pt x="486" y="67"/>
                    </a:lnTo>
                    <a:lnTo>
                      <a:pt x="449" y="83"/>
                    </a:lnTo>
                    <a:lnTo>
                      <a:pt x="413" y="103"/>
                    </a:lnTo>
                    <a:lnTo>
                      <a:pt x="379" y="124"/>
                    </a:lnTo>
                    <a:lnTo>
                      <a:pt x="344" y="147"/>
                    </a:lnTo>
                    <a:lnTo>
                      <a:pt x="311" y="171"/>
                    </a:lnTo>
                    <a:lnTo>
                      <a:pt x="249" y="225"/>
                    </a:lnTo>
                    <a:lnTo>
                      <a:pt x="192" y="284"/>
                    </a:lnTo>
                    <a:lnTo>
                      <a:pt x="144" y="347"/>
                    </a:lnTo>
                    <a:lnTo>
                      <a:pt x="102" y="414"/>
                    </a:lnTo>
                    <a:lnTo>
                      <a:pt x="68" y="485"/>
                    </a:lnTo>
                    <a:lnTo>
                      <a:pt x="40" y="558"/>
                    </a:lnTo>
                    <a:lnTo>
                      <a:pt x="19" y="633"/>
                    </a:lnTo>
                    <a:lnTo>
                      <a:pt x="6" y="709"/>
                    </a:lnTo>
                    <a:lnTo>
                      <a:pt x="0" y="787"/>
                    </a:lnTo>
                    <a:lnTo>
                      <a:pt x="2" y="864"/>
                    </a:lnTo>
                    <a:lnTo>
                      <a:pt x="10" y="943"/>
                    </a:lnTo>
                    <a:lnTo>
                      <a:pt x="28" y="1019"/>
                    </a:lnTo>
                    <a:lnTo>
                      <a:pt x="52" y="1095"/>
                    </a:lnTo>
                    <a:lnTo>
                      <a:pt x="83" y="1168"/>
                    </a:lnTo>
                    <a:lnTo>
                      <a:pt x="123" y="1239"/>
                    </a:lnTo>
                    <a:lnTo>
                      <a:pt x="170" y="13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65" name="Freeform 145"/>
              <p:cNvSpPr>
                <a:spLocks/>
              </p:cNvSpPr>
              <p:nvPr/>
            </p:nvSpPr>
            <p:spPr bwMode="auto">
              <a:xfrm>
                <a:off x="853" y="2836"/>
                <a:ext cx="759" cy="760"/>
              </a:xfrm>
              <a:custGeom>
                <a:avLst/>
                <a:gdLst>
                  <a:gd name="T0" fmla="*/ 324 w 1519"/>
                  <a:gd name="T1" fmla="*/ 137 h 1520"/>
                  <a:gd name="T2" fmla="*/ 390 w 1519"/>
                  <a:gd name="T3" fmla="*/ 95 h 1520"/>
                  <a:gd name="T4" fmla="*/ 458 w 1519"/>
                  <a:gd name="T5" fmla="*/ 62 h 1520"/>
                  <a:gd name="T6" fmla="*/ 527 w 1519"/>
                  <a:gd name="T7" fmla="*/ 35 h 1520"/>
                  <a:gd name="T8" fmla="*/ 598 w 1519"/>
                  <a:gd name="T9" fmla="*/ 17 h 1520"/>
                  <a:gd name="T10" fmla="*/ 671 w 1519"/>
                  <a:gd name="T11" fmla="*/ 4 h 1520"/>
                  <a:gd name="T12" fmla="*/ 744 w 1519"/>
                  <a:gd name="T13" fmla="*/ 0 h 1520"/>
                  <a:gd name="T14" fmla="*/ 817 w 1519"/>
                  <a:gd name="T15" fmla="*/ 2 h 1520"/>
                  <a:gd name="T16" fmla="*/ 889 w 1519"/>
                  <a:gd name="T17" fmla="*/ 11 h 1520"/>
                  <a:gd name="T18" fmla="*/ 961 w 1519"/>
                  <a:gd name="T19" fmla="*/ 26 h 1520"/>
                  <a:gd name="T20" fmla="*/ 1030 w 1519"/>
                  <a:gd name="T21" fmla="*/ 49 h 1520"/>
                  <a:gd name="T22" fmla="*/ 1098 w 1519"/>
                  <a:gd name="T23" fmla="*/ 79 h 1520"/>
                  <a:gd name="T24" fmla="*/ 1162 w 1519"/>
                  <a:gd name="T25" fmla="*/ 115 h 1520"/>
                  <a:gd name="T26" fmla="*/ 1223 w 1519"/>
                  <a:gd name="T27" fmla="*/ 157 h 1520"/>
                  <a:gd name="T28" fmla="*/ 1281 w 1519"/>
                  <a:gd name="T29" fmla="*/ 207 h 1520"/>
                  <a:gd name="T30" fmla="*/ 1334 w 1519"/>
                  <a:gd name="T31" fmla="*/ 262 h 1520"/>
                  <a:gd name="T32" fmla="*/ 1404 w 1519"/>
                  <a:gd name="T33" fmla="*/ 356 h 1520"/>
                  <a:gd name="T34" fmla="*/ 1471 w 1519"/>
                  <a:gd name="T35" fmla="*/ 492 h 1520"/>
                  <a:gd name="T36" fmla="*/ 1509 w 1519"/>
                  <a:gd name="T37" fmla="*/ 634 h 1520"/>
                  <a:gd name="T38" fmla="*/ 1519 w 1519"/>
                  <a:gd name="T39" fmla="*/ 781 h 1520"/>
                  <a:gd name="T40" fmla="*/ 1501 w 1519"/>
                  <a:gd name="T41" fmla="*/ 926 h 1520"/>
                  <a:gd name="T42" fmla="*/ 1456 w 1519"/>
                  <a:gd name="T43" fmla="*/ 1065 h 1520"/>
                  <a:gd name="T44" fmla="*/ 1384 w 1519"/>
                  <a:gd name="T45" fmla="*/ 1194 h 1520"/>
                  <a:gd name="T46" fmla="*/ 1286 w 1519"/>
                  <a:gd name="T47" fmla="*/ 1310 h 1520"/>
                  <a:gd name="T48" fmla="*/ 1196 w 1519"/>
                  <a:gd name="T49" fmla="*/ 1383 h 1520"/>
                  <a:gd name="T50" fmla="*/ 1130 w 1519"/>
                  <a:gd name="T51" fmla="*/ 1425 h 1520"/>
                  <a:gd name="T52" fmla="*/ 1063 w 1519"/>
                  <a:gd name="T53" fmla="*/ 1458 h 1520"/>
                  <a:gd name="T54" fmla="*/ 993 w 1519"/>
                  <a:gd name="T55" fmla="*/ 1485 h 1520"/>
                  <a:gd name="T56" fmla="*/ 922 w 1519"/>
                  <a:gd name="T57" fmla="*/ 1503 h 1520"/>
                  <a:gd name="T58" fmla="*/ 849 w 1519"/>
                  <a:gd name="T59" fmla="*/ 1516 h 1520"/>
                  <a:gd name="T60" fmla="*/ 777 w 1519"/>
                  <a:gd name="T61" fmla="*/ 1520 h 1520"/>
                  <a:gd name="T62" fmla="*/ 703 w 1519"/>
                  <a:gd name="T63" fmla="*/ 1518 h 1520"/>
                  <a:gd name="T64" fmla="*/ 630 w 1519"/>
                  <a:gd name="T65" fmla="*/ 1509 h 1520"/>
                  <a:gd name="T66" fmla="*/ 559 w 1519"/>
                  <a:gd name="T67" fmla="*/ 1494 h 1520"/>
                  <a:gd name="T68" fmla="*/ 490 w 1519"/>
                  <a:gd name="T69" fmla="*/ 1471 h 1520"/>
                  <a:gd name="T70" fmla="*/ 422 w 1519"/>
                  <a:gd name="T71" fmla="*/ 1441 h 1520"/>
                  <a:gd name="T72" fmla="*/ 357 w 1519"/>
                  <a:gd name="T73" fmla="*/ 1405 h 1520"/>
                  <a:gd name="T74" fmla="*/ 296 w 1519"/>
                  <a:gd name="T75" fmla="*/ 1362 h 1520"/>
                  <a:gd name="T76" fmla="*/ 239 w 1519"/>
                  <a:gd name="T77" fmla="*/ 1313 h 1520"/>
                  <a:gd name="T78" fmla="*/ 186 w 1519"/>
                  <a:gd name="T79" fmla="*/ 1258 h 1520"/>
                  <a:gd name="T80" fmla="*/ 115 w 1519"/>
                  <a:gd name="T81" fmla="*/ 1164 h 1520"/>
                  <a:gd name="T82" fmla="*/ 49 w 1519"/>
                  <a:gd name="T83" fmla="*/ 1028 h 1520"/>
                  <a:gd name="T84" fmla="*/ 11 w 1519"/>
                  <a:gd name="T85" fmla="*/ 886 h 1520"/>
                  <a:gd name="T86" fmla="*/ 0 w 1519"/>
                  <a:gd name="T87" fmla="*/ 739 h 1520"/>
                  <a:gd name="T88" fmla="*/ 19 w 1519"/>
                  <a:gd name="T89" fmla="*/ 594 h 1520"/>
                  <a:gd name="T90" fmla="*/ 64 w 1519"/>
                  <a:gd name="T91" fmla="*/ 455 h 1520"/>
                  <a:gd name="T92" fmla="*/ 136 w 1519"/>
                  <a:gd name="T93" fmla="*/ 326 h 1520"/>
                  <a:gd name="T94" fmla="*/ 234 w 1519"/>
                  <a:gd name="T95" fmla="*/ 210 h 1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19" h="1520">
                    <a:moveTo>
                      <a:pt x="293" y="160"/>
                    </a:moveTo>
                    <a:lnTo>
                      <a:pt x="324" y="137"/>
                    </a:lnTo>
                    <a:lnTo>
                      <a:pt x="356" y="115"/>
                    </a:lnTo>
                    <a:lnTo>
                      <a:pt x="390" y="95"/>
                    </a:lnTo>
                    <a:lnTo>
                      <a:pt x="423" y="78"/>
                    </a:lnTo>
                    <a:lnTo>
                      <a:pt x="458" y="62"/>
                    </a:lnTo>
                    <a:lnTo>
                      <a:pt x="492" y="48"/>
                    </a:lnTo>
                    <a:lnTo>
                      <a:pt x="527" y="35"/>
                    </a:lnTo>
                    <a:lnTo>
                      <a:pt x="562" y="25"/>
                    </a:lnTo>
                    <a:lnTo>
                      <a:pt x="598" y="17"/>
                    </a:lnTo>
                    <a:lnTo>
                      <a:pt x="635" y="10"/>
                    </a:lnTo>
                    <a:lnTo>
                      <a:pt x="671" y="4"/>
                    </a:lnTo>
                    <a:lnTo>
                      <a:pt x="707" y="1"/>
                    </a:lnTo>
                    <a:lnTo>
                      <a:pt x="744" y="0"/>
                    </a:lnTo>
                    <a:lnTo>
                      <a:pt x="780" y="0"/>
                    </a:lnTo>
                    <a:lnTo>
                      <a:pt x="817" y="2"/>
                    </a:lnTo>
                    <a:lnTo>
                      <a:pt x="854" y="5"/>
                    </a:lnTo>
                    <a:lnTo>
                      <a:pt x="889" y="11"/>
                    </a:lnTo>
                    <a:lnTo>
                      <a:pt x="925" y="18"/>
                    </a:lnTo>
                    <a:lnTo>
                      <a:pt x="961" y="26"/>
                    </a:lnTo>
                    <a:lnTo>
                      <a:pt x="995" y="36"/>
                    </a:lnTo>
                    <a:lnTo>
                      <a:pt x="1030" y="49"/>
                    </a:lnTo>
                    <a:lnTo>
                      <a:pt x="1065" y="63"/>
                    </a:lnTo>
                    <a:lnTo>
                      <a:pt x="1098" y="79"/>
                    </a:lnTo>
                    <a:lnTo>
                      <a:pt x="1130" y="95"/>
                    </a:lnTo>
                    <a:lnTo>
                      <a:pt x="1162" y="115"/>
                    </a:lnTo>
                    <a:lnTo>
                      <a:pt x="1194" y="136"/>
                    </a:lnTo>
                    <a:lnTo>
                      <a:pt x="1223" y="157"/>
                    </a:lnTo>
                    <a:lnTo>
                      <a:pt x="1253" y="181"/>
                    </a:lnTo>
                    <a:lnTo>
                      <a:pt x="1281" y="207"/>
                    </a:lnTo>
                    <a:lnTo>
                      <a:pt x="1309" y="233"/>
                    </a:lnTo>
                    <a:lnTo>
                      <a:pt x="1334" y="262"/>
                    </a:lnTo>
                    <a:lnTo>
                      <a:pt x="1359" y="292"/>
                    </a:lnTo>
                    <a:lnTo>
                      <a:pt x="1404" y="356"/>
                    </a:lnTo>
                    <a:lnTo>
                      <a:pt x="1441" y="422"/>
                    </a:lnTo>
                    <a:lnTo>
                      <a:pt x="1471" y="492"/>
                    </a:lnTo>
                    <a:lnTo>
                      <a:pt x="1494" y="562"/>
                    </a:lnTo>
                    <a:lnTo>
                      <a:pt x="1509" y="634"/>
                    </a:lnTo>
                    <a:lnTo>
                      <a:pt x="1518" y="707"/>
                    </a:lnTo>
                    <a:lnTo>
                      <a:pt x="1519" y="781"/>
                    </a:lnTo>
                    <a:lnTo>
                      <a:pt x="1514" y="853"/>
                    </a:lnTo>
                    <a:lnTo>
                      <a:pt x="1501" y="926"/>
                    </a:lnTo>
                    <a:lnTo>
                      <a:pt x="1483" y="996"/>
                    </a:lnTo>
                    <a:lnTo>
                      <a:pt x="1456" y="1065"/>
                    </a:lnTo>
                    <a:lnTo>
                      <a:pt x="1424" y="1131"/>
                    </a:lnTo>
                    <a:lnTo>
                      <a:pt x="1384" y="1194"/>
                    </a:lnTo>
                    <a:lnTo>
                      <a:pt x="1339" y="1254"/>
                    </a:lnTo>
                    <a:lnTo>
                      <a:pt x="1286" y="1310"/>
                    </a:lnTo>
                    <a:lnTo>
                      <a:pt x="1227" y="1360"/>
                    </a:lnTo>
                    <a:lnTo>
                      <a:pt x="1196" y="1383"/>
                    </a:lnTo>
                    <a:lnTo>
                      <a:pt x="1164" y="1405"/>
                    </a:lnTo>
                    <a:lnTo>
                      <a:pt x="1130" y="1425"/>
                    </a:lnTo>
                    <a:lnTo>
                      <a:pt x="1097" y="1442"/>
                    </a:lnTo>
                    <a:lnTo>
                      <a:pt x="1063" y="1458"/>
                    </a:lnTo>
                    <a:lnTo>
                      <a:pt x="1029" y="1472"/>
                    </a:lnTo>
                    <a:lnTo>
                      <a:pt x="993" y="1485"/>
                    </a:lnTo>
                    <a:lnTo>
                      <a:pt x="957" y="1495"/>
                    </a:lnTo>
                    <a:lnTo>
                      <a:pt x="922" y="1503"/>
                    </a:lnTo>
                    <a:lnTo>
                      <a:pt x="886" y="1510"/>
                    </a:lnTo>
                    <a:lnTo>
                      <a:pt x="849" y="1516"/>
                    </a:lnTo>
                    <a:lnTo>
                      <a:pt x="812" y="1519"/>
                    </a:lnTo>
                    <a:lnTo>
                      <a:pt x="777" y="1520"/>
                    </a:lnTo>
                    <a:lnTo>
                      <a:pt x="740" y="1520"/>
                    </a:lnTo>
                    <a:lnTo>
                      <a:pt x="703" y="1518"/>
                    </a:lnTo>
                    <a:lnTo>
                      <a:pt x="667" y="1515"/>
                    </a:lnTo>
                    <a:lnTo>
                      <a:pt x="630" y="1509"/>
                    </a:lnTo>
                    <a:lnTo>
                      <a:pt x="595" y="1502"/>
                    </a:lnTo>
                    <a:lnTo>
                      <a:pt x="559" y="1494"/>
                    </a:lnTo>
                    <a:lnTo>
                      <a:pt x="524" y="1483"/>
                    </a:lnTo>
                    <a:lnTo>
                      <a:pt x="490" y="1471"/>
                    </a:lnTo>
                    <a:lnTo>
                      <a:pt x="455" y="1457"/>
                    </a:lnTo>
                    <a:lnTo>
                      <a:pt x="422" y="1441"/>
                    </a:lnTo>
                    <a:lnTo>
                      <a:pt x="390" y="1425"/>
                    </a:lnTo>
                    <a:lnTo>
                      <a:pt x="357" y="1405"/>
                    </a:lnTo>
                    <a:lnTo>
                      <a:pt x="326" y="1384"/>
                    </a:lnTo>
                    <a:lnTo>
                      <a:pt x="296" y="1362"/>
                    </a:lnTo>
                    <a:lnTo>
                      <a:pt x="266" y="1339"/>
                    </a:lnTo>
                    <a:lnTo>
                      <a:pt x="239" y="1313"/>
                    </a:lnTo>
                    <a:lnTo>
                      <a:pt x="211" y="1286"/>
                    </a:lnTo>
                    <a:lnTo>
                      <a:pt x="186" y="1258"/>
                    </a:lnTo>
                    <a:lnTo>
                      <a:pt x="160" y="1228"/>
                    </a:lnTo>
                    <a:lnTo>
                      <a:pt x="115" y="1164"/>
                    </a:lnTo>
                    <a:lnTo>
                      <a:pt x="79" y="1098"/>
                    </a:lnTo>
                    <a:lnTo>
                      <a:pt x="49" y="1028"/>
                    </a:lnTo>
                    <a:lnTo>
                      <a:pt x="26" y="958"/>
                    </a:lnTo>
                    <a:lnTo>
                      <a:pt x="11" y="886"/>
                    </a:lnTo>
                    <a:lnTo>
                      <a:pt x="1" y="813"/>
                    </a:lnTo>
                    <a:lnTo>
                      <a:pt x="0" y="739"/>
                    </a:lnTo>
                    <a:lnTo>
                      <a:pt x="6" y="667"/>
                    </a:lnTo>
                    <a:lnTo>
                      <a:pt x="19" y="594"/>
                    </a:lnTo>
                    <a:lnTo>
                      <a:pt x="37" y="524"/>
                    </a:lnTo>
                    <a:lnTo>
                      <a:pt x="64" y="455"/>
                    </a:lnTo>
                    <a:lnTo>
                      <a:pt x="96" y="389"/>
                    </a:lnTo>
                    <a:lnTo>
                      <a:pt x="136" y="326"/>
                    </a:lnTo>
                    <a:lnTo>
                      <a:pt x="181" y="266"/>
                    </a:lnTo>
                    <a:lnTo>
                      <a:pt x="234" y="210"/>
                    </a:lnTo>
                    <a:lnTo>
                      <a:pt x="293" y="16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66" name="Freeform 146"/>
              <p:cNvSpPr>
                <a:spLocks/>
              </p:cNvSpPr>
              <p:nvPr/>
            </p:nvSpPr>
            <p:spPr bwMode="auto">
              <a:xfrm>
                <a:off x="881" y="2849"/>
                <a:ext cx="659" cy="658"/>
              </a:xfrm>
              <a:custGeom>
                <a:avLst/>
                <a:gdLst>
                  <a:gd name="T0" fmla="*/ 159 w 1316"/>
                  <a:gd name="T1" fmla="*/ 1090 h 1318"/>
                  <a:gd name="T2" fmla="*/ 203 w 1316"/>
                  <a:gd name="T3" fmla="*/ 1137 h 1318"/>
                  <a:gd name="T4" fmla="*/ 253 w 1316"/>
                  <a:gd name="T5" fmla="*/ 1180 h 1318"/>
                  <a:gd name="T6" fmla="*/ 305 w 1316"/>
                  <a:gd name="T7" fmla="*/ 1217 h 1318"/>
                  <a:gd name="T8" fmla="*/ 361 w 1316"/>
                  <a:gd name="T9" fmla="*/ 1249 h 1318"/>
                  <a:gd name="T10" fmla="*/ 420 w 1316"/>
                  <a:gd name="T11" fmla="*/ 1274 h 1318"/>
                  <a:gd name="T12" fmla="*/ 481 w 1316"/>
                  <a:gd name="T13" fmla="*/ 1295 h 1318"/>
                  <a:gd name="T14" fmla="*/ 544 w 1316"/>
                  <a:gd name="T15" fmla="*/ 1309 h 1318"/>
                  <a:gd name="T16" fmla="*/ 609 w 1316"/>
                  <a:gd name="T17" fmla="*/ 1317 h 1318"/>
                  <a:gd name="T18" fmla="*/ 675 w 1316"/>
                  <a:gd name="T19" fmla="*/ 1318 h 1318"/>
                  <a:gd name="T20" fmla="*/ 739 w 1316"/>
                  <a:gd name="T21" fmla="*/ 1313 h 1318"/>
                  <a:gd name="T22" fmla="*/ 802 w 1316"/>
                  <a:gd name="T23" fmla="*/ 1303 h 1318"/>
                  <a:gd name="T24" fmla="*/ 865 w 1316"/>
                  <a:gd name="T25" fmla="*/ 1286 h 1318"/>
                  <a:gd name="T26" fmla="*/ 924 w 1316"/>
                  <a:gd name="T27" fmla="*/ 1263 h 1318"/>
                  <a:gd name="T28" fmla="*/ 982 w 1316"/>
                  <a:gd name="T29" fmla="*/ 1234 h 1318"/>
                  <a:gd name="T30" fmla="*/ 1036 w 1316"/>
                  <a:gd name="T31" fmla="*/ 1199 h 1318"/>
                  <a:gd name="T32" fmla="*/ 1113 w 1316"/>
                  <a:gd name="T33" fmla="*/ 1136 h 1318"/>
                  <a:gd name="T34" fmla="*/ 1199 w 1316"/>
                  <a:gd name="T35" fmla="*/ 1036 h 1318"/>
                  <a:gd name="T36" fmla="*/ 1262 w 1316"/>
                  <a:gd name="T37" fmla="*/ 924 h 1318"/>
                  <a:gd name="T38" fmla="*/ 1301 w 1316"/>
                  <a:gd name="T39" fmla="*/ 803 h 1318"/>
                  <a:gd name="T40" fmla="*/ 1316 w 1316"/>
                  <a:gd name="T41" fmla="*/ 677 h 1318"/>
                  <a:gd name="T42" fmla="*/ 1308 w 1316"/>
                  <a:gd name="T43" fmla="*/ 551 h 1318"/>
                  <a:gd name="T44" fmla="*/ 1275 w 1316"/>
                  <a:gd name="T45" fmla="*/ 426 h 1318"/>
                  <a:gd name="T46" fmla="*/ 1217 w 1316"/>
                  <a:gd name="T47" fmla="*/ 309 h 1318"/>
                  <a:gd name="T48" fmla="*/ 1157 w 1316"/>
                  <a:gd name="T49" fmla="*/ 228 h 1318"/>
                  <a:gd name="T50" fmla="*/ 1112 w 1316"/>
                  <a:gd name="T51" fmla="*/ 181 h 1318"/>
                  <a:gd name="T52" fmla="*/ 1064 w 1316"/>
                  <a:gd name="T53" fmla="*/ 138 h 1318"/>
                  <a:gd name="T54" fmla="*/ 1011 w 1316"/>
                  <a:gd name="T55" fmla="*/ 101 h 1318"/>
                  <a:gd name="T56" fmla="*/ 956 w 1316"/>
                  <a:gd name="T57" fmla="*/ 70 h 1318"/>
                  <a:gd name="T58" fmla="*/ 897 w 1316"/>
                  <a:gd name="T59" fmla="*/ 44 h 1318"/>
                  <a:gd name="T60" fmla="*/ 836 w 1316"/>
                  <a:gd name="T61" fmla="*/ 24 h 1318"/>
                  <a:gd name="T62" fmla="*/ 771 w 1316"/>
                  <a:gd name="T63" fmla="*/ 9 h 1318"/>
                  <a:gd name="T64" fmla="*/ 707 w 1316"/>
                  <a:gd name="T65" fmla="*/ 1 h 1318"/>
                  <a:gd name="T66" fmla="*/ 641 w 1316"/>
                  <a:gd name="T67" fmla="*/ 0 h 1318"/>
                  <a:gd name="T68" fmla="*/ 578 w 1316"/>
                  <a:gd name="T69" fmla="*/ 5 h 1318"/>
                  <a:gd name="T70" fmla="*/ 514 w 1316"/>
                  <a:gd name="T71" fmla="*/ 15 h 1318"/>
                  <a:gd name="T72" fmla="*/ 452 w 1316"/>
                  <a:gd name="T73" fmla="*/ 32 h 1318"/>
                  <a:gd name="T74" fmla="*/ 392 w 1316"/>
                  <a:gd name="T75" fmla="*/ 55 h 1318"/>
                  <a:gd name="T76" fmla="*/ 335 w 1316"/>
                  <a:gd name="T77" fmla="*/ 84 h 1318"/>
                  <a:gd name="T78" fmla="*/ 279 w 1316"/>
                  <a:gd name="T79" fmla="*/ 119 h 1318"/>
                  <a:gd name="T80" fmla="*/ 228 w 1316"/>
                  <a:gd name="T81" fmla="*/ 159 h 1318"/>
                  <a:gd name="T82" fmla="*/ 180 w 1316"/>
                  <a:gd name="T83" fmla="*/ 204 h 1318"/>
                  <a:gd name="T84" fmla="*/ 138 w 1316"/>
                  <a:gd name="T85" fmla="*/ 253 h 1318"/>
                  <a:gd name="T86" fmla="*/ 101 w 1316"/>
                  <a:gd name="T87" fmla="*/ 305 h 1318"/>
                  <a:gd name="T88" fmla="*/ 69 w 1316"/>
                  <a:gd name="T89" fmla="*/ 362 h 1318"/>
                  <a:gd name="T90" fmla="*/ 43 w 1316"/>
                  <a:gd name="T91" fmla="*/ 421 h 1318"/>
                  <a:gd name="T92" fmla="*/ 23 w 1316"/>
                  <a:gd name="T93" fmla="*/ 482 h 1318"/>
                  <a:gd name="T94" fmla="*/ 9 w 1316"/>
                  <a:gd name="T95" fmla="*/ 546 h 1318"/>
                  <a:gd name="T96" fmla="*/ 0 w 1316"/>
                  <a:gd name="T97" fmla="*/ 644 h 1318"/>
                  <a:gd name="T98" fmla="*/ 9 w 1316"/>
                  <a:gd name="T99" fmla="*/ 772 h 1318"/>
                  <a:gd name="T100" fmla="*/ 42 w 1316"/>
                  <a:gd name="T101" fmla="*/ 895 h 1318"/>
                  <a:gd name="T102" fmla="*/ 100 w 1316"/>
                  <a:gd name="T103" fmla="*/ 1010 h 1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316" h="1318">
                    <a:moveTo>
                      <a:pt x="138" y="1064"/>
                    </a:moveTo>
                    <a:lnTo>
                      <a:pt x="159" y="1090"/>
                    </a:lnTo>
                    <a:lnTo>
                      <a:pt x="180" y="1114"/>
                    </a:lnTo>
                    <a:lnTo>
                      <a:pt x="203" y="1137"/>
                    </a:lnTo>
                    <a:lnTo>
                      <a:pt x="228" y="1159"/>
                    </a:lnTo>
                    <a:lnTo>
                      <a:pt x="253" y="1180"/>
                    </a:lnTo>
                    <a:lnTo>
                      <a:pt x="278" y="1199"/>
                    </a:lnTo>
                    <a:lnTo>
                      <a:pt x="305" y="1217"/>
                    </a:lnTo>
                    <a:lnTo>
                      <a:pt x="332" y="1234"/>
                    </a:lnTo>
                    <a:lnTo>
                      <a:pt x="361" y="1249"/>
                    </a:lnTo>
                    <a:lnTo>
                      <a:pt x="390" y="1263"/>
                    </a:lnTo>
                    <a:lnTo>
                      <a:pt x="420" y="1274"/>
                    </a:lnTo>
                    <a:lnTo>
                      <a:pt x="450" y="1286"/>
                    </a:lnTo>
                    <a:lnTo>
                      <a:pt x="481" y="1295"/>
                    </a:lnTo>
                    <a:lnTo>
                      <a:pt x="512" y="1303"/>
                    </a:lnTo>
                    <a:lnTo>
                      <a:pt x="544" y="1309"/>
                    </a:lnTo>
                    <a:lnTo>
                      <a:pt x="577" y="1313"/>
                    </a:lnTo>
                    <a:lnTo>
                      <a:pt x="609" y="1317"/>
                    </a:lnTo>
                    <a:lnTo>
                      <a:pt x="642" y="1318"/>
                    </a:lnTo>
                    <a:lnTo>
                      <a:pt x="675" y="1318"/>
                    </a:lnTo>
                    <a:lnTo>
                      <a:pt x="707" y="1317"/>
                    </a:lnTo>
                    <a:lnTo>
                      <a:pt x="739" y="1313"/>
                    </a:lnTo>
                    <a:lnTo>
                      <a:pt x="771" y="1309"/>
                    </a:lnTo>
                    <a:lnTo>
                      <a:pt x="802" y="1303"/>
                    </a:lnTo>
                    <a:lnTo>
                      <a:pt x="834" y="1295"/>
                    </a:lnTo>
                    <a:lnTo>
                      <a:pt x="865" y="1286"/>
                    </a:lnTo>
                    <a:lnTo>
                      <a:pt x="895" y="1275"/>
                    </a:lnTo>
                    <a:lnTo>
                      <a:pt x="924" y="1263"/>
                    </a:lnTo>
                    <a:lnTo>
                      <a:pt x="953" y="1249"/>
                    </a:lnTo>
                    <a:lnTo>
                      <a:pt x="982" y="1234"/>
                    </a:lnTo>
                    <a:lnTo>
                      <a:pt x="1010" y="1218"/>
                    </a:lnTo>
                    <a:lnTo>
                      <a:pt x="1036" y="1199"/>
                    </a:lnTo>
                    <a:lnTo>
                      <a:pt x="1063" y="1180"/>
                    </a:lnTo>
                    <a:lnTo>
                      <a:pt x="1113" y="1136"/>
                    </a:lnTo>
                    <a:lnTo>
                      <a:pt x="1159" y="1088"/>
                    </a:lnTo>
                    <a:lnTo>
                      <a:pt x="1199" y="1036"/>
                    </a:lnTo>
                    <a:lnTo>
                      <a:pt x="1233" y="982"/>
                    </a:lnTo>
                    <a:lnTo>
                      <a:pt x="1262" y="924"/>
                    </a:lnTo>
                    <a:lnTo>
                      <a:pt x="1284" y="864"/>
                    </a:lnTo>
                    <a:lnTo>
                      <a:pt x="1301" y="803"/>
                    </a:lnTo>
                    <a:lnTo>
                      <a:pt x="1311" y="741"/>
                    </a:lnTo>
                    <a:lnTo>
                      <a:pt x="1316" y="677"/>
                    </a:lnTo>
                    <a:lnTo>
                      <a:pt x="1315" y="614"/>
                    </a:lnTo>
                    <a:lnTo>
                      <a:pt x="1308" y="551"/>
                    </a:lnTo>
                    <a:lnTo>
                      <a:pt x="1294" y="487"/>
                    </a:lnTo>
                    <a:lnTo>
                      <a:pt x="1275" y="426"/>
                    </a:lnTo>
                    <a:lnTo>
                      <a:pt x="1249" y="366"/>
                    </a:lnTo>
                    <a:lnTo>
                      <a:pt x="1217" y="309"/>
                    </a:lnTo>
                    <a:lnTo>
                      <a:pt x="1178" y="253"/>
                    </a:lnTo>
                    <a:lnTo>
                      <a:pt x="1157" y="228"/>
                    </a:lnTo>
                    <a:lnTo>
                      <a:pt x="1135" y="204"/>
                    </a:lnTo>
                    <a:lnTo>
                      <a:pt x="1112" y="181"/>
                    </a:lnTo>
                    <a:lnTo>
                      <a:pt x="1088" y="159"/>
                    </a:lnTo>
                    <a:lnTo>
                      <a:pt x="1064" y="138"/>
                    </a:lnTo>
                    <a:lnTo>
                      <a:pt x="1037" y="119"/>
                    </a:lnTo>
                    <a:lnTo>
                      <a:pt x="1011" y="101"/>
                    </a:lnTo>
                    <a:lnTo>
                      <a:pt x="983" y="85"/>
                    </a:lnTo>
                    <a:lnTo>
                      <a:pt x="956" y="70"/>
                    </a:lnTo>
                    <a:lnTo>
                      <a:pt x="927" y="56"/>
                    </a:lnTo>
                    <a:lnTo>
                      <a:pt x="897" y="44"/>
                    </a:lnTo>
                    <a:lnTo>
                      <a:pt x="866" y="33"/>
                    </a:lnTo>
                    <a:lnTo>
                      <a:pt x="836" y="24"/>
                    </a:lnTo>
                    <a:lnTo>
                      <a:pt x="804" y="16"/>
                    </a:lnTo>
                    <a:lnTo>
                      <a:pt x="771" y="9"/>
                    </a:lnTo>
                    <a:lnTo>
                      <a:pt x="739" y="5"/>
                    </a:lnTo>
                    <a:lnTo>
                      <a:pt x="707" y="1"/>
                    </a:lnTo>
                    <a:lnTo>
                      <a:pt x="673" y="0"/>
                    </a:lnTo>
                    <a:lnTo>
                      <a:pt x="641" y="0"/>
                    </a:lnTo>
                    <a:lnTo>
                      <a:pt x="609" y="1"/>
                    </a:lnTo>
                    <a:lnTo>
                      <a:pt x="578" y="5"/>
                    </a:lnTo>
                    <a:lnTo>
                      <a:pt x="546" y="9"/>
                    </a:lnTo>
                    <a:lnTo>
                      <a:pt x="514" y="15"/>
                    </a:lnTo>
                    <a:lnTo>
                      <a:pt x="483" y="23"/>
                    </a:lnTo>
                    <a:lnTo>
                      <a:pt x="452" y="32"/>
                    </a:lnTo>
                    <a:lnTo>
                      <a:pt x="422" y="43"/>
                    </a:lnTo>
                    <a:lnTo>
                      <a:pt x="392" y="55"/>
                    </a:lnTo>
                    <a:lnTo>
                      <a:pt x="364" y="69"/>
                    </a:lnTo>
                    <a:lnTo>
                      <a:pt x="335" y="84"/>
                    </a:lnTo>
                    <a:lnTo>
                      <a:pt x="307" y="100"/>
                    </a:lnTo>
                    <a:lnTo>
                      <a:pt x="279" y="119"/>
                    </a:lnTo>
                    <a:lnTo>
                      <a:pt x="253" y="138"/>
                    </a:lnTo>
                    <a:lnTo>
                      <a:pt x="228" y="159"/>
                    </a:lnTo>
                    <a:lnTo>
                      <a:pt x="203" y="181"/>
                    </a:lnTo>
                    <a:lnTo>
                      <a:pt x="180" y="204"/>
                    </a:lnTo>
                    <a:lnTo>
                      <a:pt x="159" y="228"/>
                    </a:lnTo>
                    <a:lnTo>
                      <a:pt x="138" y="253"/>
                    </a:lnTo>
                    <a:lnTo>
                      <a:pt x="118" y="279"/>
                    </a:lnTo>
                    <a:lnTo>
                      <a:pt x="101" y="305"/>
                    </a:lnTo>
                    <a:lnTo>
                      <a:pt x="84" y="333"/>
                    </a:lnTo>
                    <a:lnTo>
                      <a:pt x="69" y="362"/>
                    </a:lnTo>
                    <a:lnTo>
                      <a:pt x="55" y="391"/>
                    </a:lnTo>
                    <a:lnTo>
                      <a:pt x="43" y="421"/>
                    </a:lnTo>
                    <a:lnTo>
                      <a:pt x="32" y="450"/>
                    </a:lnTo>
                    <a:lnTo>
                      <a:pt x="23" y="482"/>
                    </a:lnTo>
                    <a:lnTo>
                      <a:pt x="15" y="514"/>
                    </a:lnTo>
                    <a:lnTo>
                      <a:pt x="9" y="546"/>
                    </a:lnTo>
                    <a:lnTo>
                      <a:pt x="4" y="578"/>
                    </a:lnTo>
                    <a:lnTo>
                      <a:pt x="0" y="644"/>
                    </a:lnTo>
                    <a:lnTo>
                      <a:pt x="1" y="709"/>
                    </a:lnTo>
                    <a:lnTo>
                      <a:pt x="9" y="772"/>
                    </a:lnTo>
                    <a:lnTo>
                      <a:pt x="23" y="834"/>
                    </a:lnTo>
                    <a:lnTo>
                      <a:pt x="42" y="895"/>
                    </a:lnTo>
                    <a:lnTo>
                      <a:pt x="69" y="954"/>
                    </a:lnTo>
                    <a:lnTo>
                      <a:pt x="100" y="1010"/>
                    </a:lnTo>
                    <a:lnTo>
                      <a:pt x="138" y="10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67" name="Freeform 147"/>
              <p:cNvSpPr>
                <a:spLocks/>
              </p:cNvSpPr>
              <p:nvPr/>
            </p:nvSpPr>
            <p:spPr bwMode="auto">
              <a:xfrm>
                <a:off x="916" y="2896"/>
                <a:ext cx="611" cy="612"/>
              </a:xfrm>
              <a:custGeom>
                <a:avLst/>
                <a:gdLst>
                  <a:gd name="T0" fmla="*/ 260 w 1222"/>
                  <a:gd name="T1" fmla="*/ 111 h 1224"/>
                  <a:gd name="T2" fmla="*/ 311 w 1222"/>
                  <a:gd name="T3" fmla="*/ 79 h 1224"/>
                  <a:gd name="T4" fmla="*/ 365 w 1222"/>
                  <a:gd name="T5" fmla="*/ 52 h 1224"/>
                  <a:gd name="T6" fmla="*/ 420 w 1222"/>
                  <a:gd name="T7" fmla="*/ 30 h 1224"/>
                  <a:gd name="T8" fmla="*/ 478 w 1222"/>
                  <a:gd name="T9" fmla="*/ 15 h 1224"/>
                  <a:gd name="T10" fmla="*/ 537 w 1222"/>
                  <a:gd name="T11" fmla="*/ 5 h 1224"/>
                  <a:gd name="T12" fmla="*/ 595 w 1222"/>
                  <a:gd name="T13" fmla="*/ 0 h 1224"/>
                  <a:gd name="T14" fmla="*/ 656 w 1222"/>
                  <a:gd name="T15" fmla="*/ 1 h 1224"/>
                  <a:gd name="T16" fmla="*/ 716 w 1222"/>
                  <a:gd name="T17" fmla="*/ 9 h 1224"/>
                  <a:gd name="T18" fmla="*/ 775 w 1222"/>
                  <a:gd name="T19" fmla="*/ 23 h 1224"/>
                  <a:gd name="T20" fmla="*/ 833 w 1222"/>
                  <a:gd name="T21" fmla="*/ 42 h 1224"/>
                  <a:gd name="T22" fmla="*/ 887 w 1222"/>
                  <a:gd name="T23" fmla="*/ 66 h 1224"/>
                  <a:gd name="T24" fmla="*/ 939 w 1222"/>
                  <a:gd name="T25" fmla="*/ 96 h 1224"/>
                  <a:gd name="T26" fmla="*/ 987 w 1222"/>
                  <a:gd name="T27" fmla="*/ 129 h 1224"/>
                  <a:gd name="T28" fmla="*/ 1032 w 1222"/>
                  <a:gd name="T29" fmla="*/ 168 h 1224"/>
                  <a:gd name="T30" fmla="*/ 1073 w 1222"/>
                  <a:gd name="T31" fmla="*/ 212 h 1224"/>
                  <a:gd name="T32" fmla="*/ 1129 w 1222"/>
                  <a:gd name="T33" fmla="*/ 287 h 1224"/>
                  <a:gd name="T34" fmla="*/ 1183 w 1222"/>
                  <a:gd name="T35" fmla="*/ 397 h 1224"/>
                  <a:gd name="T36" fmla="*/ 1214 w 1222"/>
                  <a:gd name="T37" fmla="*/ 512 h 1224"/>
                  <a:gd name="T38" fmla="*/ 1222 w 1222"/>
                  <a:gd name="T39" fmla="*/ 629 h 1224"/>
                  <a:gd name="T40" fmla="*/ 1207 w 1222"/>
                  <a:gd name="T41" fmla="*/ 746 h 1224"/>
                  <a:gd name="T42" fmla="*/ 1170 w 1222"/>
                  <a:gd name="T43" fmla="*/ 857 h 1224"/>
                  <a:gd name="T44" fmla="*/ 1112 w 1222"/>
                  <a:gd name="T45" fmla="*/ 961 h 1224"/>
                  <a:gd name="T46" fmla="*/ 1033 w 1222"/>
                  <a:gd name="T47" fmla="*/ 1054 h 1224"/>
                  <a:gd name="T48" fmla="*/ 962 w 1222"/>
                  <a:gd name="T49" fmla="*/ 1113 h 1224"/>
                  <a:gd name="T50" fmla="*/ 911 w 1222"/>
                  <a:gd name="T51" fmla="*/ 1145 h 1224"/>
                  <a:gd name="T52" fmla="*/ 858 w 1222"/>
                  <a:gd name="T53" fmla="*/ 1172 h 1224"/>
                  <a:gd name="T54" fmla="*/ 801 w 1222"/>
                  <a:gd name="T55" fmla="*/ 1194 h 1224"/>
                  <a:gd name="T56" fmla="*/ 745 w 1222"/>
                  <a:gd name="T57" fmla="*/ 1209 h 1224"/>
                  <a:gd name="T58" fmla="*/ 686 w 1222"/>
                  <a:gd name="T59" fmla="*/ 1219 h 1224"/>
                  <a:gd name="T60" fmla="*/ 626 w 1222"/>
                  <a:gd name="T61" fmla="*/ 1224 h 1224"/>
                  <a:gd name="T62" fmla="*/ 567 w 1222"/>
                  <a:gd name="T63" fmla="*/ 1223 h 1224"/>
                  <a:gd name="T64" fmla="*/ 507 w 1222"/>
                  <a:gd name="T65" fmla="*/ 1214 h 1224"/>
                  <a:gd name="T66" fmla="*/ 447 w 1222"/>
                  <a:gd name="T67" fmla="*/ 1202 h 1224"/>
                  <a:gd name="T68" fmla="*/ 390 w 1222"/>
                  <a:gd name="T69" fmla="*/ 1182 h 1224"/>
                  <a:gd name="T70" fmla="*/ 336 w 1222"/>
                  <a:gd name="T71" fmla="*/ 1158 h 1224"/>
                  <a:gd name="T72" fmla="*/ 284 w 1222"/>
                  <a:gd name="T73" fmla="*/ 1129 h 1224"/>
                  <a:gd name="T74" fmla="*/ 235 w 1222"/>
                  <a:gd name="T75" fmla="*/ 1095 h 1224"/>
                  <a:gd name="T76" fmla="*/ 190 w 1222"/>
                  <a:gd name="T77" fmla="*/ 1056 h 1224"/>
                  <a:gd name="T78" fmla="*/ 148 w 1222"/>
                  <a:gd name="T79" fmla="*/ 1012 h 1224"/>
                  <a:gd name="T80" fmla="*/ 94 w 1222"/>
                  <a:gd name="T81" fmla="*/ 938 h 1224"/>
                  <a:gd name="T82" fmla="*/ 40 w 1222"/>
                  <a:gd name="T83" fmla="*/ 831 h 1224"/>
                  <a:gd name="T84" fmla="*/ 9 w 1222"/>
                  <a:gd name="T85" fmla="*/ 717 h 1224"/>
                  <a:gd name="T86" fmla="*/ 0 w 1222"/>
                  <a:gd name="T87" fmla="*/ 597 h 1224"/>
                  <a:gd name="T88" fmla="*/ 9 w 1222"/>
                  <a:gd name="T89" fmla="*/ 507 h 1224"/>
                  <a:gd name="T90" fmla="*/ 22 w 1222"/>
                  <a:gd name="T91" fmla="*/ 447 h 1224"/>
                  <a:gd name="T92" fmla="*/ 41 w 1222"/>
                  <a:gd name="T93" fmla="*/ 391 h 1224"/>
                  <a:gd name="T94" fmla="*/ 65 w 1222"/>
                  <a:gd name="T95" fmla="*/ 337 h 1224"/>
                  <a:gd name="T96" fmla="*/ 94 w 1222"/>
                  <a:gd name="T97" fmla="*/ 285 h 1224"/>
                  <a:gd name="T98" fmla="*/ 129 w 1222"/>
                  <a:gd name="T99" fmla="*/ 235 h 1224"/>
                  <a:gd name="T100" fmla="*/ 168 w 1222"/>
                  <a:gd name="T101" fmla="*/ 190 h 1224"/>
                  <a:gd name="T102" fmla="*/ 212 w 1222"/>
                  <a:gd name="T103" fmla="*/ 149 h 1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22" h="1224">
                    <a:moveTo>
                      <a:pt x="236" y="129"/>
                    </a:moveTo>
                    <a:lnTo>
                      <a:pt x="260" y="111"/>
                    </a:lnTo>
                    <a:lnTo>
                      <a:pt x="285" y="95"/>
                    </a:lnTo>
                    <a:lnTo>
                      <a:pt x="311" y="79"/>
                    </a:lnTo>
                    <a:lnTo>
                      <a:pt x="337" y="65"/>
                    </a:lnTo>
                    <a:lnTo>
                      <a:pt x="365" y="52"/>
                    </a:lnTo>
                    <a:lnTo>
                      <a:pt x="393" y="41"/>
                    </a:lnTo>
                    <a:lnTo>
                      <a:pt x="420" y="30"/>
                    </a:lnTo>
                    <a:lnTo>
                      <a:pt x="449" y="22"/>
                    </a:lnTo>
                    <a:lnTo>
                      <a:pt x="478" y="15"/>
                    </a:lnTo>
                    <a:lnTo>
                      <a:pt x="507" y="9"/>
                    </a:lnTo>
                    <a:lnTo>
                      <a:pt x="537" y="5"/>
                    </a:lnTo>
                    <a:lnTo>
                      <a:pt x="565" y="1"/>
                    </a:lnTo>
                    <a:lnTo>
                      <a:pt x="595" y="0"/>
                    </a:lnTo>
                    <a:lnTo>
                      <a:pt x="626" y="0"/>
                    </a:lnTo>
                    <a:lnTo>
                      <a:pt x="656" y="1"/>
                    </a:lnTo>
                    <a:lnTo>
                      <a:pt x="686" y="5"/>
                    </a:lnTo>
                    <a:lnTo>
                      <a:pt x="716" y="9"/>
                    </a:lnTo>
                    <a:lnTo>
                      <a:pt x="746" y="15"/>
                    </a:lnTo>
                    <a:lnTo>
                      <a:pt x="775" y="23"/>
                    </a:lnTo>
                    <a:lnTo>
                      <a:pt x="804" y="31"/>
                    </a:lnTo>
                    <a:lnTo>
                      <a:pt x="833" y="42"/>
                    </a:lnTo>
                    <a:lnTo>
                      <a:pt x="860" y="53"/>
                    </a:lnTo>
                    <a:lnTo>
                      <a:pt x="887" y="66"/>
                    </a:lnTo>
                    <a:lnTo>
                      <a:pt x="913" y="80"/>
                    </a:lnTo>
                    <a:lnTo>
                      <a:pt x="939" y="96"/>
                    </a:lnTo>
                    <a:lnTo>
                      <a:pt x="963" y="112"/>
                    </a:lnTo>
                    <a:lnTo>
                      <a:pt x="987" y="129"/>
                    </a:lnTo>
                    <a:lnTo>
                      <a:pt x="1010" y="149"/>
                    </a:lnTo>
                    <a:lnTo>
                      <a:pt x="1032" y="168"/>
                    </a:lnTo>
                    <a:lnTo>
                      <a:pt x="1054" y="190"/>
                    </a:lnTo>
                    <a:lnTo>
                      <a:pt x="1073" y="212"/>
                    </a:lnTo>
                    <a:lnTo>
                      <a:pt x="1093" y="236"/>
                    </a:lnTo>
                    <a:lnTo>
                      <a:pt x="1129" y="287"/>
                    </a:lnTo>
                    <a:lnTo>
                      <a:pt x="1159" y="341"/>
                    </a:lnTo>
                    <a:lnTo>
                      <a:pt x="1183" y="397"/>
                    </a:lnTo>
                    <a:lnTo>
                      <a:pt x="1201" y="454"/>
                    </a:lnTo>
                    <a:lnTo>
                      <a:pt x="1214" y="512"/>
                    </a:lnTo>
                    <a:lnTo>
                      <a:pt x="1221" y="571"/>
                    </a:lnTo>
                    <a:lnTo>
                      <a:pt x="1222" y="629"/>
                    </a:lnTo>
                    <a:lnTo>
                      <a:pt x="1217" y="688"/>
                    </a:lnTo>
                    <a:lnTo>
                      <a:pt x="1207" y="746"/>
                    </a:lnTo>
                    <a:lnTo>
                      <a:pt x="1191" y="802"/>
                    </a:lnTo>
                    <a:lnTo>
                      <a:pt x="1170" y="857"/>
                    </a:lnTo>
                    <a:lnTo>
                      <a:pt x="1144" y="910"/>
                    </a:lnTo>
                    <a:lnTo>
                      <a:pt x="1112" y="961"/>
                    </a:lnTo>
                    <a:lnTo>
                      <a:pt x="1076" y="1009"/>
                    </a:lnTo>
                    <a:lnTo>
                      <a:pt x="1033" y="1054"/>
                    </a:lnTo>
                    <a:lnTo>
                      <a:pt x="986" y="1095"/>
                    </a:lnTo>
                    <a:lnTo>
                      <a:pt x="962" y="1113"/>
                    </a:lnTo>
                    <a:lnTo>
                      <a:pt x="936" y="1129"/>
                    </a:lnTo>
                    <a:lnTo>
                      <a:pt x="911" y="1145"/>
                    </a:lnTo>
                    <a:lnTo>
                      <a:pt x="884" y="1159"/>
                    </a:lnTo>
                    <a:lnTo>
                      <a:pt x="858" y="1172"/>
                    </a:lnTo>
                    <a:lnTo>
                      <a:pt x="830" y="1183"/>
                    </a:lnTo>
                    <a:lnTo>
                      <a:pt x="801" y="1194"/>
                    </a:lnTo>
                    <a:lnTo>
                      <a:pt x="774" y="1202"/>
                    </a:lnTo>
                    <a:lnTo>
                      <a:pt x="745" y="1209"/>
                    </a:lnTo>
                    <a:lnTo>
                      <a:pt x="716" y="1214"/>
                    </a:lnTo>
                    <a:lnTo>
                      <a:pt x="686" y="1219"/>
                    </a:lnTo>
                    <a:lnTo>
                      <a:pt x="656" y="1223"/>
                    </a:lnTo>
                    <a:lnTo>
                      <a:pt x="626" y="1224"/>
                    </a:lnTo>
                    <a:lnTo>
                      <a:pt x="596" y="1224"/>
                    </a:lnTo>
                    <a:lnTo>
                      <a:pt x="567" y="1223"/>
                    </a:lnTo>
                    <a:lnTo>
                      <a:pt x="537" y="1219"/>
                    </a:lnTo>
                    <a:lnTo>
                      <a:pt x="507" y="1214"/>
                    </a:lnTo>
                    <a:lnTo>
                      <a:pt x="477" y="1209"/>
                    </a:lnTo>
                    <a:lnTo>
                      <a:pt x="447" y="1202"/>
                    </a:lnTo>
                    <a:lnTo>
                      <a:pt x="418" y="1193"/>
                    </a:lnTo>
                    <a:lnTo>
                      <a:pt x="390" y="1182"/>
                    </a:lnTo>
                    <a:lnTo>
                      <a:pt x="363" y="1171"/>
                    </a:lnTo>
                    <a:lnTo>
                      <a:pt x="336" y="1158"/>
                    </a:lnTo>
                    <a:lnTo>
                      <a:pt x="310" y="1144"/>
                    </a:lnTo>
                    <a:lnTo>
                      <a:pt x="284" y="1129"/>
                    </a:lnTo>
                    <a:lnTo>
                      <a:pt x="259" y="1112"/>
                    </a:lnTo>
                    <a:lnTo>
                      <a:pt x="235" y="1095"/>
                    </a:lnTo>
                    <a:lnTo>
                      <a:pt x="212" y="1075"/>
                    </a:lnTo>
                    <a:lnTo>
                      <a:pt x="190" y="1056"/>
                    </a:lnTo>
                    <a:lnTo>
                      <a:pt x="168" y="1034"/>
                    </a:lnTo>
                    <a:lnTo>
                      <a:pt x="148" y="1012"/>
                    </a:lnTo>
                    <a:lnTo>
                      <a:pt x="129" y="988"/>
                    </a:lnTo>
                    <a:lnTo>
                      <a:pt x="94" y="938"/>
                    </a:lnTo>
                    <a:lnTo>
                      <a:pt x="64" y="886"/>
                    </a:lnTo>
                    <a:lnTo>
                      <a:pt x="40" y="831"/>
                    </a:lnTo>
                    <a:lnTo>
                      <a:pt x="22" y="774"/>
                    </a:lnTo>
                    <a:lnTo>
                      <a:pt x="9" y="717"/>
                    </a:lnTo>
                    <a:lnTo>
                      <a:pt x="1" y="658"/>
                    </a:lnTo>
                    <a:lnTo>
                      <a:pt x="0" y="597"/>
                    </a:lnTo>
                    <a:lnTo>
                      <a:pt x="4" y="537"/>
                    </a:lnTo>
                    <a:lnTo>
                      <a:pt x="9" y="507"/>
                    </a:lnTo>
                    <a:lnTo>
                      <a:pt x="15" y="477"/>
                    </a:lnTo>
                    <a:lnTo>
                      <a:pt x="22" y="447"/>
                    </a:lnTo>
                    <a:lnTo>
                      <a:pt x="31" y="418"/>
                    </a:lnTo>
                    <a:lnTo>
                      <a:pt x="41" y="391"/>
                    </a:lnTo>
                    <a:lnTo>
                      <a:pt x="53" y="363"/>
                    </a:lnTo>
                    <a:lnTo>
                      <a:pt x="65" y="337"/>
                    </a:lnTo>
                    <a:lnTo>
                      <a:pt x="79" y="310"/>
                    </a:lnTo>
                    <a:lnTo>
                      <a:pt x="94" y="285"/>
                    </a:lnTo>
                    <a:lnTo>
                      <a:pt x="112" y="259"/>
                    </a:lnTo>
                    <a:lnTo>
                      <a:pt x="129" y="235"/>
                    </a:lnTo>
                    <a:lnTo>
                      <a:pt x="148" y="212"/>
                    </a:lnTo>
                    <a:lnTo>
                      <a:pt x="168" y="190"/>
                    </a:lnTo>
                    <a:lnTo>
                      <a:pt x="190" y="168"/>
                    </a:lnTo>
                    <a:lnTo>
                      <a:pt x="212" y="149"/>
                    </a:lnTo>
                    <a:lnTo>
                      <a:pt x="236" y="1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68" name="Freeform 148"/>
              <p:cNvSpPr>
                <a:spLocks/>
              </p:cNvSpPr>
              <p:nvPr/>
            </p:nvSpPr>
            <p:spPr bwMode="auto">
              <a:xfrm>
                <a:off x="607" y="3363"/>
                <a:ext cx="299" cy="288"/>
              </a:xfrm>
              <a:custGeom>
                <a:avLst/>
                <a:gdLst>
                  <a:gd name="T0" fmla="*/ 422 w 597"/>
                  <a:gd name="T1" fmla="*/ 440 h 576"/>
                  <a:gd name="T2" fmla="*/ 367 w 597"/>
                  <a:gd name="T3" fmla="*/ 369 h 576"/>
                  <a:gd name="T4" fmla="*/ 597 w 597"/>
                  <a:gd name="T5" fmla="*/ 190 h 576"/>
                  <a:gd name="T6" fmla="*/ 568 w 597"/>
                  <a:gd name="T7" fmla="*/ 152 h 576"/>
                  <a:gd name="T8" fmla="*/ 337 w 597"/>
                  <a:gd name="T9" fmla="*/ 331 h 576"/>
                  <a:gd name="T10" fmla="*/ 244 w 597"/>
                  <a:gd name="T11" fmla="*/ 211 h 576"/>
                  <a:gd name="T12" fmla="*/ 477 w 597"/>
                  <a:gd name="T13" fmla="*/ 38 h 576"/>
                  <a:gd name="T14" fmla="*/ 447 w 597"/>
                  <a:gd name="T15" fmla="*/ 0 h 576"/>
                  <a:gd name="T16" fmla="*/ 215 w 597"/>
                  <a:gd name="T17" fmla="*/ 173 h 576"/>
                  <a:gd name="T18" fmla="*/ 160 w 597"/>
                  <a:gd name="T19" fmla="*/ 103 h 576"/>
                  <a:gd name="T20" fmla="*/ 141 w 597"/>
                  <a:gd name="T21" fmla="*/ 118 h 576"/>
                  <a:gd name="T22" fmla="*/ 0 w 597"/>
                  <a:gd name="T23" fmla="*/ 233 h 576"/>
                  <a:gd name="T24" fmla="*/ 0 w 597"/>
                  <a:gd name="T25" fmla="*/ 293 h 576"/>
                  <a:gd name="T26" fmla="*/ 152 w 597"/>
                  <a:gd name="T27" fmla="*/ 171 h 576"/>
                  <a:gd name="T28" fmla="*/ 329 w 597"/>
                  <a:gd name="T29" fmla="*/ 398 h 576"/>
                  <a:gd name="T30" fmla="*/ 329 w 597"/>
                  <a:gd name="T31" fmla="*/ 398 h 576"/>
                  <a:gd name="T32" fmla="*/ 354 w 597"/>
                  <a:gd name="T33" fmla="*/ 432 h 576"/>
                  <a:gd name="T34" fmla="*/ 170 w 597"/>
                  <a:gd name="T35" fmla="*/ 576 h 576"/>
                  <a:gd name="T36" fmla="*/ 247 w 597"/>
                  <a:gd name="T37" fmla="*/ 576 h 576"/>
                  <a:gd name="T38" fmla="*/ 422 w 597"/>
                  <a:gd name="T39" fmla="*/ 44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7" h="576">
                    <a:moveTo>
                      <a:pt x="422" y="440"/>
                    </a:moveTo>
                    <a:lnTo>
                      <a:pt x="367" y="369"/>
                    </a:lnTo>
                    <a:lnTo>
                      <a:pt x="597" y="190"/>
                    </a:lnTo>
                    <a:lnTo>
                      <a:pt x="568" y="152"/>
                    </a:lnTo>
                    <a:lnTo>
                      <a:pt x="337" y="331"/>
                    </a:lnTo>
                    <a:lnTo>
                      <a:pt x="244" y="211"/>
                    </a:lnTo>
                    <a:lnTo>
                      <a:pt x="477" y="38"/>
                    </a:lnTo>
                    <a:lnTo>
                      <a:pt x="447" y="0"/>
                    </a:lnTo>
                    <a:lnTo>
                      <a:pt x="215" y="173"/>
                    </a:lnTo>
                    <a:lnTo>
                      <a:pt x="160" y="103"/>
                    </a:lnTo>
                    <a:lnTo>
                      <a:pt x="141" y="118"/>
                    </a:lnTo>
                    <a:lnTo>
                      <a:pt x="0" y="233"/>
                    </a:lnTo>
                    <a:lnTo>
                      <a:pt x="0" y="293"/>
                    </a:lnTo>
                    <a:lnTo>
                      <a:pt x="152" y="171"/>
                    </a:lnTo>
                    <a:lnTo>
                      <a:pt x="329" y="398"/>
                    </a:lnTo>
                    <a:lnTo>
                      <a:pt x="329" y="398"/>
                    </a:lnTo>
                    <a:lnTo>
                      <a:pt x="354" y="432"/>
                    </a:lnTo>
                    <a:lnTo>
                      <a:pt x="170" y="576"/>
                    </a:lnTo>
                    <a:lnTo>
                      <a:pt x="247" y="576"/>
                    </a:lnTo>
                    <a:lnTo>
                      <a:pt x="422" y="4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69" name="Freeform 149"/>
              <p:cNvSpPr>
                <a:spLocks/>
              </p:cNvSpPr>
              <p:nvPr/>
            </p:nvSpPr>
            <p:spPr bwMode="auto">
              <a:xfrm>
                <a:off x="1034" y="2963"/>
                <a:ext cx="55" cy="54"/>
              </a:xfrm>
              <a:custGeom>
                <a:avLst/>
                <a:gdLst>
                  <a:gd name="T0" fmla="*/ 104 w 110"/>
                  <a:gd name="T1" fmla="*/ 33 h 108"/>
                  <a:gd name="T2" fmla="*/ 107 w 110"/>
                  <a:gd name="T3" fmla="*/ 44 h 108"/>
                  <a:gd name="T4" fmla="*/ 110 w 110"/>
                  <a:gd name="T5" fmla="*/ 54 h 108"/>
                  <a:gd name="T6" fmla="*/ 109 w 110"/>
                  <a:gd name="T7" fmla="*/ 63 h 108"/>
                  <a:gd name="T8" fmla="*/ 106 w 110"/>
                  <a:gd name="T9" fmla="*/ 72 h 108"/>
                  <a:gd name="T10" fmla="*/ 102 w 110"/>
                  <a:gd name="T11" fmla="*/ 82 h 108"/>
                  <a:gd name="T12" fmla="*/ 96 w 110"/>
                  <a:gd name="T13" fmla="*/ 90 h 108"/>
                  <a:gd name="T14" fmla="*/ 87 w 110"/>
                  <a:gd name="T15" fmla="*/ 97 h 108"/>
                  <a:gd name="T16" fmla="*/ 76 w 110"/>
                  <a:gd name="T17" fmla="*/ 102 h 108"/>
                  <a:gd name="T18" fmla="*/ 65 w 110"/>
                  <a:gd name="T19" fmla="*/ 106 h 108"/>
                  <a:gd name="T20" fmla="*/ 53 w 110"/>
                  <a:gd name="T21" fmla="*/ 108 h 108"/>
                  <a:gd name="T22" fmla="*/ 43 w 110"/>
                  <a:gd name="T23" fmla="*/ 107 h 108"/>
                  <a:gd name="T24" fmla="*/ 34 w 110"/>
                  <a:gd name="T25" fmla="*/ 105 h 108"/>
                  <a:gd name="T26" fmla="*/ 25 w 110"/>
                  <a:gd name="T27" fmla="*/ 100 h 108"/>
                  <a:gd name="T28" fmla="*/ 16 w 110"/>
                  <a:gd name="T29" fmla="*/ 93 h 108"/>
                  <a:gd name="T30" fmla="*/ 11 w 110"/>
                  <a:gd name="T31" fmla="*/ 85 h 108"/>
                  <a:gd name="T32" fmla="*/ 5 w 110"/>
                  <a:gd name="T33" fmla="*/ 76 h 108"/>
                  <a:gd name="T34" fmla="*/ 1 w 110"/>
                  <a:gd name="T35" fmla="*/ 66 h 108"/>
                  <a:gd name="T36" fmla="*/ 0 w 110"/>
                  <a:gd name="T37" fmla="*/ 55 h 108"/>
                  <a:gd name="T38" fmla="*/ 0 w 110"/>
                  <a:gd name="T39" fmla="*/ 45 h 108"/>
                  <a:gd name="T40" fmla="*/ 4 w 110"/>
                  <a:gd name="T41" fmla="*/ 36 h 108"/>
                  <a:gd name="T42" fmla="*/ 8 w 110"/>
                  <a:gd name="T43" fmla="*/ 26 h 108"/>
                  <a:gd name="T44" fmla="*/ 14 w 110"/>
                  <a:gd name="T45" fmla="*/ 18 h 108"/>
                  <a:gd name="T46" fmla="*/ 23 w 110"/>
                  <a:gd name="T47" fmla="*/ 11 h 108"/>
                  <a:gd name="T48" fmla="*/ 34 w 110"/>
                  <a:gd name="T49" fmla="*/ 6 h 108"/>
                  <a:gd name="T50" fmla="*/ 45 w 110"/>
                  <a:gd name="T51" fmla="*/ 2 h 108"/>
                  <a:gd name="T52" fmla="*/ 57 w 110"/>
                  <a:gd name="T53" fmla="*/ 0 h 108"/>
                  <a:gd name="T54" fmla="*/ 67 w 110"/>
                  <a:gd name="T55" fmla="*/ 1 h 108"/>
                  <a:gd name="T56" fmla="*/ 76 w 110"/>
                  <a:gd name="T57" fmla="*/ 3 h 108"/>
                  <a:gd name="T58" fmla="*/ 84 w 110"/>
                  <a:gd name="T59" fmla="*/ 9 h 108"/>
                  <a:gd name="T60" fmla="*/ 92 w 110"/>
                  <a:gd name="T61" fmla="*/ 15 h 108"/>
                  <a:gd name="T62" fmla="*/ 99 w 110"/>
                  <a:gd name="T63" fmla="*/ 24 h 108"/>
                  <a:gd name="T64" fmla="*/ 104 w 110"/>
                  <a:gd name="T65" fmla="*/ 3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0" h="108">
                    <a:moveTo>
                      <a:pt x="104" y="33"/>
                    </a:moveTo>
                    <a:lnTo>
                      <a:pt x="107" y="44"/>
                    </a:lnTo>
                    <a:lnTo>
                      <a:pt x="110" y="54"/>
                    </a:lnTo>
                    <a:lnTo>
                      <a:pt x="109" y="63"/>
                    </a:lnTo>
                    <a:lnTo>
                      <a:pt x="106" y="72"/>
                    </a:lnTo>
                    <a:lnTo>
                      <a:pt x="102" y="82"/>
                    </a:lnTo>
                    <a:lnTo>
                      <a:pt x="96" y="90"/>
                    </a:lnTo>
                    <a:lnTo>
                      <a:pt x="87" y="97"/>
                    </a:lnTo>
                    <a:lnTo>
                      <a:pt x="76" y="102"/>
                    </a:lnTo>
                    <a:lnTo>
                      <a:pt x="65" y="106"/>
                    </a:lnTo>
                    <a:lnTo>
                      <a:pt x="53" y="108"/>
                    </a:lnTo>
                    <a:lnTo>
                      <a:pt x="43" y="107"/>
                    </a:lnTo>
                    <a:lnTo>
                      <a:pt x="34" y="105"/>
                    </a:lnTo>
                    <a:lnTo>
                      <a:pt x="25" y="100"/>
                    </a:lnTo>
                    <a:lnTo>
                      <a:pt x="16" y="93"/>
                    </a:lnTo>
                    <a:lnTo>
                      <a:pt x="11" y="85"/>
                    </a:lnTo>
                    <a:lnTo>
                      <a:pt x="5" y="76"/>
                    </a:lnTo>
                    <a:lnTo>
                      <a:pt x="1" y="66"/>
                    </a:lnTo>
                    <a:lnTo>
                      <a:pt x="0" y="55"/>
                    </a:lnTo>
                    <a:lnTo>
                      <a:pt x="0" y="45"/>
                    </a:lnTo>
                    <a:lnTo>
                      <a:pt x="4" y="36"/>
                    </a:lnTo>
                    <a:lnTo>
                      <a:pt x="8" y="26"/>
                    </a:lnTo>
                    <a:lnTo>
                      <a:pt x="14" y="18"/>
                    </a:lnTo>
                    <a:lnTo>
                      <a:pt x="23" y="11"/>
                    </a:lnTo>
                    <a:lnTo>
                      <a:pt x="34" y="6"/>
                    </a:lnTo>
                    <a:lnTo>
                      <a:pt x="45" y="2"/>
                    </a:lnTo>
                    <a:lnTo>
                      <a:pt x="57" y="0"/>
                    </a:lnTo>
                    <a:lnTo>
                      <a:pt x="67" y="1"/>
                    </a:lnTo>
                    <a:lnTo>
                      <a:pt x="76" y="3"/>
                    </a:lnTo>
                    <a:lnTo>
                      <a:pt x="84" y="9"/>
                    </a:lnTo>
                    <a:lnTo>
                      <a:pt x="92" y="15"/>
                    </a:lnTo>
                    <a:lnTo>
                      <a:pt x="99" y="24"/>
                    </a:lnTo>
                    <a:lnTo>
                      <a:pt x="104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70" name="Freeform 150"/>
              <p:cNvSpPr>
                <a:spLocks/>
              </p:cNvSpPr>
              <p:nvPr/>
            </p:nvSpPr>
            <p:spPr bwMode="auto">
              <a:xfrm rot="-245137">
                <a:off x="1043" y="3185"/>
                <a:ext cx="54" cy="55"/>
              </a:xfrm>
              <a:custGeom>
                <a:avLst/>
                <a:gdLst>
                  <a:gd name="T0" fmla="*/ 104 w 108"/>
                  <a:gd name="T1" fmla="*/ 33 h 109"/>
                  <a:gd name="T2" fmla="*/ 107 w 108"/>
                  <a:gd name="T3" fmla="*/ 44 h 109"/>
                  <a:gd name="T4" fmla="*/ 108 w 108"/>
                  <a:gd name="T5" fmla="*/ 54 h 109"/>
                  <a:gd name="T6" fmla="*/ 108 w 108"/>
                  <a:gd name="T7" fmla="*/ 64 h 109"/>
                  <a:gd name="T8" fmla="*/ 106 w 108"/>
                  <a:gd name="T9" fmla="*/ 73 h 109"/>
                  <a:gd name="T10" fmla="*/ 101 w 108"/>
                  <a:gd name="T11" fmla="*/ 83 h 109"/>
                  <a:gd name="T12" fmla="*/ 94 w 108"/>
                  <a:gd name="T13" fmla="*/ 91 h 109"/>
                  <a:gd name="T14" fmla="*/ 86 w 108"/>
                  <a:gd name="T15" fmla="*/ 98 h 109"/>
                  <a:gd name="T16" fmla="*/ 75 w 108"/>
                  <a:gd name="T17" fmla="*/ 103 h 109"/>
                  <a:gd name="T18" fmla="*/ 63 w 108"/>
                  <a:gd name="T19" fmla="*/ 107 h 109"/>
                  <a:gd name="T20" fmla="*/ 52 w 108"/>
                  <a:gd name="T21" fmla="*/ 109 h 109"/>
                  <a:gd name="T22" fmla="*/ 41 w 108"/>
                  <a:gd name="T23" fmla="*/ 108 h 109"/>
                  <a:gd name="T24" fmla="*/ 32 w 108"/>
                  <a:gd name="T25" fmla="*/ 106 h 109"/>
                  <a:gd name="T26" fmla="*/ 24 w 108"/>
                  <a:gd name="T27" fmla="*/ 101 h 109"/>
                  <a:gd name="T28" fmla="*/ 16 w 108"/>
                  <a:gd name="T29" fmla="*/ 94 h 109"/>
                  <a:gd name="T30" fmla="*/ 9 w 108"/>
                  <a:gd name="T31" fmla="*/ 86 h 109"/>
                  <a:gd name="T32" fmla="*/ 5 w 108"/>
                  <a:gd name="T33" fmla="*/ 77 h 109"/>
                  <a:gd name="T34" fmla="*/ 1 w 108"/>
                  <a:gd name="T35" fmla="*/ 67 h 109"/>
                  <a:gd name="T36" fmla="*/ 0 w 108"/>
                  <a:gd name="T37" fmla="*/ 56 h 109"/>
                  <a:gd name="T38" fmla="*/ 0 w 108"/>
                  <a:gd name="T39" fmla="*/ 46 h 109"/>
                  <a:gd name="T40" fmla="*/ 2 w 108"/>
                  <a:gd name="T41" fmla="*/ 35 h 109"/>
                  <a:gd name="T42" fmla="*/ 7 w 108"/>
                  <a:gd name="T43" fmla="*/ 27 h 109"/>
                  <a:gd name="T44" fmla="*/ 14 w 108"/>
                  <a:gd name="T45" fmla="*/ 18 h 109"/>
                  <a:gd name="T46" fmla="*/ 22 w 108"/>
                  <a:gd name="T47" fmla="*/ 11 h 109"/>
                  <a:gd name="T48" fmla="*/ 33 w 108"/>
                  <a:gd name="T49" fmla="*/ 5 h 109"/>
                  <a:gd name="T50" fmla="*/ 45 w 108"/>
                  <a:gd name="T51" fmla="*/ 2 h 109"/>
                  <a:gd name="T52" fmla="*/ 56 w 108"/>
                  <a:gd name="T53" fmla="*/ 0 h 109"/>
                  <a:gd name="T54" fmla="*/ 67 w 108"/>
                  <a:gd name="T55" fmla="*/ 1 h 109"/>
                  <a:gd name="T56" fmla="*/ 76 w 108"/>
                  <a:gd name="T57" fmla="*/ 4 h 109"/>
                  <a:gd name="T58" fmla="*/ 84 w 108"/>
                  <a:gd name="T59" fmla="*/ 9 h 109"/>
                  <a:gd name="T60" fmla="*/ 92 w 108"/>
                  <a:gd name="T61" fmla="*/ 16 h 109"/>
                  <a:gd name="T62" fmla="*/ 99 w 108"/>
                  <a:gd name="T63" fmla="*/ 24 h 109"/>
                  <a:gd name="T64" fmla="*/ 104 w 108"/>
                  <a:gd name="T65" fmla="*/ 3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8" h="109">
                    <a:moveTo>
                      <a:pt x="104" y="33"/>
                    </a:moveTo>
                    <a:lnTo>
                      <a:pt x="107" y="44"/>
                    </a:lnTo>
                    <a:lnTo>
                      <a:pt x="108" y="54"/>
                    </a:lnTo>
                    <a:lnTo>
                      <a:pt x="108" y="64"/>
                    </a:lnTo>
                    <a:lnTo>
                      <a:pt x="106" y="73"/>
                    </a:lnTo>
                    <a:lnTo>
                      <a:pt x="101" y="83"/>
                    </a:lnTo>
                    <a:lnTo>
                      <a:pt x="94" y="91"/>
                    </a:lnTo>
                    <a:lnTo>
                      <a:pt x="86" y="98"/>
                    </a:lnTo>
                    <a:lnTo>
                      <a:pt x="75" y="103"/>
                    </a:lnTo>
                    <a:lnTo>
                      <a:pt x="63" y="107"/>
                    </a:lnTo>
                    <a:lnTo>
                      <a:pt x="52" y="109"/>
                    </a:lnTo>
                    <a:lnTo>
                      <a:pt x="41" y="108"/>
                    </a:lnTo>
                    <a:lnTo>
                      <a:pt x="32" y="106"/>
                    </a:lnTo>
                    <a:lnTo>
                      <a:pt x="24" y="101"/>
                    </a:lnTo>
                    <a:lnTo>
                      <a:pt x="16" y="94"/>
                    </a:lnTo>
                    <a:lnTo>
                      <a:pt x="9" y="86"/>
                    </a:lnTo>
                    <a:lnTo>
                      <a:pt x="5" y="77"/>
                    </a:lnTo>
                    <a:lnTo>
                      <a:pt x="1" y="67"/>
                    </a:lnTo>
                    <a:lnTo>
                      <a:pt x="0" y="56"/>
                    </a:lnTo>
                    <a:lnTo>
                      <a:pt x="0" y="46"/>
                    </a:lnTo>
                    <a:lnTo>
                      <a:pt x="2" y="35"/>
                    </a:lnTo>
                    <a:lnTo>
                      <a:pt x="7" y="27"/>
                    </a:lnTo>
                    <a:lnTo>
                      <a:pt x="14" y="18"/>
                    </a:lnTo>
                    <a:lnTo>
                      <a:pt x="22" y="11"/>
                    </a:lnTo>
                    <a:lnTo>
                      <a:pt x="33" y="5"/>
                    </a:lnTo>
                    <a:lnTo>
                      <a:pt x="45" y="2"/>
                    </a:lnTo>
                    <a:lnTo>
                      <a:pt x="56" y="0"/>
                    </a:lnTo>
                    <a:lnTo>
                      <a:pt x="67" y="1"/>
                    </a:lnTo>
                    <a:lnTo>
                      <a:pt x="76" y="4"/>
                    </a:lnTo>
                    <a:lnTo>
                      <a:pt x="84" y="9"/>
                    </a:lnTo>
                    <a:lnTo>
                      <a:pt x="92" y="16"/>
                    </a:lnTo>
                    <a:lnTo>
                      <a:pt x="99" y="24"/>
                    </a:lnTo>
                    <a:lnTo>
                      <a:pt x="104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71" name="Freeform 151"/>
              <p:cNvSpPr>
                <a:spLocks/>
              </p:cNvSpPr>
              <p:nvPr/>
            </p:nvSpPr>
            <p:spPr bwMode="auto">
              <a:xfrm>
                <a:off x="1402" y="2969"/>
                <a:ext cx="76" cy="145"/>
              </a:xfrm>
              <a:custGeom>
                <a:avLst/>
                <a:gdLst>
                  <a:gd name="T0" fmla="*/ 29 w 151"/>
                  <a:gd name="T1" fmla="*/ 72 h 290"/>
                  <a:gd name="T2" fmla="*/ 4 w 151"/>
                  <a:gd name="T3" fmla="*/ 82 h 290"/>
                  <a:gd name="T4" fmla="*/ 31 w 151"/>
                  <a:gd name="T5" fmla="*/ 146 h 290"/>
                  <a:gd name="T6" fmla="*/ 57 w 151"/>
                  <a:gd name="T7" fmla="*/ 135 h 290"/>
                  <a:gd name="T8" fmla="*/ 122 w 151"/>
                  <a:gd name="T9" fmla="*/ 290 h 290"/>
                  <a:gd name="T10" fmla="*/ 151 w 151"/>
                  <a:gd name="T11" fmla="*/ 277 h 290"/>
                  <a:gd name="T12" fmla="*/ 143 w 151"/>
                  <a:gd name="T13" fmla="*/ 244 h 290"/>
                  <a:gd name="T14" fmla="*/ 134 w 151"/>
                  <a:gd name="T15" fmla="*/ 209 h 290"/>
                  <a:gd name="T16" fmla="*/ 122 w 151"/>
                  <a:gd name="T17" fmla="*/ 177 h 290"/>
                  <a:gd name="T18" fmla="*/ 109 w 151"/>
                  <a:gd name="T19" fmla="*/ 144 h 290"/>
                  <a:gd name="T20" fmla="*/ 94 w 151"/>
                  <a:gd name="T21" fmla="*/ 112 h 290"/>
                  <a:gd name="T22" fmla="*/ 76 w 151"/>
                  <a:gd name="T23" fmla="*/ 81 h 290"/>
                  <a:gd name="T24" fmla="*/ 57 w 151"/>
                  <a:gd name="T25" fmla="*/ 51 h 290"/>
                  <a:gd name="T26" fmla="*/ 35 w 151"/>
                  <a:gd name="T27" fmla="*/ 21 h 290"/>
                  <a:gd name="T28" fmla="*/ 30 w 151"/>
                  <a:gd name="T29" fmla="*/ 16 h 290"/>
                  <a:gd name="T30" fmla="*/ 26 w 151"/>
                  <a:gd name="T31" fmla="*/ 10 h 290"/>
                  <a:gd name="T32" fmla="*/ 21 w 151"/>
                  <a:gd name="T33" fmla="*/ 5 h 290"/>
                  <a:gd name="T34" fmla="*/ 16 w 151"/>
                  <a:gd name="T35" fmla="*/ 0 h 290"/>
                  <a:gd name="T36" fmla="*/ 0 w 151"/>
                  <a:gd name="T37" fmla="*/ 6 h 290"/>
                  <a:gd name="T38" fmla="*/ 29 w 151"/>
                  <a:gd name="T39" fmla="*/ 72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290">
                    <a:moveTo>
                      <a:pt x="29" y="72"/>
                    </a:moveTo>
                    <a:lnTo>
                      <a:pt x="4" y="82"/>
                    </a:lnTo>
                    <a:lnTo>
                      <a:pt x="31" y="146"/>
                    </a:lnTo>
                    <a:lnTo>
                      <a:pt x="57" y="135"/>
                    </a:lnTo>
                    <a:lnTo>
                      <a:pt x="122" y="290"/>
                    </a:lnTo>
                    <a:lnTo>
                      <a:pt x="151" y="277"/>
                    </a:lnTo>
                    <a:lnTo>
                      <a:pt x="143" y="244"/>
                    </a:lnTo>
                    <a:lnTo>
                      <a:pt x="134" y="209"/>
                    </a:lnTo>
                    <a:lnTo>
                      <a:pt x="122" y="177"/>
                    </a:lnTo>
                    <a:lnTo>
                      <a:pt x="109" y="144"/>
                    </a:lnTo>
                    <a:lnTo>
                      <a:pt x="94" y="112"/>
                    </a:lnTo>
                    <a:lnTo>
                      <a:pt x="76" y="81"/>
                    </a:lnTo>
                    <a:lnTo>
                      <a:pt x="57" y="51"/>
                    </a:lnTo>
                    <a:lnTo>
                      <a:pt x="35" y="21"/>
                    </a:lnTo>
                    <a:lnTo>
                      <a:pt x="30" y="16"/>
                    </a:lnTo>
                    <a:lnTo>
                      <a:pt x="26" y="10"/>
                    </a:lnTo>
                    <a:lnTo>
                      <a:pt x="21" y="5"/>
                    </a:lnTo>
                    <a:lnTo>
                      <a:pt x="16" y="0"/>
                    </a:lnTo>
                    <a:lnTo>
                      <a:pt x="0" y="6"/>
                    </a:lnTo>
                    <a:lnTo>
                      <a:pt x="29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8872" name="Freeform 152"/>
              <p:cNvSpPr>
                <a:spLocks/>
              </p:cNvSpPr>
              <p:nvPr/>
            </p:nvSpPr>
            <p:spPr bwMode="auto">
              <a:xfrm>
                <a:off x="647" y="3475"/>
                <a:ext cx="130" cy="156"/>
              </a:xfrm>
              <a:custGeom>
                <a:avLst/>
                <a:gdLst>
                  <a:gd name="T0" fmla="*/ 0 w 259"/>
                  <a:gd name="T1" fmla="*/ 20 h 314"/>
                  <a:gd name="T2" fmla="*/ 234 w 259"/>
                  <a:gd name="T3" fmla="*/ 314 h 314"/>
                  <a:gd name="T4" fmla="*/ 259 w 259"/>
                  <a:gd name="T5" fmla="*/ 294 h 314"/>
                  <a:gd name="T6" fmla="*/ 25 w 259"/>
                  <a:gd name="T7" fmla="*/ 0 h 314"/>
                  <a:gd name="T8" fmla="*/ 0 w 259"/>
                  <a:gd name="T9" fmla="*/ 2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9" h="314">
                    <a:moveTo>
                      <a:pt x="0" y="20"/>
                    </a:moveTo>
                    <a:lnTo>
                      <a:pt x="234" y="314"/>
                    </a:lnTo>
                    <a:lnTo>
                      <a:pt x="259" y="294"/>
                    </a:lnTo>
                    <a:lnTo>
                      <a:pt x="25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58873" name="Text Box 153"/>
            <p:cNvSpPr txBox="1">
              <a:spLocks noChangeArrowheads="1"/>
            </p:cNvSpPr>
            <p:nvPr/>
          </p:nvSpPr>
          <p:spPr bwMode="auto">
            <a:xfrm rot="-915506">
              <a:off x="2707" y="3283"/>
              <a:ext cx="453" cy="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 b="1">
                  <a:solidFill>
                    <a:srgbClr val="800000"/>
                  </a:solidFill>
                  <a:latin typeface="Kristen ITC" pitchFamily="66" charset="0"/>
                </a:rPr>
                <a:t>DFG</a:t>
              </a:r>
            </a:p>
          </p:txBody>
        </p:sp>
      </p:grpSp>
      <p:sp>
        <p:nvSpPr>
          <p:cNvPr id="158874" name="Text Box 154"/>
          <p:cNvSpPr txBox="1">
            <a:spLocks noChangeArrowheads="1"/>
          </p:cNvSpPr>
          <p:nvPr/>
        </p:nvSpPr>
        <p:spPr bwMode="auto">
          <a:xfrm>
            <a:off x="179388" y="4149725"/>
            <a:ext cx="1800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>
                <a:latin typeface="Batang" pitchFamily="18" charset="-127"/>
              </a:rPr>
              <a:t>Valutazione</a:t>
            </a:r>
          </a:p>
        </p:txBody>
      </p:sp>
      <p:sp>
        <p:nvSpPr>
          <p:cNvPr id="158875" name="Text Box 155"/>
          <p:cNvSpPr txBox="1">
            <a:spLocks noChangeArrowheads="1"/>
          </p:cNvSpPr>
          <p:nvPr/>
        </p:nvSpPr>
        <p:spPr bwMode="auto">
          <a:xfrm rot="-1461747">
            <a:off x="0" y="765175"/>
            <a:ext cx="3800475" cy="314325"/>
          </a:xfrm>
          <a:prstGeom prst="rect">
            <a:avLst/>
          </a:prstGeom>
          <a:solidFill>
            <a:srgbClr val="FFFF99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400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 punto di vista delle regione Emilia-Romagna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ChangeArrowheads="1"/>
          </p:cNvSpPr>
          <p:nvPr/>
        </p:nvSpPr>
        <p:spPr bwMode="auto">
          <a:xfrm>
            <a:off x="323850" y="260350"/>
            <a:ext cx="730567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i="1">
                <a:solidFill>
                  <a:srgbClr val="0000FF"/>
                </a:solidFill>
                <a:latin typeface="Calibri" pitchFamily="34" charset="0"/>
              </a:rPr>
              <a:t>Giugno  2010</a:t>
            </a:r>
          </a:p>
          <a:p>
            <a:pPr algn="ctr">
              <a:lnSpc>
                <a:spcPct val="150000"/>
              </a:lnSpc>
            </a:pPr>
            <a:r>
              <a:rPr lang="it-IT" sz="2000" i="1">
                <a:solidFill>
                  <a:srgbClr val="006600"/>
                </a:solidFill>
                <a:latin typeface="Calibri" pitchFamily="34" charset="0"/>
              </a:rPr>
              <a:t>“Note di orientamento per la costruzione del dossier formativo nelle aziende sanitarie delle’Emilia Romagna”</a:t>
            </a:r>
            <a:endParaRPr lang="it-IT" sz="2000" b="1" i="1" u="sng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235523" name="Picture 3" descr="formazi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52738"/>
            <a:ext cx="2016125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2268538" y="2420938"/>
            <a:ext cx="65881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i="1">
                <a:solidFill>
                  <a:srgbClr val="0000FF"/>
                </a:solidFill>
                <a:latin typeface="Calibri" pitchFamily="34" charset="0"/>
              </a:rPr>
              <a:t>Novembre  2011</a:t>
            </a:r>
          </a:p>
          <a:p>
            <a:pPr algn="ctr">
              <a:lnSpc>
                <a:spcPct val="150000"/>
              </a:lnSpc>
            </a:pPr>
            <a:r>
              <a:rPr lang="it-IT" sz="2000" i="1">
                <a:solidFill>
                  <a:srgbClr val="006600"/>
                </a:solidFill>
                <a:latin typeface="Calibri" pitchFamily="34" charset="0"/>
              </a:rPr>
              <a:t>Le linee di indirizzo per requisiti Accreditamento </a:t>
            </a:r>
          </a:p>
          <a:p>
            <a:pPr algn="ctr">
              <a:lnSpc>
                <a:spcPct val="150000"/>
              </a:lnSpc>
            </a:pPr>
            <a:r>
              <a:rPr lang="it-IT" sz="2000" i="1">
                <a:solidFill>
                  <a:srgbClr val="006600"/>
                </a:solidFill>
                <a:latin typeface="Calibri" pitchFamily="34" charset="0"/>
              </a:rPr>
              <a:t>(modello DFG)</a:t>
            </a:r>
          </a:p>
        </p:txBody>
      </p:sp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1403350" y="4221163"/>
            <a:ext cx="658812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2012/2013…2014</a:t>
            </a:r>
          </a:p>
          <a:p>
            <a:pPr algn="ctr">
              <a:lnSpc>
                <a:spcPct val="150000"/>
              </a:lnSpc>
            </a:pPr>
            <a:r>
              <a:rPr lang="it-IT" sz="2400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Sperimentazione dei modelli di Dossier </a:t>
            </a:r>
          </a:p>
          <a:p>
            <a:pPr algn="ctr">
              <a:lnSpc>
                <a:spcPct val="150000"/>
              </a:lnSpc>
            </a:pPr>
            <a:r>
              <a:rPr lang="it-IT" sz="2400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formativi di gruppo; </a:t>
            </a:r>
          </a:p>
          <a:p>
            <a:pPr algn="ctr">
              <a:lnSpc>
                <a:spcPct val="150000"/>
              </a:lnSpc>
            </a:pPr>
            <a:r>
              <a:rPr lang="it-IT" sz="2400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progetto di  monitoraggio e valutazione </a:t>
            </a:r>
          </a:p>
        </p:txBody>
      </p:sp>
      <p:grpSp>
        <p:nvGrpSpPr>
          <p:cNvPr id="235526" name="Group 6"/>
          <p:cNvGrpSpPr>
            <a:grpSpLocks/>
          </p:cNvGrpSpPr>
          <p:nvPr/>
        </p:nvGrpSpPr>
        <p:grpSpPr bwMode="auto">
          <a:xfrm rot="16200000">
            <a:off x="5399882" y="3104356"/>
            <a:ext cx="6553200" cy="576263"/>
            <a:chOff x="361" y="0"/>
            <a:chExt cx="5399" cy="480"/>
          </a:xfrm>
        </p:grpSpPr>
        <p:pic>
          <p:nvPicPr>
            <p:cNvPr id="235527" name="Picture 7" descr="logoass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" y="119"/>
              <a:ext cx="1996" cy="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28" name="Picture 8" descr="ss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8" y="0"/>
              <a:ext cx="1362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4" grpId="0"/>
      <p:bldP spid="2355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1" t="19560" r="24406" b="20602"/>
          <a:stretch>
            <a:fillRect/>
          </a:stretch>
        </p:blipFill>
        <p:spPr bwMode="auto">
          <a:xfrm>
            <a:off x="468313" y="522288"/>
            <a:ext cx="8207375" cy="5845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20602" r="30310" b="20602"/>
          <a:stretch>
            <a:fillRect/>
          </a:stretch>
        </p:blipFill>
        <p:spPr bwMode="auto">
          <a:xfrm>
            <a:off x="611188" y="604838"/>
            <a:ext cx="8064500" cy="5311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21643" r="15871" b="15347"/>
          <a:stretch>
            <a:fillRect/>
          </a:stretch>
        </p:blipFill>
        <p:spPr bwMode="auto">
          <a:xfrm>
            <a:off x="250825" y="1222375"/>
            <a:ext cx="8642350" cy="4845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6599</TotalTime>
  <Words>2466</Words>
  <Application>Microsoft Office PowerPoint</Application>
  <PresentationFormat>Presentazione su schermo (4:3)</PresentationFormat>
  <Paragraphs>284</Paragraphs>
  <Slides>23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Struttura predefinita</vt:lpstr>
      <vt:lpstr>Presentazione standard di PowerPoint</vt:lpstr>
      <vt:lpstr>Il contesto regionale</vt:lpstr>
      <vt:lpstr>Presentazione standard di PowerPoint</vt:lpstr>
      <vt:lpstr>Le premesse teoriche …</vt:lpstr>
      <vt:lpstr>Il Dossier Formativo nel processo di programmazione e  valutazione della formazione Aziendale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“I focus group”… verbatim … sensi  e significati, immagini del DFG … i vissuti</vt:lpstr>
      <vt:lpstr>Presentazione standard di PowerPoint</vt:lpstr>
      <vt:lpstr>Presentazione standard di PowerPoint</vt:lpstr>
      <vt:lpstr>… cosa abbiamo appreso …</vt:lpstr>
      <vt:lpstr>cosa abbiamo messo in campo ….  e cosa faremo …</vt:lpstr>
      <vt:lpstr>Presentazione standard di PowerPoint</vt:lpstr>
      <vt:lpstr>Presentazione standard di PowerPoint</vt:lpstr>
    </vt:vector>
  </TitlesOfParts>
  <Company>regione emilia-romagna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regione emilia-romagna</dc:creator>
  <cp:lastModifiedBy>tecno</cp:lastModifiedBy>
  <cp:revision>328</cp:revision>
  <dcterms:created xsi:type="dcterms:W3CDTF">2011-10-10T06:56:48Z</dcterms:created>
  <dcterms:modified xsi:type="dcterms:W3CDTF">2013-11-05T07:41:28Z</dcterms:modified>
</cp:coreProperties>
</file>