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00" r:id="rId2"/>
    <p:sldId id="315" r:id="rId3"/>
    <p:sldId id="346" r:id="rId4"/>
    <p:sldId id="309" r:id="rId5"/>
    <p:sldId id="313" r:id="rId6"/>
    <p:sldId id="314" r:id="rId7"/>
    <p:sldId id="312" r:id="rId8"/>
    <p:sldId id="418" r:id="rId9"/>
    <p:sldId id="403" r:id="rId10"/>
    <p:sldId id="412" r:id="rId11"/>
    <p:sldId id="386" r:id="rId12"/>
    <p:sldId id="413" r:id="rId13"/>
    <p:sldId id="414" r:id="rId14"/>
    <p:sldId id="415" r:id="rId15"/>
    <p:sldId id="393" r:id="rId16"/>
  </p:sldIdLst>
  <p:sldSz cx="9145588" cy="6859588"/>
  <p:notesSz cx="6797675" cy="9926638"/>
  <p:defaultTextStyle>
    <a:defPPr>
      <a:defRPr lang="it-IT"/>
    </a:defPPr>
    <a:lvl1pPr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FF"/>
    <a:srgbClr val="6699FF"/>
    <a:srgbClr val="99CCFF"/>
    <a:srgbClr val="008000"/>
    <a:srgbClr val="FF0000"/>
    <a:srgbClr val="CC00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 preferSingleView="1">
    <p:restoredLeft sz="15591" autoAdjust="0"/>
    <p:restoredTop sz="94622" autoAdjust="0"/>
  </p:normalViewPr>
  <p:slideViewPr>
    <p:cSldViewPr>
      <p:cViewPr>
        <p:scale>
          <a:sx n="66" d="100"/>
          <a:sy n="66" d="100"/>
        </p:scale>
        <p:origin x="-1086" y="-72"/>
      </p:cViewPr>
      <p:guideLst>
        <p:guide orient="horz" pos="2161"/>
        <p:guide pos="288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2166" y="-10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7137A41-3F26-4814-97AC-BADE13D3389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8972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14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78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78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90AB47BE-FB71-4CC1-880F-AA30C4FB963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16144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CF7941F-EED1-49A4-94AB-84ACA2052A9B}" type="slidenum">
              <a:rPr lang="it-IT" sz="1200" smtClean="0"/>
              <a:pPr algn="r" eaLnBrk="1" hangingPunct="1"/>
              <a:t>1</a:t>
            </a:fld>
            <a:endParaRPr lang="it-IT" sz="1200" smtClean="0"/>
          </a:p>
        </p:txBody>
      </p:sp>
      <p:sp>
        <p:nvSpPr>
          <p:cNvPr id="624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023FAD10-CB39-4F36-9F74-363E3602E3C3}" type="slidenum">
              <a:rPr lang="it-IT" sz="1200" smtClean="0"/>
              <a:pPr algn="r" eaLnBrk="1" hangingPunct="1"/>
              <a:t>2</a:t>
            </a:fld>
            <a:endParaRPr lang="it-IT" sz="1200" smtClean="0"/>
          </a:p>
        </p:txBody>
      </p:sp>
      <p:sp>
        <p:nvSpPr>
          <p:cNvPr id="645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A7BFDAB-9F23-40C3-9AEC-3B86640D5E88}" type="slidenum">
              <a:rPr lang="it-IT" sz="1200" smtClean="0"/>
              <a:pPr algn="r" eaLnBrk="1" hangingPunct="1"/>
              <a:t>3</a:t>
            </a:fld>
            <a:endParaRPr lang="it-IT" sz="1200" smtClean="0"/>
          </a:p>
        </p:txBody>
      </p:sp>
      <p:sp>
        <p:nvSpPr>
          <p:cNvPr id="675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9DA12A65-4A90-4418-BB7B-155171B123EB}" type="slidenum">
              <a:rPr lang="it-IT" sz="1200" smtClean="0"/>
              <a:pPr algn="r" eaLnBrk="1" hangingPunct="1"/>
              <a:t>4</a:t>
            </a:fld>
            <a:endParaRPr lang="it-IT" sz="1200" smtClean="0"/>
          </a:p>
        </p:txBody>
      </p:sp>
      <p:sp>
        <p:nvSpPr>
          <p:cNvPr id="686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FEE9116E-A397-4DD6-8DEA-CFED3C8F5BD6}" type="slidenum">
              <a:rPr lang="it-IT" sz="1200" smtClean="0"/>
              <a:pPr algn="r" eaLnBrk="1" hangingPunct="1"/>
              <a:t>5</a:t>
            </a:fld>
            <a:endParaRPr lang="it-IT" sz="1200" smtClean="0"/>
          </a:p>
        </p:txBody>
      </p:sp>
      <p:sp>
        <p:nvSpPr>
          <p:cNvPr id="696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1F684927-971B-4964-90E7-E50D7E2BCF2C}" type="slidenum">
              <a:rPr lang="it-IT" sz="1200" smtClean="0"/>
              <a:pPr algn="r" eaLnBrk="1" hangingPunct="1"/>
              <a:t>6</a:t>
            </a:fld>
            <a:endParaRPr lang="it-IT" sz="1200" smtClean="0"/>
          </a:p>
        </p:txBody>
      </p:sp>
      <p:sp>
        <p:nvSpPr>
          <p:cNvPr id="706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CD60D20A-F2A2-4533-B8C4-56905EC1D351}" type="slidenum">
              <a:rPr lang="it-IT" sz="1200" smtClean="0"/>
              <a:pPr algn="r" eaLnBrk="1" hangingPunct="1"/>
              <a:t>7</a:t>
            </a:fld>
            <a:endParaRPr lang="it-IT" sz="1200" smtClean="0"/>
          </a:p>
        </p:txBody>
      </p:sp>
      <p:sp>
        <p:nvSpPr>
          <p:cNvPr id="716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F848C5CC-418D-4B36-8A4B-67149A60EEF0}" type="slidenum">
              <a:rPr lang="it-IT" sz="1200" smtClean="0"/>
              <a:pPr algn="r" eaLnBrk="1" hangingPunct="1"/>
              <a:t>15</a:t>
            </a:fld>
            <a:endParaRPr lang="it-IT" sz="1200" smtClean="0"/>
          </a:p>
        </p:txBody>
      </p:sp>
      <p:sp>
        <p:nvSpPr>
          <p:cNvPr id="7680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 w="12700" cap="flat"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724400"/>
            <a:ext cx="4951413" cy="44958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3988" cy="147161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7788"/>
            <a:ext cx="640238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F577F-B789-4463-94B4-186B5D052C1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7499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F544C3-17CD-486D-8B91-BCEC9CE44E7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129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30988" y="274638"/>
            <a:ext cx="2057400" cy="585311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8788" y="274638"/>
            <a:ext cx="6019800" cy="585311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85F63-C3DF-4E3C-ABE0-DC605587659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2205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F68A5-832A-4595-B7AC-81B318415E7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7369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8488"/>
            <a:ext cx="77739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3987" cy="15017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A1734-1B23-4A2C-A9B1-D2F3218DF95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360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8788" y="1600200"/>
            <a:ext cx="4038600" cy="4527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9788" y="1600200"/>
            <a:ext cx="4038600" cy="4527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AF4DC-D7AA-45A5-9BE2-F07506E3B66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9226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311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2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6613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6613" y="2174875"/>
            <a:ext cx="4041775" cy="3952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E681EF-70CD-4A3F-B252-594143181F4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2676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44CC6-BDB6-4609-9AD2-14C04BA6C8F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5935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EBB55-0581-4141-A871-7425FE49638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8801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3338" cy="58547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26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99FA8-5660-41E8-B4CC-723B6BCAB32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9284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2188"/>
            <a:ext cx="5487987" cy="5667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7987" cy="41163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8925"/>
            <a:ext cx="5487987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6E22B-E016-4255-87AB-10929DD79FE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4381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8788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8788" y="1600200"/>
            <a:ext cx="8229600" cy="452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8788" y="6246813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6813"/>
            <a:ext cx="2897188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4788" y="6246813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93298B4D-09FB-4866-AAB6-2D563D16AC6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684213" y="3070225"/>
            <a:ext cx="8162925" cy="1920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4" rIns="91430" bIns="45714">
            <a:spAutoFit/>
          </a:bodyPr>
          <a:lstStyle>
            <a:lvl1pPr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it-IT" sz="4000">
                <a:solidFill>
                  <a:srgbClr val="FF0000"/>
                </a:solidFill>
                <a:cs typeface="Times New Roman" pitchFamily="18" charset="0"/>
              </a:rPr>
              <a:t>L’esperienza del dossier formativo nella Regione Veneto</a:t>
            </a:r>
          </a:p>
        </p:txBody>
      </p:sp>
      <p:sp>
        <p:nvSpPr>
          <p:cNvPr id="2051" name="Text Box 8"/>
          <p:cNvSpPr txBox="1">
            <a:spLocks noChangeArrowheads="1"/>
          </p:cNvSpPr>
          <p:nvPr/>
        </p:nvSpPr>
        <p:spPr bwMode="auto">
          <a:xfrm>
            <a:off x="3683000" y="5735638"/>
            <a:ext cx="2690813" cy="457200"/>
          </a:xfrm>
          <a:prstGeom prst="rect">
            <a:avLst/>
          </a:prstGeom>
          <a:noFill/>
          <a:ln>
            <a:noFill/>
          </a:ln>
          <a:effectLst>
            <a:outerShdw dist="12700" algn="ctr" rotWithShape="0">
              <a:srgbClr val="000066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4" rIns="91430" bIns="45714">
            <a:spAutoFit/>
          </a:bodyPr>
          <a:lstStyle>
            <a:lvl1pPr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sz="2400" i="1">
                <a:solidFill>
                  <a:srgbClr val="0000CC"/>
                </a:solidFill>
              </a:rPr>
              <a:t>M. Diletta Mazzetti</a:t>
            </a:r>
          </a:p>
        </p:txBody>
      </p:sp>
      <p:sp>
        <p:nvSpPr>
          <p:cNvPr id="2052" name="Line 10"/>
          <p:cNvSpPr>
            <a:spLocks noChangeShapeType="1"/>
          </p:cNvSpPr>
          <p:nvPr/>
        </p:nvSpPr>
        <p:spPr bwMode="auto">
          <a:xfrm>
            <a:off x="2413000" y="5668963"/>
            <a:ext cx="4768850" cy="0"/>
          </a:xfrm>
          <a:prstGeom prst="line">
            <a:avLst/>
          </a:prstGeom>
          <a:noFill/>
          <a:ln w="317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53" name="Rectangle 23"/>
          <p:cNvSpPr>
            <a:spLocks noChangeArrowheads="1"/>
          </p:cNvSpPr>
          <p:nvPr/>
        </p:nvSpPr>
        <p:spPr bwMode="auto">
          <a:xfrm>
            <a:off x="0" y="6619875"/>
            <a:ext cx="9144000" cy="238125"/>
          </a:xfrm>
          <a:prstGeom prst="rect">
            <a:avLst/>
          </a:prstGeom>
          <a:solidFill>
            <a:srgbClr val="FA7D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/>
            <a:endParaRPr lang="it-IT"/>
          </a:p>
        </p:txBody>
      </p:sp>
      <p:grpSp>
        <p:nvGrpSpPr>
          <p:cNvPr id="2054" name="Group 24"/>
          <p:cNvGrpSpPr>
            <a:grpSpLocks/>
          </p:cNvGrpSpPr>
          <p:nvPr/>
        </p:nvGrpSpPr>
        <p:grpSpPr bwMode="auto">
          <a:xfrm>
            <a:off x="-15875" y="6329363"/>
            <a:ext cx="984250" cy="563562"/>
            <a:chOff x="-10" y="3987"/>
            <a:chExt cx="620" cy="355"/>
          </a:xfrm>
        </p:grpSpPr>
        <p:sp>
          <p:nvSpPr>
            <p:cNvPr id="2055" name="Text Box 25"/>
            <p:cNvSpPr txBox="1">
              <a:spLocks noChangeArrowheads="1"/>
            </p:cNvSpPr>
            <p:nvPr/>
          </p:nvSpPr>
          <p:spPr bwMode="auto">
            <a:xfrm>
              <a:off x="4" y="3987"/>
              <a:ext cx="605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54013" indent="-354013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sz="700">
                  <a:latin typeface="Lucida Sans" pitchFamily="34" charset="0"/>
                </a:rPr>
                <a:t>REGIONE  VENETO</a:t>
              </a:r>
              <a:endParaRPr lang="it-IT" sz="1500" b="1">
                <a:latin typeface="Lucida Sans" pitchFamily="34" charset="0"/>
              </a:endParaRPr>
            </a:p>
          </p:txBody>
        </p:sp>
        <p:sp>
          <p:nvSpPr>
            <p:cNvPr id="2056" name="Line 26"/>
            <p:cNvSpPr>
              <a:spLocks noChangeShapeType="1"/>
            </p:cNvSpPr>
            <p:nvPr/>
          </p:nvSpPr>
          <p:spPr bwMode="auto">
            <a:xfrm flipV="1">
              <a:off x="51" y="4086"/>
              <a:ext cx="505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2057" name="Text Box 27"/>
            <p:cNvSpPr txBox="1">
              <a:spLocks noChangeArrowheads="1"/>
            </p:cNvSpPr>
            <p:nvPr/>
          </p:nvSpPr>
          <p:spPr bwMode="auto">
            <a:xfrm>
              <a:off x="0" y="4140"/>
              <a:ext cx="610" cy="2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54013" indent="-354013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sz="1500" b="1">
                  <a:latin typeface="Lucida Sans" pitchFamily="34" charset="0"/>
                </a:rPr>
                <a:t>ROVIGO</a:t>
              </a:r>
            </a:p>
          </p:txBody>
        </p:sp>
        <p:sp>
          <p:nvSpPr>
            <p:cNvPr id="2058" name="Text Box 28"/>
            <p:cNvSpPr txBox="1">
              <a:spLocks noChangeArrowheads="1"/>
            </p:cNvSpPr>
            <p:nvPr/>
          </p:nvSpPr>
          <p:spPr bwMode="auto">
            <a:xfrm>
              <a:off x="-10" y="4067"/>
              <a:ext cx="620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54013" indent="-354013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sz="700" b="1">
                  <a:latin typeface="Lucida Sans" pitchFamily="34" charset="0"/>
                </a:rPr>
                <a:t>AZIENDA ULSS 18</a:t>
              </a:r>
              <a:endParaRPr lang="it-IT" sz="1500" b="1">
                <a:latin typeface="Lucida Sans" pitchFamily="34" charset="0"/>
              </a:endParaRPr>
            </a:p>
          </p:txBody>
        </p:sp>
      </p:grpSp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75" y="0"/>
            <a:ext cx="8097838" cy="249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10"/>
          <p:cNvSpPr>
            <a:spLocks noChangeArrowheads="1"/>
          </p:cNvSpPr>
          <p:nvPr/>
        </p:nvSpPr>
        <p:spPr bwMode="auto">
          <a:xfrm>
            <a:off x="973138" y="2281238"/>
            <a:ext cx="7127875" cy="519112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4" rIns="91430" bIns="45714">
            <a:spAutoFit/>
          </a:bodyPr>
          <a:lstStyle/>
          <a:p>
            <a:pPr algn="just" eaLnBrk="0" hangingPunct="0"/>
            <a:endParaRPr lang="en-US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102403" name="Rectangle 18"/>
          <p:cNvSpPr>
            <a:spLocks noChangeArrowheads="1"/>
          </p:cNvSpPr>
          <p:nvPr/>
        </p:nvSpPr>
        <p:spPr bwMode="auto">
          <a:xfrm>
            <a:off x="755650" y="549275"/>
            <a:ext cx="7921625" cy="57943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363" tIns="46183" rIns="92363" bIns="46183">
            <a:spAutoFit/>
          </a:bodyPr>
          <a:lstStyle/>
          <a:p>
            <a:r>
              <a:rPr lang="it-IT" sz="3200"/>
              <a:t>BILANCIO della nostra storia</a:t>
            </a:r>
          </a:p>
        </p:txBody>
      </p:sp>
      <p:sp>
        <p:nvSpPr>
          <p:cNvPr id="102404" name="Rectangle 22"/>
          <p:cNvSpPr>
            <a:spLocks noChangeArrowheads="1"/>
          </p:cNvSpPr>
          <p:nvPr/>
        </p:nvSpPr>
        <p:spPr bwMode="auto">
          <a:xfrm>
            <a:off x="0" y="6619875"/>
            <a:ext cx="9144000" cy="238125"/>
          </a:xfrm>
          <a:prstGeom prst="rect">
            <a:avLst/>
          </a:prstGeom>
          <a:solidFill>
            <a:srgbClr val="FA7D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/>
            <a:endParaRPr lang="it-IT"/>
          </a:p>
        </p:txBody>
      </p:sp>
      <p:grpSp>
        <p:nvGrpSpPr>
          <p:cNvPr id="102405" name="Group 23"/>
          <p:cNvGrpSpPr>
            <a:grpSpLocks/>
          </p:cNvGrpSpPr>
          <p:nvPr/>
        </p:nvGrpSpPr>
        <p:grpSpPr bwMode="auto">
          <a:xfrm>
            <a:off x="-15875" y="6329363"/>
            <a:ext cx="984250" cy="563562"/>
            <a:chOff x="-10" y="3987"/>
            <a:chExt cx="620" cy="355"/>
          </a:xfrm>
        </p:grpSpPr>
        <p:sp>
          <p:nvSpPr>
            <p:cNvPr id="102406" name="Text Box 24"/>
            <p:cNvSpPr txBox="1">
              <a:spLocks noChangeArrowheads="1"/>
            </p:cNvSpPr>
            <p:nvPr/>
          </p:nvSpPr>
          <p:spPr bwMode="auto">
            <a:xfrm>
              <a:off x="4" y="3987"/>
              <a:ext cx="605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54013" indent="-354013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sz="700">
                  <a:latin typeface="Lucida Sans" pitchFamily="34" charset="0"/>
                </a:rPr>
                <a:t>REGIONE  VENETO</a:t>
              </a:r>
              <a:endParaRPr lang="it-IT" sz="1500" b="1">
                <a:latin typeface="Lucida Sans" pitchFamily="34" charset="0"/>
              </a:endParaRPr>
            </a:p>
          </p:txBody>
        </p:sp>
        <p:sp>
          <p:nvSpPr>
            <p:cNvPr id="102407" name="Line 25"/>
            <p:cNvSpPr>
              <a:spLocks noChangeShapeType="1"/>
            </p:cNvSpPr>
            <p:nvPr/>
          </p:nvSpPr>
          <p:spPr bwMode="auto">
            <a:xfrm flipV="1">
              <a:off x="51" y="4086"/>
              <a:ext cx="505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02408" name="Text Box 26"/>
            <p:cNvSpPr txBox="1">
              <a:spLocks noChangeArrowheads="1"/>
            </p:cNvSpPr>
            <p:nvPr/>
          </p:nvSpPr>
          <p:spPr bwMode="auto">
            <a:xfrm>
              <a:off x="0" y="4140"/>
              <a:ext cx="610" cy="2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54013" indent="-354013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sz="1500" b="1">
                  <a:latin typeface="Lucida Sans" pitchFamily="34" charset="0"/>
                </a:rPr>
                <a:t>ROVIGO</a:t>
              </a:r>
            </a:p>
          </p:txBody>
        </p:sp>
        <p:sp>
          <p:nvSpPr>
            <p:cNvPr id="102409" name="Text Box 27"/>
            <p:cNvSpPr txBox="1">
              <a:spLocks noChangeArrowheads="1"/>
            </p:cNvSpPr>
            <p:nvPr/>
          </p:nvSpPr>
          <p:spPr bwMode="auto">
            <a:xfrm>
              <a:off x="-10" y="4067"/>
              <a:ext cx="620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54013" indent="-354013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sz="700" b="1">
                  <a:latin typeface="Lucida Sans" pitchFamily="34" charset="0"/>
                </a:rPr>
                <a:t>AZIENDA ULSS 18</a:t>
              </a:r>
              <a:endParaRPr lang="it-IT" sz="1500" b="1">
                <a:latin typeface="Lucida Sans" pitchFamily="34" charset="0"/>
              </a:endParaRPr>
            </a:p>
          </p:txBody>
        </p:sp>
      </p:grpSp>
      <p:pic>
        <p:nvPicPr>
          <p:cNvPr id="102413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0" y="1412875"/>
            <a:ext cx="4394200" cy="382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9F1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412" name="Rectangle 10"/>
          <p:cNvSpPr>
            <a:spLocks noChangeArrowheads="1"/>
          </p:cNvSpPr>
          <p:nvPr/>
        </p:nvSpPr>
        <p:spPr bwMode="auto">
          <a:xfrm>
            <a:off x="5797550" y="3975100"/>
            <a:ext cx="3311525" cy="884238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4" rIns="91430" bIns="45714">
            <a:spAutoFit/>
          </a:bodyPr>
          <a:lstStyle/>
          <a:p>
            <a:pPr eaLnBrk="0" hangingPunct="0"/>
            <a:r>
              <a:rPr lang="en-US" sz="2400">
                <a:solidFill>
                  <a:srgbClr val="0000FF"/>
                </a:solidFill>
                <a:cs typeface="Arial" charset="0"/>
              </a:rPr>
              <a:t>il punto di vista del </a:t>
            </a:r>
            <a:r>
              <a:rPr lang="en-US">
                <a:solidFill>
                  <a:srgbClr val="FF3300"/>
                </a:solidFill>
                <a:cs typeface="Arial" charset="0"/>
              </a:rPr>
              <a:t>PROFESSIONISTA</a:t>
            </a:r>
          </a:p>
        </p:txBody>
      </p:sp>
      <p:sp>
        <p:nvSpPr>
          <p:cNvPr id="102411" name="Rectangle 10"/>
          <p:cNvSpPr>
            <a:spLocks noChangeArrowheads="1"/>
          </p:cNvSpPr>
          <p:nvPr/>
        </p:nvSpPr>
        <p:spPr bwMode="auto">
          <a:xfrm>
            <a:off x="0" y="3975100"/>
            <a:ext cx="3527425" cy="884238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4" rIns="91430" bIns="45714">
            <a:spAutoFit/>
          </a:bodyPr>
          <a:lstStyle/>
          <a:p>
            <a:pPr eaLnBrk="0" hangingPunct="0"/>
            <a:r>
              <a:rPr lang="en-US" sz="2400">
                <a:solidFill>
                  <a:srgbClr val="0000FF"/>
                </a:solidFill>
                <a:cs typeface="Arial" charset="0"/>
              </a:rPr>
              <a:t>il punto di vista della </a:t>
            </a:r>
            <a:r>
              <a:rPr lang="en-US">
                <a:solidFill>
                  <a:srgbClr val="FF3300"/>
                </a:solidFill>
                <a:cs typeface="Arial" charset="0"/>
              </a:rPr>
              <a:t>ORGANIZZAZIONE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6621463"/>
            <a:ext cx="9145588" cy="238125"/>
          </a:xfrm>
          <a:prstGeom prst="rect">
            <a:avLst/>
          </a:prstGeom>
          <a:solidFill>
            <a:srgbClr val="FA7D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/>
            <a:endParaRPr lang="it-IT"/>
          </a:p>
        </p:txBody>
      </p:sp>
      <p:grpSp>
        <p:nvGrpSpPr>
          <p:cNvPr id="22534" name="Group 6"/>
          <p:cNvGrpSpPr>
            <a:grpSpLocks/>
          </p:cNvGrpSpPr>
          <p:nvPr/>
        </p:nvGrpSpPr>
        <p:grpSpPr bwMode="auto">
          <a:xfrm>
            <a:off x="-15875" y="6330950"/>
            <a:ext cx="984250" cy="563563"/>
            <a:chOff x="-10" y="3987"/>
            <a:chExt cx="620" cy="355"/>
          </a:xfrm>
        </p:grpSpPr>
        <p:sp>
          <p:nvSpPr>
            <p:cNvPr id="22535" name="Text Box 7"/>
            <p:cNvSpPr txBox="1">
              <a:spLocks noChangeArrowheads="1"/>
            </p:cNvSpPr>
            <p:nvPr/>
          </p:nvSpPr>
          <p:spPr bwMode="auto">
            <a:xfrm>
              <a:off x="4" y="3987"/>
              <a:ext cx="605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31" tIns="45717" rIns="91431" bIns="45717">
              <a:spAutoFit/>
            </a:bodyPr>
            <a:lstStyle>
              <a:lvl1pPr marL="354013" indent="-354013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sz="700">
                  <a:latin typeface="Lucida Sans" pitchFamily="34" charset="0"/>
                </a:rPr>
                <a:t>REGIONE  VENETO</a:t>
              </a:r>
              <a:endParaRPr lang="it-IT" sz="1500" b="1">
                <a:latin typeface="Lucida Sans" pitchFamily="34" charset="0"/>
              </a:endParaRPr>
            </a:p>
          </p:txBody>
        </p:sp>
        <p:sp>
          <p:nvSpPr>
            <p:cNvPr id="22536" name="Line 8"/>
            <p:cNvSpPr>
              <a:spLocks noChangeShapeType="1"/>
            </p:cNvSpPr>
            <p:nvPr/>
          </p:nvSpPr>
          <p:spPr bwMode="auto">
            <a:xfrm flipV="1">
              <a:off x="51" y="4086"/>
              <a:ext cx="505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22537" name="Text Box 9"/>
            <p:cNvSpPr txBox="1">
              <a:spLocks noChangeArrowheads="1"/>
            </p:cNvSpPr>
            <p:nvPr/>
          </p:nvSpPr>
          <p:spPr bwMode="auto">
            <a:xfrm>
              <a:off x="0" y="4140"/>
              <a:ext cx="610" cy="2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31" tIns="45717" rIns="91431" bIns="45717">
              <a:spAutoFit/>
            </a:bodyPr>
            <a:lstStyle>
              <a:lvl1pPr marL="354013" indent="-354013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sz="1500" b="1">
                  <a:latin typeface="Lucida Sans" pitchFamily="34" charset="0"/>
                </a:rPr>
                <a:t>ROVIGO</a:t>
              </a:r>
            </a:p>
          </p:txBody>
        </p:sp>
        <p:sp>
          <p:nvSpPr>
            <p:cNvPr id="22538" name="Text Box 10"/>
            <p:cNvSpPr txBox="1">
              <a:spLocks noChangeArrowheads="1"/>
            </p:cNvSpPr>
            <p:nvPr/>
          </p:nvSpPr>
          <p:spPr bwMode="auto">
            <a:xfrm>
              <a:off x="-10" y="4067"/>
              <a:ext cx="620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31" tIns="45717" rIns="91431" bIns="45717">
              <a:spAutoFit/>
            </a:bodyPr>
            <a:lstStyle>
              <a:lvl1pPr marL="354013" indent="-354013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sz="700" b="1">
                  <a:latin typeface="Lucida Sans" pitchFamily="34" charset="0"/>
                </a:rPr>
                <a:t>AZIENDA ULSS 18</a:t>
              </a:r>
              <a:endParaRPr lang="it-IT" sz="1500" b="1">
                <a:latin typeface="Lucida Sans" pitchFamily="34" charset="0"/>
              </a:endParaRPr>
            </a:p>
          </p:txBody>
        </p:sp>
      </p:grpSp>
      <p:sp>
        <p:nvSpPr>
          <p:cNvPr id="22545" name="Rectangle 1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12775" y="2420938"/>
            <a:ext cx="4038600" cy="3597275"/>
          </a:xfrm>
          <a:noFill/>
        </p:spPr>
        <p:txBody>
          <a:bodyPr>
            <a:spAutoFit/>
          </a:bodyPr>
          <a:lstStyle/>
          <a:p>
            <a:r>
              <a:rPr lang="it-IT" sz="2400" smtClean="0">
                <a:solidFill>
                  <a:srgbClr val="0000FF"/>
                </a:solidFill>
              </a:rPr>
              <a:t>Sviluppo della matrice del fabbisogno formativo</a:t>
            </a:r>
          </a:p>
          <a:p>
            <a:r>
              <a:rPr lang="it-IT" sz="2400" smtClean="0">
                <a:solidFill>
                  <a:srgbClr val="0000FF"/>
                </a:solidFill>
              </a:rPr>
              <a:t>Coerenza tra analisi e realizzazione</a:t>
            </a:r>
          </a:p>
          <a:p>
            <a:r>
              <a:rPr lang="it-IT" sz="2400" smtClean="0">
                <a:solidFill>
                  <a:srgbClr val="0000FF"/>
                </a:solidFill>
              </a:rPr>
              <a:t>Partecipazione consape-vole e completa del Comparto</a:t>
            </a:r>
          </a:p>
          <a:p>
            <a:r>
              <a:rPr lang="it-IT" sz="2400" smtClean="0">
                <a:solidFill>
                  <a:srgbClr val="0000FF"/>
                </a:solidFill>
              </a:rPr>
              <a:t>La programmazione operativa è migliorata</a:t>
            </a:r>
          </a:p>
        </p:txBody>
      </p:sp>
      <p:sp>
        <p:nvSpPr>
          <p:cNvPr id="22546" name="Rectangle 18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789488" y="2420938"/>
            <a:ext cx="4356100" cy="2867025"/>
          </a:xfrm>
          <a:noFill/>
        </p:spPr>
        <p:txBody>
          <a:bodyPr>
            <a:spAutoFit/>
          </a:bodyPr>
          <a:lstStyle/>
          <a:p>
            <a:r>
              <a:rPr lang="it-IT" sz="2400" smtClean="0">
                <a:solidFill>
                  <a:srgbClr val="FF3300"/>
                </a:solidFill>
              </a:rPr>
              <a:t>Copertura incompleta</a:t>
            </a:r>
          </a:p>
          <a:p>
            <a:r>
              <a:rPr lang="it-IT" sz="2400" smtClean="0">
                <a:solidFill>
                  <a:srgbClr val="FF3300"/>
                </a:solidFill>
              </a:rPr>
              <a:t>Le competenze organizza-tive vengono sottovalutate</a:t>
            </a:r>
          </a:p>
          <a:p>
            <a:r>
              <a:rPr lang="it-IT" sz="2400" smtClean="0">
                <a:solidFill>
                  <a:srgbClr val="FF3300"/>
                </a:solidFill>
              </a:rPr>
              <a:t>Difficile allineamento con    gli obiettivi ECM</a:t>
            </a:r>
          </a:p>
          <a:p>
            <a:r>
              <a:rPr lang="it-IT" sz="2400" smtClean="0">
                <a:solidFill>
                  <a:srgbClr val="FF3300"/>
                </a:solidFill>
              </a:rPr>
              <a:t>Il lavoro è aumentato per il servizio formazione</a:t>
            </a:r>
          </a:p>
        </p:txBody>
      </p:sp>
      <p:sp>
        <p:nvSpPr>
          <p:cNvPr id="22549" name="Rectangle 10"/>
          <p:cNvSpPr>
            <a:spLocks noChangeArrowheads="1"/>
          </p:cNvSpPr>
          <p:nvPr/>
        </p:nvSpPr>
        <p:spPr bwMode="auto">
          <a:xfrm>
            <a:off x="2124075" y="333375"/>
            <a:ext cx="4826000" cy="10064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4" rIns="91430" bIns="45714">
            <a:spAutoFit/>
          </a:bodyPr>
          <a:lstStyle/>
          <a:p>
            <a:pPr eaLnBrk="0" hangingPunct="0"/>
            <a:r>
              <a:rPr lang="en-US">
                <a:solidFill>
                  <a:srgbClr val="0000FF"/>
                </a:solidFill>
                <a:cs typeface="Arial" charset="0"/>
              </a:rPr>
              <a:t>il punto di vista della </a:t>
            </a:r>
            <a:r>
              <a:rPr lang="en-US" sz="3200">
                <a:solidFill>
                  <a:srgbClr val="FF3300"/>
                </a:solidFill>
                <a:cs typeface="Arial" charset="0"/>
              </a:rPr>
              <a:t>ORGANIZZAZIONE</a:t>
            </a:r>
          </a:p>
        </p:txBody>
      </p:sp>
      <p:sp>
        <p:nvSpPr>
          <p:cNvPr id="22550" name="Text Box 22"/>
          <p:cNvSpPr txBox="1">
            <a:spLocks noChangeArrowheads="1"/>
          </p:cNvSpPr>
          <p:nvPr/>
        </p:nvSpPr>
        <p:spPr bwMode="auto">
          <a:xfrm>
            <a:off x="1139825" y="1630363"/>
            <a:ext cx="25193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9F1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/>
              <a:t>aspetti positivi:</a:t>
            </a:r>
          </a:p>
        </p:txBody>
      </p:sp>
      <p:sp>
        <p:nvSpPr>
          <p:cNvPr id="22551" name="Text Box 23"/>
          <p:cNvSpPr txBox="1">
            <a:spLocks noChangeArrowheads="1"/>
          </p:cNvSpPr>
          <p:nvPr/>
        </p:nvSpPr>
        <p:spPr bwMode="auto">
          <a:xfrm>
            <a:off x="5319713" y="1630363"/>
            <a:ext cx="26590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9F1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/>
              <a:t>aspetti negativi: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5"/>
          <p:cNvSpPr>
            <a:spLocks noChangeArrowheads="1"/>
          </p:cNvSpPr>
          <p:nvPr/>
        </p:nvSpPr>
        <p:spPr bwMode="auto">
          <a:xfrm>
            <a:off x="0" y="6621463"/>
            <a:ext cx="9145588" cy="238125"/>
          </a:xfrm>
          <a:prstGeom prst="rect">
            <a:avLst/>
          </a:prstGeom>
          <a:solidFill>
            <a:srgbClr val="FA7D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/>
            <a:endParaRPr lang="it-IT"/>
          </a:p>
        </p:txBody>
      </p:sp>
      <p:grpSp>
        <p:nvGrpSpPr>
          <p:cNvPr id="104451" name="Group 6"/>
          <p:cNvGrpSpPr>
            <a:grpSpLocks/>
          </p:cNvGrpSpPr>
          <p:nvPr/>
        </p:nvGrpSpPr>
        <p:grpSpPr bwMode="auto">
          <a:xfrm>
            <a:off x="-15875" y="6330950"/>
            <a:ext cx="984250" cy="563563"/>
            <a:chOff x="-10" y="3987"/>
            <a:chExt cx="620" cy="355"/>
          </a:xfrm>
        </p:grpSpPr>
        <p:sp>
          <p:nvSpPr>
            <p:cNvPr id="104452" name="Text Box 7"/>
            <p:cNvSpPr txBox="1">
              <a:spLocks noChangeArrowheads="1"/>
            </p:cNvSpPr>
            <p:nvPr/>
          </p:nvSpPr>
          <p:spPr bwMode="auto">
            <a:xfrm>
              <a:off x="4" y="3987"/>
              <a:ext cx="605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31" tIns="45717" rIns="91431" bIns="45717">
              <a:spAutoFit/>
            </a:bodyPr>
            <a:lstStyle>
              <a:lvl1pPr marL="354013" indent="-354013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sz="700">
                  <a:latin typeface="Lucida Sans" pitchFamily="34" charset="0"/>
                </a:rPr>
                <a:t>REGIONE  VENETO</a:t>
              </a:r>
              <a:endParaRPr lang="it-IT" sz="1500" b="1">
                <a:latin typeface="Lucida Sans" pitchFamily="34" charset="0"/>
              </a:endParaRPr>
            </a:p>
          </p:txBody>
        </p:sp>
        <p:sp>
          <p:nvSpPr>
            <p:cNvPr id="104453" name="Line 8"/>
            <p:cNvSpPr>
              <a:spLocks noChangeShapeType="1"/>
            </p:cNvSpPr>
            <p:nvPr/>
          </p:nvSpPr>
          <p:spPr bwMode="auto">
            <a:xfrm flipV="1">
              <a:off x="51" y="4086"/>
              <a:ext cx="505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04454" name="Text Box 9"/>
            <p:cNvSpPr txBox="1">
              <a:spLocks noChangeArrowheads="1"/>
            </p:cNvSpPr>
            <p:nvPr/>
          </p:nvSpPr>
          <p:spPr bwMode="auto">
            <a:xfrm>
              <a:off x="0" y="4140"/>
              <a:ext cx="610" cy="2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31" tIns="45717" rIns="91431" bIns="45717">
              <a:spAutoFit/>
            </a:bodyPr>
            <a:lstStyle>
              <a:lvl1pPr marL="354013" indent="-354013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sz="1500" b="1">
                  <a:latin typeface="Lucida Sans" pitchFamily="34" charset="0"/>
                </a:rPr>
                <a:t>ROVIGO</a:t>
              </a:r>
            </a:p>
          </p:txBody>
        </p:sp>
        <p:sp>
          <p:nvSpPr>
            <p:cNvPr id="104455" name="Text Box 10"/>
            <p:cNvSpPr txBox="1">
              <a:spLocks noChangeArrowheads="1"/>
            </p:cNvSpPr>
            <p:nvPr/>
          </p:nvSpPr>
          <p:spPr bwMode="auto">
            <a:xfrm>
              <a:off x="-10" y="4067"/>
              <a:ext cx="620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31" tIns="45717" rIns="91431" bIns="45717">
              <a:spAutoFit/>
            </a:bodyPr>
            <a:lstStyle>
              <a:lvl1pPr marL="354013" indent="-354013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sz="700" b="1">
                  <a:latin typeface="Lucida Sans" pitchFamily="34" charset="0"/>
                </a:rPr>
                <a:t>AZIENDA ULSS 18</a:t>
              </a:r>
              <a:endParaRPr lang="it-IT" sz="1500" b="1">
                <a:latin typeface="Lucida Sans" pitchFamily="34" charset="0"/>
              </a:endParaRPr>
            </a:p>
          </p:txBody>
        </p:sp>
      </p:grpSp>
      <p:sp>
        <p:nvSpPr>
          <p:cNvPr id="104459" name="Rectangle 11"/>
          <p:cNvSpPr>
            <a:spLocks noGrp="1" noChangeArrowheads="1"/>
          </p:cNvSpPr>
          <p:nvPr>
            <p:ph type="body" sz="half" idx="1"/>
          </p:nvPr>
        </p:nvSpPr>
        <p:spPr>
          <a:xfrm>
            <a:off x="458788" y="2219325"/>
            <a:ext cx="4038600" cy="3524250"/>
          </a:xfrm>
          <a:noFill/>
        </p:spPr>
        <p:txBody>
          <a:bodyPr>
            <a:spAutoFit/>
          </a:bodyPr>
          <a:lstStyle/>
          <a:p>
            <a:r>
              <a:rPr lang="it-IT" sz="2400" smtClean="0">
                <a:solidFill>
                  <a:srgbClr val="0000FF"/>
                </a:solidFill>
              </a:rPr>
              <a:t>Aumentata consapevo-lezza delle competenze proprie e della struttura</a:t>
            </a:r>
          </a:p>
          <a:p>
            <a:r>
              <a:rPr lang="it-IT" sz="2400" smtClean="0">
                <a:solidFill>
                  <a:srgbClr val="0000FF"/>
                </a:solidFill>
              </a:rPr>
              <a:t>Consapevolezza che gli eventi formativi devono partire dall’analisi dei bisogni</a:t>
            </a:r>
          </a:p>
          <a:p>
            <a:r>
              <a:rPr lang="it-IT" sz="2400" smtClean="0">
                <a:solidFill>
                  <a:srgbClr val="0000FF"/>
                </a:solidFill>
              </a:rPr>
              <a:t>Il coinvolgimento è stato apprezzato</a:t>
            </a:r>
          </a:p>
        </p:txBody>
      </p:sp>
      <p:sp>
        <p:nvSpPr>
          <p:cNvPr id="104460" name="Rectangle 12"/>
          <p:cNvSpPr>
            <a:spLocks noGrp="1" noChangeArrowheads="1"/>
          </p:cNvSpPr>
          <p:nvPr>
            <p:ph type="body" sz="half" idx="2"/>
          </p:nvPr>
        </p:nvSpPr>
        <p:spPr>
          <a:xfrm>
            <a:off x="4649788" y="2219325"/>
            <a:ext cx="4038600" cy="43275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sz="2400" smtClean="0">
                <a:solidFill>
                  <a:srgbClr val="FF3300"/>
                </a:solidFill>
              </a:rPr>
              <a:t>Maggior carico di lavoro</a:t>
            </a:r>
          </a:p>
          <a:p>
            <a:r>
              <a:rPr lang="it-IT" sz="2400" smtClean="0">
                <a:solidFill>
                  <a:srgbClr val="FF3300"/>
                </a:solidFill>
              </a:rPr>
              <a:t>Difficoltà a comprendere il processo di analisi</a:t>
            </a:r>
          </a:p>
          <a:p>
            <a:r>
              <a:rPr lang="it-IT" sz="2400" smtClean="0">
                <a:solidFill>
                  <a:srgbClr val="FF3300"/>
                </a:solidFill>
              </a:rPr>
              <a:t>Difficoltà a comprendere la predominanza degli obiettivi di processo e di sistema </a:t>
            </a:r>
          </a:p>
          <a:p>
            <a:r>
              <a:rPr lang="it-IT" sz="2400" smtClean="0">
                <a:solidFill>
                  <a:srgbClr val="FF3300"/>
                </a:solidFill>
              </a:rPr>
              <a:t>Disappunto per una programmazione non sempre in linea coi i bisogni esplicitati</a:t>
            </a:r>
          </a:p>
        </p:txBody>
      </p:sp>
      <p:sp>
        <p:nvSpPr>
          <p:cNvPr id="104462" name="Rectangle 10"/>
          <p:cNvSpPr>
            <a:spLocks noChangeArrowheads="1"/>
          </p:cNvSpPr>
          <p:nvPr/>
        </p:nvSpPr>
        <p:spPr bwMode="auto">
          <a:xfrm>
            <a:off x="2124075" y="333375"/>
            <a:ext cx="4826000" cy="10064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4" rIns="91430" bIns="45714">
            <a:spAutoFit/>
          </a:bodyPr>
          <a:lstStyle/>
          <a:p>
            <a:pPr eaLnBrk="0" hangingPunct="0"/>
            <a:r>
              <a:rPr lang="en-US">
                <a:solidFill>
                  <a:srgbClr val="0000FF"/>
                </a:solidFill>
                <a:cs typeface="Arial" charset="0"/>
              </a:rPr>
              <a:t>il punto di vista del </a:t>
            </a:r>
            <a:r>
              <a:rPr lang="en-US" sz="3200">
                <a:solidFill>
                  <a:srgbClr val="FF3300"/>
                </a:solidFill>
                <a:cs typeface="Arial" charset="0"/>
              </a:rPr>
              <a:t>PROFESSIONISTA</a:t>
            </a:r>
          </a:p>
        </p:txBody>
      </p:sp>
      <p:sp>
        <p:nvSpPr>
          <p:cNvPr id="104463" name="Text Box 15"/>
          <p:cNvSpPr txBox="1">
            <a:spLocks noChangeArrowheads="1"/>
          </p:cNvSpPr>
          <p:nvPr/>
        </p:nvSpPr>
        <p:spPr bwMode="auto">
          <a:xfrm>
            <a:off x="1139825" y="1630363"/>
            <a:ext cx="25193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9F1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/>
              <a:t>aspetti positivi:</a:t>
            </a:r>
          </a:p>
        </p:txBody>
      </p:sp>
      <p:sp>
        <p:nvSpPr>
          <p:cNvPr id="104464" name="Text Box 16"/>
          <p:cNvSpPr txBox="1">
            <a:spLocks noChangeArrowheads="1"/>
          </p:cNvSpPr>
          <p:nvPr/>
        </p:nvSpPr>
        <p:spPr bwMode="auto">
          <a:xfrm>
            <a:off x="5319713" y="1630363"/>
            <a:ext cx="26590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9F1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/>
              <a:t>aspetti negativi: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5"/>
          <p:cNvSpPr>
            <a:spLocks noChangeArrowheads="1"/>
          </p:cNvSpPr>
          <p:nvPr/>
        </p:nvSpPr>
        <p:spPr bwMode="auto">
          <a:xfrm>
            <a:off x="0" y="6621463"/>
            <a:ext cx="9145588" cy="238125"/>
          </a:xfrm>
          <a:prstGeom prst="rect">
            <a:avLst/>
          </a:prstGeom>
          <a:solidFill>
            <a:srgbClr val="FA7D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/>
            <a:endParaRPr lang="it-IT"/>
          </a:p>
        </p:txBody>
      </p:sp>
      <p:grpSp>
        <p:nvGrpSpPr>
          <p:cNvPr id="105475" name="Group 6"/>
          <p:cNvGrpSpPr>
            <a:grpSpLocks/>
          </p:cNvGrpSpPr>
          <p:nvPr/>
        </p:nvGrpSpPr>
        <p:grpSpPr bwMode="auto">
          <a:xfrm>
            <a:off x="-15875" y="6330950"/>
            <a:ext cx="984250" cy="563563"/>
            <a:chOff x="-10" y="3987"/>
            <a:chExt cx="620" cy="355"/>
          </a:xfrm>
        </p:grpSpPr>
        <p:sp>
          <p:nvSpPr>
            <p:cNvPr id="105476" name="Text Box 7"/>
            <p:cNvSpPr txBox="1">
              <a:spLocks noChangeArrowheads="1"/>
            </p:cNvSpPr>
            <p:nvPr/>
          </p:nvSpPr>
          <p:spPr bwMode="auto">
            <a:xfrm>
              <a:off x="4" y="3987"/>
              <a:ext cx="605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31" tIns="45717" rIns="91431" bIns="45717">
              <a:spAutoFit/>
            </a:bodyPr>
            <a:lstStyle>
              <a:lvl1pPr marL="354013" indent="-354013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sz="700">
                  <a:latin typeface="Lucida Sans" pitchFamily="34" charset="0"/>
                </a:rPr>
                <a:t>REGIONE  VENETO</a:t>
              </a:r>
              <a:endParaRPr lang="it-IT" sz="1500" b="1">
                <a:latin typeface="Lucida Sans" pitchFamily="34" charset="0"/>
              </a:endParaRPr>
            </a:p>
          </p:txBody>
        </p:sp>
        <p:sp>
          <p:nvSpPr>
            <p:cNvPr id="105477" name="Line 8"/>
            <p:cNvSpPr>
              <a:spLocks noChangeShapeType="1"/>
            </p:cNvSpPr>
            <p:nvPr/>
          </p:nvSpPr>
          <p:spPr bwMode="auto">
            <a:xfrm flipV="1">
              <a:off x="51" y="4086"/>
              <a:ext cx="505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05478" name="Text Box 9"/>
            <p:cNvSpPr txBox="1">
              <a:spLocks noChangeArrowheads="1"/>
            </p:cNvSpPr>
            <p:nvPr/>
          </p:nvSpPr>
          <p:spPr bwMode="auto">
            <a:xfrm>
              <a:off x="0" y="4140"/>
              <a:ext cx="610" cy="2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31" tIns="45717" rIns="91431" bIns="45717">
              <a:spAutoFit/>
            </a:bodyPr>
            <a:lstStyle>
              <a:lvl1pPr marL="354013" indent="-354013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sz="1500" b="1">
                  <a:latin typeface="Lucida Sans" pitchFamily="34" charset="0"/>
                </a:rPr>
                <a:t>ROVIGO</a:t>
              </a:r>
            </a:p>
          </p:txBody>
        </p:sp>
        <p:sp>
          <p:nvSpPr>
            <p:cNvPr id="105479" name="Text Box 10"/>
            <p:cNvSpPr txBox="1">
              <a:spLocks noChangeArrowheads="1"/>
            </p:cNvSpPr>
            <p:nvPr/>
          </p:nvSpPr>
          <p:spPr bwMode="auto">
            <a:xfrm>
              <a:off x="-10" y="4067"/>
              <a:ext cx="620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31" tIns="45717" rIns="91431" bIns="45717">
              <a:spAutoFit/>
            </a:bodyPr>
            <a:lstStyle>
              <a:lvl1pPr marL="354013" indent="-354013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sz="700" b="1">
                  <a:latin typeface="Lucida Sans" pitchFamily="34" charset="0"/>
                </a:rPr>
                <a:t>AZIENDA ULSS 18</a:t>
              </a:r>
              <a:endParaRPr lang="it-IT" sz="1500" b="1">
                <a:latin typeface="Lucida Sans" pitchFamily="34" charset="0"/>
              </a:endParaRPr>
            </a:p>
          </p:txBody>
        </p:sp>
      </p:grpSp>
      <p:sp>
        <p:nvSpPr>
          <p:cNvPr id="105482" name="Rectangle 10"/>
          <p:cNvSpPr>
            <a:spLocks noGrp="1" noChangeArrowheads="1"/>
          </p:cNvSpPr>
          <p:nvPr>
            <p:ph type="title"/>
          </p:nvPr>
        </p:nvSpPr>
        <p:spPr>
          <a:xfrm>
            <a:off x="468313" y="273050"/>
            <a:ext cx="8229600" cy="701675"/>
          </a:xfrm>
          <a:noFill/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r>
              <a:rPr lang="it-IT" sz="4000" smtClean="0">
                <a:solidFill>
                  <a:srgbClr val="FF0000"/>
                </a:solidFill>
              </a:rPr>
              <a:t>CONCLUSIONI</a:t>
            </a:r>
          </a:p>
        </p:txBody>
      </p:sp>
      <p:sp>
        <p:nvSpPr>
          <p:cNvPr id="105485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828675" y="1125538"/>
            <a:ext cx="7561263" cy="5159375"/>
          </a:xfrm>
          <a:noFill/>
        </p:spPr>
        <p:txBody>
          <a:bodyPr>
            <a:spAutoFit/>
          </a:bodyPr>
          <a:lstStyle/>
          <a:p>
            <a:pPr algn="just"/>
            <a:r>
              <a:rPr lang="it-IT" smtClean="0">
                <a:solidFill>
                  <a:srgbClr val="0000FF"/>
                </a:solidFill>
              </a:rPr>
              <a:t>Bisogna trovare una mediazione tra le competenze necessarie all’organizza-zione e quelle per i singoli operatori.</a:t>
            </a:r>
          </a:p>
          <a:p>
            <a:pPr algn="just"/>
            <a:r>
              <a:rPr lang="it-IT" smtClean="0">
                <a:solidFill>
                  <a:srgbClr val="0000FF"/>
                </a:solidFill>
              </a:rPr>
              <a:t>Il dossier ECM non esaurisce il mio compito di responsabile aziendale della formazione</a:t>
            </a:r>
            <a:r>
              <a:rPr lang="it-IT" smtClean="0">
                <a:solidFill>
                  <a:srgbClr val="6699FF"/>
                </a:solidFill>
              </a:rPr>
              <a:t>.</a:t>
            </a:r>
          </a:p>
          <a:p>
            <a:pPr algn="just"/>
            <a:r>
              <a:rPr lang="it-IT" smtClean="0">
                <a:solidFill>
                  <a:srgbClr val="0000FF"/>
                </a:solidFill>
              </a:rPr>
              <a:t>Il dossier formativo del personale non è solo un archivio, ma un processo di  gestione delle competenze e del personale.</a:t>
            </a:r>
          </a:p>
        </p:txBody>
      </p:sp>
      <p:sp>
        <p:nvSpPr>
          <p:cNvPr id="105486" name="Line 14"/>
          <p:cNvSpPr>
            <a:spLocks noChangeShapeType="1"/>
          </p:cNvSpPr>
          <p:nvPr/>
        </p:nvSpPr>
        <p:spPr bwMode="auto">
          <a:xfrm>
            <a:off x="252413" y="2709863"/>
            <a:ext cx="8712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5487" name="Line 15"/>
          <p:cNvSpPr>
            <a:spLocks noChangeShapeType="1"/>
          </p:cNvSpPr>
          <p:nvPr/>
        </p:nvSpPr>
        <p:spPr bwMode="auto">
          <a:xfrm>
            <a:off x="252413" y="4221163"/>
            <a:ext cx="8712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5"/>
          <p:cNvSpPr>
            <a:spLocks noChangeArrowheads="1"/>
          </p:cNvSpPr>
          <p:nvPr/>
        </p:nvSpPr>
        <p:spPr bwMode="auto">
          <a:xfrm>
            <a:off x="0" y="6621463"/>
            <a:ext cx="9145588" cy="238125"/>
          </a:xfrm>
          <a:prstGeom prst="rect">
            <a:avLst/>
          </a:prstGeom>
          <a:solidFill>
            <a:srgbClr val="FA7D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/>
            <a:endParaRPr lang="it-IT"/>
          </a:p>
        </p:txBody>
      </p:sp>
      <p:grpSp>
        <p:nvGrpSpPr>
          <p:cNvPr id="107523" name="Group 6"/>
          <p:cNvGrpSpPr>
            <a:grpSpLocks/>
          </p:cNvGrpSpPr>
          <p:nvPr/>
        </p:nvGrpSpPr>
        <p:grpSpPr bwMode="auto">
          <a:xfrm>
            <a:off x="-15875" y="6330950"/>
            <a:ext cx="984250" cy="563563"/>
            <a:chOff x="-10" y="3987"/>
            <a:chExt cx="620" cy="355"/>
          </a:xfrm>
        </p:grpSpPr>
        <p:sp>
          <p:nvSpPr>
            <p:cNvPr id="107524" name="Text Box 7"/>
            <p:cNvSpPr txBox="1">
              <a:spLocks noChangeArrowheads="1"/>
            </p:cNvSpPr>
            <p:nvPr/>
          </p:nvSpPr>
          <p:spPr bwMode="auto">
            <a:xfrm>
              <a:off x="4" y="3987"/>
              <a:ext cx="605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31" tIns="45717" rIns="91431" bIns="45717">
              <a:spAutoFit/>
            </a:bodyPr>
            <a:lstStyle>
              <a:lvl1pPr marL="354013" indent="-354013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sz="700">
                  <a:latin typeface="Lucida Sans" pitchFamily="34" charset="0"/>
                </a:rPr>
                <a:t>REGIONE  VENETO</a:t>
              </a:r>
              <a:endParaRPr lang="it-IT" sz="1500" b="1">
                <a:latin typeface="Lucida Sans" pitchFamily="34" charset="0"/>
              </a:endParaRPr>
            </a:p>
          </p:txBody>
        </p:sp>
        <p:sp>
          <p:nvSpPr>
            <p:cNvPr id="107525" name="Line 8"/>
            <p:cNvSpPr>
              <a:spLocks noChangeShapeType="1"/>
            </p:cNvSpPr>
            <p:nvPr/>
          </p:nvSpPr>
          <p:spPr bwMode="auto">
            <a:xfrm flipV="1">
              <a:off x="51" y="4086"/>
              <a:ext cx="505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07526" name="Text Box 9"/>
            <p:cNvSpPr txBox="1">
              <a:spLocks noChangeArrowheads="1"/>
            </p:cNvSpPr>
            <p:nvPr/>
          </p:nvSpPr>
          <p:spPr bwMode="auto">
            <a:xfrm>
              <a:off x="0" y="4140"/>
              <a:ext cx="610" cy="2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31" tIns="45717" rIns="91431" bIns="45717">
              <a:spAutoFit/>
            </a:bodyPr>
            <a:lstStyle>
              <a:lvl1pPr marL="354013" indent="-354013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sz="1500" b="1">
                  <a:latin typeface="Lucida Sans" pitchFamily="34" charset="0"/>
                </a:rPr>
                <a:t>ROVIGO</a:t>
              </a:r>
            </a:p>
          </p:txBody>
        </p:sp>
        <p:sp>
          <p:nvSpPr>
            <p:cNvPr id="107527" name="Text Box 10"/>
            <p:cNvSpPr txBox="1">
              <a:spLocks noChangeArrowheads="1"/>
            </p:cNvSpPr>
            <p:nvPr/>
          </p:nvSpPr>
          <p:spPr bwMode="auto">
            <a:xfrm>
              <a:off x="-10" y="4067"/>
              <a:ext cx="620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31" tIns="45717" rIns="91431" bIns="45717">
              <a:spAutoFit/>
            </a:bodyPr>
            <a:lstStyle>
              <a:lvl1pPr marL="354013" indent="-354013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sz="700" b="1">
                  <a:latin typeface="Lucida Sans" pitchFamily="34" charset="0"/>
                </a:rPr>
                <a:t>AZIENDA ULSS 18</a:t>
              </a:r>
              <a:endParaRPr lang="it-IT" sz="1500" b="1">
                <a:latin typeface="Lucida Sans" pitchFamily="34" charset="0"/>
              </a:endParaRPr>
            </a:p>
          </p:txBody>
        </p:sp>
      </p:grpSp>
      <p:sp>
        <p:nvSpPr>
          <p:cNvPr id="107531" name="Text Box 11"/>
          <p:cNvSpPr txBox="1">
            <a:spLocks noChangeArrowheads="1"/>
          </p:cNvSpPr>
          <p:nvPr/>
        </p:nvSpPr>
        <p:spPr bwMode="auto">
          <a:xfrm>
            <a:off x="757238" y="417513"/>
            <a:ext cx="74898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9F1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sz="3200">
                <a:solidFill>
                  <a:srgbClr val="FF0000"/>
                </a:solidFill>
              </a:rPr>
              <a:t>Il dossier formativo del personale</a:t>
            </a:r>
          </a:p>
          <a:p>
            <a:r>
              <a:rPr lang="it-IT" sz="3200">
                <a:solidFill>
                  <a:srgbClr val="FF0000"/>
                </a:solidFill>
              </a:rPr>
              <a:t>è un </a:t>
            </a:r>
            <a:r>
              <a:rPr lang="it-IT" sz="3200" u="sng">
                <a:solidFill>
                  <a:srgbClr val="FF0000"/>
                </a:solidFill>
              </a:rPr>
              <a:t>processo</a:t>
            </a:r>
            <a:r>
              <a:rPr lang="it-IT" sz="3200">
                <a:solidFill>
                  <a:srgbClr val="FF0000"/>
                </a:solidFill>
              </a:rPr>
              <a:t> che deve tenere insieme:</a:t>
            </a:r>
            <a:r>
              <a:rPr lang="it-IT" sz="3200">
                <a:solidFill>
                  <a:srgbClr val="0000FF"/>
                </a:solidFill>
              </a:rPr>
              <a:t> </a:t>
            </a:r>
            <a:endParaRPr lang="it-IT" sz="3200"/>
          </a:p>
        </p:txBody>
      </p:sp>
      <p:sp>
        <p:nvSpPr>
          <p:cNvPr id="107534" name="Text Box 14"/>
          <p:cNvSpPr txBox="1">
            <a:spLocks noChangeArrowheads="1"/>
          </p:cNvSpPr>
          <p:nvPr/>
        </p:nvSpPr>
        <p:spPr bwMode="auto">
          <a:xfrm>
            <a:off x="650875" y="2157413"/>
            <a:ext cx="7954963" cy="351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9F1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0850" indent="-450850"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630238"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algn="l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it-IT">
                <a:solidFill>
                  <a:srgbClr val="0000FF"/>
                </a:solidFill>
              </a:rPr>
              <a:t>la definizione dei profili di ruolo;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it-IT">
                <a:solidFill>
                  <a:srgbClr val="0000FF"/>
                </a:solidFill>
              </a:rPr>
              <a:t>la raccolta e l’analisi del fabbisogno formativo;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it-IT">
                <a:solidFill>
                  <a:srgbClr val="0000FF"/>
                </a:solidFill>
              </a:rPr>
              <a:t>la programmazione e la realizzazione delle attività formative;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it-IT">
                <a:solidFill>
                  <a:srgbClr val="0000FF"/>
                </a:solidFill>
              </a:rPr>
              <a:t>la valutazione di efficacia delle attività;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it-IT">
                <a:solidFill>
                  <a:srgbClr val="0000FF"/>
                </a:solidFill>
              </a:rPr>
              <a:t>l’archiviazione delle partecipazioni.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/>
          <p:cNvSpPr>
            <a:spLocks noChangeArrowheads="1"/>
          </p:cNvSpPr>
          <p:nvPr/>
        </p:nvSpPr>
        <p:spPr bwMode="auto">
          <a:xfrm>
            <a:off x="0" y="6621463"/>
            <a:ext cx="9145588" cy="238125"/>
          </a:xfrm>
          <a:prstGeom prst="rect">
            <a:avLst/>
          </a:prstGeom>
          <a:solidFill>
            <a:srgbClr val="FA7D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/>
            <a:endParaRPr lang="it-IT"/>
          </a:p>
        </p:txBody>
      </p:sp>
      <p:pic>
        <p:nvPicPr>
          <p:cNvPr id="23555" name="Picture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750" y="2689225"/>
            <a:ext cx="3505200" cy="333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556" name="Picture 3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551113"/>
            <a:ext cx="3328987" cy="347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282575" y="260350"/>
            <a:ext cx="8599488" cy="515938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97" tIns="44454" rIns="90497" bIns="44454">
            <a:spAutoFit/>
          </a:bodyPr>
          <a:lstStyle/>
          <a:p>
            <a:pPr defTabSz="1049338" eaLnBrk="0" hangingPunct="0"/>
            <a:r>
              <a:rPr lang="it-IT">
                <a:solidFill>
                  <a:srgbClr val="FF3300"/>
                </a:solidFill>
              </a:rPr>
              <a:t>La governance integrata</a:t>
            </a:r>
          </a:p>
        </p:txBody>
      </p:sp>
      <p:sp>
        <p:nvSpPr>
          <p:cNvPr id="100357" name="Rectangle 5"/>
          <p:cNvSpPr>
            <a:spLocks noChangeArrowheads="1"/>
          </p:cNvSpPr>
          <p:nvPr/>
        </p:nvSpPr>
        <p:spPr bwMode="auto">
          <a:xfrm>
            <a:off x="5564188" y="2587625"/>
            <a:ext cx="3563937" cy="3349625"/>
          </a:xfrm>
          <a:prstGeom prst="rect">
            <a:avLst/>
          </a:prstGeom>
          <a:gradFill rotWithShape="1">
            <a:gsLst>
              <a:gs pos="0">
                <a:schemeClr val="bg1">
                  <a:alpha val="14000"/>
                </a:schemeClr>
              </a:gs>
              <a:gs pos="100000">
                <a:schemeClr val="bg1">
                  <a:gamma/>
                  <a:tint val="0"/>
                  <a:invGamma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 algn="l">
              <a:defRPr/>
            </a:pPr>
            <a:endParaRPr lang="it-IT">
              <a:latin typeface="Arial" pitchFamily="34" charset="0"/>
            </a:endParaRPr>
          </a:p>
        </p:txBody>
      </p:sp>
      <p:pic>
        <p:nvPicPr>
          <p:cNvPr id="23559" name="Picture 6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8450" y="4087813"/>
            <a:ext cx="1120775" cy="614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3560" name="Group 8"/>
          <p:cNvGrpSpPr>
            <a:grpSpLocks/>
          </p:cNvGrpSpPr>
          <p:nvPr/>
        </p:nvGrpSpPr>
        <p:grpSpPr bwMode="auto">
          <a:xfrm>
            <a:off x="-15875" y="6330950"/>
            <a:ext cx="984250" cy="563563"/>
            <a:chOff x="-10" y="3987"/>
            <a:chExt cx="620" cy="355"/>
          </a:xfrm>
        </p:grpSpPr>
        <p:sp>
          <p:nvSpPr>
            <p:cNvPr id="23561" name="Text Box 9"/>
            <p:cNvSpPr txBox="1">
              <a:spLocks noChangeArrowheads="1"/>
            </p:cNvSpPr>
            <p:nvPr/>
          </p:nvSpPr>
          <p:spPr bwMode="auto">
            <a:xfrm>
              <a:off x="4" y="3987"/>
              <a:ext cx="605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54013" indent="-354013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sz="700">
                  <a:latin typeface="Lucida Sans" pitchFamily="34" charset="0"/>
                </a:rPr>
                <a:t>REGIONE  VENETO</a:t>
              </a:r>
              <a:endParaRPr lang="it-IT" sz="1500" b="1">
                <a:latin typeface="Lucida Sans" pitchFamily="34" charset="0"/>
              </a:endParaRPr>
            </a:p>
          </p:txBody>
        </p:sp>
        <p:sp>
          <p:nvSpPr>
            <p:cNvPr id="23562" name="Line 10"/>
            <p:cNvSpPr>
              <a:spLocks noChangeShapeType="1"/>
            </p:cNvSpPr>
            <p:nvPr/>
          </p:nvSpPr>
          <p:spPr bwMode="auto">
            <a:xfrm flipV="1">
              <a:off x="51" y="4086"/>
              <a:ext cx="505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23563" name="Text Box 11"/>
            <p:cNvSpPr txBox="1">
              <a:spLocks noChangeArrowheads="1"/>
            </p:cNvSpPr>
            <p:nvPr/>
          </p:nvSpPr>
          <p:spPr bwMode="auto">
            <a:xfrm>
              <a:off x="0" y="4140"/>
              <a:ext cx="610" cy="2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54013" indent="-354013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sz="1500" b="1">
                  <a:latin typeface="Lucida Sans" pitchFamily="34" charset="0"/>
                </a:rPr>
                <a:t>ROVIGO</a:t>
              </a:r>
            </a:p>
          </p:txBody>
        </p:sp>
        <p:sp>
          <p:nvSpPr>
            <p:cNvPr id="23564" name="Text Box 12"/>
            <p:cNvSpPr txBox="1">
              <a:spLocks noChangeArrowheads="1"/>
            </p:cNvSpPr>
            <p:nvPr/>
          </p:nvSpPr>
          <p:spPr bwMode="auto">
            <a:xfrm>
              <a:off x="-10" y="4067"/>
              <a:ext cx="620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54013" indent="-354013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sz="700" b="1">
                  <a:latin typeface="Lucida Sans" pitchFamily="34" charset="0"/>
                </a:rPr>
                <a:t>AZIENDA ULSS 18</a:t>
              </a:r>
              <a:endParaRPr lang="it-IT" sz="1500" b="1">
                <a:latin typeface="Lucida Sans" pitchFamily="34" charset="0"/>
              </a:endParaRPr>
            </a:p>
          </p:txBody>
        </p:sp>
      </p:grp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711200" y="909638"/>
            <a:ext cx="7966075" cy="177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4" rIns="91430" bIns="45714">
            <a:spAutoFit/>
          </a:bodyPr>
          <a:lstStyle/>
          <a:p>
            <a:pPr marL="342900" indent="-342900" eaLnBrk="0" hangingPunct="0">
              <a:spcBef>
                <a:spcPct val="20000"/>
              </a:spcBef>
            </a:pPr>
            <a:r>
              <a:rPr lang="it-IT" sz="2400">
                <a:solidFill>
                  <a:srgbClr val="0000FF"/>
                </a:solidFill>
              </a:rPr>
              <a:t>è necessaria per garantire la coerenza 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it-IT" sz="2400">
                <a:solidFill>
                  <a:srgbClr val="0000FF"/>
                </a:solidFill>
              </a:rPr>
              <a:t>del dossier formativo con il resto delle attività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it-IT" sz="2400">
                <a:solidFill>
                  <a:srgbClr val="0000FF"/>
                </a:solidFill>
              </a:rPr>
              <a:t> finalizzate a raggiungere la missione 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it-IT" sz="2400">
                <a:solidFill>
                  <a:srgbClr val="0000FF"/>
                </a:solidFill>
              </a:rPr>
              <a:t>e la visione dell’organizzazione.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ChangeArrowheads="1"/>
          </p:cNvSpPr>
          <p:nvPr/>
        </p:nvSpPr>
        <p:spPr bwMode="auto">
          <a:xfrm>
            <a:off x="396875" y="188913"/>
            <a:ext cx="8424863" cy="576103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78" tIns="44444" rIns="90478" bIns="44444">
            <a:spAutoFit/>
          </a:bodyPr>
          <a:lstStyle/>
          <a:p>
            <a:pPr eaLnBrk="0" hangingPunct="0"/>
            <a:r>
              <a:rPr lang="it-IT" sz="3200">
                <a:solidFill>
                  <a:srgbClr val="FF0000"/>
                </a:solidFill>
              </a:rPr>
              <a:t>Azienda ULSS 18 - Rovigo</a:t>
            </a:r>
            <a:endParaRPr lang="en-US" sz="3200">
              <a:solidFill>
                <a:srgbClr val="FF0000"/>
              </a:solidFill>
              <a:cs typeface="Arial" charset="0"/>
            </a:endParaRPr>
          </a:p>
          <a:p>
            <a:pPr eaLnBrk="0" hangingPunct="0"/>
            <a:endParaRPr lang="it-IT">
              <a:solidFill>
                <a:srgbClr val="3333FF"/>
              </a:solidFill>
            </a:endParaRPr>
          </a:p>
          <a:p>
            <a:pPr algn="l" eaLnBrk="0" hangingPunct="0">
              <a:buFontTx/>
              <a:buChar char="•"/>
            </a:pPr>
            <a:r>
              <a:rPr lang="it-IT">
                <a:solidFill>
                  <a:srgbClr val="3333FF"/>
                </a:solidFill>
              </a:rPr>
              <a:t>  2.350 dipendenti</a:t>
            </a:r>
          </a:p>
          <a:p>
            <a:pPr algn="l" eaLnBrk="0" hangingPunct="0">
              <a:buFontTx/>
              <a:buChar char="•"/>
            </a:pPr>
            <a:r>
              <a:rPr lang="it-IT">
                <a:solidFill>
                  <a:srgbClr val="3333FF"/>
                </a:solidFill>
              </a:rPr>
              <a:t>  1.800 dipendenti con obblighi ECM</a:t>
            </a:r>
          </a:p>
          <a:p>
            <a:pPr algn="l" eaLnBrk="0" hangingPunct="0">
              <a:buFontTx/>
              <a:buChar char="•"/>
            </a:pPr>
            <a:r>
              <a:rPr lang="it-IT">
                <a:solidFill>
                  <a:srgbClr val="3333FF"/>
                </a:solidFill>
              </a:rPr>
              <a:t>  altri 200 professionisti convenzionati</a:t>
            </a:r>
          </a:p>
          <a:p>
            <a:pPr algn="l" eaLnBrk="0" hangingPunct="0">
              <a:buFontTx/>
              <a:buChar char="•"/>
            </a:pPr>
            <a:endParaRPr lang="it-IT" sz="2000">
              <a:solidFill>
                <a:srgbClr val="3333FF"/>
              </a:solidFill>
            </a:endParaRPr>
          </a:p>
          <a:p>
            <a:pPr algn="l" eaLnBrk="0" hangingPunct="0">
              <a:buFontTx/>
              <a:buChar char="•"/>
            </a:pPr>
            <a:r>
              <a:rPr lang="it-IT"/>
              <a:t>  175.000 abitanti da assistere</a:t>
            </a:r>
          </a:p>
          <a:p>
            <a:pPr algn="l" eaLnBrk="0" hangingPunct="0">
              <a:buFontTx/>
              <a:buChar char="•"/>
            </a:pPr>
            <a:endParaRPr lang="it-IT" sz="2000"/>
          </a:p>
          <a:p>
            <a:pPr algn="l" eaLnBrk="0" hangingPunct="0">
              <a:buFontTx/>
              <a:buChar char="•"/>
            </a:pPr>
            <a:r>
              <a:rPr lang="it-IT">
                <a:solidFill>
                  <a:srgbClr val="FF0000"/>
                </a:solidFill>
              </a:rPr>
              <a:t>  attività assistenziali svolte:</a:t>
            </a:r>
          </a:p>
          <a:p>
            <a:pPr marL="1143000" lvl="2" indent="-228600" algn="l" eaLnBrk="0" hangingPunct="0">
              <a:buFontTx/>
              <a:buChar char="•"/>
            </a:pPr>
            <a:r>
              <a:rPr lang="it-IT">
                <a:solidFill>
                  <a:srgbClr val="FF0000"/>
                </a:solidFill>
              </a:rPr>
              <a:t>dipartimento di prevenzione</a:t>
            </a:r>
          </a:p>
          <a:p>
            <a:pPr marL="1143000" lvl="2" indent="-228600" algn="l" eaLnBrk="0" hangingPunct="0">
              <a:buFontTx/>
              <a:buChar char="•"/>
            </a:pPr>
            <a:r>
              <a:rPr lang="it-IT">
                <a:solidFill>
                  <a:srgbClr val="FF0000"/>
                </a:solidFill>
              </a:rPr>
              <a:t>distretto socio sanitario</a:t>
            </a:r>
          </a:p>
          <a:p>
            <a:pPr marL="1143000" lvl="2" indent="-228600" algn="l" eaLnBrk="0" hangingPunct="0">
              <a:buFontTx/>
              <a:buChar char="•"/>
            </a:pPr>
            <a:r>
              <a:rPr lang="it-IT">
                <a:solidFill>
                  <a:srgbClr val="FF0000"/>
                </a:solidFill>
              </a:rPr>
              <a:t>ospedale</a:t>
            </a:r>
          </a:p>
          <a:p>
            <a:pPr marL="1143000" lvl="2" indent="-228600" algn="l" eaLnBrk="0" hangingPunct="0">
              <a:buFontTx/>
              <a:buChar char="•"/>
            </a:pPr>
            <a:endParaRPr lang="it-IT" sz="2000">
              <a:solidFill>
                <a:srgbClr val="FF0000"/>
              </a:solidFill>
            </a:endParaRPr>
          </a:p>
          <a:p>
            <a:pPr algn="l" eaLnBrk="0" hangingPunct="0">
              <a:buFontTx/>
              <a:buChar char="•"/>
            </a:pPr>
            <a:r>
              <a:rPr lang="it-IT">
                <a:solidFill>
                  <a:srgbClr val="008000"/>
                </a:solidFill>
              </a:rPr>
              <a:t> il servizio formazione aziendale è provider ECM</a:t>
            </a:r>
          </a:p>
        </p:txBody>
      </p:sp>
      <p:sp>
        <p:nvSpPr>
          <p:cNvPr id="5123" name="Rectangle 20"/>
          <p:cNvSpPr>
            <a:spLocks noChangeArrowheads="1"/>
          </p:cNvSpPr>
          <p:nvPr/>
        </p:nvSpPr>
        <p:spPr bwMode="auto">
          <a:xfrm>
            <a:off x="0" y="6619875"/>
            <a:ext cx="9144000" cy="238125"/>
          </a:xfrm>
          <a:prstGeom prst="rect">
            <a:avLst/>
          </a:prstGeom>
          <a:solidFill>
            <a:srgbClr val="FA7D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/>
            <a:endParaRPr lang="it-IT"/>
          </a:p>
        </p:txBody>
      </p:sp>
      <p:grpSp>
        <p:nvGrpSpPr>
          <p:cNvPr id="5124" name="Group 21"/>
          <p:cNvGrpSpPr>
            <a:grpSpLocks/>
          </p:cNvGrpSpPr>
          <p:nvPr/>
        </p:nvGrpSpPr>
        <p:grpSpPr bwMode="auto">
          <a:xfrm>
            <a:off x="-15875" y="6329363"/>
            <a:ext cx="984250" cy="563562"/>
            <a:chOff x="-10" y="3987"/>
            <a:chExt cx="620" cy="355"/>
          </a:xfrm>
        </p:grpSpPr>
        <p:sp>
          <p:nvSpPr>
            <p:cNvPr id="5125" name="Text Box 22"/>
            <p:cNvSpPr txBox="1">
              <a:spLocks noChangeArrowheads="1"/>
            </p:cNvSpPr>
            <p:nvPr/>
          </p:nvSpPr>
          <p:spPr bwMode="auto">
            <a:xfrm>
              <a:off x="4" y="3987"/>
              <a:ext cx="605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54013" indent="-354013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sz="700">
                  <a:latin typeface="Lucida Sans" pitchFamily="34" charset="0"/>
                </a:rPr>
                <a:t>REGIONE  VENETO</a:t>
              </a:r>
              <a:endParaRPr lang="it-IT" sz="1500" b="1">
                <a:latin typeface="Lucida Sans" pitchFamily="34" charset="0"/>
              </a:endParaRPr>
            </a:p>
          </p:txBody>
        </p:sp>
        <p:sp>
          <p:nvSpPr>
            <p:cNvPr id="5126" name="Line 23"/>
            <p:cNvSpPr>
              <a:spLocks noChangeShapeType="1"/>
            </p:cNvSpPr>
            <p:nvPr/>
          </p:nvSpPr>
          <p:spPr bwMode="auto">
            <a:xfrm flipV="1">
              <a:off x="51" y="4086"/>
              <a:ext cx="505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5127" name="Text Box 24"/>
            <p:cNvSpPr txBox="1">
              <a:spLocks noChangeArrowheads="1"/>
            </p:cNvSpPr>
            <p:nvPr/>
          </p:nvSpPr>
          <p:spPr bwMode="auto">
            <a:xfrm>
              <a:off x="0" y="4140"/>
              <a:ext cx="610" cy="2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54013" indent="-354013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sz="1500" b="1">
                  <a:latin typeface="Lucida Sans" pitchFamily="34" charset="0"/>
                </a:rPr>
                <a:t>ROVIGO</a:t>
              </a:r>
            </a:p>
          </p:txBody>
        </p:sp>
        <p:sp>
          <p:nvSpPr>
            <p:cNvPr id="5128" name="Text Box 25"/>
            <p:cNvSpPr txBox="1">
              <a:spLocks noChangeArrowheads="1"/>
            </p:cNvSpPr>
            <p:nvPr/>
          </p:nvSpPr>
          <p:spPr bwMode="auto">
            <a:xfrm>
              <a:off x="-10" y="4067"/>
              <a:ext cx="620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54013" indent="-354013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sz="700" b="1">
                  <a:latin typeface="Lucida Sans" pitchFamily="34" charset="0"/>
                </a:rPr>
                <a:t>AZIENDA ULSS 18</a:t>
              </a:r>
              <a:endParaRPr lang="it-IT" sz="1500" b="1">
                <a:latin typeface="Lucida Sans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ChangeArrowheads="1"/>
          </p:cNvSpPr>
          <p:nvPr/>
        </p:nvSpPr>
        <p:spPr bwMode="auto">
          <a:xfrm>
            <a:off x="0" y="6619875"/>
            <a:ext cx="9144000" cy="238125"/>
          </a:xfrm>
          <a:prstGeom prst="rect">
            <a:avLst/>
          </a:prstGeom>
          <a:solidFill>
            <a:srgbClr val="FA7D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/>
            <a:endParaRPr lang="it-IT"/>
          </a:p>
        </p:txBody>
      </p:sp>
      <p:grpSp>
        <p:nvGrpSpPr>
          <p:cNvPr id="8195" name="Group 6"/>
          <p:cNvGrpSpPr>
            <a:grpSpLocks/>
          </p:cNvGrpSpPr>
          <p:nvPr/>
        </p:nvGrpSpPr>
        <p:grpSpPr bwMode="auto">
          <a:xfrm>
            <a:off x="-15875" y="6329363"/>
            <a:ext cx="984250" cy="563562"/>
            <a:chOff x="-10" y="3987"/>
            <a:chExt cx="620" cy="355"/>
          </a:xfrm>
        </p:grpSpPr>
        <p:sp>
          <p:nvSpPr>
            <p:cNvPr id="8198" name="Text Box 7"/>
            <p:cNvSpPr txBox="1">
              <a:spLocks noChangeArrowheads="1"/>
            </p:cNvSpPr>
            <p:nvPr/>
          </p:nvSpPr>
          <p:spPr bwMode="auto">
            <a:xfrm>
              <a:off x="4" y="3987"/>
              <a:ext cx="605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54013" indent="-354013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sz="700">
                  <a:latin typeface="Lucida Sans" pitchFamily="34" charset="0"/>
                </a:rPr>
                <a:t>REGIONE  VENETO</a:t>
              </a:r>
              <a:endParaRPr lang="it-IT" sz="1500" b="1">
                <a:latin typeface="Lucida Sans" pitchFamily="34" charset="0"/>
              </a:endParaRPr>
            </a:p>
          </p:txBody>
        </p:sp>
        <p:sp>
          <p:nvSpPr>
            <p:cNvPr id="8199" name="Line 8"/>
            <p:cNvSpPr>
              <a:spLocks noChangeShapeType="1"/>
            </p:cNvSpPr>
            <p:nvPr/>
          </p:nvSpPr>
          <p:spPr bwMode="auto">
            <a:xfrm flipV="1">
              <a:off x="51" y="4086"/>
              <a:ext cx="505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8200" name="Text Box 9"/>
            <p:cNvSpPr txBox="1">
              <a:spLocks noChangeArrowheads="1"/>
            </p:cNvSpPr>
            <p:nvPr/>
          </p:nvSpPr>
          <p:spPr bwMode="auto">
            <a:xfrm>
              <a:off x="0" y="4140"/>
              <a:ext cx="610" cy="2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54013" indent="-354013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sz="1500" b="1">
                  <a:latin typeface="Lucida Sans" pitchFamily="34" charset="0"/>
                </a:rPr>
                <a:t>ROVIGO</a:t>
              </a:r>
            </a:p>
          </p:txBody>
        </p:sp>
        <p:sp>
          <p:nvSpPr>
            <p:cNvPr id="8201" name="Text Box 10"/>
            <p:cNvSpPr txBox="1">
              <a:spLocks noChangeArrowheads="1"/>
            </p:cNvSpPr>
            <p:nvPr/>
          </p:nvSpPr>
          <p:spPr bwMode="auto">
            <a:xfrm>
              <a:off x="-10" y="4067"/>
              <a:ext cx="620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54013" indent="-354013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sz="700" b="1">
                  <a:latin typeface="Lucida Sans" pitchFamily="34" charset="0"/>
                </a:rPr>
                <a:t>AZIENDA ULSS 18</a:t>
              </a:r>
              <a:endParaRPr lang="it-IT" sz="1500" b="1">
                <a:latin typeface="Lucida Sans" pitchFamily="34" charset="0"/>
              </a:endParaRPr>
            </a:p>
          </p:txBody>
        </p:sp>
      </p:grp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396875" y="981075"/>
            <a:ext cx="8748713" cy="4754563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78" tIns="44444" rIns="90478" bIns="44444">
            <a:spAutoFit/>
          </a:bodyPr>
          <a:lstStyle/>
          <a:p>
            <a:pPr marL="357188" indent="-357188" eaLnBrk="0" hangingPunct="0"/>
            <a:r>
              <a:rPr lang="it-IT" sz="3200">
                <a:solidFill>
                  <a:srgbClr val="FF0000"/>
                </a:solidFill>
              </a:rPr>
              <a:t>ELEMENTI TEORICI DI RIFERIMENTO</a:t>
            </a:r>
          </a:p>
          <a:p>
            <a:pPr marL="357188" indent="-357188" eaLnBrk="0" hangingPunct="0"/>
            <a:endParaRPr lang="it-IT" sz="2400" b="1">
              <a:solidFill>
                <a:srgbClr val="FF0000"/>
              </a:solidFill>
            </a:endParaRPr>
          </a:p>
          <a:p>
            <a:pPr marL="357188" indent="-357188" eaLnBrk="0" hangingPunct="0"/>
            <a:endParaRPr lang="it-IT" sz="2600" b="1">
              <a:solidFill>
                <a:srgbClr val="FF0000"/>
              </a:solidFill>
            </a:endParaRPr>
          </a:p>
          <a:p>
            <a:pPr marL="357188" indent="-357188" algn="l" eaLnBrk="0" hangingPunct="0">
              <a:buFontTx/>
              <a:buChar char="•"/>
            </a:pPr>
            <a:r>
              <a:rPr lang="it-IT">
                <a:solidFill>
                  <a:srgbClr val="3333FF"/>
                </a:solidFill>
              </a:rPr>
              <a:t>governance integrata dell’organizzazione</a:t>
            </a:r>
          </a:p>
          <a:p>
            <a:pPr marL="357188" indent="-357188" algn="l" eaLnBrk="0" hangingPunct="0"/>
            <a:endParaRPr lang="it-IT">
              <a:solidFill>
                <a:srgbClr val="3333FF"/>
              </a:solidFill>
            </a:endParaRPr>
          </a:p>
          <a:p>
            <a:pPr marL="357188" indent="-357188" algn="l" eaLnBrk="0" hangingPunct="0">
              <a:buFontTx/>
              <a:buChar char="•"/>
            </a:pPr>
            <a:r>
              <a:rPr lang="it-IT">
                <a:solidFill>
                  <a:srgbClr val="3333FF"/>
                </a:solidFill>
              </a:rPr>
              <a:t>bilanciamento dei bisogni tra le diverse parti interessate</a:t>
            </a:r>
          </a:p>
          <a:p>
            <a:pPr marL="357188" indent="-357188" algn="l" eaLnBrk="0" hangingPunct="0">
              <a:buFontTx/>
              <a:buChar char="•"/>
            </a:pPr>
            <a:endParaRPr lang="it-IT">
              <a:solidFill>
                <a:srgbClr val="3333FF"/>
              </a:solidFill>
            </a:endParaRPr>
          </a:p>
          <a:p>
            <a:pPr marL="357188" indent="-357188" algn="l" eaLnBrk="0" hangingPunct="0">
              <a:buFontTx/>
              <a:buChar char="•"/>
            </a:pPr>
            <a:r>
              <a:rPr lang="it-IT">
                <a:solidFill>
                  <a:srgbClr val="3333FF"/>
                </a:solidFill>
              </a:rPr>
              <a:t>definizione dei profilo di ruolo</a:t>
            </a:r>
          </a:p>
          <a:p>
            <a:pPr marL="357188" indent="-357188" algn="l" eaLnBrk="0" hangingPunct="0">
              <a:buFontTx/>
              <a:buChar char="•"/>
            </a:pPr>
            <a:endParaRPr lang="it-IT">
              <a:solidFill>
                <a:srgbClr val="3333FF"/>
              </a:solidFill>
            </a:endParaRPr>
          </a:p>
          <a:p>
            <a:pPr marL="357188" indent="-357188" algn="l" eaLnBrk="0" hangingPunct="0">
              <a:buFontTx/>
              <a:buChar char="•"/>
            </a:pPr>
            <a:r>
              <a:rPr lang="it-IT">
                <a:solidFill>
                  <a:srgbClr val="3333FF"/>
                </a:solidFill>
              </a:rPr>
              <a:t>acquisizione di competenze e soluzione di problemi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ChangeArrowheads="1"/>
          </p:cNvSpPr>
          <p:nvPr/>
        </p:nvSpPr>
        <p:spPr bwMode="auto">
          <a:xfrm>
            <a:off x="828675" y="981075"/>
            <a:ext cx="7394575" cy="44164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78" tIns="44444" rIns="90478" bIns="44444">
            <a:spAutoFit/>
          </a:bodyPr>
          <a:lstStyle/>
          <a:p>
            <a:pPr eaLnBrk="0" hangingPunct="0"/>
            <a:endParaRPr lang="it-IT" sz="3200">
              <a:solidFill>
                <a:srgbClr val="FF0000"/>
              </a:solidFill>
            </a:endParaRPr>
          </a:p>
          <a:p>
            <a:pPr eaLnBrk="0" hangingPunct="0"/>
            <a:r>
              <a:rPr lang="it-IT" sz="3600">
                <a:solidFill>
                  <a:srgbClr val="3333FF"/>
                </a:solidFill>
              </a:rPr>
              <a:t>1 agosto 2007 “</a:t>
            </a:r>
            <a:r>
              <a:rPr lang="it-IT" sz="3200">
                <a:solidFill>
                  <a:srgbClr val="3333FF"/>
                </a:solidFill>
              </a:rPr>
              <a:t>IL RIORDINO DEL SISTEMA FORMATIVO IN MEDICINA</a:t>
            </a:r>
            <a:r>
              <a:rPr lang="it-IT" sz="3600">
                <a:solidFill>
                  <a:srgbClr val="3333FF"/>
                </a:solidFill>
              </a:rPr>
              <a:t>”</a:t>
            </a:r>
          </a:p>
          <a:p>
            <a:pPr eaLnBrk="0" hangingPunct="0"/>
            <a:endParaRPr lang="it-IT" sz="3600">
              <a:solidFill>
                <a:srgbClr val="3333FF"/>
              </a:solidFill>
            </a:endParaRPr>
          </a:p>
          <a:p>
            <a:pPr algn="just" eaLnBrk="0" hangingPunct="0"/>
            <a:r>
              <a:rPr lang="it-IT" sz="2400" b="1"/>
              <a:t>… dossier formativo individuale e di gruppo</a:t>
            </a:r>
            <a:r>
              <a:rPr lang="it-IT" sz="2400"/>
              <a:t> come strumento per la programmazione e valutazione del percorso formativo del singolo o del gruppo di cui fa parte …</a:t>
            </a:r>
          </a:p>
          <a:p>
            <a:pPr eaLnBrk="0" hangingPunct="0"/>
            <a:endParaRPr lang="it-IT"/>
          </a:p>
          <a:p>
            <a:pPr eaLnBrk="0" hangingPunct="0"/>
            <a:endParaRPr lang="it-IT" sz="2000"/>
          </a:p>
        </p:txBody>
      </p:sp>
      <p:sp>
        <p:nvSpPr>
          <p:cNvPr id="9221" name="Rectangle 18"/>
          <p:cNvSpPr>
            <a:spLocks noChangeArrowheads="1"/>
          </p:cNvSpPr>
          <p:nvPr/>
        </p:nvSpPr>
        <p:spPr bwMode="auto">
          <a:xfrm>
            <a:off x="0" y="6619875"/>
            <a:ext cx="9144000" cy="238125"/>
          </a:xfrm>
          <a:prstGeom prst="rect">
            <a:avLst/>
          </a:prstGeom>
          <a:solidFill>
            <a:srgbClr val="FA7D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/>
            <a:endParaRPr lang="it-IT"/>
          </a:p>
        </p:txBody>
      </p:sp>
      <p:grpSp>
        <p:nvGrpSpPr>
          <p:cNvPr id="9222" name="Group 19"/>
          <p:cNvGrpSpPr>
            <a:grpSpLocks/>
          </p:cNvGrpSpPr>
          <p:nvPr/>
        </p:nvGrpSpPr>
        <p:grpSpPr bwMode="auto">
          <a:xfrm>
            <a:off x="-15875" y="6329363"/>
            <a:ext cx="984250" cy="563562"/>
            <a:chOff x="-10" y="3987"/>
            <a:chExt cx="620" cy="355"/>
          </a:xfrm>
        </p:grpSpPr>
        <p:sp>
          <p:nvSpPr>
            <p:cNvPr id="9223" name="Text Box 20"/>
            <p:cNvSpPr txBox="1">
              <a:spLocks noChangeArrowheads="1"/>
            </p:cNvSpPr>
            <p:nvPr/>
          </p:nvSpPr>
          <p:spPr bwMode="auto">
            <a:xfrm>
              <a:off x="4" y="3987"/>
              <a:ext cx="605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54013" indent="-354013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sz="700">
                  <a:latin typeface="Lucida Sans" pitchFamily="34" charset="0"/>
                </a:rPr>
                <a:t>REGIONE  VENETO</a:t>
              </a:r>
              <a:endParaRPr lang="it-IT" sz="1500" b="1">
                <a:latin typeface="Lucida Sans" pitchFamily="34" charset="0"/>
              </a:endParaRPr>
            </a:p>
          </p:txBody>
        </p:sp>
        <p:sp>
          <p:nvSpPr>
            <p:cNvPr id="9224" name="Line 21"/>
            <p:cNvSpPr>
              <a:spLocks noChangeShapeType="1"/>
            </p:cNvSpPr>
            <p:nvPr/>
          </p:nvSpPr>
          <p:spPr bwMode="auto">
            <a:xfrm flipV="1">
              <a:off x="51" y="4086"/>
              <a:ext cx="505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9225" name="Text Box 22"/>
            <p:cNvSpPr txBox="1">
              <a:spLocks noChangeArrowheads="1"/>
            </p:cNvSpPr>
            <p:nvPr/>
          </p:nvSpPr>
          <p:spPr bwMode="auto">
            <a:xfrm>
              <a:off x="0" y="4140"/>
              <a:ext cx="610" cy="2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54013" indent="-354013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sz="1500" b="1">
                  <a:latin typeface="Lucida Sans" pitchFamily="34" charset="0"/>
                </a:rPr>
                <a:t>ROVIGO</a:t>
              </a:r>
            </a:p>
          </p:txBody>
        </p:sp>
        <p:sp>
          <p:nvSpPr>
            <p:cNvPr id="9226" name="Text Box 23"/>
            <p:cNvSpPr txBox="1">
              <a:spLocks noChangeArrowheads="1"/>
            </p:cNvSpPr>
            <p:nvPr/>
          </p:nvSpPr>
          <p:spPr bwMode="auto">
            <a:xfrm>
              <a:off x="-10" y="4067"/>
              <a:ext cx="620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54013" indent="-354013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sz="700" b="1">
                  <a:latin typeface="Lucida Sans" pitchFamily="34" charset="0"/>
                </a:rPr>
                <a:t>AZIENDA ULSS 18</a:t>
              </a:r>
              <a:endParaRPr lang="it-IT" sz="1500" b="1">
                <a:latin typeface="Lucida Sans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"/>
          <p:cNvSpPr>
            <a:spLocks noChangeArrowheads="1"/>
          </p:cNvSpPr>
          <p:nvPr/>
        </p:nvSpPr>
        <p:spPr bwMode="auto">
          <a:xfrm>
            <a:off x="1044575" y="2797175"/>
            <a:ext cx="7127875" cy="3081338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4" rIns="91430" bIns="45714">
            <a:spAutoFit/>
          </a:bodyPr>
          <a:lstStyle/>
          <a:p>
            <a:pPr eaLnBrk="0" hangingPunct="0"/>
            <a:r>
              <a:rPr lang="it-IT">
                <a:solidFill>
                  <a:srgbClr val="0000FF"/>
                </a:solidFill>
              </a:rPr>
              <a:t>Obiettivi formativi rispondenti ai reali </a:t>
            </a:r>
            <a:r>
              <a:rPr lang="it-IT" b="1">
                <a:solidFill>
                  <a:srgbClr val="0000FF"/>
                </a:solidFill>
              </a:rPr>
              <a:t>bisogni dell’organizzazione e dei singoli</a:t>
            </a:r>
          </a:p>
          <a:p>
            <a:pPr eaLnBrk="0" hangingPunct="0"/>
            <a:endParaRPr lang="it-IT">
              <a:solidFill>
                <a:srgbClr val="0000FF"/>
              </a:solidFill>
            </a:endParaRPr>
          </a:p>
          <a:p>
            <a:pPr eaLnBrk="0" hangingPunct="0"/>
            <a:endParaRPr lang="it-IT">
              <a:solidFill>
                <a:srgbClr val="0000FF"/>
              </a:solidFill>
            </a:endParaRPr>
          </a:p>
          <a:p>
            <a:pPr eaLnBrk="0" hangingPunct="0"/>
            <a:r>
              <a:rPr lang="it-IT">
                <a:solidFill>
                  <a:srgbClr val="0000FF"/>
                </a:solidFill>
              </a:rPr>
              <a:t>Abbiamo scelto la metodologia che fa riferimento all’</a:t>
            </a:r>
            <a:r>
              <a:rPr lang="it-IT" b="1">
                <a:solidFill>
                  <a:srgbClr val="0000FF"/>
                </a:solidFill>
              </a:rPr>
              <a:t>analisi delle competenze</a:t>
            </a:r>
            <a:endParaRPr lang="it-IT">
              <a:solidFill>
                <a:srgbClr val="0000FF"/>
              </a:solidFill>
            </a:endParaRPr>
          </a:p>
          <a:p>
            <a:pPr algn="just" eaLnBrk="0" hangingPunct="0"/>
            <a:endParaRPr lang="en-US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10245" name="Rectangle 18"/>
          <p:cNvSpPr>
            <a:spLocks noChangeArrowheads="1"/>
          </p:cNvSpPr>
          <p:nvPr/>
        </p:nvSpPr>
        <p:spPr bwMode="auto">
          <a:xfrm>
            <a:off x="684213" y="477838"/>
            <a:ext cx="7921625" cy="149383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363" tIns="46183" rIns="92363" bIns="46183">
            <a:spAutoFit/>
          </a:bodyPr>
          <a:lstStyle/>
          <a:p>
            <a:r>
              <a:rPr lang="it-IT"/>
              <a:t>la nostra storia:</a:t>
            </a:r>
          </a:p>
          <a:p>
            <a:r>
              <a:rPr lang="it-IT" sz="3200" b="1">
                <a:solidFill>
                  <a:srgbClr val="FF0000"/>
                </a:solidFill>
              </a:rPr>
              <a:t>ANALISI </a:t>
            </a:r>
          </a:p>
          <a:p>
            <a:r>
              <a:rPr lang="it-IT" sz="3200" b="1">
                <a:solidFill>
                  <a:srgbClr val="FF0000"/>
                </a:solidFill>
              </a:rPr>
              <a:t>DEL FABBISOGNO FORMATIVO</a:t>
            </a:r>
          </a:p>
        </p:txBody>
      </p:sp>
      <p:sp>
        <p:nvSpPr>
          <p:cNvPr id="10246" name="Rectangle 22"/>
          <p:cNvSpPr>
            <a:spLocks noChangeArrowheads="1"/>
          </p:cNvSpPr>
          <p:nvPr/>
        </p:nvSpPr>
        <p:spPr bwMode="auto">
          <a:xfrm>
            <a:off x="0" y="6619875"/>
            <a:ext cx="9144000" cy="238125"/>
          </a:xfrm>
          <a:prstGeom prst="rect">
            <a:avLst/>
          </a:prstGeom>
          <a:solidFill>
            <a:srgbClr val="FA7D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/>
            <a:endParaRPr lang="it-IT"/>
          </a:p>
        </p:txBody>
      </p:sp>
      <p:grpSp>
        <p:nvGrpSpPr>
          <p:cNvPr id="10247" name="Group 23"/>
          <p:cNvGrpSpPr>
            <a:grpSpLocks/>
          </p:cNvGrpSpPr>
          <p:nvPr/>
        </p:nvGrpSpPr>
        <p:grpSpPr bwMode="auto">
          <a:xfrm>
            <a:off x="-15875" y="6329363"/>
            <a:ext cx="984250" cy="563562"/>
            <a:chOff x="-10" y="3987"/>
            <a:chExt cx="620" cy="355"/>
          </a:xfrm>
        </p:grpSpPr>
        <p:sp>
          <p:nvSpPr>
            <p:cNvPr id="10248" name="Text Box 24"/>
            <p:cNvSpPr txBox="1">
              <a:spLocks noChangeArrowheads="1"/>
            </p:cNvSpPr>
            <p:nvPr/>
          </p:nvSpPr>
          <p:spPr bwMode="auto">
            <a:xfrm>
              <a:off x="4" y="3987"/>
              <a:ext cx="605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54013" indent="-354013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sz="700">
                  <a:latin typeface="Lucida Sans" pitchFamily="34" charset="0"/>
                </a:rPr>
                <a:t>REGIONE  VENETO</a:t>
              </a:r>
              <a:endParaRPr lang="it-IT" sz="1500" b="1">
                <a:latin typeface="Lucida Sans" pitchFamily="34" charset="0"/>
              </a:endParaRPr>
            </a:p>
          </p:txBody>
        </p:sp>
        <p:sp>
          <p:nvSpPr>
            <p:cNvPr id="10249" name="Line 25"/>
            <p:cNvSpPr>
              <a:spLocks noChangeShapeType="1"/>
            </p:cNvSpPr>
            <p:nvPr/>
          </p:nvSpPr>
          <p:spPr bwMode="auto">
            <a:xfrm flipV="1">
              <a:off x="51" y="4086"/>
              <a:ext cx="505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0250" name="Text Box 26"/>
            <p:cNvSpPr txBox="1">
              <a:spLocks noChangeArrowheads="1"/>
            </p:cNvSpPr>
            <p:nvPr/>
          </p:nvSpPr>
          <p:spPr bwMode="auto">
            <a:xfrm>
              <a:off x="0" y="4140"/>
              <a:ext cx="610" cy="2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54013" indent="-354013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sz="1500" b="1">
                  <a:latin typeface="Lucida Sans" pitchFamily="34" charset="0"/>
                </a:rPr>
                <a:t>ROVIGO</a:t>
              </a:r>
            </a:p>
          </p:txBody>
        </p:sp>
        <p:sp>
          <p:nvSpPr>
            <p:cNvPr id="10251" name="Text Box 27"/>
            <p:cNvSpPr txBox="1">
              <a:spLocks noChangeArrowheads="1"/>
            </p:cNvSpPr>
            <p:nvPr/>
          </p:nvSpPr>
          <p:spPr bwMode="auto">
            <a:xfrm>
              <a:off x="-10" y="4067"/>
              <a:ext cx="620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54013" indent="-354013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sz="700" b="1">
                  <a:latin typeface="Lucida Sans" pitchFamily="34" charset="0"/>
                </a:rPr>
                <a:t>AZIENDA ULSS 18</a:t>
              </a:r>
              <a:endParaRPr lang="it-IT" sz="1500" b="1">
                <a:latin typeface="Lucida Sans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Rectangle 21"/>
          <p:cNvSpPr>
            <a:spLocks noChangeArrowheads="1"/>
          </p:cNvSpPr>
          <p:nvPr/>
        </p:nvSpPr>
        <p:spPr bwMode="auto">
          <a:xfrm>
            <a:off x="0" y="6619875"/>
            <a:ext cx="9144000" cy="238125"/>
          </a:xfrm>
          <a:prstGeom prst="rect">
            <a:avLst/>
          </a:prstGeom>
          <a:solidFill>
            <a:srgbClr val="FA7D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/>
            <a:endParaRPr lang="it-IT"/>
          </a:p>
        </p:txBody>
      </p:sp>
      <p:grpSp>
        <p:nvGrpSpPr>
          <p:cNvPr id="11271" name="Group 22"/>
          <p:cNvGrpSpPr>
            <a:grpSpLocks/>
          </p:cNvGrpSpPr>
          <p:nvPr/>
        </p:nvGrpSpPr>
        <p:grpSpPr bwMode="auto">
          <a:xfrm>
            <a:off x="-15875" y="6329363"/>
            <a:ext cx="984250" cy="563562"/>
            <a:chOff x="-10" y="3987"/>
            <a:chExt cx="620" cy="355"/>
          </a:xfrm>
        </p:grpSpPr>
        <p:sp>
          <p:nvSpPr>
            <p:cNvPr id="11272" name="Text Box 23"/>
            <p:cNvSpPr txBox="1">
              <a:spLocks noChangeArrowheads="1"/>
            </p:cNvSpPr>
            <p:nvPr/>
          </p:nvSpPr>
          <p:spPr bwMode="auto">
            <a:xfrm>
              <a:off x="4" y="3987"/>
              <a:ext cx="605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54013" indent="-354013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sz="700">
                  <a:latin typeface="Lucida Sans" pitchFamily="34" charset="0"/>
                </a:rPr>
                <a:t>REGIONE  VENETO</a:t>
              </a:r>
              <a:endParaRPr lang="it-IT" sz="1500" b="1">
                <a:latin typeface="Lucida Sans" pitchFamily="34" charset="0"/>
              </a:endParaRPr>
            </a:p>
          </p:txBody>
        </p:sp>
        <p:sp>
          <p:nvSpPr>
            <p:cNvPr id="11273" name="Line 24"/>
            <p:cNvSpPr>
              <a:spLocks noChangeShapeType="1"/>
            </p:cNvSpPr>
            <p:nvPr/>
          </p:nvSpPr>
          <p:spPr bwMode="auto">
            <a:xfrm flipV="1">
              <a:off x="51" y="4086"/>
              <a:ext cx="505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1274" name="Text Box 25"/>
            <p:cNvSpPr txBox="1">
              <a:spLocks noChangeArrowheads="1"/>
            </p:cNvSpPr>
            <p:nvPr/>
          </p:nvSpPr>
          <p:spPr bwMode="auto">
            <a:xfrm>
              <a:off x="0" y="4140"/>
              <a:ext cx="610" cy="2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54013" indent="-354013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sz="1500" b="1">
                  <a:latin typeface="Lucida Sans" pitchFamily="34" charset="0"/>
                </a:rPr>
                <a:t>ROVIGO</a:t>
              </a:r>
            </a:p>
          </p:txBody>
        </p:sp>
        <p:sp>
          <p:nvSpPr>
            <p:cNvPr id="11275" name="Text Box 26"/>
            <p:cNvSpPr txBox="1">
              <a:spLocks noChangeArrowheads="1"/>
            </p:cNvSpPr>
            <p:nvPr/>
          </p:nvSpPr>
          <p:spPr bwMode="auto">
            <a:xfrm>
              <a:off x="-10" y="4067"/>
              <a:ext cx="620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54013" indent="-354013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sz="700" b="1">
                  <a:latin typeface="Lucida Sans" pitchFamily="34" charset="0"/>
                </a:rPr>
                <a:t>AZIENDA ULSS 18</a:t>
              </a:r>
              <a:endParaRPr lang="it-IT" sz="1500" b="1">
                <a:latin typeface="Lucida Sans" pitchFamily="34" charset="0"/>
              </a:endParaRPr>
            </a:p>
          </p:txBody>
        </p:sp>
      </p:grpSp>
      <p:pic>
        <p:nvPicPr>
          <p:cNvPr id="100929" name="Picture 16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3400" y="261938"/>
            <a:ext cx="4667250" cy="629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0930" name="Text Box 1602"/>
          <p:cNvSpPr txBox="1">
            <a:spLocks noChangeArrowheads="1"/>
          </p:cNvSpPr>
          <p:nvPr/>
        </p:nvSpPr>
        <p:spPr bwMode="auto">
          <a:xfrm>
            <a:off x="142875" y="404813"/>
            <a:ext cx="1985963" cy="519112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D9F1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it-IT" b="1">
                <a:solidFill>
                  <a:srgbClr val="0066FF"/>
                </a:solidFill>
              </a:rPr>
              <a:t>Anno 2010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65"/>
          <p:cNvSpPr>
            <a:spLocks noChangeArrowheads="1"/>
          </p:cNvSpPr>
          <p:nvPr/>
        </p:nvSpPr>
        <p:spPr bwMode="auto">
          <a:xfrm>
            <a:off x="0" y="6619875"/>
            <a:ext cx="9144000" cy="238125"/>
          </a:xfrm>
          <a:prstGeom prst="rect">
            <a:avLst/>
          </a:prstGeom>
          <a:solidFill>
            <a:srgbClr val="FA7D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/>
            <a:endParaRPr lang="it-IT"/>
          </a:p>
        </p:txBody>
      </p:sp>
      <p:grpSp>
        <p:nvGrpSpPr>
          <p:cNvPr id="12293" name="Group 66"/>
          <p:cNvGrpSpPr>
            <a:grpSpLocks/>
          </p:cNvGrpSpPr>
          <p:nvPr/>
        </p:nvGrpSpPr>
        <p:grpSpPr bwMode="auto">
          <a:xfrm>
            <a:off x="-15875" y="6329363"/>
            <a:ext cx="984250" cy="563562"/>
            <a:chOff x="-10" y="3987"/>
            <a:chExt cx="620" cy="355"/>
          </a:xfrm>
        </p:grpSpPr>
        <p:sp>
          <p:nvSpPr>
            <p:cNvPr id="12294" name="Text Box 67"/>
            <p:cNvSpPr txBox="1">
              <a:spLocks noChangeArrowheads="1"/>
            </p:cNvSpPr>
            <p:nvPr/>
          </p:nvSpPr>
          <p:spPr bwMode="auto">
            <a:xfrm>
              <a:off x="4" y="3987"/>
              <a:ext cx="605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54013" indent="-354013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sz="700">
                  <a:latin typeface="Lucida Sans" pitchFamily="34" charset="0"/>
                </a:rPr>
                <a:t>REGIONE  VENETO</a:t>
              </a:r>
              <a:endParaRPr lang="it-IT" sz="1500" b="1">
                <a:latin typeface="Lucida Sans" pitchFamily="34" charset="0"/>
              </a:endParaRPr>
            </a:p>
          </p:txBody>
        </p:sp>
        <p:sp>
          <p:nvSpPr>
            <p:cNvPr id="12295" name="Line 68"/>
            <p:cNvSpPr>
              <a:spLocks noChangeShapeType="1"/>
            </p:cNvSpPr>
            <p:nvPr/>
          </p:nvSpPr>
          <p:spPr bwMode="auto">
            <a:xfrm flipV="1">
              <a:off x="51" y="4086"/>
              <a:ext cx="505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2296" name="Text Box 69"/>
            <p:cNvSpPr txBox="1">
              <a:spLocks noChangeArrowheads="1"/>
            </p:cNvSpPr>
            <p:nvPr/>
          </p:nvSpPr>
          <p:spPr bwMode="auto">
            <a:xfrm>
              <a:off x="0" y="4140"/>
              <a:ext cx="610" cy="2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54013" indent="-354013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sz="1500" b="1">
                  <a:latin typeface="Lucida Sans" pitchFamily="34" charset="0"/>
                </a:rPr>
                <a:t>ROVIGO</a:t>
              </a:r>
            </a:p>
          </p:txBody>
        </p:sp>
        <p:sp>
          <p:nvSpPr>
            <p:cNvPr id="12297" name="Text Box 70"/>
            <p:cNvSpPr txBox="1">
              <a:spLocks noChangeArrowheads="1"/>
            </p:cNvSpPr>
            <p:nvPr/>
          </p:nvSpPr>
          <p:spPr bwMode="auto">
            <a:xfrm>
              <a:off x="-10" y="4067"/>
              <a:ext cx="620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54013" indent="-354013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sz="700" b="1">
                  <a:latin typeface="Lucida Sans" pitchFamily="34" charset="0"/>
                </a:rPr>
                <a:t>AZIENDA ULSS 18</a:t>
              </a:r>
              <a:endParaRPr lang="it-IT" sz="1500" b="1">
                <a:latin typeface="Lucida Sans" pitchFamily="34" charset="0"/>
              </a:endParaRPr>
            </a:p>
          </p:txBody>
        </p:sp>
      </p:grpSp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323850" y="2689225"/>
            <a:ext cx="914558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9F1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/>
          </a:p>
        </p:txBody>
      </p:sp>
      <p:pic>
        <p:nvPicPr>
          <p:cNvPr id="12310" name="Immagine 1" descr="Logo-Asl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763" y="620713"/>
            <a:ext cx="885825" cy="457200"/>
          </a:xfrm>
          <a:prstGeom prst="rect">
            <a:avLst/>
          </a:prstGeom>
          <a:solidFill>
            <a:srgbClr val="FFFFFF">
              <a:alpha val="0"/>
            </a:srgbClr>
          </a:solidFill>
        </p:spPr>
      </p:pic>
      <p:sp>
        <p:nvSpPr>
          <p:cNvPr id="12312" name="Rectangle 24"/>
          <p:cNvSpPr>
            <a:spLocks noChangeArrowheads="1"/>
          </p:cNvSpPr>
          <p:nvPr/>
        </p:nvSpPr>
        <p:spPr bwMode="auto">
          <a:xfrm>
            <a:off x="1800225" y="773113"/>
            <a:ext cx="6264275" cy="1157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9F1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it-IT" sz="1200">
                <a:latin typeface="Verdana" pitchFamily="34" charset="0"/>
                <a:ea typeface="Calibri" pitchFamily="34" charset="0"/>
                <a:cs typeface="Times New Roman" pitchFamily="18" charset="0"/>
              </a:rPr>
              <a:t>Dipartimento</a:t>
            </a:r>
            <a:r>
              <a:rPr lang="it-IT" sz="1200" b="1">
                <a:latin typeface="Verdana" pitchFamily="34" charset="0"/>
                <a:ea typeface="Calibri" pitchFamily="34" charset="0"/>
                <a:cs typeface="Times New Roman" pitchFamily="18" charset="0"/>
              </a:rPr>
              <a:t>________</a:t>
            </a:r>
            <a:r>
              <a:rPr lang="it-IT" sz="1200">
                <a:latin typeface="Verdana" pitchFamily="34" charset="0"/>
                <a:ea typeface="Calibri" pitchFamily="34" charset="0"/>
                <a:cs typeface="Times New Roman" pitchFamily="18" charset="0"/>
              </a:rPr>
              <a:t>SOC</a:t>
            </a:r>
            <a:r>
              <a:rPr lang="it-IT" sz="1200" b="1">
                <a:latin typeface="Verdana" pitchFamily="34" charset="0"/>
                <a:ea typeface="Calibri" pitchFamily="34" charset="0"/>
                <a:cs typeface="Times New Roman" pitchFamily="18" charset="0"/>
              </a:rPr>
              <a:t>_______________</a:t>
            </a:r>
            <a:endParaRPr lang="it-IT" sz="900">
              <a:ea typeface="Calibri" pitchFamily="34" charset="0"/>
              <a:cs typeface="Times New Roman" pitchFamily="18" charset="0"/>
            </a:endParaRPr>
          </a:p>
          <a:p>
            <a:pPr algn="l" eaLnBrk="0" hangingPunct="0"/>
            <a:endParaRPr lang="it-IT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it-IT" sz="1100" b="1" u="sng">
                <a:latin typeface="Verdana" pitchFamily="34" charset="0"/>
                <a:ea typeface="Calibri" pitchFamily="34" charset="0"/>
                <a:cs typeface="Times New Roman" pitchFamily="18" charset="0"/>
              </a:rPr>
              <a:t>AUTOVALUTAZIONE DELLE COMPETENZE DEL PERSONALE</a:t>
            </a:r>
          </a:p>
          <a:p>
            <a:pPr eaLnBrk="0" hangingPunct="0"/>
            <a:endParaRPr lang="it-IT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it-IT" sz="1000" b="1">
                <a:latin typeface="Verdana" pitchFamily="34" charset="0"/>
                <a:ea typeface="Calibri" pitchFamily="34" charset="0"/>
                <a:cs typeface="Times New Roman" pitchFamily="18" charset="0"/>
              </a:rPr>
              <a:t>Anni di servizio in questa SOC:   &lt;1              1-5            &gt;5 </a:t>
            </a:r>
          </a:p>
          <a:p>
            <a:pPr eaLnBrk="0" hangingPunct="0"/>
            <a:endParaRPr lang="it-IT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it-IT" sz="1000" b="1">
                <a:latin typeface="Verdana" pitchFamily="34" charset="0"/>
                <a:ea typeface="Calibri" pitchFamily="34" charset="0"/>
                <a:cs typeface="Times New Roman" pitchFamily="18" charset="0"/>
              </a:rPr>
              <a:t>COGNOME NOME </a:t>
            </a:r>
            <a:r>
              <a:rPr lang="it-IT" sz="1000" b="1">
                <a:latin typeface="Arial"/>
                <a:ea typeface="Calibri" pitchFamily="34" charset="0"/>
                <a:cs typeface="Times New Roman" pitchFamily="18" charset="0"/>
              </a:rPr>
              <a:t>…………………………………………</a:t>
            </a:r>
            <a:endParaRPr lang="it-IT"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12377" name="Group 89"/>
          <p:cNvGraphicFramePr>
            <a:graphicFrameLocks noGrp="1"/>
          </p:cNvGraphicFramePr>
          <p:nvPr/>
        </p:nvGraphicFramePr>
        <p:xfrm>
          <a:off x="1223963" y="2062163"/>
          <a:ext cx="7632700" cy="4254500"/>
        </p:xfrm>
        <a:graphic>
          <a:graphicData uri="http://schemas.openxmlformats.org/drawingml/2006/table">
            <a:tbl>
              <a:tblPr/>
              <a:tblGrid>
                <a:gridCol w="1135062"/>
                <a:gridCol w="3590925"/>
                <a:gridCol w="336550"/>
                <a:gridCol w="334963"/>
                <a:gridCol w="336550"/>
                <a:gridCol w="333375"/>
                <a:gridCol w="333375"/>
                <a:gridCol w="1231900"/>
              </a:tblGrid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AREA OBIETTIVI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COMPETENZE ATTESE PRESENTI E FUTURE 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LIVELLO COMPETENZE *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PRIORITA</a:t>
                      </a: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’</a:t>
                      </a: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FABBISOGNO FORM. ** 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98438">
                <a:tc rowSpan="4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AZIENDA - SISTEMA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1. GESTIONE DEL RISCHIO LAVORATIVO (SICUREZZA DEI LAVORATORI)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31273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2. GESTIONE DEL RISCHIO INFORMATIVO (INTEGRITA</a:t>
                      </a: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’</a:t>
                      </a: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DEI DATI; RISERVATEZZA DELLE INFORMAZIONI)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3. GESTIONE DEL RISCHIO CLINICO 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3698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4. INTEGRITA</a:t>
                      </a: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’</a:t>
                      </a: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DELLA P.A. (TRASPARENZA; ANTICORRUZIONE; ETICA; PUBBLICITA</a:t>
                      </a: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’</a:t>
                      </a: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; ACCESSO; TRACCIABILITA</a:t>
                      </a: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’</a:t>
                      </a: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)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1984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DIPARTIMENTALE </a:t>
                      </a: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–</a:t>
                      </a: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PROCESSO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SVILUPPO PERCORSI DIAGNOSTICO ASSISTENZIALI INTERDIPARTIMENTALI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50165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UMANIZZAZIONE NELL'AMBITO DELL'ESECUZIONE DI PROCEDURE DIAGNOSTICHE PER IMMAGINE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138113">
                <a:tc rowSpan="5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INDIVIDUALE </a:t>
                      </a: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–</a:t>
                      </a: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TECNICO - SCIENTIFICHE 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2174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29051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23653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3175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sp>
        <p:nvSpPr>
          <p:cNvPr id="12484" name="Rectangle 196"/>
          <p:cNvSpPr>
            <a:spLocks noChangeArrowheads="1"/>
          </p:cNvSpPr>
          <p:nvPr/>
        </p:nvSpPr>
        <p:spPr bwMode="auto">
          <a:xfrm>
            <a:off x="6445250" y="6381750"/>
            <a:ext cx="20447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9F1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900"/>
              <a:t>https://formazione18.ulss18rovigo.it/ </a:t>
            </a:r>
          </a:p>
        </p:txBody>
      </p:sp>
      <p:sp>
        <p:nvSpPr>
          <p:cNvPr id="12485" name="Text Box 197"/>
          <p:cNvSpPr txBox="1">
            <a:spLocks noChangeArrowheads="1"/>
          </p:cNvSpPr>
          <p:nvPr/>
        </p:nvSpPr>
        <p:spPr bwMode="auto">
          <a:xfrm>
            <a:off x="107950" y="0"/>
            <a:ext cx="1985963" cy="519113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D9F1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it-IT" b="1">
                <a:solidFill>
                  <a:srgbClr val="0066FF"/>
                </a:solidFill>
              </a:rPr>
              <a:t>Anno 2013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7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7085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9F1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16" name="Rectangle 10"/>
          <p:cNvSpPr>
            <a:spLocks noChangeArrowheads="1"/>
          </p:cNvSpPr>
          <p:nvPr/>
        </p:nvSpPr>
        <p:spPr bwMode="auto">
          <a:xfrm>
            <a:off x="1116013" y="2420938"/>
            <a:ext cx="7632700" cy="35083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4" rIns="91430" bIns="45714">
            <a:spAutoFit/>
          </a:bodyPr>
          <a:lstStyle/>
          <a:p>
            <a:pPr marL="447675" indent="-447675" algn="l" eaLnBrk="0" hangingPunct="0">
              <a:buFontTx/>
              <a:buChar char="•"/>
            </a:pPr>
            <a:r>
              <a:rPr lang="it-IT">
                <a:solidFill>
                  <a:srgbClr val="0000FF"/>
                </a:solidFill>
              </a:rPr>
              <a:t>documento triennale di </a:t>
            </a:r>
            <a:r>
              <a:rPr lang="it-IT" b="1">
                <a:solidFill>
                  <a:srgbClr val="0000FF"/>
                </a:solidFill>
              </a:rPr>
              <a:t>pianificazione</a:t>
            </a:r>
            <a:r>
              <a:rPr lang="it-IT">
                <a:solidFill>
                  <a:srgbClr val="0000FF"/>
                </a:solidFill>
              </a:rPr>
              <a:t> </a:t>
            </a:r>
            <a:r>
              <a:rPr lang="it-IT" b="1">
                <a:solidFill>
                  <a:srgbClr val="0000FF"/>
                </a:solidFill>
              </a:rPr>
              <a:t>strategica</a:t>
            </a:r>
            <a:r>
              <a:rPr lang="it-IT">
                <a:solidFill>
                  <a:srgbClr val="0000FF"/>
                </a:solidFill>
              </a:rPr>
              <a:t> della formazione</a:t>
            </a:r>
          </a:p>
          <a:p>
            <a:pPr marL="447675" indent="-447675" algn="l" eaLnBrk="0" hangingPunct="0">
              <a:buFontTx/>
              <a:buChar char="•"/>
            </a:pPr>
            <a:r>
              <a:rPr lang="it-IT">
                <a:solidFill>
                  <a:srgbClr val="0000FF"/>
                </a:solidFill>
              </a:rPr>
              <a:t>documento di </a:t>
            </a:r>
            <a:r>
              <a:rPr lang="it-IT" b="1">
                <a:solidFill>
                  <a:srgbClr val="0000FF"/>
                </a:solidFill>
              </a:rPr>
              <a:t>programmazione operativa</a:t>
            </a:r>
            <a:r>
              <a:rPr lang="it-IT">
                <a:solidFill>
                  <a:srgbClr val="0000FF"/>
                </a:solidFill>
              </a:rPr>
              <a:t> annuale della formazione</a:t>
            </a:r>
          </a:p>
          <a:p>
            <a:pPr marL="447675" indent="-447675" algn="l" eaLnBrk="0" hangingPunct="0">
              <a:buFontTx/>
              <a:buChar char="•"/>
            </a:pPr>
            <a:r>
              <a:rPr lang="it-IT">
                <a:solidFill>
                  <a:srgbClr val="0000FF"/>
                </a:solidFill>
              </a:rPr>
              <a:t>applicativo </a:t>
            </a:r>
            <a:r>
              <a:rPr lang="it-IT" b="1">
                <a:solidFill>
                  <a:srgbClr val="0000FF"/>
                </a:solidFill>
              </a:rPr>
              <a:t>informatico </a:t>
            </a:r>
            <a:r>
              <a:rPr lang="it-IT">
                <a:solidFill>
                  <a:srgbClr val="0000FF"/>
                </a:solidFill>
              </a:rPr>
              <a:t>per informazione, iscrizione e registrazione</a:t>
            </a:r>
          </a:p>
          <a:p>
            <a:pPr marL="447675" indent="-447675" algn="l" eaLnBrk="0" hangingPunct="0">
              <a:buFontTx/>
              <a:buChar char="•"/>
            </a:pPr>
            <a:r>
              <a:rPr lang="it-IT" b="1">
                <a:solidFill>
                  <a:srgbClr val="0000FF"/>
                </a:solidFill>
              </a:rPr>
              <a:t>valutazione dell’efficacia</a:t>
            </a:r>
          </a:p>
          <a:p>
            <a:pPr marL="447675" indent="-447675" algn="l" eaLnBrk="0" hangingPunct="0">
              <a:buFontTx/>
              <a:buChar char="•"/>
            </a:pPr>
            <a:r>
              <a:rPr lang="it-IT" b="1">
                <a:solidFill>
                  <a:srgbClr val="0000FF"/>
                </a:solidFill>
              </a:rPr>
              <a:t>incontri dipartimentali</a:t>
            </a:r>
            <a:endParaRPr lang="en-US" b="1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50219" name="Rectangle 18"/>
          <p:cNvSpPr>
            <a:spLocks noChangeArrowheads="1"/>
          </p:cNvSpPr>
          <p:nvPr/>
        </p:nvSpPr>
        <p:spPr bwMode="auto">
          <a:xfrm>
            <a:off x="612775" y="479425"/>
            <a:ext cx="7921625" cy="1493838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363" tIns="46183" rIns="92363" bIns="46183">
            <a:spAutoFit/>
          </a:bodyPr>
          <a:lstStyle/>
          <a:p>
            <a:r>
              <a:rPr lang="it-IT"/>
              <a:t>la nostra storia:</a:t>
            </a:r>
          </a:p>
          <a:p>
            <a:r>
              <a:rPr lang="it-IT" sz="3200" b="1">
                <a:solidFill>
                  <a:srgbClr val="FF0000"/>
                </a:solidFill>
              </a:rPr>
              <a:t>REALIZZAZIONE </a:t>
            </a:r>
          </a:p>
          <a:p>
            <a:r>
              <a:rPr lang="it-IT" sz="3200" b="1">
                <a:solidFill>
                  <a:srgbClr val="FF0000"/>
                </a:solidFill>
              </a:rPr>
              <a:t>DELLE ATTIVITÀ FORMATIVE</a:t>
            </a:r>
          </a:p>
        </p:txBody>
      </p:sp>
      <p:sp>
        <p:nvSpPr>
          <p:cNvPr id="50220" name="Rectangle 22"/>
          <p:cNvSpPr>
            <a:spLocks noChangeArrowheads="1"/>
          </p:cNvSpPr>
          <p:nvPr/>
        </p:nvSpPr>
        <p:spPr bwMode="auto">
          <a:xfrm>
            <a:off x="0" y="6619875"/>
            <a:ext cx="9144000" cy="238125"/>
          </a:xfrm>
          <a:prstGeom prst="rect">
            <a:avLst/>
          </a:prstGeom>
          <a:solidFill>
            <a:srgbClr val="FA7D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/>
            <a:endParaRPr lang="it-IT"/>
          </a:p>
        </p:txBody>
      </p:sp>
      <p:grpSp>
        <p:nvGrpSpPr>
          <p:cNvPr id="50221" name="Group 23"/>
          <p:cNvGrpSpPr>
            <a:grpSpLocks/>
          </p:cNvGrpSpPr>
          <p:nvPr/>
        </p:nvGrpSpPr>
        <p:grpSpPr bwMode="auto">
          <a:xfrm>
            <a:off x="-15875" y="6329363"/>
            <a:ext cx="984250" cy="563562"/>
            <a:chOff x="-10" y="3987"/>
            <a:chExt cx="620" cy="355"/>
          </a:xfrm>
        </p:grpSpPr>
        <p:sp>
          <p:nvSpPr>
            <p:cNvPr id="50222" name="Text Box 24"/>
            <p:cNvSpPr txBox="1">
              <a:spLocks noChangeArrowheads="1"/>
            </p:cNvSpPr>
            <p:nvPr/>
          </p:nvSpPr>
          <p:spPr bwMode="auto">
            <a:xfrm>
              <a:off x="4" y="3987"/>
              <a:ext cx="605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54013" indent="-354013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sz="700">
                  <a:latin typeface="Lucida Sans" pitchFamily="34" charset="0"/>
                </a:rPr>
                <a:t>REGIONE  VENETO</a:t>
              </a:r>
              <a:endParaRPr lang="it-IT" sz="1500" b="1">
                <a:latin typeface="Lucida Sans" pitchFamily="34" charset="0"/>
              </a:endParaRPr>
            </a:p>
          </p:txBody>
        </p:sp>
        <p:sp>
          <p:nvSpPr>
            <p:cNvPr id="50223" name="Line 25"/>
            <p:cNvSpPr>
              <a:spLocks noChangeShapeType="1"/>
            </p:cNvSpPr>
            <p:nvPr/>
          </p:nvSpPr>
          <p:spPr bwMode="auto">
            <a:xfrm flipV="1">
              <a:off x="51" y="4086"/>
              <a:ext cx="505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50224" name="Text Box 26"/>
            <p:cNvSpPr txBox="1">
              <a:spLocks noChangeArrowheads="1"/>
            </p:cNvSpPr>
            <p:nvPr/>
          </p:nvSpPr>
          <p:spPr bwMode="auto">
            <a:xfrm>
              <a:off x="0" y="4140"/>
              <a:ext cx="610" cy="2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54013" indent="-354013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sz="1500" b="1">
                  <a:latin typeface="Lucida Sans" pitchFamily="34" charset="0"/>
                </a:rPr>
                <a:t>ROVIGO</a:t>
              </a:r>
            </a:p>
          </p:txBody>
        </p:sp>
        <p:sp>
          <p:nvSpPr>
            <p:cNvPr id="50225" name="Text Box 27"/>
            <p:cNvSpPr txBox="1">
              <a:spLocks noChangeArrowheads="1"/>
            </p:cNvSpPr>
            <p:nvPr/>
          </p:nvSpPr>
          <p:spPr bwMode="auto">
            <a:xfrm>
              <a:off x="-10" y="4067"/>
              <a:ext cx="620" cy="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54013" indent="-354013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sz="700" b="1">
                  <a:latin typeface="Lucida Sans" pitchFamily="34" charset="0"/>
                </a:rPr>
                <a:t>AZIENDA ULSS 18</a:t>
              </a:r>
              <a:endParaRPr lang="it-IT" sz="1500" b="1">
                <a:latin typeface="Lucida Sans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3499</TotalTime>
  <Words>731</Words>
  <Application>Microsoft Office PowerPoint</Application>
  <PresentationFormat>Personalizzato</PresentationFormat>
  <Paragraphs>229</Paragraphs>
  <Slides>15</Slides>
  <Notes>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1" baseType="lpstr">
      <vt:lpstr>Arial</vt:lpstr>
      <vt:lpstr>Times New Roman</vt:lpstr>
      <vt:lpstr>Lucida Sans</vt:lpstr>
      <vt:lpstr>Verdana</vt:lpstr>
      <vt:lpstr>Calibri</vt:lpstr>
      <vt:lpstr>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CONCLUSIONI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qualità dell'assistenza - IOV 2010</dc:title>
  <dc:creator>Paolo De Pieri</dc:creator>
  <cp:lastModifiedBy>tecno</cp:lastModifiedBy>
  <cp:revision>79</cp:revision>
  <dcterms:created xsi:type="dcterms:W3CDTF">2005-09-22T08:22:07Z</dcterms:created>
  <dcterms:modified xsi:type="dcterms:W3CDTF">2013-11-04T15:23:57Z</dcterms:modified>
</cp:coreProperties>
</file>