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98" r:id="rId4"/>
    <p:sldId id="297" r:id="rId5"/>
    <p:sldId id="265" r:id="rId6"/>
    <p:sldId id="267" r:id="rId7"/>
    <p:sldId id="261" r:id="rId8"/>
    <p:sldId id="263" r:id="rId9"/>
    <p:sldId id="264" r:id="rId10"/>
    <p:sldId id="276" r:id="rId11"/>
    <p:sldId id="292" r:id="rId12"/>
    <p:sldId id="277" r:id="rId13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2292" autoAdjust="0"/>
    <p:restoredTop sz="85749" autoAdjust="0"/>
  </p:normalViewPr>
  <p:slideViewPr>
    <p:cSldViewPr showGuides="1">
      <p:cViewPr>
        <p:scale>
          <a:sx n="66" d="100"/>
          <a:sy n="66" d="100"/>
        </p:scale>
        <p:origin x="-1086" y="-72"/>
      </p:cViewPr>
      <p:guideLst>
        <p:guide orient="horz" pos="411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50" y="49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81478B-AF4A-48B0-9AC4-E94EC2602D6B}" type="datetimeFigureOut">
              <a:rPr lang="it-IT"/>
              <a:pPr/>
              <a:t>05/11/2013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08973-9854-4828-B257-30510F51E5F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04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5" y="4714953"/>
            <a:ext cx="4984107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07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29907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9EC01B34-03A3-49DD-B13C-1C79C3DD59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6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701C9-1021-4AB1-88AD-A857CB3E20FE}" type="slidenum">
              <a:rPr lang="it-IT"/>
              <a:pPr/>
              <a:t>1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E863E-87D6-4F2C-8C05-AE15200A89C7}" type="slidenum">
              <a:rPr lang="it-IT"/>
              <a:pPr/>
              <a:t>10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544513"/>
            <a:ext cx="4964112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84" y="4528081"/>
            <a:ext cx="5326955" cy="4782036"/>
          </a:xfrm>
          <a:noFill/>
          <a:ln/>
        </p:spPr>
        <p:txBody>
          <a:bodyPr/>
          <a:lstStyle/>
          <a:p>
            <a:pPr algn="l"/>
            <a:endParaRPr lang="it-IT" sz="12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B28BB-2760-4717-BD80-03323AC1F361}" type="slidenum">
              <a:rPr lang="it-IT"/>
              <a:pPr/>
              <a:t>11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544513"/>
            <a:ext cx="4964112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517" y="4528081"/>
            <a:ext cx="5326955" cy="4782036"/>
          </a:xfrm>
          <a:noFill/>
          <a:ln/>
        </p:spPr>
        <p:txBody>
          <a:bodyPr/>
          <a:lstStyle/>
          <a:p>
            <a:endParaRPr lang="it-IT" sz="11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7BA8E-DA8C-4333-B747-61842C89B444}" type="slidenum">
              <a:rPr lang="it-IT"/>
              <a:pPr/>
              <a:t>12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algn="l" eaLnBrk="1" hangingPunct="1">
              <a:buFont typeface="Arial" pitchFamily="34" charset="0"/>
              <a:buChar char="•"/>
            </a:pPr>
            <a:endParaRPr lang="it-IT" sz="12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9C00C-6638-4226-9034-7A3FEC9C90C6}" type="slidenum">
              <a:rPr lang="it-IT"/>
              <a:pPr/>
              <a:t>2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9C00C-6638-4226-9034-7A3FEC9C90C6}" type="slidenum">
              <a:rPr lang="it-IT"/>
              <a:pPr/>
              <a:t>3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9C00C-6638-4226-9034-7A3FEC9C90C6}" type="slidenum">
              <a:rPr lang="it-IT"/>
              <a:pPr/>
              <a:t>4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1075" eaLnBrk="1" hangingPunct="1"/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0BB4-C783-4BE7-BEB8-7034A8D526D4}" type="slidenum">
              <a:rPr lang="it-IT"/>
              <a:pPr/>
              <a:t>5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3CFFC-7411-4276-A8F5-247EAD6CF90A}" type="slidenum">
              <a:rPr lang="it-IT"/>
              <a:pPr/>
              <a:t>6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3C067-5E6F-405C-9B70-C04BFBD493CA}" type="slidenum">
              <a:rPr lang="it-IT"/>
              <a:pPr/>
              <a:t>7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it-IT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E4F4-705D-4174-9D6D-0B6A1BC34333}" type="slidenum">
              <a:rPr lang="it-IT"/>
              <a:pPr/>
              <a:t>8</a:t>
            </a:fld>
            <a:endParaRPr 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it-IT" sz="16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8CCD3-DC9E-4A9C-9BCB-78BD2A7D724B}" type="slidenum">
              <a:rPr lang="it-IT"/>
              <a:pPr/>
              <a:t>9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it-IT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1C094-E744-46E6-8D01-1743301933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0154B-2CF4-4C40-99F4-00AAE8955F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1C6F-91BD-423B-B786-4C84D3BE48B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E724B-C7EF-411A-8012-7B9759D3AE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0BC01-50C9-40B2-AC5B-900E1DB68EF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06C2-A749-4714-BB0A-3D110F8E90A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CB7B5-119F-417A-AF57-359B71657E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6FA49-51D4-4F86-A335-38A81AEA76C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7FCE-50BA-4F51-AF93-3D1A944640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9D5F-C535-4B07-909A-A9E982CFE28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886D2-4331-41FE-B7D1-9107A653FC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C989C0D4-F943-41AB-93A7-1991395E983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89000" y="2997200"/>
            <a:ext cx="825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it-IT" sz="2600" b="1" baseline="0" dirty="0">
                <a:solidFill>
                  <a:srgbClr val="FFFFFF"/>
                </a:solidFill>
                <a:latin typeface="Lucida Sans" pitchFamily="34" charset="0"/>
              </a:rPr>
              <a:t>Industria e società </a:t>
            </a:r>
            <a:r>
              <a:rPr lang="it-IT" sz="2600" b="1" baseline="0" dirty="0" smtClean="0">
                <a:solidFill>
                  <a:srgbClr val="FFFFFF"/>
                </a:solidFill>
                <a:latin typeface="Lucida Sans" pitchFamily="34" charset="0"/>
              </a:rPr>
              <a:t>scientifiche</a:t>
            </a:r>
            <a:br>
              <a:rPr lang="it-IT" sz="2600" b="1" baseline="0" dirty="0" smtClean="0">
                <a:solidFill>
                  <a:srgbClr val="FFFFFF"/>
                </a:solidFill>
                <a:latin typeface="Lucida Sans" pitchFamily="34" charset="0"/>
              </a:rPr>
            </a:br>
            <a:r>
              <a:rPr lang="it-IT" sz="2600" baseline="0" dirty="0" smtClean="0">
                <a:solidFill>
                  <a:srgbClr val="FFFFFF"/>
                </a:solidFill>
                <a:latin typeface="Lucida Sans" pitchFamily="34" charset="0"/>
              </a:rPr>
              <a:t>interessi </a:t>
            </a:r>
            <a:r>
              <a:rPr lang="it-IT" sz="2600" baseline="0" dirty="0">
                <a:solidFill>
                  <a:srgbClr val="FFFFFF"/>
                </a:solidFill>
                <a:latin typeface="Lucida Sans" pitchFamily="34" charset="0"/>
              </a:rPr>
              <a:t>convergenti nella formazione continua?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908050" y="4797425"/>
            <a:ext cx="9928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it-IT" sz="1400" baseline="0">
                <a:solidFill>
                  <a:srgbClr val="FFFFFF"/>
                </a:solidFill>
                <a:latin typeface="Lucida Sans" pitchFamily="34" charset="0"/>
              </a:rPr>
              <a:t>Daniele Bertolani  - Componente della Giunta Farmindustria </a:t>
            </a:r>
          </a:p>
          <a:p>
            <a:pPr eaLnBrk="1" hangingPunct="1">
              <a:spcBef>
                <a:spcPct val="20000"/>
              </a:spcBef>
            </a:pPr>
            <a:r>
              <a:rPr lang="it-IT" sz="1400" baseline="0">
                <a:solidFill>
                  <a:srgbClr val="FFFFFF"/>
                </a:solidFill>
                <a:latin typeface="Lucida Sans" pitchFamily="34" charset="0"/>
              </a:rPr>
              <a:t>	              Institutional Affair and Vice President Access to  Medicines - GSK</a:t>
            </a:r>
          </a:p>
          <a:p>
            <a:pPr eaLnBrk="1" hangingPunct="1">
              <a:spcBef>
                <a:spcPct val="20000"/>
              </a:spcBef>
            </a:pPr>
            <a:endParaRPr lang="it-IT" sz="1400" baseline="0">
              <a:solidFill>
                <a:srgbClr val="FFFFFF"/>
              </a:solidFill>
              <a:latin typeface="Lucida Sans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it-IT" sz="1400" baseline="0">
                <a:solidFill>
                  <a:srgbClr val="FFFFFF"/>
                </a:solidFill>
                <a:latin typeface="Lucida Sans" pitchFamily="34" charset="0"/>
              </a:rPr>
              <a:t>Roma, 5 novembre 2013</a:t>
            </a:r>
          </a:p>
          <a:p>
            <a:pPr eaLnBrk="1" hangingPunct="1">
              <a:spcBef>
                <a:spcPct val="20000"/>
              </a:spcBef>
            </a:pPr>
            <a:endParaRPr lang="it-IT" sz="1400" baseline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7172" name="CasellaDiTesto 5"/>
          <p:cNvSpPr txBox="1">
            <a:spLocks noChangeArrowheads="1"/>
          </p:cNvSpPr>
          <p:nvPr/>
        </p:nvSpPr>
        <p:spPr bwMode="auto">
          <a:xfrm>
            <a:off x="1042988" y="12684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aseline="0">
                <a:solidFill>
                  <a:srgbClr val="FFFFFF"/>
                </a:solidFill>
                <a:latin typeface="Lucida Sans" pitchFamily="34" charset="0"/>
              </a:rPr>
              <a:t>Quinta Conferenza Nazionale  sulla Formazione Continua in Medicina</a:t>
            </a:r>
          </a:p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00113" y="3933825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it-IT" sz="1800" baseline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549275"/>
            <a:ext cx="8077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Lavorare insieme per un risultato migliore</a:t>
            </a:r>
          </a:p>
          <a:p>
            <a:pPr algn="just" eaLnBrk="1" hangingPunct="1"/>
            <a:endParaRPr lang="it-IT" sz="12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62000" y="1484313"/>
            <a:ext cx="7986713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200" baseline="0">
                <a:solidFill>
                  <a:srgbClr val="004080"/>
                </a:solidFill>
                <a:latin typeface="Lucida Sans" pitchFamily="34" charset="0"/>
              </a:rPr>
              <a:t>In ambito ECM c’è sempre stato un confronto positivo con la Federazione delle Società Medico-Scientifiche Italiane (FISM) su temi quali, la sponsorizzazione di eventi formativi con riferimento ai contratti tra Provider e Sponsor, la dichiarazione di conflitto di interessi.</a:t>
            </a: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12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14340" name="Picture 6" descr="http://ungariconsulting.altervista.org/alterpages/medium/collaborazione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581525"/>
            <a:ext cx="48244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404813"/>
            <a:ext cx="8077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L’importanza dell’ECM per il SSN: </a:t>
            </a:r>
          </a:p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il contributo dell’industria farmaceutica</a:t>
            </a:r>
          </a:p>
          <a:p>
            <a:pPr algn="just" eaLnBrk="1" hangingPunct="1"/>
            <a:endParaRPr lang="it-IT" sz="12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62000" y="1341438"/>
            <a:ext cx="79867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200" baseline="0">
                <a:solidFill>
                  <a:srgbClr val="004080"/>
                </a:solidFill>
                <a:latin typeface="Lucida Sans" pitchFamily="34" charset="0"/>
              </a:rPr>
              <a:t>Il Servizio Sanitario Nazionale è un’eccellenza per il Paese. </a:t>
            </a: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200" baseline="0">
                <a:solidFill>
                  <a:srgbClr val="004080"/>
                </a:solidFill>
                <a:latin typeface="Lucida Sans" pitchFamily="34" charset="0"/>
              </a:rPr>
              <a:t>L’ECM contribuisce a mantenere, sviluppare e incrementare le conoscenze, le competenze, le performance dei professionisti sanitari a favore del SSN.</a:t>
            </a: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200" baseline="0">
                <a:solidFill>
                  <a:srgbClr val="004080"/>
                </a:solidFill>
                <a:latin typeface="Lucida Sans" pitchFamily="34" charset="0"/>
              </a:rPr>
              <a:t>Anche l’industria farmaceutica contribuisce alla sostenibilità del Sistema ECM. </a:t>
            </a: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200" baseline="0">
                <a:solidFill>
                  <a:srgbClr val="004080"/>
                </a:solidFill>
                <a:latin typeface="Lucida Sans" pitchFamily="34" charset="0"/>
              </a:rPr>
              <a:t>E’ importante tuttavia che ci siano le condizioni affinché l’industria possa continuare su questa strada.  </a:t>
            </a: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1200" baseline="0">
              <a:solidFill>
                <a:srgbClr val="00408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549275"/>
            <a:ext cx="807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GB" sz="2800" baseline="0">
                <a:solidFill>
                  <a:srgbClr val="004080"/>
                </a:solidFill>
                <a:latin typeface="Lucida Sans" pitchFamily="34" charset="0"/>
              </a:rPr>
              <a:t>L’industria farmaceutica in Italia: un valore che il Paese non può perdere</a:t>
            </a:r>
            <a:endParaRPr lang="it-IT" sz="28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62000" y="1700213"/>
            <a:ext cx="611346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Auspichiamo che il governo riveda concretamente la politica del farmaco. Ciò  in quanto l’industria farmaceutica è una risorsa per il nostro Paese e non solo un fattore di spesa. </a:t>
            </a: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Questo è importante per continuare a investire anche in iniziative come la formazione di cui beneficia non solo l’operatore sanitario ma soprattutto il cittadino. </a:t>
            </a: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276475"/>
            <a:ext cx="2289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288" y="116632"/>
            <a:ext cx="87487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2600" baseline="0" dirty="0" smtClean="0">
                <a:solidFill>
                  <a:srgbClr val="004080"/>
                </a:solidFill>
                <a:latin typeface="Lucida Sans" pitchFamily="34" charset="0"/>
              </a:rPr>
              <a:t>Industria Farmaceutica : Formazione Continua, Medicina e Società</a:t>
            </a:r>
          </a:p>
        </p:txBody>
      </p:sp>
      <p:pic>
        <p:nvPicPr>
          <p:cNvPr id="9" name="Picture 8" descr="ss1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582" y="2941489"/>
            <a:ext cx="4202410" cy="3151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22337" y="5877272"/>
            <a:ext cx="8042151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2000" b="1" baseline="0" dirty="0" smtClean="0">
                <a:solidFill>
                  <a:schemeClr val="bg1"/>
                </a:solidFill>
                <a:latin typeface="Lucida Sans" pitchFamily="34" charset="0"/>
              </a:rPr>
              <a:t>confronto e discussione per identificare pratiche condivise</a:t>
            </a:r>
            <a:endParaRPr lang="it-IT" sz="2000" b="1" baseline="0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5" name="Picture 4" descr="AA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764704"/>
            <a:ext cx="3858624" cy="30971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A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780928"/>
            <a:ext cx="3892103" cy="2502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A2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284984"/>
            <a:ext cx="2664296" cy="164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041184" cy="3766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s2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97" y="6032505"/>
            <a:ext cx="9116703" cy="658039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288" y="116632"/>
            <a:ext cx="8569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2600" b="1" baseline="0" dirty="0" smtClean="0">
                <a:solidFill>
                  <a:srgbClr val="004080"/>
                </a:solidFill>
                <a:latin typeface="Lucida Sans" pitchFamily="34" charset="0"/>
              </a:rPr>
              <a:t>Industria Farmaceutica e Formazione Continua</a:t>
            </a:r>
            <a:endParaRPr lang="it-IT" sz="2600" b="1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6" name="Picture 5" descr="BMJ Pupazzo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605322"/>
            <a:ext cx="2160240" cy="2755765"/>
          </a:xfrm>
          <a:prstGeom prst="rect">
            <a:avLst/>
          </a:prstGeom>
        </p:spPr>
      </p:pic>
      <p:pic>
        <p:nvPicPr>
          <p:cNvPr id="7" name="Picture 6" descr="bad-pharma 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908720"/>
            <a:ext cx="2049686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ss222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288" y="2636912"/>
            <a:ext cx="4710256" cy="1591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s3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6310" y="3645024"/>
            <a:ext cx="3086388" cy="3020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42950" y="116632"/>
            <a:ext cx="8401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2800" baseline="0" dirty="0" smtClean="0">
                <a:solidFill>
                  <a:srgbClr val="004080"/>
                </a:solidFill>
                <a:latin typeface="Lucida Sans" pitchFamily="34" charset="0"/>
              </a:rPr>
              <a:t>Dal conflitto alla convergenza degli interessi …</a:t>
            </a:r>
            <a:endParaRPr lang="it-IT" sz="26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5" name="Picture 4" descr="ss2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97" y="6032505"/>
            <a:ext cx="9116703" cy="65803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8849" y="5791874"/>
            <a:ext cx="8221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800" b="1" baseline="0" dirty="0" smtClean="0">
                <a:solidFill>
                  <a:srgbClr val="004080"/>
                </a:solidFill>
                <a:latin typeface="Lucida Sans" pitchFamily="34" charset="0"/>
                <a:sym typeface="Wingdings" pitchFamily="2" charset="2"/>
              </a:rPr>
              <a:t>… alla f</a:t>
            </a:r>
            <a:r>
              <a:rPr lang="it-IT" sz="2800" b="1" baseline="0" dirty="0" smtClean="0">
                <a:solidFill>
                  <a:srgbClr val="004080"/>
                </a:solidFill>
                <a:latin typeface="Lucida Sans" pitchFamily="34" charset="0"/>
              </a:rPr>
              <a:t>ormazione centrata sul paziente</a:t>
            </a:r>
          </a:p>
        </p:txBody>
      </p:sp>
      <p:pic>
        <p:nvPicPr>
          <p:cNvPr id="7" name="Picture 6" descr="ss22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09" y="764704"/>
            <a:ext cx="5375664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s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746" y="2924944"/>
            <a:ext cx="8109958" cy="2741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2950" y="260350"/>
            <a:ext cx="82216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Formazione: fattore strategico per lo sviluppo della competitività e la diffusione delle eccellenze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27088" y="1412875"/>
            <a:ext cx="748982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Formazione professionale: importanza strategica nella Sanità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827088" y="1916113"/>
            <a:ext cx="76327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La formazione è una delle armi migliori per:</a:t>
            </a:r>
          </a:p>
          <a:p>
            <a:pPr eaLnBrk="1" hangingPunct="1"/>
            <a:endParaRPr lang="it-IT" sz="16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integrare il “sapere”, “saper fare” e “saper essere”;</a:t>
            </a:r>
          </a:p>
          <a:p>
            <a:pPr eaLnBrk="1" hangingPunct="1"/>
            <a:endParaRPr lang="it-IT" sz="16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sviluppare e potenziare le competenze trasversali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- originalità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- capacità organizzative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- orientamento all’innovazione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- flessibilità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- autonomia;</a:t>
            </a:r>
          </a:p>
          <a:p>
            <a:pPr eaLnBrk="1" hangingPunct="1"/>
            <a:endParaRPr lang="it-IT" sz="16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creare un contesto di curiosità e stimolo, </a:t>
            </a:r>
          </a:p>
          <a:p>
            <a:pPr eaLnBrk="1" hangingPunct="1"/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</a:rPr>
              <a:t>  di innovazione e crescita.</a:t>
            </a:r>
          </a:p>
        </p:txBody>
      </p:sp>
      <p:pic>
        <p:nvPicPr>
          <p:cNvPr id="9221" name="Picture 6" descr="http://www.informagiovanipiemonte.it/sites/informagiovanipiemonte.it/files/formazi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93096"/>
            <a:ext cx="28813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2950" y="115888"/>
            <a:ext cx="84010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600" baseline="0">
                <a:solidFill>
                  <a:srgbClr val="004080"/>
                </a:solidFill>
                <a:latin typeface="Lucida Sans" pitchFamily="34" charset="0"/>
              </a:rPr>
              <a:t>L’impegno di Farmindustria nella formazione:</a:t>
            </a:r>
          </a:p>
          <a:p>
            <a:pPr eaLnBrk="1" hangingPunct="1"/>
            <a:r>
              <a:rPr lang="it-IT" sz="2600" baseline="0">
                <a:solidFill>
                  <a:srgbClr val="004080"/>
                </a:solidFill>
                <a:latin typeface="Lucida Sans" pitchFamily="34" charset="0"/>
              </a:rPr>
              <a:t>alcune esperienze consolidate negli anni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55650" y="1236663"/>
            <a:ext cx="1871663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Progetto Scuola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616075"/>
            <a:ext cx="18716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t2.gstatic.com/images?q=tbn:ANd9GcTLdlU5z-XvU_IogtECfXQbsw7k3AVcbJ11DxdgsuHCqK1qhoaV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075" y="2565400"/>
            <a:ext cx="16478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5076825" y="3049588"/>
            <a:ext cx="3887788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Incontri con gli studenti delle Università</a:t>
            </a:r>
          </a:p>
        </p:txBody>
      </p:sp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3203575" y="3933825"/>
            <a:ext cx="3816350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Premi alla Ricerca (Società Scientifiche)</a:t>
            </a:r>
          </a:p>
        </p:txBody>
      </p:sp>
      <p:pic>
        <p:nvPicPr>
          <p:cNvPr id="10248" name="Picture 6" descr="http://t2.gstatic.com/images?q=tbn:ANd9GcTLdlU5z-XvU_IogtECfXQbsw7k3AVcbJ11DxdgsuHCqK1qhoaV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276725"/>
            <a:ext cx="16637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http://www.chimica.unige.it/37cncf/XXXVIICF_file/sponsor_file/LogoSc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314825"/>
            <a:ext cx="131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www.buongiornoslovacchia.sk/wp-content/uploads/universit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941888"/>
            <a:ext cx="187166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2"/>
          <p:cNvSpPr txBox="1">
            <a:spLocks noChangeArrowheads="1"/>
          </p:cNvSpPr>
          <p:nvPr/>
        </p:nvSpPr>
        <p:spPr bwMode="auto">
          <a:xfrm>
            <a:off x="3203575" y="5857875"/>
            <a:ext cx="3889375" cy="522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Master di II livello e </a:t>
            </a:r>
          </a:p>
          <a:p>
            <a:pPr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Corsi di Formazione in molte Università</a:t>
            </a:r>
          </a:p>
        </p:txBody>
      </p:sp>
      <p:sp>
        <p:nvSpPr>
          <p:cNvPr id="10252" name="AutoShape 13" descr="data:image/jpeg;base64,/9j/4AAQSkZJRgABAQAAAQABAAD/2wCEAAkGBhQQEBQUDxQVFRQVFBgUFRcUFBUUFBQVFRUYFBQUFRQXGyYeGBkkGhcVHzsgIycpLSwsFR8xNTAqNSYsLCkBCQoKDgwOGg8PGikkHyUwLzYtKi0wLCktKi8pNTEsKSkqLCwsLCwtLywuLCksLCwsKSwsLCwsLCksLCwsLCwsLP/AABEIAI4BZAMBIgACEQEDEQH/xAAcAAEAAgMBAQEAAAAAAAAAAAAABgcBBQgEAwL/xABPEAACAQMCAgcEAQ0NCAMBAAABAgMABBEFEgYhBxMiMUFRYRQycYGRFRcjNUJSVGJyobKz0jNDRHN0goOTorHBwsMkJTRVY5Kj4SZk0Rb/xAAaAQEAAwEBAQAAAAAAAAAAAAAAAwQFAgYB/8QAMREAAgIBAQUFCAIDAQAAAAAAAAECAxEEEiExM0ETMnGBsQUiUWGRwdHwoeEVI/EU/9oADAMBAAIRAxEAPwC8aUpQGCaZquOmXiO5sktjaStFvaQNtC88BCudwPmfpqsPrl6l+FyfRH+zV2rRztgpJorzvjB4Z0tmgNc0/XL1L8Lk+iP9mrx6ONRluNNgluHLyPv3McZOJGA7gB3AVzfpJUx2m0fa7lN4RJqUoaqE5jdTdUE0rWJm4huoGkYwrbqyx57CnERyB59pvprWdM2szWhs5LaRo3DS81PIjEfJh3MPQirEaHKahnis/cidiUXL4Fn0qruEemqKXbHqAET93Wrnqm9WHfH+cfCrNguFdQyMGVhkFSCCPMEd9cWVTqeJI6hOM1lH0pSlRHYrG6jVA+j7Vp5r/VEnlZ1in2xqxyEHWTLhfIYVeXpUkYOUXL4HLlhpfEnhamarPpl4kubI2vskzRb+t3bQp3beq253A92T9NVr9cvUvwuT6I/2as1aKdkFNNEM9RGDwzpbdWa5pHSZqX4XJ9Ef7NXp0fX8lxptvLOxeR1JZjjJO9gO4AdwFc36WVMdptHVdym8IkVKUqoTGM18rW8SVd0TBlyRlTkZVirDI8mBHyqJdKPF/sFmRGcTzZjjx3qPu5PkD9LCoJ0LcXdVMbOU9iUloifuZcc1/nAfSPWrUNNKVTs/fmQytSmol3UrArNVSYUpWG7qAbqzVLaz0jtba9I4JaBNttIo8VQ5dgPvlkLn1AI8auS2uVkRXQhlYBlYcwQRkEemCKntplWk31I4WKWUuh9aUpUBIYJoGrR8Y8TJp9q8z4J92Nfv5CDtX4eJ9AahvQvxM9z7Uk7lpOs9oyfHrOy4HkAVXl4bqmjTJ1uzoiN2JSUSz6UpUJIKxuqNcZceQaYmZO3Kw+xxKe034zH7lfU/LNUrr3SjfXbHEphQ9yQEpy8i47R+n5Vbp0k7d63IhsujDcdH7qZqmujLgyHUrWSa7aZpBMUBEzjkEQ/TljUqbo6mt+em39zEw57Jm6+Jj5Fccvjg18nTCMnFy3+AjOTWcE8pUG0rjqWCZbXWI1glY4jmX/h5vgx90/Hz57fGcA1BOtw4kkZKXAzSlK4OhSlKAUpSgKn6ff3K0/Ll/RSqaq5en39ytPy5f0Vqmq9DouSvP1MzUcxiukeir7UWv5L/AK165urpHoq+1Fr+S/616h9o8teP5O9L3n4EspShrENArvSV/wDk95/JE/RhrT9PvuWf5Uv90dbvRefEt8fK1iH0iGtJ0++5Z/lS/wB0dadXPh4L0Kk+XLx+5T1b3hnjW609v9nk7GctE/aib+b4H1XBrRUrYlFSWGigm1vR0Dwn0tWt5hJj7PMeW1z9jY/iSd3ybB+NTsNmuQ6lfCvSTd6fhUbrYR+9SZIA/EbvT5cvSsu72f1r+hcr1PSR0iagHR1FjUNYP/2h+lK3+Ne7hbpRtL3Cl+plP73KQMn8R/db8x9K+HR8P9t1b+Wf4NVJQlXGakscPUsNqTi0Rnp//gf9N/pVUNW/0/fwP+m/0qqCtjRciPn6lC/mMV0r0Zfam0/iz+m1c1V0r0Zfam0/i/8AO1Qe0eWvEl0veZKK+VxOqIzOQqqCzE8gFAySfTFfXNVj0v8AETmM2VqGZ2QzXG3mUgTng+QOMn0H41ZNVbsmoouzlsxyVfxvxS2o3jzc+rHYiU/cxqezy8zzY+p9K0cExRgyEhlIZSO8EHII9civwaV6WMVGOyuBkttvLOm+BuKRqNmkvIOOxKB9zIo5/I8mHoakVc6dF3F3sF4FkOIJ8RyZ7lbPYk+ROD6MfKuiUNef1VPZT3cHwNOmzbj8z9V4db1MW1tNM3dFGz/EqMgfM4Hzr3VXHTdrPVWKwg9qeQA/kR9tv7WwVFTDtJqJ3OWzFsoyeYuzMxyzEsx8yTkn6TVr9DXHG0+w3DciSbdj4HvaLPrzI9cjxFVKa/UcpUhlJBBBBBwQRzBB8DXorqlbDZZlwm4SyjrpTX5llCgliAACSScAAcySfAYqH9G3G41G3xIQLiIASju3DuEoHkfHyOfMVF+mXjjaPYbdubAG4I8F71i+J5E+mB4msCGnnKzszSdsVDaIR0i8ZHUbolCeojysI8x4yEebYHwAFfTor1j2bVIcnCy5gb+k9z+2FqIV+4ZijKynDKQwPkQcg/TW/wBlHs+zXDBm7b2tpnXKmtVxRrqWVrJPJzCDkO4s55Io+JI/Oa9Gh6kLm2imXuljV/gWUEj5HI+VVn086kRHbQA8mZ5W9dgCL+m1efpq27VBmnZPZg5IqjV9Wkupnmnbc7nJPgPJVHgoHICvHSlelSSWEZLeS9ugr7Xy/wApb9XHVj1XHQV9r5f5S36uOrHrzeq50jVp7iNZxBw/FfQNDcLuRhy++RvB0PgwqNcAatLHJNp9426e1xsc/v0Bxsf1xlR8x5GpxUC40T2fU9Mul5b5TaSeqS+7n4FmNKntJ1vy8V+RPc9pE9pQUquSilKUApSlAVP0+/uVp+XL+ilU1V1dPcBNtbOO5ZmU/FkyP0TVK16DQ8leZmajmMV0j0Vfai1/Jf8AWvXN1dI9FX2otfyX/WvUXtHlrxO9L3mSyhpWDWIaBAeGl3a/qbfexwp9Kqf8tefpU0gXdzpsDsVWWWZSy4JHYQ5APwr0dG79feapcjmslyI0PgViDAY+TLX044f/AHro4/60x/soP8avptXLHRekStucN/V/crDijoru7LLKvXxDnviByB+PH7w+IyPWoZiuvMVEOKujC0v8tt6mY/vkQAyfx07n+PI+tT0+0Oli8yOem6xOcqVKeKujm70/LOnWQj99jyVA/HHenz5etRbFakZxmsxeSm4uLwxmro6BWJhuySSTLHkk5J7B8apern6Av3G6/jY/0DVXXcl+RNp+Yefp+/gf9N/pVUFW/wBP38D/AKb/AEqp+vui5EfP1Ob+YzNdK9GX2ptP4v8AztXNVdK9Gf2ptP4s/ptUPtHlrxJdL3mbbiHWks7aSeU9mNc48WPcqD1JIFRro80J+rkvLwZub072BGdkR/c4sHuGMHHltHhXg1Jvqxqgt152dkwef72WfmFj9QDkfJ/MGrEWsyX+uGz1fHw6L7/Qtr3pZ6I5s6ROEzp14yqPsMmZIT+KTzTPmp5fDB8ai9dI9JPCv1QsmVBmaP7JF5lgO0nwZcj448q5uIrZ0l3aw38UUL69iXyFdA9E/F/ttp1cjZmt8I2e907o39eQ2n1HrXP1bvg3iVtPu451yVHZkUfdxt7w+PiPVRXWpp7WGOvQ+U2bEjqHNVfr2jrrOrzwOSIrS12Bl+5nkIYNjxxnu/Eqw5NVjFuZwwMQjMu4dxQLvyPlUO6IYGe3nu5Pfu7h5CfxVJAHyYvWLTmEZT6rcvF/0aE8SaiUdrOkSWk7wzjDo2D5HxDKfFSOYNeKugOlPgX26DrYF/2mIcsd8qd5j+PeR8x41z+RW3p71dDPXqZ9tbhLBs+HNYmtLhJbUnrc7QMbg+7lsK/dA8uXnirB4s4ANvo5ml7d31yz3Dk5P2TKMmfIF1Pqcmvp0M8E7j7dOvIEi3BHew5NL8B3D1yfAVaevaWLm1mhP75EyD0JUhT8jg1S1GpUbUo9OP4J6qswbfkcqUrLoQSDyIOCPIjkRWK1SkXz0Kax1unmInLQSFf5j/ZF/OXHyqN9PcB661fwMci/MMp/zfmrW9CWr9VftCTynjIH5cfbX+z1lWF0ucNm708tGMyQN1qgd5XGJFH83tfzKx3irV5fB/f+y+vfpOeqUpWwUC9ugr7Xy/ylv1cdWPVcdBX2vl/lLfq46sevN6rnSNanuIVBOks7pdMiHvPfxsPgnvH5bhU6Jqv9Ol+qWtGZOdtYK0SN3q9w/JyvngeP4q+dfKNzcvgv+H2zhj4lgilKVASClKUApSlAaDjjhv6oWUkAwHI3Rk9wkXmufQ8x8GNc039hJBI0cyFHQ4ZWGCD/APnr3Guta1Gu8J2t8ALqFXI5BuauvwdcED0zV7S6rsfdfAr3U7e9cTlmukOis/7otfyX/WvWivOguzYkxSzx+mUcD6Vz9JNeyz6M5oY1jh1O7SNfdVNqgZOTjB8yasam+q6CSePIiqrnXLOCeM+Bk91QfinjfrCbPSvs91INpZDmO3U8mkeQcsjJ+H5j9PrXRSY9ruby581lnOw/zVGfz1JtI0GC0TZbRJGviFGM+rHvY+pJqguzhv4v6Is+9LdwPLwjw6un2kdunPaMs337tzdvhn8wFRTj+bGr6QP+q/8AaaNasXFajVOFoLmeCeZSZLdt0ZDEAHIYZA7+YBpXZiblL5/yhKPu4Rtl7qzWFGKzUBIfll5VX/FnQ/b3WXtsW8p59kfYmP4yD3fiv0GrCpUldsq3mLOZQUlhnLXEXCdzYPtuYyoPuuO1G/5Ljln05H0qz+gL9xuv42P9A1Z15YxzIUmRXRhgqwDKfiDWp4Z4Qh09pvZtwSVg2wncEKgjCk88ehzV2zWdrU4yW8rwo2J5XAr7p/P/AAf9N/pVUOK6k4g4Rtr8p7XH1nV52dp1xuxu90j70fRWo+tLpn4N/wCWX9upNPrYV1qDTOLdPKUnJHOWKui14pNloFosHO5nQwwKO/cZGBcD0yPmy1JfrS6b+D/+WX9utla8E2kTwOkWDbKyQ5ZmCBiWPIk5OS3M92aXauqzG57mfa6JwzvIno3RJJDEAt/cxMwDSLEwVN5A3dx5+WT34r3fW0m/5pff9/8A7qdis1Sepsbzn+EWFVFED+tpN/zS+/7/AP3VW9I3A7adMhDtLHMCescAN1gOXVseOCD65PlXR1a3XOHoL2LqrpN6bgwGSuGGcEFSD4n6alp1coSzLh5HFlKksI5UxTFdGfWk038HP9bL+1T60mm/g5/rZf2qv/5Gr4P98yr/AOWfyKlsePmTR5rFsliyrEfKJm3Sofhjl/GHyq8uENL9msbaLGCkK7vyiNz/ANomtMeiPTcqRAwKsG5SyYODnBBY5FTECs/U3QmsQXXLLVVco94EVV3FnRH7TqEcsOFhlbNyAQCpHMsg/H7vRjnx5WlWMVBVbKp5iSTgprDPlZ2ixIqRqFVFCqo5AADAAr7UpUR2cz9I2k+zancoB2WfrV/JlG/8xJHyqNYrp3XeBLO9kEl1FvcKEB3uvZBJAwpGeZP01rvrSab+Dn+tl/arZr18FFKSeShLTSbbWCgtA1M2t1DMP3uRXPqAe0PmuR866qVwwBXmCMg+BB7iKiX1pNN/Bz/Wy/tVKrO0WKNY0yFRQigknCqMAZPM8gKqau+F2HHJPTXKGUylekroueB3ubFC0LEs8ajLRE8yVA74/h7vwqs66821Fte6NLG8YtJFskPe8R6tifMgdkn1INTUa/ZWzZ9SOzTZeYmh6Cz/ALvl/lLfq46sG7vEiQvK6oo72chVHxJ5VBLPona3BW11C7hQndtRgBkjBJ24GeQ8PCvZb9FFsWD3clxdsPwiYsoP5K4/OTVe3spzc9rj8iWG3GKjg1+qcVTaqzWukZEZ7M94wIRFPvLFnmWI8e/nyx7wmXDugR2NukEAwqjvPvMx952PiSf8B4V7bWzSJAkSqiLyCoAqj4AchX3qCdia2YrC/eJJGOHl8RSlKiOxSlKAUpSgFKVg0AzWC2Kpi/OnHW9SXVZTGoNuYR180Qy0WZcCJhn7nv8AOpZwlw1pUzi405nkMEg7QuLl1D7c4KyMQeTeXjQE9FKr0cSajPf3tvayWSJavGoM8cpZhKm8c1cA45ju8qkvDftp3m+ktpAQvVG2V1Xlu37t5Ofue4+BoDe0qvrbX9Uury9htGslS1mEY66OYswZdw5o+POvbovF9yl8tjqkUSSyRtJBLbszQzBPeXD9pWAyefl8MgTSlQPV+JL5tVks7N7RFS2S43XCSH3m2Fcow+Nbnh76oGUm9ls5IthA9mSRWEm5cbi7HljdyFASOlQDUOJNQfVZ7Oya0RIYY5c3CSEnrAMrlGHj6V7NE4pulvxZX/szu8LTpJal8AI20rIj5K58DnHKgJnSozxxxDNaxxJZKj3VxMIoUfJU4BaRmwQQqqCc+GRX34J4j9vsopmwJCCkygEbJkO2RMHmOYzz8CKA39KhGvXuqWyzTGfT47eMu4Msc7OIwTsDFWALYwMAczyr19Her3t5a9ffrGnWYMKRoyt1f377mPvd4HLkM+PICWUqKcC8TyXcNzJclB1N1NACilRshx2myTz5k1r9J13UNTQ3Fibe2tSxEJnjkmmmCkqXZVdRGpIOBzNATulRbhjiiWS5lsr9ES6hQS5iLGGaFjgSx7u0uDyKnuP5tBL0kzW2pzR3iKLBJvZxOqnMcrRxyIJjuOFIcjOPD0NAWRSo9qWuumoWUEZUxXEdw7HGW+wqjLtYHGDv8j4edazjTiO7gvbK2sjApuhPlrhXZVMKqw5owPPcR9FATSlRTSDqZnT2iaxeEH7IIElEuCrbcFmIHax4eBqV0B+d1ZBqA9KH/EaR+NqUSn1U96nzHpUk4gjviU+p726jDdZ7QsjA92zb1ZB++zn0oDd0qtOHdf1i+W4MT2C9RcSWxzFPuLRYyynfgA7vGpbxnr5srN5IwGmJWKBCM75pGCRpjPPmfoBoDfUqMcC8Sy3cUq3aql1bzPDOiAhQQcoy5JJVlxg+ODWNV4ilj1aztF2dVPFNI5KkuDEMgK2cAHPl4UBKKUqLHiKb6tiy7HU+xe052nrN3W9Xt3bsbfHuoCU0qPcba+9nbA24VriWWOC3RslXlkcABgCOyF3EnwxX44E4ke9tibgKtxFLJBcIoICSxsRgAknBXac0BJKVX3HHHVzYX8aRRCS2WAXFztUtMkQlMbunaAIHZ8OVbjXuK9tpBcWTo6TXFvEGILKUmlEbEDIwwyfgRgigJTSvPe3awxvJIdqIpdj5KoJY/QKhPAfHFxdXBhv40iaWBbu1CgjfAzMp35Y9sDYcDzNAT6lYrNAKUpQClKUApSlAKwazSgILw1pTjWtUllhYRy+zdU7xnY/VxlX2sRz54qbRQKudqgZ78ADPhzxX0xSgKd1DRoxquoS3ulXV4kkkXUPHDuACRBZMFnXkTjuz3VOuDtXDr1EVjdWkUKDYLhAikZxtTDNnHqfGpPimKArPStUmsNQ1JmsL2ZLi4V42ghDKQibTzZl8a9un2F1qGqw3tzbtawWsciwpKymaV5htZmVCQgA8CfD1qf4pQFT8W6Ora1JNdabcXsBtI406qLeBKG3E5LKPdyO/xqT8GaqikW1vp13ZxAO4M8YSIEnJVSHbmSScfGpjSgK4n4LjvNdunvbUyQezRCN5Ebq+sXAYK3IZwfPzr7cJcNfUrUriGG3JtrgddDOseTCfu7WSTv28ty5P99WDWaAru80C71DUpZ0mls0tVEFuxt1cyhwTPKolGACdq5A5hazwro9zpmpSxyNLcwXi9e0whCLHdAkNvEfZXeoHPzx8asOsYoCrOObu4ur+OKaxvJdPt23ssMQYXUy+6G3MAYRn54PmMTbh3iNrpnVrS5tggUj2lFj35JGECsQcYH0it7imKAgvR1o7raXsVzG8YmvblgHUqWim2gMM+YzXl4Y1C40i3WzurO5mWEssM9pH1ySxliy71DAxuN2MHly76sTFZoCE8M6VPPqM2o3URg3QC1t4WIMgiDiRpJduQGLD3cnH9/10XRBLLqsd1CTDPcggSKQsidRGhZSRz7SnmO7APlUxpQFWaFw1d2esW0LGSayginNvKVYmJZ1UdRJJ3HBjGPj4d1enpP0ozX2nu9nNeW8QuOuSKPf76oI+8ge8M9/hVlUxQFf8K6lDbSCK00m9tVmdQ7PEqxKeYDsRI2MA45elT8GmKzQEH6RbCWafS2ijkcRX8cshRCwSNe9mx3DmPz1N/ClM0BC+jKwkhS+E0bxmTUbiVN6ld0b7drrnvBwa8vE2kXOo6jGkTy20NmnXJN1IdZLl+z2BJ2W2ITz82OO7NT4VnFAVtZ6Bd6bqsdwZZbyO7Uw3LLAqmMoF6iRliGMDmuTzxmvRxk00Or2NzHa3FxHFBOr+zx7yDLhVGSQPXvqwMVnFAROw46eWVIzp1/EHYKZJYUWNAfumYOSB8q8xsZP/AOjE3Vv1X1O6rrNp6vrOv37N3dnbzqa4pQFf67ot1qOqAxyS2kVkn2GXqFfrZpgVkZBINpCpgZ9Tivho+i3em6qHeSW8ivUIuJBAq9VLHgRO6xDaAQSufme6rHxTFARR7NzrYkMb9V9TmiL7SY95uA+zcRjO0E1D+JeCriyuIV05XexmvIJpoFVnFs8UqyGSLHuoQDy9MY7sW3SgIb0i2k15HFYwCRVuZAJ5lQskMCdpgT3bmIVceWc8q0HEXCF9bmC8jupb2a0kXq4fZ4Yy0blY5Y1MQzzTz5cs+FWjimKA+NrPvQMAy7gDh1KsMjOGU8wR5V9qUoBSlKAUpSgFKUoBSlKAUpSgFKUoBWDWawaAp3R9Xls9VnuJZXa0k1CfT3VnZkt2OySBwCcKpYsp8AK3fSvqUsqm1tneNobeW+uJI2ZGSOJGEMYZTyLyfmQ199E4aF3Bq9vcoypcX87KWVh2WWPq5U3AZwy5yPva81nwxcQaNfteZlvrmGRXKjezBIzDbxqF7+yM/GQ0BKuA5S2l2bMSzNbRMxYlmYsgJJY8yckmo/qvSLJDqYhEaGyWaK2nnO7dHcTIzqnJsYHYBJHLPwrYaJfPZ6FA5ikaWK0QCIRuZGlVAojKAZHa5HlyqNW3Rnezae0Et8ircfZ5kNorN10hEjEylw2Q+OeOW3uoCzL6cpE7LjKozDOcZCkjI5eVajgTXpL+wguZgqtKpYqmdow7KANxJ8K8PC2qzXGlH2qORLhInilDoyl2VSA65HaDDB5eJNRvgHi72HTba3nstQ6yNCG2WcjLkuzDB+BFAWiTUAsukWSTU+oaNBZPNLbQzgNue4hRS6E7toBYuoOOe2thrPFzvp0s1pBcCZiYYo3hdZVkOAJGQAlVUMWyfvfWovqPRheppywJfIy232aFBaKr9dHmRSJQ5bcWLc8c91AT7iB70BPqetuxy3We0tIq4wNu0xgnOc+FQ/R+KdZu2uUhi07dbTNA+57kAuoz2ORyOY78VM+GdXa6tIpZI3ikZB1iOjRssgGHG1h3Zzg+WKj/AEeWrpPqhkR1EmoPIhdGUOhAAZdwGRyPMUB6uI73VIi72iWbQpEHbr3mEm5VLSBRGCCOQxnHOvBwjxBql7Hb3Dx2S202GbY8/XhMkHCsNucjz7qluvKTazgAkmGQAAZJJRgAAO81pejK3aPSbRJFZHWLayupVlIZsgqRkUB+rziSVNXgswE6uW2eZmIbeCjbcA7sYPLwrx8W8TXkF9aWtiluzXKStmfrQF6kBj2o894PlX41K0c8Q2kgRzGtlKjOFbYGZ8hS+MAkDuzWl6UNOWXUbBp7a4uLdI7jrRbxyuwLhRHzjII7Q8/CgJPpEuqmdBeJYiHnv6h52lHZbbgSADG7FSmq/wCDtUtLaQQ2djfwieQbmmgmEYYKQC0krEjkMd9T8UBXPS3MBJpyyTvbxSXRSZ0mMGIyuTlwQAPU1odaTTra3kltNbueuRWaILfi43PjsoYgDuBOB86lHSRpxnudLBiMsa3m6UdWZEEe3BMgwQFzjvpx1wOghW506GKO6tH6+MRxIolC+/CyqO1uA5eOQMd9ASfha9lmsreS6XbM8KNIuNuGZQT2fD4eGai1v0iSNqnUNGgsnnktYp+1ue5iRWZPe243FlBxzK1stY4ol+pTXFvBMJ5E2xxGJ+tjlfs9tducKctk8jt9ait/0X3q6cLdb5CsP2aJBaqG65CZARMG3bi5PawT2u7woCwuJ9Ta1srieMKWhhklAbJUlFLYOCDzxjvqKaXrmtTQR3Ah08xyRiUL1twj7WXcASVKqceZxXtv9SkvdBnZoZEnks5UaIxuHExjKFVQjJBY8vMGoseiaGbR42giaO86iOQ73mw0iqC8UkTPgBiCuABigJrpvGHtOkm+iTaeollCP2gHiD5UkYyNyHny5eVaPQ9f1m7toriOPTQkqB13yXQYBu4EBSAfnW0t7kTaK/V27QH2SRPZ+rZGjfqmXq1QjJG48uXPIqAcJWFjbQWzT6bqXtUQR2dILor1qNuBC79hGQPucUBcOkNMYE9rCCbH2QRZMYbJ9wnnjGO+vbXg0TVBdQLKEkjDFhslQxyDaxTtIea92cete+gFKUoBSlKAUpSgFKUoBSlKAUpSgFKUoBSlKAUpSgFKUoBSlKAUpSgFKUoDFZpWpbiyzE3Um5gEu7bsMqbtx7kxn3vxe+gNtSsZryjVYuuMHWJ1wXeY9w6zZnG/b37c8s0B66V8YbxHZ1RlLRkK4ByUJUMAw8DtIPwNfm9v44ELzOsaAgFnIVQWIVQSfMkD4kUB6KVgGvleXiQo0krKiKMszEKqjzJPICgPris15rjUY4whkkVQ7KiFmA3s/uque8nyr0igFK1WocVWlu+ye5hjfv2vKisAe4kE9keprZRSh1DIQykZBBBBB7iCO8UB+6UpQClKUApSlAKUpQClKUApSlAKUpQClKUApSlAKUpQClKUApSlAKUpQClKUApSlAKUpQClKUB5tQiZ4pFjba7IwVvvWKkK3yNV9bXkaaT7BJaTG59nMLQC3kYPMV2mQTberKl+31hbxyedWVSgPBods8VrBHO26RIY0kbOdzqgDNnxyQaimq8Mm61G5kjZoZ4obVracKcK4Nx1iHwdCCoZM9xHpU6rGKAiPAM88j3z3URhka5QMvMoTHawxM8bEdqMsjEH/EV9ekuJm0yYIrM26E7UVmYhbmJmwqgk9kE8vKpVSgNHp/F0E8qxxibcxON9rcRryBY5d0AHIHvPOscc6e9xpt3FCN0j28ioo72YqcKPU93zre0oCAanrC6gbGK2jn3pd280okt5ohCkJ3vveRAufAAE5JqeqOVfqlAVnqH2G4ujDNeW7TSs7RPp3tkU7bVTfE6oTtZVHZLjGe4VOuGzKbSD2iNYpeqXeiDCIwGCqjJwB5Z5d1bKlAKUpQClKUApSlAKUpQClKUApSlAKUpQClKUApSlAf/Z"/>
          <p:cNvSpPr>
            <a:spLocks noChangeAspect="1" noChangeArrowheads="1"/>
          </p:cNvSpPr>
          <p:nvPr/>
        </p:nvSpPr>
        <p:spPr bwMode="auto">
          <a:xfrm>
            <a:off x="57150" y="-1317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53" name="AutoShape 15" descr="data:image/jpeg;base64,/9j/4AAQSkZJRgABAQAAAQABAAD/2wCEAAkGBhQQEBQUDxQVFRQVFBgUFRcUFBUUFBQVFRUYFBQUFRQXGyYeGBkkGhcVHzsgIycpLSwsFR8xNTAqNSYsLCkBCQoKDgwOGg8PGikkHyUwLzYtKi0wLCktKi8pNTEsKSkqLCwsLCwtLywuLCksLCwsKSwsLCwsLCksLCwsLCwsLP/AABEIAI4BZAMBIgACEQEDEQH/xAAcAAEAAgMBAQEAAAAAAAAAAAAABgcBBQgEAwL/xABPEAACAQMCAgcEAQ0NCAMBAAABAgMABBEFEgYhBxMiMUFRYRQycYGRFRcjNUJSVGJyobKz0jNDRHN0goOTorHBwsMkJTRVY5Kj4SZk0Rb/xAAaAQEAAwEBAQAAAAAAAAAAAAAAAwQFAgYB/8QAMREAAgIBAQUFCAIDAQAAAAAAAAECAxEEEiExM0ETMnGBsQUiUWGRwdHwoeEVI/EU/9oADAMBAAIRAxEAPwC8aUpQGCaZquOmXiO5sktjaStFvaQNtC88BCudwPmfpqsPrl6l+FyfRH+zV2rRztgpJorzvjB4Z0tmgNc0/XL1L8Lk+iP9mrx6ONRluNNgluHLyPv3McZOJGA7gB3AVzfpJUx2m0fa7lN4RJqUoaqE5jdTdUE0rWJm4huoGkYwrbqyx57CnERyB59pvprWdM2szWhs5LaRo3DS81PIjEfJh3MPQirEaHKahnis/cidiUXL4Fn0qruEemqKXbHqAET93Wrnqm9WHfH+cfCrNguFdQyMGVhkFSCCPMEd9cWVTqeJI6hOM1lH0pSlRHYrG6jVA+j7Vp5r/VEnlZ1in2xqxyEHWTLhfIYVeXpUkYOUXL4HLlhpfEnhamarPpl4kubI2vskzRb+t3bQp3beq253A92T9NVr9cvUvwuT6I/2as1aKdkFNNEM9RGDwzpbdWa5pHSZqX4XJ9Ef7NXp0fX8lxptvLOxeR1JZjjJO9gO4AdwFc36WVMdptHVdym8IkVKUqoTGM18rW8SVd0TBlyRlTkZVirDI8mBHyqJdKPF/sFmRGcTzZjjx3qPu5PkD9LCoJ0LcXdVMbOU9iUloifuZcc1/nAfSPWrUNNKVTs/fmQytSmol3UrArNVSYUpWG7qAbqzVLaz0jtba9I4JaBNttIo8VQ5dgPvlkLn1AI8auS2uVkRXQhlYBlYcwQRkEemCKntplWk31I4WKWUuh9aUpUBIYJoGrR8Y8TJp9q8z4J92Nfv5CDtX4eJ9AahvQvxM9z7Uk7lpOs9oyfHrOy4HkAVXl4bqmjTJ1uzoiN2JSUSz6UpUJIKxuqNcZceQaYmZO3Kw+xxKe034zH7lfU/LNUrr3SjfXbHEphQ9yQEpy8i47R+n5Vbp0k7d63IhsujDcdH7qZqmujLgyHUrWSa7aZpBMUBEzjkEQ/TljUqbo6mt+em39zEw57Jm6+Jj5Fccvjg18nTCMnFy3+AjOTWcE8pUG0rjqWCZbXWI1glY4jmX/h5vgx90/Hz57fGcA1BOtw4kkZKXAzSlK4OhSlKAUpSgKn6ff3K0/Ll/RSqaq5en39ytPy5f0Vqmq9DouSvP1MzUcxiukeir7UWv5L/AK165urpHoq+1Fr+S/616h9o8teP5O9L3n4EspShrENArvSV/wDk95/JE/RhrT9PvuWf5Uv90dbvRefEt8fK1iH0iGtJ0++5Z/lS/wB0dadXPh4L0Kk+XLx+5T1b3hnjW609v9nk7GctE/aib+b4H1XBrRUrYlFSWGigm1vR0Dwn0tWt5hJj7PMeW1z9jY/iSd3ybB+NTsNmuQ6lfCvSTd6fhUbrYR+9SZIA/EbvT5cvSsu72f1r+hcr1PSR0iagHR1FjUNYP/2h+lK3+Ne7hbpRtL3Cl+plP73KQMn8R/db8x9K+HR8P9t1b+Wf4NVJQlXGakscPUsNqTi0Rnp//gf9N/pVUNW/0/fwP+m/0qqCtjRciPn6lC/mMV0r0Zfam0/iz+m1c1V0r0Zfam0/i/8AO1Qe0eWvEl0veZKK+VxOqIzOQqqCzE8gFAySfTFfXNVj0v8AETmM2VqGZ2QzXG3mUgTng+QOMn0H41ZNVbsmoouzlsxyVfxvxS2o3jzc+rHYiU/cxqezy8zzY+p9K0cExRgyEhlIZSO8EHII9civwaV6WMVGOyuBkttvLOm+BuKRqNmkvIOOxKB9zIo5/I8mHoakVc6dF3F3sF4FkOIJ8RyZ7lbPYk+ROD6MfKuiUNef1VPZT3cHwNOmzbj8z9V4db1MW1tNM3dFGz/EqMgfM4Hzr3VXHTdrPVWKwg9qeQA/kR9tv7WwVFTDtJqJ3OWzFsoyeYuzMxyzEsx8yTkn6TVr9DXHG0+w3DciSbdj4HvaLPrzI9cjxFVKa/UcpUhlJBBBBBwQRzBB8DXorqlbDZZlwm4SyjrpTX5llCgliAACSScAAcySfAYqH9G3G41G3xIQLiIASju3DuEoHkfHyOfMVF+mXjjaPYbdubAG4I8F71i+J5E+mB4msCGnnKzszSdsVDaIR0i8ZHUbolCeojysI8x4yEebYHwAFfTor1j2bVIcnCy5gb+k9z+2FqIV+4ZijKynDKQwPkQcg/TW/wBlHs+zXDBm7b2tpnXKmtVxRrqWVrJPJzCDkO4s55Io+JI/Oa9Gh6kLm2imXuljV/gWUEj5HI+VVn086kRHbQA8mZ5W9dgCL+m1efpq27VBmnZPZg5IqjV9Wkupnmnbc7nJPgPJVHgoHICvHSlelSSWEZLeS9ugr7Xy/wApb9XHVj1XHQV9r5f5S36uOrHrzeq50jVp7iNZxBw/FfQNDcLuRhy++RvB0PgwqNcAatLHJNp9426e1xsc/v0Bxsf1xlR8x5GpxUC40T2fU9Mul5b5TaSeqS+7n4FmNKntJ1vy8V+RPc9pE9pQUquSilKUApSlAVP0+/uVp+XL+ilU1V1dPcBNtbOO5ZmU/FkyP0TVK16DQ8leZmajmMV0j0Vfai1/Jf8AWvXN1dI9FX2otfyX/WvUXtHlrxO9L3mSyhpWDWIaBAeGl3a/qbfexwp9Kqf8tefpU0gXdzpsDsVWWWZSy4JHYQ5APwr0dG79feapcjmslyI0PgViDAY+TLX044f/AHro4/60x/soP8avptXLHRekStucN/V/crDijoru7LLKvXxDnviByB+PH7w+IyPWoZiuvMVEOKujC0v8tt6mY/vkQAyfx07n+PI+tT0+0Oli8yOem6xOcqVKeKujm70/LOnWQj99jyVA/HHenz5etRbFakZxmsxeSm4uLwxmro6BWJhuySSTLHkk5J7B8apern6Av3G6/jY/0DVXXcl+RNp+Yefp+/gf9N/pVUFW/wBP38D/AKb/AEqp+vui5EfP1Ob+YzNdK9GX2ptP4v8AztXNVdK9Gf2ptP4s/ptUPtHlrxJdL3mbbiHWks7aSeU9mNc48WPcqD1JIFRro80J+rkvLwZub072BGdkR/c4sHuGMHHltHhXg1Jvqxqgt152dkwef72WfmFj9QDkfJ/MGrEWsyX+uGz1fHw6L7/Qtr3pZ6I5s6ROEzp14yqPsMmZIT+KTzTPmp5fDB8ai9dI9JPCv1QsmVBmaP7JF5lgO0nwZcj448q5uIrZ0l3aw38UUL69iXyFdA9E/F/ttp1cjZmt8I2e907o39eQ2n1HrXP1bvg3iVtPu451yVHZkUfdxt7w+PiPVRXWpp7WGOvQ+U2bEjqHNVfr2jrrOrzwOSIrS12Bl+5nkIYNjxxnu/Eqw5NVjFuZwwMQjMu4dxQLvyPlUO6IYGe3nu5Pfu7h5CfxVJAHyYvWLTmEZT6rcvF/0aE8SaiUdrOkSWk7wzjDo2D5HxDKfFSOYNeKugOlPgX26DrYF/2mIcsd8qd5j+PeR8x41z+RW3p71dDPXqZ9tbhLBs+HNYmtLhJbUnrc7QMbg+7lsK/dA8uXnirB4s4ANvo5ml7d31yz3Dk5P2TKMmfIF1Pqcmvp0M8E7j7dOvIEi3BHew5NL8B3D1yfAVaevaWLm1mhP75EyD0JUhT8jg1S1GpUbUo9OP4J6qswbfkcqUrLoQSDyIOCPIjkRWK1SkXz0Kax1unmInLQSFf5j/ZF/OXHyqN9PcB661fwMci/MMp/zfmrW9CWr9VftCTynjIH5cfbX+z1lWF0ucNm708tGMyQN1qgd5XGJFH83tfzKx3irV5fB/f+y+vfpOeqUpWwUC9ugr7Xy/ylv1cdWPVcdBX2vl/lLfq46sevN6rnSNanuIVBOks7pdMiHvPfxsPgnvH5bhU6Jqv9Ol+qWtGZOdtYK0SN3q9w/JyvngeP4q+dfKNzcvgv+H2zhj4lgilKVASClKUApSlAaDjjhv6oWUkAwHI3Rk9wkXmufQ8x8GNc039hJBI0cyFHQ4ZWGCD/APnr3Guta1Gu8J2t8ALqFXI5BuauvwdcED0zV7S6rsfdfAr3U7e9cTlmukOis/7otfyX/WvWivOguzYkxSzx+mUcD6Vz9JNeyz6M5oY1jh1O7SNfdVNqgZOTjB8yasam+q6CSePIiqrnXLOCeM+Bk91QfinjfrCbPSvs91INpZDmO3U8mkeQcsjJ+H5j9PrXRSY9ruby581lnOw/zVGfz1JtI0GC0TZbRJGviFGM+rHvY+pJqguzhv4v6Is+9LdwPLwjw6un2kdunPaMs337tzdvhn8wFRTj+bGr6QP+q/8AaaNasXFajVOFoLmeCeZSZLdt0ZDEAHIYZA7+YBpXZiblL5/yhKPu4Rtl7qzWFGKzUBIfll5VX/FnQ/b3WXtsW8p59kfYmP4yD3fiv0GrCpUldsq3mLOZQUlhnLXEXCdzYPtuYyoPuuO1G/5Ljln05H0qz+gL9xuv42P9A1Z15YxzIUmRXRhgqwDKfiDWp4Z4Qh09pvZtwSVg2wncEKgjCk88ehzV2zWdrU4yW8rwo2J5XAr7p/P/AAf9N/pVUOK6k4g4Rtr8p7XH1nV52dp1xuxu90j70fRWo+tLpn4N/wCWX9upNPrYV1qDTOLdPKUnJHOWKui14pNloFosHO5nQwwKO/cZGBcD0yPmy1JfrS6b+D/+WX9utla8E2kTwOkWDbKyQ5ZmCBiWPIk5OS3M92aXauqzG57mfa6JwzvIno3RJJDEAt/cxMwDSLEwVN5A3dx5+WT34r3fW0m/5pff9/8A7qdis1Sepsbzn+EWFVFED+tpN/zS+/7/AP3VW9I3A7adMhDtLHMCescAN1gOXVseOCD65PlXR1a3XOHoL2LqrpN6bgwGSuGGcEFSD4n6alp1coSzLh5HFlKksI5UxTFdGfWk038HP9bL+1T60mm/g5/rZf2qv/5Gr4P98yr/AOWfyKlsePmTR5rFsliyrEfKJm3Sofhjl/GHyq8uENL9msbaLGCkK7vyiNz/ANomtMeiPTcqRAwKsG5SyYODnBBY5FTECs/U3QmsQXXLLVVco94EVV3FnRH7TqEcsOFhlbNyAQCpHMsg/H7vRjnx5WlWMVBVbKp5iSTgprDPlZ2ixIqRqFVFCqo5AADAAr7UpUR2cz9I2k+zancoB2WfrV/JlG/8xJHyqNYrp3XeBLO9kEl1FvcKEB3uvZBJAwpGeZP01rvrSab+Dn+tl/arZr18FFKSeShLTSbbWCgtA1M2t1DMP3uRXPqAe0PmuR866qVwwBXmCMg+BB7iKiX1pNN/Bz/Wy/tVKrO0WKNY0yFRQigknCqMAZPM8gKqau+F2HHJPTXKGUylekroueB3ubFC0LEs8ajLRE8yVA74/h7vwqs66821Fte6NLG8YtJFskPe8R6tifMgdkn1INTUa/ZWzZ9SOzTZeYmh6Cz/ALvl/lLfq46sG7vEiQvK6oo72chVHxJ5VBLPona3BW11C7hQndtRgBkjBJ24GeQ8PCvZb9FFsWD3clxdsPwiYsoP5K4/OTVe3spzc9rj8iWG3GKjg1+qcVTaqzWukZEZ7M94wIRFPvLFnmWI8e/nyx7wmXDugR2NukEAwqjvPvMx952PiSf8B4V7bWzSJAkSqiLyCoAqj4AchX3qCdia2YrC/eJJGOHl8RSlKiOxSlKAUpSgFKVg0AzWC2Kpi/OnHW9SXVZTGoNuYR180Qy0WZcCJhn7nv8AOpZwlw1pUzi405nkMEg7QuLl1D7c4KyMQeTeXjQE9FKr0cSajPf3tvayWSJavGoM8cpZhKm8c1cA45ju8qkvDftp3m+ktpAQvVG2V1Xlu37t5Ofue4+BoDe0qvrbX9Uury9htGslS1mEY66OYswZdw5o+POvbovF9yl8tjqkUSSyRtJBLbszQzBPeXD9pWAyefl8MgTSlQPV+JL5tVks7N7RFS2S43XCSH3m2Fcow+Nbnh76oGUm9ls5IthA9mSRWEm5cbi7HljdyFASOlQDUOJNQfVZ7Oya0RIYY5c3CSEnrAMrlGHj6V7NE4pulvxZX/szu8LTpJal8AI20rIj5K58DnHKgJnSozxxxDNaxxJZKj3VxMIoUfJU4BaRmwQQqqCc+GRX34J4j9vsopmwJCCkygEbJkO2RMHmOYzz8CKA39KhGvXuqWyzTGfT47eMu4Msc7OIwTsDFWALYwMAczyr19Her3t5a9ffrGnWYMKRoyt1f377mPvd4HLkM+PICWUqKcC8TyXcNzJclB1N1NACilRshx2myTz5k1r9J13UNTQ3Fibe2tSxEJnjkmmmCkqXZVdRGpIOBzNATulRbhjiiWS5lsr9ES6hQS5iLGGaFjgSx7u0uDyKnuP5tBL0kzW2pzR3iKLBJvZxOqnMcrRxyIJjuOFIcjOPD0NAWRSo9qWuumoWUEZUxXEdw7HGW+wqjLtYHGDv8j4edazjTiO7gvbK2sjApuhPlrhXZVMKqw5owPPcR9FATSlRTSDqZnT2iaxeEH7IIElEuCrbcFmIHax4eBqV0B+d1ZBqA9KH/EaR+NqUSn1U96nzHpUk4gjviU+p726jDdZ7QsjA92zb1ZB++zn0oDd0qtOHdf1i+W4MT2C9RcSWxzFPuLRYyynfgA7vGpbxnr5srN5IwGmJWKBCM75pGCRpjPPmfoBoDfUqMcC8Sy3cUq3aql1bzPDOiAhQQcoy5JJVlxg+ODWNV4ilj1aztF2dVPFNI5KkuDEMgK2cAHPl4UBKKUqLHiKb6tiy7HU+xe052nrN3W9Xt3bsbfHuoCU0qPcba+9nbA24VriWWOC3RslXlkcABgCOyF3EnwxX44E4ke9tibgKtxFLJBcIoICSxsRgAknBXac0BJKVX3HHHVzYX8aRRCS2WAXFztUtMkQlMbunaAIHZ8OVbjXuK9tpBcWTo6TXFvEGILKUmlEbEDIwwyfgRgigJTSvPe3awxvJIdqIpdj5KoJY/QKhPAfHFxdXBhv40iaWBbu1CgjfAzMp35Y9sDYcDzNAT6lYrNAKUpQClKUApSlAKwazSgILw1pTjWtUllhYRy+zdU7xnY/VxlX2sRz54qbRQKudqgZ78ADPhzxX0xSgKd1DRoxquoS3ulXV4kkkXUPHDuACRBZMFnXkTjuz3VOuDtXDr1EVjdWkUKDYLhAikZxtTDNnHqfGpPimKArPStUmsNQ1JmsL2ZLi4V42ghDKQibTzZl8a9un2F1qGqw3tzbtawWsciwpKymaV5htZmVCQgA8CfD1qf4pQFT8W6Ora1JNdabcXsBtI406qLeBKG3E5LKPdyO/xqT8GaqikW1vp13ZxAO4M8YSIEnJVSHbmSScfGpjSgK4n4LjvNdunvbUyQezRCN5Ebq+sXAYK3IZwfPzr7cJcNfUrUriGG3JtrgddDOseTCfu7WSTv28ty5P99WDWaAru80C71DUpZ0mls0tVEFuxt1cyhwTPKolGACdq5A5hazwro9zpmpSxyNLcwXi9e0whCLHdAkNvEfZXeoHPzx8asOsYoCrOObu4ur+OKaxvJdPt23ssMQYXUy+6G3MAYRn54PmMTbh3iNrpnVrS5tggUj2lFj35JGECsQcYH0it7imKAgvR1o7raXsVzG8YmvblgHUqWim2gMM+YzXl4Y1C40i3WzurO5mWEssM9pH1ySxliy71DAxuN2MHly76sTFZoCE8M6VPPqM2o3URg3QC1t4WIMgiDiRpJduQGLD3cnH9/10XRBLLqsd1CTDPcggSKQsidRGhZSRz7SnmO7APlUxpQFWaFw1d2esW0LGSayginNvKVYmJZ1UdRJJ3HBjGPj4d1enpP0ozX2nu9nNeW8QuOuSKPf76oI+8ge8M9/hVlUxQFf8K6lDbSCK00m9tVmdQ7PEqxKeYDsRI2MA45elT8GmKzQEH6RbCWafS2ijkcRX8cshRCwSNe9mx3DmPz1N/ClM0BC+jKwkhS+E0bxmTUbiVN6ld0b7drrnvBwa8vE2kXOo6jGkTy20NmnXJN1IdZLl+z2BJ2W2ITz82OO7NT4VnFAVtZ6Bd6bqsdwZZbyO7Uw3LLAqmMoF6iRliGMDmuTzxmvRxk00Or2NzHa3FxHFBOr+zx7yDLhVGSQPXvqwMVnFAROw46eWVIzp1/EHYKZJYUWNAfumYOSB8q8xsZP/AOjE3Vv1X1O6rrNp6vrOv37N3dnbzqa4pQFf67ot1qOqAxyS2kVkn2GXqFfrZpgVkZBINpCpgZ9Tivho+i3em6qHeSW8ivUIuJBAq9VLHgRO6xDaAQSufme6rHxTFARR7NzrYkMb9V9TmiL7SY95uA+zcRjO0E1D+JeCriyuIV05XexmvIJpoFVnFs8UqyGSLHuoQDy9MY7sW3SgIb0i2k15HFYwCRVuZAJ5lQskMCdpgT3bmIVceWc8q0HEXCF9bmC8jupb2a0kXq4fZ4Yy0blY5Y1MQzzTz5cs+FWjimKA+NrPvQMAy7gDh1KsMjOGU8wR5V9qUoBSlKAUpSgFKUoBSlKAUpSgFKUoBWDWawaAp3R9Xls9VnuJZXa0k1CfT3VnZkt2OySBwCcKpYsp8AK3fSvqUsqm1tneNobeW+uJI2ZGSOJGEMYZTyLyfmQ199E4aF3Bq9vcoypcX87KWVh2WWPq5U3AZwy5yPva81nwxcQaNfteZlvrmGRXKjezBIzDbxqF7+yM/GQ0BKuA5S2l2bMSzNbRMxYlmYsgJJY8yckmo/qvSLJDqYhEaGyWaK2nnO7dHcTIzqnJsYHYBJHLPwrYaJfPZ6FA5ikaWK0QCIRuZGlVAojKAZHa5HlyqNW3Rnezae0Et8ircfZ5kNorN10hEjEylw2Q+OeOW3uoCzL6cpE7LjKozDOcZCkjI5eVajgTXpL+wguZgqtKpYqmdow7KANxJ8K8PC2qzXGlH2qORLhInilDoyl2VSA65HaDDB5eJNRvgHi72HTba3nstQ6yNCG2WcjLkuzDB+BFAWiTUAsukWSTU+oaNBZPNLbQzgNue4hRS6E7toBYuoOOe2thrPFzvp0s1pBcCZiYYo3hdZVkOAJGQAlVUMWyfvfWovqPRheppywJfIy232aFBaKr9dHmRSJQ5bcWLc8c91AT7iB70BPqetuxy3We0tIq4wNu0xgnOc+FQ/R+KdZu2uUhi07dbTNA+57kAuoz2ORyOY78VM+GdXa6tIpZI3ikZB1iOjRssgGHG1h3Zzg+WKj/AEeWrpPqhkR1EmoPIhdGUOhAAZdwGRyPMUB6uI73VIi72iWbQpEHbr3mEm5VLSBRGCCOQxnHOvBwjxBql7Hb3Dx2S202GbY8/XhMkHCsNucjz7qluvKTazgAkmGQAAZJJRgAAO81pejK3aPSbRJFZHWLayupVlIZsgqRkUB+rziSVNXgswE6uW2eZmIbeCjbcA7sYPLwrx8W8TXkF9aWtiluzXKStmfrQF6kBj2o894PlX41K0c8Q2kgRzGtlKjOFbYGZ8hS+MAkDuzWl6UNOWXUbBp7a4uLdI7jrRbxyuwLhRHzjII7Q8/CgJPpEuqmdBeJYiHnv6h52lHZbbgSADG7FSmq/wCDtUtLaQQ2djfwieQbmmgmEYYKQC0krEjkMd9T8UBXPS3MBJpyyTvbxSXRSZ0mMGIyuTlwQAPU1odaTTra3kltNbueuRWaILfi43PjsoYgDuBOB86lHSRpxnudLBiMsa3m6UdWZEEe3BMgwQFzjvpx1wOghW506GKO6tH6+MRxIolC+/CyqO1uA5eOQMd9ASfha9lmsreS6XbM8KNIuNuGZQT2fD4eGai1v0iSNqnUNGgsnnktYp+1ue5iRWZPe243FlBxzK1stY4ol+pTXFvBMJ5E2xxGJ+tjlfs9tducKctk8jt9ait/0X3q6cLdb5CsP2aJBaqG65CZARMG3bi5PawT2u7woCwuJ9Ta1srieMKWhhklAbJUlFLYOCDzxjvqKaXrmtTQR3Ah08xyRiUL1twj7WXcASVKqceZxXtv9SkvdBnZoZEnks5UaIxuHExjKFVQjJBY8vMGoseiaGbR42giaO86iOQ73mw0iqC8UkTPgBiCuABigJrpvGHtOkm+iTaeollCP2gHiD5UkYyNyHny5eVaPQ9f1m7toriOPTQkqB13yXQYBu4EBSAfnW0t7kTaK/V27QH2SRPZ+rZGjfqmXq1QjJG48uXPIqAcJWFjbQWzT6bqXtUQR2dILor1qNuBC79hGQPucUBcOkNMYE9rCCbH2QRZMYbJ9wnnjGO+vbXg0TVBdQLKEkjDFhslQxyDaxTtIea92cete+gFKUoBSlKAUpSgFKUoBSlKAUpSgFKUoBSlKAUpSgFKUoBSlKAUpSgFKUoDFZpWpbiyzE3Um5gEu7bsMqbtx7kxn3vxe+gNtSsZryjVYuuMHWJ1wXeY9w6zZnG/b37c8s0B66V8YbxHZ1RlLRkK4ByUJUMAw8DtIPwNfm9v44ELzOsaAgFnIVQWIVQSfMkD4kUB6KVgGvleXiQo0krKiKMszEKqjzJPICgPris15rjUY4whkkVQ7KiFmA3s/uque8nyr0igFK1WocVWlu+ye5hjfv2vKisAe4kE9keprZRSh1DIQykZBBBBB7iCO8UB+6UpQClKUApSlAKUpQClKUApSlAKUpQClKUApSlAKUpQClKUApSlAKUpQClKUApSlAKUpQClKUB5tQiZ4pFjba7IwVvvWKkK3yNV9bXkaaT7BJaTG59nMLQC3kYPMV2mQTberKl+31hbxyedWVSgPBods8VrBHO26RIY0kbOdzqgDNnxyQaimq8Mm61G5kjZoZ4obVracKcK4Nx1iHwdCCoZM9xHpU6rGKAiPAM88j3z3URhka5QMvMoTHawxM8bEdqMsjEH/EV9ekuJm0yYIrM26E7UVmYhbmJmwqgk9kE8vKpVSgNHp/F0E8qxxibcxON9rcRryBY5d0AHIHvPOscc6e9xpt3FCN0j28ioo72YqcKPU93zre0oCAanrC6gbGK2jn3pd280okt5ohCkJ3vveRAufAAE5JqeqOVfqlAVnqH2G4ujDNeW7TSs7RPp3tkU7bVTfE6oTtZVHZLjGe4VOuGzKbSD2iNYpeqXeiDCIwGCqjJwB5Z5d1bKlAKUpQClKUApSlAKUpQClKUApSlAKUpQClKUApSlAf/Z"/>
          <p:cNvSpPr>
            <a:spLocks noChangeAspect="1" noChangeArrowheads="1"/>
          </p:cNvSpPr>
          <p:nvPr/>
        </p:nvSpPr>
        <p:spPr bwMode="auto">
          <a:xfrm>
            <a:off x="57150" y="-1317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54" name="AutoShape 17" descr="data:image/jpeg;base64,/9j/4AAQSkZJRgABAQAAAQABAAD/2wCEAAkGBhQRERQREhQVEBEWFhQYFxcVFBgcFRUVFhsfGxwXFRcXJygfHBkkHxIeIi8kIzMpLDIsHB8xNTUqNTIsLzUBCQoKDgwOGQ8OGSwkHyQyMDUsNS8sLyw1MzIuKi0vLywvKTU0NCotNCw1LzI0NTItNSosLTUsLCw1LSosLiwsKf/AABEIAF0AiAMBIgACEQEDEQH/xAAcAAEAAgIDAQAAAAAAAAAAAAAABQcEBgIDCAH/xAA8EAACAQMCBAMECAUCBwAAAAABAgMABBESIQUGEzEHIkFRYXGBFCMyNUJSkbEzQ3JzsmKDFiQlVJOh0f/EABgBAQEBAQEAAAAAAAAAAAAAAAADAQIE/8QAIREAAwEAAgIDAAMAAAAAAAAAAAECAwQREjETIVFBYaH/2gAMAwEAAhEDEQA/ALxpSlAKUpQClKUApSlAKUpQClKUApSlAKUpQClKUBxdwASdgNyfYKgRz/w//vLf/wAgqZvf4b/0t+xryVF6fKvbxeNO3fb9ENtXn10euw2d6wJePQKAWlRQZDECWwOqM5TJ21eU1mx9h8BVQeJC/wDTJPfxOf8Ayf8A+VDHJaV0zu68V2XCDXVd3iRKXkYIgKgk9ssQo/UsB86878p+J93Y4TV9IgH8uQnyj/Q/dfhuPdVlT+INpxG0KI/TmL2/1Umz/wAaP7Po/wAt6tpw7zpd/a/UcTvNL+zbeIc22lu5imuIYpAASruAwB7bGsvhnF4rlOpBIkyZI1IcjI7jI9d6obxl+9ZP7cP+NWH4Ifdp/vy/stbpxlGK0T99CNXVuTdeK8XitozLM4jjBVcn2sQoH6mswGqK8ZuaGnnW2TIt4snOPLLJkqzA+oUgp8dVbv4Q83/S7XoSHM9uApz3eL8DfEY0n4A+tc3xanJaGzqnbk3e+vkhRpZGCRqMszdgO2/613g1W/jjxrp2SW4PmncZ/tx+Y/q2n/3WP4T+ICyQG0uXCyQoWR2P24UG+SfxIB8xg+hrlcenl8iN+RefiWTcX6RsiuwVpG0oCd2YAtgfJSa781535n8QnuOJR3a5WG3kHSU/kU+ZiPzMBv7sCrI8WebGt7FBA2l7k6Q4O4j06mKn2kEDPvNd1xLlxP8ANGLZNN/hs8/ONqspg6weYAkpGryOoHfUIwcY99Z/D+KxTqWidZADg4O6n2Mp3U+44qi/BP7z/wBiX91q4eZLYRqb2MaZoRqYj+ZCu7xv+YackZ7MAR61m+E534djPR3PkT1K4q2d6V5CxxuI9SsvtBH6jFeTJrVopDG4KujaWB7gqcHP6V63rW+Z+B8PcrJeRRM7HSrFTrYgE4BTzHYE/KvZxeSsW+19Mhtl8nXROTXSxRl5GCIoyzMcAAe0mtPSzV4rJZ4wVnu7iQxyL+GVJnUMp9cEbelS9lw6xyjjQzEgp1XZmznAKrKc5yNtqlHMMjDJjd4iWG4JjbBUn3HDEfOoK1Poo037K35r8EY3zJYt0W79JyTGf6W7r8DkfCq1s+CTWnELaK4jaJ+vDsw2I6i7qw2Ye8V6VHEoipYSRlRgE61wCfQnNdd7aQTqnUWORdStHqwfOvmDIfb5c7eyvVlzrleN/aJXhLfa+iiPGX71k/tw/wCNbP4ecWaLhIii1mea4mVemhd0TCa5dI76Qdv9RWrCvuDWE8jNNFbTTAeYuELgL+bO+BXfYcMtbdgsKQwuQcKgUMVJycAemRn5UrlTWUx166/wLFq3Xfsr/wAQuDx3NkiQW1yktsPq82zgFBsysx9oGrPtHvqr+UuY2sLqO5TcKcOv542+0v6bj3gV6fE6nsynv6j8Pf8ATG9QUPKfDZMlLa1k9ulEOCfbitx5czDi12jLxdUqTIqThkHGPpZJDwaYoYZB+FgvVMie8NKoP9JFaVyB4XyC+kN2mIrZ9vyzSd1K+2PB1H4ge2rX4bJaW8eiEwwRh5BpUqq61bDjG24YYNSSzKTgMCcA7EfZPY/D31FcmoVTHplHkm037PNniRwr6NxO5TGFZ+qvwl837kj5Vtt1w9+KcAt3iBkns2ZSo3ZkUaSAPVtOg49xq1OI8v2lwRLPDDMxAUO6qcg9gCfTJ2+NdvDuG29srrAkcC51OEAUA4+0wHbYdzVq5ncz0vtE1h9v8ZSPgl95/wCxL+61cPMlyJQbKM6pphpcD+VC2zyP+Xy5C57sRj1r7c8rWTyGcxIsuMtIjFGKn1ZkIyDj19lSPDuHRQriFFRTudI+1n1J7sfealvvOl+aR3nm4nxMpVxSuVK8hYVF8a4ILloCxIWKQuQCwLZRkwGUgj7eflUpSgNen5bf6YtyjJpCQoVcOTiIucgg4JxLsWzgjNYUfJhDEs8SqDdFSsWJD9I1ZErk7qvU7epCnbFbdUfzBYma1nhUBmkikQBjgEspGCfZvQEBb8mnoRW0kkeEkhkBQOHYRDByzMSO4xjYV9fkdjHDGJyptwzREIp+uMmsSyas74AB06c6n3AOK+WnLU8Nws4KzGKK4iiyxBEXlMKNnucqdTe5fZXy34PexRBCyzstxFMGErKWUnMsZL5ONWSAdsNp2xQGRc8qPJLcyM0OJoXiUiI64kdcYBzg5bzMTucKNsCuTcpnqZ1poMsEpYx/XK0AQBI3zsh6I+AZx67fOKWl7M8MsemHo4cxmQnquWwyMV8uOmCASDguDjy1zi5WHVumYMUkCiMdaTbbLbZ8uXAO1AdVryV03VkkwMXHUTT5WkmyOoo/C2DhsbNse+9ZvK3A3tIukzI4AQAqH1HSMeYuTttsBsN6w7Tl+aOO3VSQVhmEuZXOqZ41AbLZJ8yn4d67+TuGSwQlJlxJhMt1C+sgYPcnG/r65oDgeW0dDEXjdhdtcbqCQpn6xTB3H5c1zXllhd/SxLht0KBF0fR9IAjBxqyGUPnOM523qNseUZIrlbnyt/zF5IUHTUhZS5jbqKuthh8FGJGWB/CBReA3xgnieRWaYxyBld/q3LgyIMnOjSNgCBsRtmgM6z5dmFvFbSSRFITa6CkbBiLdlbzAkjJCDt2zXX/wg+q4k6+WuY5klBjXT5v4ZXGG8gOnDFsgntUfdcs3WiJMmVUmuCw6rKGjcfVhQTkAewk4OSMjAG6Wy4RRjT5RtnONu2fXHtoDXByYVWaJJikMqwoq6QTFEjMzRoWyCh1kAMCFBI3GAJfgXDDbQrAX6ioSEJABEefKpxt5QdOwAwBtUjSgFKUoBSlKAUpSgFKUoCK4tfTRugij6ikb7E5OoDTkbJsSdTbbYpd306zqixa4SYwXHdCxbUSPVQFHbcEj07SmKYoDCgvmMzxsjBRp0NpbSwK5OW+yCDkYro4bxCVy4eIx6V7kEAvqYYUn7Q0qpyNvNUpimKAjeBXs0qEzx9Jw2AMEAjA3GrDdyRuB29ak6+Yr7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57150" y="-1317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55" name="Picture 19" descr="http://www.comune.venezia.it/flex/images/D.7305953f628345d502eb/uniamo_logode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1825" y="1268413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2"/>
          <p:cNvSpPr txBox="1">
            <a:spLocks noChangeArrowheads="1"/>
          </p:cNvSpPr>
          <p:nvPr/>
        </p:nvSpPr>
        <p:spPr bwMode="auto">
          <a:xfrm>
            <a:off x="5076825" y="1268413"/>
            <a:ext cx="3887788" cy="739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400" b="1" baseline="0">
                <a:solidFill>
                  <a:schemeClr val="bg1"/>
                </a:solidFill>
                <a:latin typeface="Lucida Sans" pitchFamily="34" charset="0"/>
              </a:rPr>
              <a:t>Corsi di Formazione sulle Malattie Rare per Medici di Medicina Generale (MMG) e Pediatri di Libera Scelta (PLS)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549275"/>
            <a:ext cx="80835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Corsi formativi regionali </a:t>
            </a:r>
          </a:p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“Conoscere per Assistere”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71513" y="1824038"/>
            <a:ext cx="8077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Per la realizzazione di questi corsi Farmindustria,  con Uniamo FIMR (Federazione Italiana Malattie Rare), ha riunito le principali società scientifiche/federazioni mediche rappresentanti la medicina generale, la pediatria e la genetica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L’obiettivo del progetto è di fornire, in particolare ai medici di famiglia e ai pediatri,maggiori conoscenze per una tempestiva diagnosi e presa in carico della patologia rara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Il progetto è stato avviato nel 2010 e sono stati realizzati ad oggi 13 eventi ECM in 12 regioni italiane.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15888"/>
            <a:ext cx="2808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404813"/>
            <a:ext cx="8077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Farmindustria per la formazione e il sostegno dei giovani ricercatori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11188" y="1341438"/>
            <a:ext cx="8077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2200"/>
              </a:lnSpc>
            </a:pPr>
            <a:endParaRPr lang="it-IT" sz="22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In collaborazione con la SIF (Società Italiana di Farmacologia) sono nati gli “Incontri con gli Studenti”, eventi organizzati nelle Facoltà biomediche e scientifiche delle Università italiane, che mirano a illustrare le diverse opportunità e prospettive occupazionali del settore farmaceutico.</a:t>
            </a: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>
              <a:solidFill>
                <a:srgbClr val="004080"/>
              </a:solidFill>
              <a:latin typeface="Lucida Sans" pitchFamily="34" charset="0"/>
            </a:endParaRPr>
          </a:p>
        </p:txBody>
      </p:sp>
      <p:grpSp>
        <p:nvGrpSpPr>
          <p:cNvPr id="12292" name="Gruppo 10"/>
          <p:cNvGrpSpPr>
            <a:grpSpLocks/>
          </p:cNvGrpSpPr>
          <p:nvPr/>
        </p:nvGrpSpPr>
        <p:grpSpPr bwMode="auto">
          <a:xfrm>
            <a:off x="5292725" y="4652963"/>
            <a:ext cx="3311525" cy="1655762"/>
            <a:chOff x="5292080" y="188640"/>
            <a:chExt cx="4154952" cy="2051952"/>
          </a:xfrm>
        </p:grpSpPr>
        <p:pic>
          <p:nvPicPr>
            <p:cNvPr id="12294" name="Immagine 6" descr="D:\4712 - WESTLAND Farmindustria_Incontro Studenti Università Bologna\slide_16_9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43082">
              <a:off x="7150266" y="188640"/>
              <a:ext cx="2296766" cy="136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555862">
              <a:off x="5292080" y="258850"/>
              <a:ext cx="2075186" cy="155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78224" y="616677"/>
              <a:ext cx="838350" cy="162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Rettangolo 11"/>
          <p:cNvSpPr>
            <a:spLocks noChangeArrowheads="1"/>
          </p:cNvSpPr>
          <p:nvPr/>
        </p:nvSpPr>
        <p:spPr bwMode="auto">
          <a:xfrm>
            <a:off x="611188" y="3284538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it-IT" sz="2000" baseline="0">
                <a:solidFill>
                  <a:srgbClr val="004080"/>
                </a:solidFill>
                <a:latin typeface="Lucida Sans" pitchFamily="34" charset="0"/>
              </a:rPr>
              <a:t>A questo si aggiunge l’istituzione annuale di 10 premi destinati a giovani ricercatori  provenienti dall’Università e dalle imprese del farmaco per le migliori ricerche scientifiche in ambito farmacologico.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549275"/>
            <a:ext cx="8077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it-IT" sz="2800" baseline="0">
                <a:solidFill>
                  <a:srgbClr val="004080"/>
                </a:solidFill>
                <a:latin typeface="Lucida Sans" pitchFamily="34" charset="0"/>
              </a:rPr>
              <a:t>Farmindustria per la formazione e il sostegno dei giovani ricercatori (2)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62000" y="1628775"/>
            <a:ext cx="80772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ts val="2200"/>
              </a:lnSpc>
            </a:pPr>
            <a:endParaRPr lang="it-IT" sz="22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</a:rPr>
              <a:t>In collaborazione con la SCI (Società Chimica Italiana) </a:t>
            </a:r>
            <a:r>
              <a:rPr lang="it-IT" sz="2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</a:rPr>
              <a:t> è presente nella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European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School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of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Medicinal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Chemistry</a:t>
            </a:r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</a:rPr>
              <a:t>, un corso annuale presso l’Università di Urbino nel campo della chimica medicinale, con una sessione dedicata all’approfondimento di temi riguardanti lo sviluppo dei farmaci.</a:t>
            </a:r>
          </a:p>
          <a:p>
            <a:pPr algn="just" eaLnBrk="1" hangingPunct="1"/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</a:rPr>
              <a:t>Con la SCI e l’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Italian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Platform</a:t>
            </a:r>
            <a:r>
              <a:rPr lang="it-IT" sz="2000" i="1" baseline="0" dirty="0">
                <a:solidFill>
                  <a:srgbClr val="004080"/>
                </a:solidFill>
                <a:latin typeface="Lucida Sans" pitchFamily="34" charset="0"/>
              </a:rPr>
              <a:t> on Alternative </a:t>
            </a:r>
            <a:r>
              <a:rPr lang="it-IT" sz="2000" i="1" baseline="0" dirty="0" err="1">
                <a:solidFill>
                  <a:srgbClr val="004080"/>
                </a:solidFill>
                <a:latin typeface="Lucida Sans" pitchFamily="34" charset="0"/>
              </a:rPr>
              <a:t>Methods</a:t>
            </a:r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</a:rPr>
              <a:t>, sono stati istituiti premi per le migliori ricerche rispettivamente nella chimica farmaceutica e nell’individuazione di metodi alternativi alla sperimentazione animale.</a:t>
            </a:r>
          </a:p>
          <a:p>
            <a:pPr algn="just" eaLnBrk="1" hangingPunct="1"/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/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it-IT" sz="20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3316" name="AutoShape 6" descr="data:image/jpeg;base64,/9j/4AAQSkZJRgABAQAAAQABAAD/2wCEAAkGBhQSERUUExQWFRUWGBcUFxgYFBQUFxcVFRUVFBgdFxcXHCYeFxojHBUUHy8gJCcpLCwsFR4xNTAqNSYrLSkBCQoKDgwOGg8PGiwlHyQqKSwsLCwtLCwsKSwsLCwsLCwsLCwsKSwsLCwsLCwsLCwpLCwsLCwpLCwsLCksLCwpLP/AABEIALABHwMBIgACEQEDEQH/xAAcAAACAwEBAQEAAAAAAAAAAAAEBQMGBwIBAAj/xABJEAACAAQDBQUFBAcFBwQDAAABAgADBBESITEFBkFRYRMicYGRBzKhscFCUtHwFCNicpLC4TNDorLxFRYkgoOT0jRzo+MXU2P/xAAaAQACAwEBAAAAAAAAAAAAAAACAwABBAUG/8QALhEAAgICAgIBAwIEBwAAAAAAAAECEQMhEkEEMVETIjJhcUKhwfEFFBUzQ1Kx/9oADAMBAAIRAxEAPwA/2nof0hb6WiohMou/tS/t18IpR0jcvS/Y5eT82FrLyh5upK/4iV4wmB7sWHc4XqZf54QXQMfyRrMprx5OW/C8eyhlHcYOzqgpl+MRTZeUMI8KiL5FUVibJN4haUYtLUqnhCmpp7NYQ6M7FShRxQMwSwGedr8+EZhu1QiVV1gsQcSvYi1gxc26WyFukapTAggAePIRVdobI7KvnP8AZmoXbncMtvm3pCM+0aPH07+DuXWQFtGV2gwkXB6XgGdvNIlGzo41GIAMo8bG8SyN66eZmjhragXuL6XBzjnKLR0+cWBvsrs7WB9NIY7AY4iOFoT7f3zkShck9FAzPrkIB2BvfNmvcWw3ACqtrA82OukMhF3Yuco1xQM0gS9pPKa95s3AtiRbtQMLeWL5xszzwrYAbYbekUnZ9FLbaqvkXMoOQeAU5FRzuBFlqZrYwRxJB8LEj89Y24l2Yc0kkkv1/mNpVSBx9BHdZQyqhMM5FdeozHUEZqeogORM8L+EHo8MYn37Fuxt1VpWYy2JRuDZlfPiPj4w2iOq2rLkqWmMFA5mKbtT2gFiewXL7xH0MDKXbLjBJVEujtH5t3iczKmax713c3OerE84v0zeuqY/2pz4ALa0U/a+xCpLA6m9vOEzyKh0cbsUU8vkB5wel9LL8GgMUx4/P66QVJl2+96/jaM7ZpiiZqc25eAt8P6QrrtnG1z9ItdFshmQPiAvkuNgmLw4wm2xJnSyVZLEa6HLnfiPSFxk2xsoJK2VKfK8h+fWILchl+dYa1M7I3GfOFRuTGhWZm/g7eSCOvy/rAtKbKRbirX6DECPiD5QaspraW+gjykGCYpNiLgFf2Ty6jMwdgM6NYXXAMuPK0fbPmurAoxVkN7j7pOfja17HpBUndifUTWWmlGYQxyUqLgce8Y9k7MnU5InSpktiCoDoy3J5Eix8oprQSlbL3JqpFRLAmqqzvdZ1yDH7LfunPwim7S2cZUzCdOBve4iTZ8pgy56AKeRsCW8hkII2k15i8cs/L8mB8ZOM+PRXmcXDlWy/wDtG2gHqrD7ItFWx5Q13wBFU1+cJ30EddqtHCbttv5GTPdcose46/8AEp4RUxMyi1bin/iV8DEfpkh+SNbTSPme0fSjlHE1rGMHZ1iUGPY4V7x0Ios9hdPl3YwwJgS9zBRBkeKLWEB19Iri5F2AYA+I06wYWt4RwBmR5wVWUnXozDeDdqTU3uMMwZXA1hfu/uDLkzVdiSQchfIjTOLZtylMqaTwNyp59PEQsk7TVGxubkcBnYc7cYxSTi6OjBxmuQg3g3ZlvNuQRc2HlBOydkiWQFAy5R9tbeOVMKhQGYOTiB90EG4y1zAg2jq1WW0xiAoBJJysBmbxdMtuJ3Rz7bXknnIcejL+Pxi6TEzPr9YzXdapM+uE7MAI+HorOqrfqeyJ8zGnrreN9cUl+hyVJSba+Wc0psL8TAW8e9aUaAe9Nb3E+rW0HzgsNhBvkAT6D+kZ+1LNrah5oW2LIMdFQZC3M2heSfEbjg5C2vr5tS5ea5YLrwVeijnHsuWCt1GXjn9YZ7T2GUZZY7qC2fMnMm8cVuzeyXUdD+NvmIyOVmnjxEyVGFtGH58IsC7K/TJHdNmFxnzytp0tFfmTiDY5jkc7+H9IsGwK8Sz3Mw1sQOosDpbM/wBYouPsrdXurPlg3Nx+eMV6rpHxWxEf8xMbbQ1qTgbWYDI9DCva26cl+8osekT0M4X6KRsekYSkms5ApxhIPuMinLHrb3rXg3e1FqKSVVIAHQrfA1wAxwHC1gSujcItOz9jhJZSwIIKkWuCDrcGF29NKlPQLKQWACIOeAHU9SSYDseq40zN6zZuLM6niOPlCaZQMp1+OfoIu1LRErf4HTyiV9hg3JteCUqEOF+ikvJJAGZ5DrpoPmYkOzSB+1r4H8YdVGxpgb8MobbB3VefNSX7oZgCbaDj8LxOfwCofI/9hW7jjt6p/dv2MrqQbzW627qg88XKNC3j3dlVaCTOXEly+pBDAFQQRmD3j8YY0FEkmVLlSlCy0GFQOQ58ydSeZjwpimNyCqPiSfgR6xtiqVGNvdlAX2Qoq92oYN1lhhbgLYvrHWwvZOkqYz1EwTsrKAhSw63Y3jQyI4YRIpRdoqb5qpGLb5f+rfjnCYvlCWg2pNG0JbzXZ5i1CqxYkm/aCW3hqchG5VlPSzzadKUkZXKWPk65j1jTz5GD6NdmXB8ou3s6F6keEdbQ3BkMjNImMpCkhSwdTYXtn3hfxMfezMXqL/swd3Fgwg45I2asIgnaxOIhmjOMKOmzxBnE4iAGJVaLZEdEQvTjnmMiPCGELmIxHgb/AF+USJTJAQeoMRv+fCPCLZjzEcTZ4DL+0cJ/Pj84MEA3goWm0zqlu0AxJfPvqLgHocx5xkNFO7YM0tmRjqt/duLi18iOsbhLW1/GMy3h3eSmqmcsqSZuJlJOEBicRW5yyJYgcj0MHDGsn2t0BPNLDUkrXZV6OS+Il72AzJwKMtScOvnCPbe3xUOKeSf1EvvOR9srmP8AlBtbmfKJd4JSTcShjMXhYm3x18YWbOpcEplw2F7g8T4n1hkfCcZq3oRk/wASU4OlT9Gm+zSWsySZigjDaUbgZ4Sz5dP1kXWt2l2YsqlnI7osbcrk8fCFW4WyuxoZItm69ofF+98iB5RZP0bEBlmNIGbuWxmONQVC9KUmVZziJBLdSczHtMoXSDwuQhYk9bXuCOd8ox516Zv8bVo7r0WYLERVtsUDSxdTiX7p+nKLQJqnQg+cLq1MWRjM2aqsouNCbA4WP2Gtr+yeBjpJDaDuk8Dx8DBu8G7ndLoL2zIOcV2l2ky9xQb6Bb3W/gRYeMWK40y67lLgM0YQt1BOZJJxHMk3v72t4sDz84Xbt4CJiqB3LIzkgu7nMkj7K3GQ6RKzWMV7NEYpaDkEIt49jLO1uD+dYZ/pVhCqtr7xCMgotmBQBqBBybOXlCym2gYOkbR6wIJ0dgqcxDvdrZwSaOlz8LQHJrYc7AngzCP2SfiPxi4L7kBOX2seNrHCLYseZ+gH0jstnEIe5PQkfL8Y6JziYRE8SAWiOaIhD8vbyJ2O0akHLs6mY3kJxmD4WjcJbXseYB9QDGL+0U4tpVRtbGyt/FKQn4kxrmwqntKaQ/3pSN8Ibi02jNl6ZLtuXeTf7rS38lmKT8LwF7MjaqdeQI9DaGO1VvTzQNcDW8cJtBu6W7aSZnbrMLdquKxtlj731hsnSYuMW5provSnKI31jqU2UeM0YToHLR4hj68eQRROTlCxyb6fP5iC579w+kRS2yiLRGK6mYwzVT1A7wP4R5LndogNiCDYg5EEQxmkQAUsSecNTFNBkubcA+R8RAW3diS6uQ8mYO6wyPFWGjDqDE1M+duefnBIFvDhA+mF7WzAKvd15E5pM33lNr8GXgw6ERNSbGafMlys7M4UDlcgE+QzjVN+N3u3ldqg/WygSObLqV8eI6+MVX2dSxNqw33FZ/PJB/mv5R14ZoywuXaPP5cE4+SodN/3NHl0wFgMgMh4CB9q1fZpYe82Q6DiYZMABc5AZmEiyzOm4iMgch0GkchHfYVRysKKDCvbOyS8wBcKoytjA1L5FSBoMgb87jlDma1oCmPck30EBk/F2NxfkqM/2hsuppTjloJgJtYFlI6iwIPnDvYdNPmLjm90cBnfzhwlVc4WGuY62jypqiosIxNo6Ci7IawgKRFYXZa4ybWhs88sY+EsRSDaohotlBZc1nZhjLGythwqCQtiMyxX0vA+z5gElblsmKi5Z8r5XY3PmTBkoFmIJJX3QOQ0gvYWwWlyx2tiSzWA+6T3fO2fS8HCLYvLk4i6dOIELWPOLZtfdwqmOWC3NdSOo5iEdLsSZMIGAqCbXZSBz1tFuDuqBWRNXYHTbOeacMtSx1sI5IMtsLqVYaggg+hjSdh7HSQoC5k+83E/gOkF7foVmSWDKDbS4Bt4coYsPpCZZ/ZmMuo4iH+5tXeoI/8A5t/mWKuQf0lJOiM1jzHhFn2XRCm2iksEkPLaxNr6E2y/cMPyeJPDJcqM+PzIZ4vj1ounGBJAs80nTHcfwJBYEKqqZjOEfae3kAL/AFi0AwyXU4/dHd58/CIp8wCBqysOISJWRtdjwRfxMQz1OggkirMI9p0rDXX+9Kln0Lr9BGhbiTsWz6fomD+HKKV7WJyPOp3RbXlup/5WUj/MYsnsun3oQPuzJg9WJg46mxE9wTLky3UjmCPURNu73qSScwezUHxAsflEKmO92alRT4W1V5y+Qmvb4Whkwcfs9nVLl7K7WHWLNsicWl5m5EVKhm3dr5a2uYse7tSGDZ6GAyLQ3G9jePhHmIR8IQaDybwiNo6dsR8I8awiFA85rQg2xWlBcXZzoo4m/HpDesq1BsSb+loUVVhmqjPK+p9eEXGcboqUJcboJlVFwGHj4Q4p5wdb+sLjQYZCOP8Am8ybH89IipiQcjbry/EQT2AtDV2zsYT7A3eWRU1E1clm4LD7rXcv5E4T6wb218m/pEyTcCkk3tp15RE2lRGk2m+jyvmYmEsaat9B9Y+l2W55QtppxxEnibnxMdVDXPSJXRdns2fiMA7ZkN2ExgSCqMwtzCkiD19IirHGAg6EEHzi2r0Um1tFWop8mQSXd2mdTMmWVrMMIzGmHSD3qQ63Bj6ppUmS0Y9xlIDEfaW1hccD1gGpKjQ3PSOfkhxlR1MWTnFM7ItEt7C5gd5Dy1EyYpC8OHryjvY79tOF/dUYrdbgD8fKKjBt0FPIkrHmwtk/bfxAPzMPMAJsPMxHKzHIQXKXpYcBG1RUUc6U3N2yeQgAiVhfWIsUeh4hR8i2MSV63lkRD2yk2uD5x0XsCOETuyGbbRowK6T+9FuqKAGolTSM0DfJh/NCLaaXrJP7/wBDFxnKLA8rxu8qVqH7GHxo1Kf7/wBEDrtpCQoDXOWg/GF1FM778xdh5i30+MR0qfrB+eESUqjtgTxBX5H6RlqjTbYTSUWAHi7nEx6nh4CE2820jLtIlZzW7zH7oEPNqbTEiWzngMubMdFEVWTSlFMyZnMmHE3nw8BFLZJa0ZPv02KXKbiGZf4lv/IIfeyOf+pnrymA+qAQk3tKtT3BBKup9br9YJ9klRabULzVD53N/kIP/kM8f9s1RDCynqMLTl4CYx/iRH/mg+W8L2lgzZ68xLbzYMn8gh4FiqRtAviwnQxb9ypbtLZhztFEo6Fkd1N9Y1Xc2h7KnAOpu3rA5VxgX49ymTU0mZj7xy4DhDAx24gLaE7CBbjGa7N3oJDAZQt2xtLArYO89suh8eJ19I4n1WCWx46eZNoqLbSxt+rN3DEkXtf7IGfRYDJ9sbDwrnPiHzJ5mrkcMzW5zz68xAdPvAJTCVOXA7aalGOfutoTlpr0jmZPSYCbmVNXW487OvEdfSFdNtAzJwkzQAGvbFnLIAJJDcTr1jCdTRouzazEhVhiVhYC4uBbPwGYgJKRwbM2EfTx4Qn2fMpxcMA9rKGIxEBeF2uePjDGdVAreW+Y0DXII5X4fLpBQ8uMdMy5fEk3aQVMUobDQ9I8mOSoHC94XyK8v3SCCM8J+a8x+coKWsx2BHn9I3xkpK0YJRcXTPkiRxlHgsI9BgwTxTlANexbIQSXteOaSRjeLKDaPYqLYkXJXO+YPIWPCCpezpUskpLRTzCgGJZSka8MhlbLrHbwp7GrS0VXe+gaaqqGsozOtyeGnKAd1tkvLFiMTXILEWvYkDPyEWavkYj6R3s5rM68iCPBh+IPqILXsDd0E01JbNjc/AQUY8jkmBDO2cAXPCF89Hm6konIe83/AIiC8OI56DTqfwEfTjERGKzR4fct5kk+t4Moqs2s3hELSWJyB9IJWQF1IvygmChHtWhK1khh7rMbHkQNPr/pFjna25qY8EoMBcaEEdCIHqKkpOW4uGIAPK+UHKbnS+EDGChb+WAyF/WDz+RjzRgeRB+MEzJOGYB1NvMGI3QKfneBIR1tH2kwM/uJ7g5txML9oa8gPrDoyeWZPGK9t2YTaVL7xJu5GemgEWipGWbybOlilmlUwlQGv+6wJ+AMK/ZnUYawj70tvgR+JjVN5aCjahqRLmqXMibhGIZsJbFR5m0Y1uPUYa6T+1dfVSfpBZGuaaEwg1Bps22U8d7MpFmVuFjYNJv5y5n/ANkDyTCzeSraThmo2FhLmKD5y2/lMOYlOtmhjdGTjx3+UOEUKLDQRgSb81h/vG/h/pHf++9XxmN/DC5Y2/chkfKgvUWb0zDnCvbWiHgGsfAj8QB5xi/+/dSCMbthuL2GduMO137pGI/4iapy95LjLmIDgl2NWbktIt1ZXDsrE5nvW/da5+F/SMak7bmUtXPF9Jrm3NWYuvwYHzjSKTbFPPIVJqsb5AnCSp1sDrbpzii7e2LKef8ArmcMgCF1PvrquIcxe1x+EM+l9WPFC/r/AEZ8n6LBR7cXaSnDLmFkspZFJYHW2neHSxjuk3XrZriWEcS7/wBpMQy8I52Jux8ID2Qxo0HYmwzAADZXsSSWFyxyzI4+UMTvfUfePoYT/k0nVmj/AFJtbQ92Zu2KbEk+Z2t17thhs17AnPPx5AwRVbJbCAjLfnisT4i0Nt0NnLOpu1nDG0wWzuO7fK3ERn23knU00yzNndMlIZToQSB88rRg8rx4yeujp+H5ckrfY3n1M2WwU++oxA3y8+h0MO5dckw933h8Tx+sUrZ9VU3JDH95iPoNYc7MksrFiRx53zheFPFqxvkccqui1Gb0+MRmpzygftMs+Of4/nrHBmAR04u1Zx5KnTCw4Y24wwpZIsSuQHHrFfSS01wq5HieQ5mLbIpwqKq6DLPj18bxJaJHZ2sdER4Y6gBhH2d4H7O03xX5H+sGJHk5MwehHrY/SIQ+vHM45D88I+lmPJ2g8R8xEISKthaB6trcz0AuYlkysIy14niTxgaqA5t6xaKYunVk3RVwDmWufwEeUuJWuTc+sefoOPPMDmTHX6OBodMrQYGxrKnk6QPte9gfzfWB6aYbfCC6hC8phxtceUUtMt7R3U2mLLmg5XW/TOx9DEU6Vnnfz+gGUL9l1+G8tvcfL90niIYhWKqDm1gpOneHdJ9QYjVOik+SJanCVAx4QQLganpCPaG1BIdEVSof7QBvfCzZHCb+7xPGG1TVKhsq9o+mQgYJUtnZUHW0UWzOtq7G7S3YdmgsQQVBvGTbBm9nVSScrOAfH3frGl7yUpoqcz3nYjcKiDLEx4eAAJPQRlKVNpoc/fD/AOLFFOPEFJNOj9BS4B3gpDNEpBYYnKXIuBjluouPEiC5DXCnmAfUAxDthrS1b7s2S3l2q3+BMa+jEQU+6lUgAE6XYfsR226lSTczpd//AG4s+B/un0j3A/3TFcmO+nEqzboVB1nS/wDtwJM9njsc5ku//txe5NK974biCf0hl9yVfqYFyYSxRM9X2WTLqS6EAhrYNbEG0NpW59yzTLXvrrcmLXJ2jOM1w0n9XYWIGd+MRsFmIwlgq1ycLcT0gVJl/Sh0VFt1ZuYlzlRbkjuX9b6mIn3QqLf+pH8Aizy2sM9ePjEU6qHODTYDhEsm7tMZdMiMcRC5m1rxnftRqSkyUQeBjRthzsUkGA9pbCkTyDNlq9tL8IQmlJ2OyRcsaUHTMQl7xOOAPqPrDnZ21SSDfWNHnbq0SKWaSgCgk5cBFC2nRhsUyWgRVN1Vfu/iBxheTHFq4oZgnlhKskrLPs+uBAyuCVBHQkA262Nx1EFbS2Y6XK95eJGoHUfURXN05hmTQM7J3iev2R6/Ixe0qLDnFYrSG50mwbdWR3XfmQvpmfmPSHbQPSzUUWACi5PLMm5jp6xAcOIX5Qb2xaVI8mzLRNf5RBOW4vmPKJpPCIWSS44drk9MvM5/h6x0WwqTy+J4D1jgJZQOPHxOZ+MUQ5Qx2dREdxHYIJiEOyIAqai2i3PXSDzAM424X4xaKYH2bMbzGy4AaR3LpjeJJIdjyHK0GuQgzi7KoH7G2sdtVfZXXnyhZUV2JugjykqrmLoqwSrlYXI6/A5w4oajGgPG9j4iw+OR84X7ZWxVuYt5j/X4R1uuhZpp+zceGK34fSDluNgR1Kh1MnKgyGcA1uNxm2EQbMULd20EVnaLTZ7aFV4QtBSZhe/VZM7fsJhv2XvAG4xsAT5gWHmYrE1SCb8vmIYUktqif3jdpjlmNic2a5NhrqTbpDLfxJYqgJQIQSpSgFSp7oKcc/s6xUt/cVBqP2o1jZFRikSm5op+FvpBxohPBlm4XLERqOIAP3jby15Xrm5U0zKOQF4JYngoU2JPrpxMWCu2uKdVVZc2Ze9sEtn8SxUWBJ/NhGm9IyqO3Zfl2wlhmNIX10wTNJmHO+UURd5Jh0o6k/8ASYfMRMu3Ko+7QT/MAQKgkOeWy901WqADHeCf9qy+cUFNoV50oWHiyiJVbaR0pEHjMinCPyEsr+C8ja6dfSOTtSXe+HPwimCk2of7qQvi5MezamqppZepl9obgKshWc+dhEUI/JPqy+P5Ftaslkk4NY7p1lP90HkbXik7G3qmT53Z/olRLH33lOq+pEIqWbVzNpTsaThKFlU9lMVbX1DWsYJQi+wJZWt1Zrv6GVFlIA6R4KYaMYon+0ayU10LsobDYy2Nxz00hpJ3ynIxWbTTCBoyIxv8IjwS/haZF5MP4k0Sb3IqYUU95sznw4epv6QikyssNvKCtubdp5rh1chrC6sDcW4Ac4WDagY90WHXU+YgFtUHLTsZbKkS5C2U8SxPEk9OXDyhlT7RDqWsFUG2IkKPU5AwimLcG3GEG9k2zLL1AJVb5hVU4SQDliYgsTrmIGqRfK2aYKF2wnDdTY3upFvXOCZlUVOHhiA8iCfnAW7CCXIGH3SFI5Xwi5HAZxzthyFZxwwH/F+BgexnpWEVsw3zPUco72PWY8QOqn4HT4gwD+mBkUkX6Xt4x9J2wiuqqtsRte+nj52i60VexvVVSq6KxtclvMWtf1+ETzG4wDXBSyMdQCByN+B9IWvX4ksGwI1wSHGJeBw5ZH5eMKc4rQ9YpyVpHMnbbTqppcrD2Mq6u+ZLzeKpnYKo1PPLlewUqZX5xXtlTZUvuSVVVAtZfXz1iyUs0FRY6CLeSMvxB+lOH5H0wAC5gB63PIZdYMnreIUps4JAs+FfZbkW8ITVtYWN4J2vV2sg1J+GcK9YJICT6JqeTiJF7cusFS5WCK3OrZnbEoclyCnK9tSD4w/2dtqXN7rjC3XKCegE0wqspzNlhVHeBBHyPwN/KD6Kg7GWEU55sTzY6+X4RLKlBBfnEzC4hbfQ1LsU1nak52I6QtnTntyEO5txwzhbUyXfWCQDRmHsJ2EO0nV0z3ZIMtDa/fYAuQLXuEsMv/2GEXtn21Kqq5HlYrLKEokgAMVd2uOP95bPlB+w/bBIoqKXSSqN5gCntGacJJZ3u0wgIrEC5Ns9LQLN9qlG4s+x5D9Wmh28mMq4gLjRfGVqvQ89k6PMpRLQXIdidBYYjmSfGNnp5QRQq5AZfnrGIbre2Cio1ZZWzmkq7Y2wVHa3P/UAsOQBsOUWuh9vWz3NnWfK6tLVh/gYn4RblpIqMabZpOKPMUV/Y+/9BVWEmqlljorEynPgkwAn0iwWihli/a9XhUC+ZPwEKk2y6/avdrAMRa2ZJv4A8eEcbYns7kqCQBYEFbG3nCuapsVtey25C8w2OfMKG9YYloTKTskotu1HbAkXDE3UOSoFibgcNAMucS/7y1CEFpbWmHIWDBO6XzwZ5WtnbWEjySHYBbYZTWI0DuQg88zHeE9tLUXFxMfW2Qwr/PEATY9TfD3sagBTmblScgxsG8YKG8qEhQGJbMDu6AX5xXkqJpWcMTHCSouSRbs0bQ/vGPTiJp7Kvea2QzzlOfLThE0FyZbZW0EYe8B0JFx4wJvDXtJppk2XhZlAtc5ZkDzOeQ4wh7NkmOrCxJDeRVQPiGgXalyhAvn11hkcXJaYqXkcHtC7d/BTShNnEBptjY2OEHQDqcvhyixyamnn+6ZbEdBcRRZ9cn6QWmsGWQoKJqDM0BI6cuduUOX337LD2qAA/duT1yA4Ry3GSbO5yi0kyyts9eGXgT9YVby7rtPTFLI7QcDlfjkYN2XvHJnZowMOJUwHQwUck4ip4oS/Qzrd7b1bQuyT5U4yzoQrME8B7rL0uOh52qZv9IKntVDJqWQ5r+9LNnXxtbrFhMoHWJX3bkTUHaIGvDoZORmnicd2IqLatJPW0ipTPQMwhls/Yii5d9eKgnLoYrW83sxpFlPNly2DJ3yJRCMyjM2IFyRra/CEGxaVbjsK6ehOiOVHp3c/44bbE0ahtqQjShY3ZTjBvcgjp1jKq+RLl1ZcNMzVu6XIDPkGcrexOemguItVJMrlGc9ZnQyFPxlzGME/pk7+8lSD4rOT/MloCUGx+POo1a0iubuV7LNUBgFPPQ/1/CNBDFSGU/1hFKmSyf7CRfpNX6pDFKprZSifCfL+pELWFodLyoy6LHTzwwuI5qpuFbwjWrmDSS48Jq/QwNP2m+nYOT1Yn46Q1GVyJJkss2I8Y+m0xw2W1zlqMoRTN7GBI7OWLG2dzp5wLVb/AJli5ZF8FH1vFvKgUrLNJ2HcDGcxxUH5kQ3otiSwQ7KCRpcAnxil7qbxVe0JwwKyU4zecQFuB9mWPtE89AL+B0J6gDKK5cgkqPp6XIj2YbRH+lqPeIHU6Qvqdpq7HCwsM4JIjYW82BjM73v2HjC1tr5FuGnn0itbU22WJAOQy8+MGoi5TSM3qt0pCj3G/ja/xv8AKPqTdWmbVWFv27/DKGBq64/3kn/tL/5QPMo6p9Z0kf8ATlj+aA18CuUv+xLs/c2nmuEC2vxIJ+TQ+/8Aw5IOrqPBX/8AOE9JRVaDu1QT91ZY/GGEvd2tm61FU4P3e2C//GlvjEpfBak+3/6d1PsoopYvMnuAPu4V+MzHFg2fvzJlyko6YFkVezDM5mALY3ux+AvyAFhCum9mUxyMaTH6ub2/7zg+gi2bH9nfZkMSqkad3tSORFwFU+IaJpBfc/QvomlqBd3Vjn3cxaDJlTLsLPibFiJYFc8OAZAcr8YrVTsqulnKTNKjL+xuPIKMhEfazlAxgKbXsyOp+J+kGnYm3FFjlSl/WPiBZzKFsQ92WS2VzxuRHclLzsRU2EsqCAGzZ1J/yiK1/tJx9lT4OR8LRZNm7FZ0xTAU0IAZTcHnyMQuMm/RJIlgJOvlidyLgg+4q6W6R8JgEumYEXDSSB++MH88SStlg5q7gfvA5gkHlbSPv9nFnAVyVB7xbA2FhZlyJ58ekShls6rTefdiDdF0IPuMw4dZi+kC10kWgxtnWewe7Aa4FuBcHKzcwvDlANfTzVCgMrksFtgw5E5m4cgAAX6w7FJLTEZot7oqtXsFWvwvrBFTsF50tWChrXy48vpFkmbGI+0L9Bx5RNT0TS1IuDxHieFovK4TAwQnjddFBlbHeUSVUKeqkH11hvQ7VqE1Fx+ecWEUDzACx14WOgiSVs0XsLH8/GMsscWbI5JrsW029DkgMjDO19dcuEaaksBQvIAekURqFeABtBJkhS2GZNUra4LZ534E9IqOJL0MeaT9lrqKa4NoweulFJjJmCjsuWRBVvgco1GXWTQwUTjexNmUWytqfMesDbToVn/28uQ5++MUt8v21ziSxthQypP0UIbxzhYnA1tcsJPmuQ8hB9Jv3Y2YTE6g4h8Df4RHtTdR1JMkqy/dMxcY8yAG+EV+dKKmzAgjgRnCnKcPYf08eTaNBpN8BMyE1WPI2v5g5wam3xxVP4V/CMnqKfEMgDEEqfUJ7s1rcj3h/iz+MWs67Al48l6Zsp3lVQTZVsL3wrlFM27v2qqzF7u+QANyP9BFRn9tNGF5rYeIGV/G2ccStnKOHnqfWKlmXRF48n+TPV2tPnHDKWwPFsvhrFv3X9n6sRMqj2h1APujyhbsiQqG5izS9vhBrGZys2QxxiXWRWrJAAACjKw5QcZ4mDu5jUGMtrN6ORgfZe+zSXN7tLb3gDYjqvXpxhuLJWmBmgntF52hVOWKk2A4Qs7Y5hVvfKLBs+ZKnS1aWQ6tni/10PSI6xpclWcgZadWOgEbkzntdlY2xXPcS8lC5kD7x/AQnYRPWVgZr/6k8TC+fUQQluz/2Q=="/>
          <p:cNvSpPr>
            <a:spLocks noChangeAspect="1" noChangeArrowheads="1"/>
          </p:cNvSpPr>
          <p:nvPr/>
        </p:nvSpPr>
        <p:spPr bwMode="auto">
          <a:xfrm>
            <a:off x="57150" y="-1222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17" name="AutoShape 8" descr="data:image/jpeg;base64,/9j/4AAQSkZJRgABAQAAAQABAAD/2wCEAAkGBhQSERUUExQWFRUWGBcUFxgYFBQUFxcVFRUVFBgdFxcXHCYeFxojHBUUHy8gJCcpLCwsFR4xNTAqNSYrLSkBCQoKDgwOGg8PGiwlHyQqKSwsLCwtLCwsKSwsLCwsLCwsLCwsKSwsLCwsLCwsLCwpLCwsLCwpLCwsLCksLCwpLP/AABEIALABHwMBIgACEQEDEQH/xAAcAAACAwEBAQEAAAAAAAAAAAAEBQMGBwIBAAj/xABJEAACAAQDBQUFBAcFBwQDAAABAgADBBESITEFBkFRYRMicYGRBzKhscFCUtHwFCNicpLC4TNDorLxFRYkgoOT0jRzo+MXU2P/xAAaAQACAwEBAAAAAAAAAAAAAAACAwABBAUG/8QALhEAAgICAgIBAwIEBwAAAAAAAAECEQMhEkEEMVETIjJhcUKhwfEFFBUzQ1Kx/9oADAMBAAIRAxEAPwA/2nof0hb6WiohMou/tS/t18IpR0jcvS/Y5eT82FrLyh5upK/4iV4wmB7sWHc4XqZf54QXQMfyRrMprx5OW/C8eyhlHcYOzqgpl+MRTZeUMI8KiL5FUVibJN4haUYtLUqnhCmpp7NYQ6M7FShRxQMwSwGedr8+EZhu1QiVV1gsQcSvYi1gxc26WyFukapTAggAePIRVdobI7KvnP8AZmoXbncMtvm3pCM+0aPH07+DuXWQFtGV2gwkXB6XgGdvNIlGzo41GIAMo8bG8SyN66eZmjhragXuL6XBzjnKLR0+cWBvsrs7WB9NIY7AY4iOFoT7f3zkShck9FAzPrkIB2BvfNmvcWw3ACqtrA82OukMhF3Yuco1xQM0gS9pPKa95s3AtiRbtQMLeWL5xszzwrYAbYbekUnZ9FLbaqvkXMoOQeAU5FRzuBFlqZrYwRxJB8LEj89Y24l2Yc0kkkv1/mNpVSBx9BHdZQyqhMM5FdeozHUEZqeogORM8L+EHo8MYn37Fuxt1VpWYy2JRuDZlfPiPj4w2iOq2rLkqWmMFA5mKbtT2gFiewXL7xH0MDKXbLjBJVEujtH5t3iczKmax713c3OerE84v0zeuqY/2pz4ALa0U/a+xCpLA6m9vOEzyKh0cbsUU8vkB5wel9LL8GgMUx4/P66QVJl2+96/jaM7ZpiiZqc25eAt8P6QrrtnG1z9ItdFshmQPiAvkuNgmLw4wm2xJnSyVZLEa6HLnfiPSFxk2xsoJK2VKfK8h+fWILchl+dYa1M7I3GfOFRuTGhWZm/g7eSCOvy/rAtKbKRbirX6DECPiD5QaspraW+gjykGCYpNiLgFf2Ty6jMwdgM6NYXXAMuPK0fbPmurAoxVkN7j7pOfja17HpBUndifUTWWmlGYQxyUqLgce8Y9k7MnU5InSpktiCoDoy3J5Eix8oprQSlbL3JqpFRLAmqqzvdZ1yDH7LfunPwim7S2cZUzCdOBve4iTZ8pgy56AKeRsCW8hkII2k15i8cs/L8mB8ZOM+PRXmcXDlWy/wDtG2gHqrD7ItFWx5Q13wBFU1+cJ30EddqtHCbttv5GTPdcose46/8AEp4RUxMyi1bin/iV8DEfpkh+SNbTSPme0fSjlHE1rGMHZ1iUGPY4V7x0Ios9hdPl3YwwJgS9zBRBkeKLWEB19Iri5F2AYA+I06wYWt4RwBmR5wVWUnXozDeDdqTU3uMMwZXA1hfu/uDLkzVdiSQchfIjTOLZtylMqaTwNyp59PEQsk7TVGxubkcBnYc7cYxSTi6OjBxmuQg3g3ZlvNuQRc2HlBOydkiWQFAy5R9tbeOVMKhQGYOTiB90EG4y1zAg2jq1WW0xiAoBJJysBmbxdMtuJ3Rz7bXknnIcejL+Pxi6TEzPr9YzXdapM+uE7MAI+HorOqrfqeyJ8zGnrreN9cUl+hyVJSba+Wc0psL8TAW8e9aUaAe9Nb3E+rW0HzgsNhBvkAT6D+kZ+1LNrah5oW2LIMdFQZC3M2heSfEbjg5C2vr5tS5ea5YLrwVeijnHsuWCt1GXjn9YZ7T2GUZZY7qC2fMnMm8cVuzeyXUdD+NvmIyOVmnjxEyVGFtGH58IsC7K/TJHdNmFxnzytp0tFfmTiDY5jkc7+H9IsGwK8Sz3Mw1sQOosDpbM/wBYouPsrdXurPlg3Nx+eMV6rpHxWxEf8xMbbQ1qTgbWYDI9DCva26cl+8osekT0M4X6KRsekYSkms5ApxhIPuMinLHrb3rXg3e1FqKSVVIAHQrfA1wAxwHC1gSujcItOz9jhJZSwIIKkWuCDrcGF29NKlPQLKQWACIOeAHU9SSYDseq40zN6zZuLM6niOPlCaZQMp1+OfoIu1LRErf4HTyiV9hg3JteCUqEOF+ikvJJAGZ5DrpoPmYkOzSB+1r4H8YdVGxpgb8MobbB3VefNSX7oZgCbaDj8LxOfwCofI/9hW7jjt6p/dv2MrqQbzW627qg88XKNC3j3dlVaCTOXEly+pBDAFQQRmD3j8YY0FEkmVLlSlCy0GFQOQ58ydSeZjwpimNyCqPiSfgR6xtiqVGNvdlAX2Qoq92oYN1lhhbgLYvrHWwvZOkqYz1EwTsrKAhSw63Y3jQyI4YRIpRdoqb5qpGLb5f+rfjnCYvlCWg2pNG0JbzXZ5i1CqxYkm/aCW3hqchG5VlPSzzadKUkZXKWPk65j1jTz5GD6NdmXB8ou3s6F6keEdbQ3BkMjNImMpCkhSwdTYXtn3hfxMfezMXqL/swd3Fgwg45I2asIgnaxOIhmjOMKOmzxBnE4iAGJVaLZEdEQvTjnmMiPCGELmIxHgb/AF+USJTJAQeoMRv+fCPCLZjzEcTZ4DL+0cJ/Pj84MEA3goWm0zqlu0AxJfPvqLgHocx5xkNFO7YM0tmRjqt/duLi18iOsbhLW1/GMy3h3eSmqmcsqSZuJlJOEBicRW5yyJYgcj0MHDGsn2t0BPNLDUkrXZV6OS+Il72AzJwKMtScOvnCPbe3xUOKeSf1EvvOR9srmP8AlBtbmfKJd4JSTcShjMXhYm3x18YWbOpcEplw2F7g8T4n1hkfCcZq3oRk/wASU4OlT9Gm+zSWsySZigjDaUbgZ4Sz5dP1kXWt2l2YsqlnI7osbcrk8fCFW4WyuxoZItm69ofF+98iB5RZP0bEBlmNIGbuWxmONQVC9KUmVZziJBLdSczHtMoXSDwuQhYk9bXuCOd8ox516Zv8bVo7r0WYLERVtsUDSxdTiX7p+nKLQJqnQg+cLq1MWRjM2aqsouNCbA4WP2Gtr+yeBjpJDaDuk8Dx8DBu8G7ndLoL2zIOcV2l2ky9xQb6Bb3W/gRYeMWK40y67lLgM0YQt1BOZJJxHMk3v72t4sDz84Xbt4CJiqB3LIzkgu7nMkj7K3GQ6RKzWMV7NEYpaDkEIt49jLO1uD+dYZ/pVhCqtr7xCMgotmBQBqBBybOXlCym2gYOkbR6wIJ0dgqcxDvdrZwSaOlz8LQHJrYc7AngzCP2SfiPxi4L7kBOX2seNrHCLYseZ+gH0jstnEIe5PQkfL8Y6JziYRE8SAWiOaIhD8vbyJ2O0akHLs6mY3kJxmD4WjcJbXseYB9QDGL+0U4tpVRtbGyt/FKQn4kxrmwqntKaQ/3pSN8Ibi02jNl6ZLtuXeTf7rS38lmKT8LwF7MjaqdeQI9DaGO1VvTzQNcDW8cJtBu6W7aSZnbrMLdquKxtlj731hsnSYuMW5provSnKI31jqU2UeM0YToHLR4hj68eQRROTlCxyb6fP5iC579w+kRS2yiLRGK6mYwzVT1A7wP4R5LndogNiCDYg5EEQxmkQAUsSecNTFNBkubcA+R8RAW3diS6uQ8mYO6wyPFWGjDqDE1M+duefnBIFvDhA+mF7WzAKvd15E5pM33lNr8GXgw6ERNSbGafMlys7M4UDlcgE+QzjVN+N3u3ldqg/WygSObLqV8eI6+MVX2dSxNqw33FZ/PJB/mv5R14ZoywuXaPP5cE4+SodN/3NHl0wFgMgMh4CB9q1fZpYe82Q6DiYZMABc5AZmEiyzOm4iMgch0GkchHfYVRysKKDCvbOyS8wBcKoytjA1L5FSBoMgb87jlDma1oCmPck30EBk/F2NxfkqM/2hsuppTjloJgJtYFlI6iwIPnDvYdNPmLjm90cBnfzhwlVc4WGuY62jypqiosIxNo6Ci7IawgKRFYXZa4ybWhs88sY+EsRSDaohotlBZc1nZhjLGythwqCQtiMyxX0vA+z5gElblsmKi5Z8r5XY3PmTBkoFmIJJX3QOQ0gvYWwWlyx2tiSzWA+6T3fO2fS8HCLYvLk4i6dOIELWPOLZtfdwqmOWC3NdSOo5iEdLsSZMIGAqCbXZSBz1tFuDuqBWRNXYHTbOeacMtSx1sI5IMtsLqVYaggg+hjSdh7HSQoC5k+83E/gOkF7foVmSWDKDbS4Bt4coYsPpCZZ/ZmMuo4iH+5tXeoI/8A5t/mWKuQf0lJOiM1jzHhFn2XRCm2iksEkPLaxNr6E2y/cMPyeJPDJcqM+PzIZ4vj1ounGBJAs80nTHcfwJBYEKqqZjOEfae3kAL/AFi0AwyXU4/dHd58/CIp8wCBqysOISJWRtdjwRfxMQz1OggkirMI9p0rDXX+9Kln0Lr9BGhbiTsWz6fomD+HKKV7WJyPOp3RbXlup/5WUj/MYsnsun3oQPuzJg9WJg46mxE9wTLky3UjmCPURNu73qSScwezUHxAsflEKmO92alRT4W1V5y+Qmvb4Whkwcfs9nVLl7K7WHWLNsicWl5m5EVKhm3dr5a2uYse7tSGDZ6GAyLQ3G9jePhHmIR8IQaDybwiNo6dsR8I8awiFA85rQg2xWlBcXZzoo4m/HpDesq1BsSb+loUVVhmqjPK+p9eEXGcboqUJcboJlVFwGHj4Q4p5wdb+sLjQYZCOP8Am8ybH89IipiQcjbry/EQT2AtDV2zsYT7A3eWRU1E1clm4LD7rXcv5E4T6wb218m/pEyTcCkk3tp15RE2lRGk2m+jyvmYmEsaat9B9Y+l2W55QtppxxEnibnxMdVDXPSJXRdns2fiMA7ZkN2ExgSCqMwtzCkiD19IirHGAg6EEHzi2r0Um1tFWop8mQSXd2mdTMmWVrMMIzGmHSD3qQ63Bj6ppUmS0Y9xlIDEfaW1hccD1gGpKjQ3PSOfkhxlR1MWTnFM7ItEt7C5gd5Dy1EyYpC8OHryjvY79tOF/dUYrdbgD8fKKjBt0FPIkrHmwtk/bfxAPzMPMAJsPMxHKzHIQXKXpYcBG1RUUc6U3N2yeQgAiVhfWIsUeh4hR8i2MSV63lkRD2yk2uD5x0XsCOETuyGbbRowK6T+9FuqKAGolTSM0DfJh/NCLaaXrJP7/wBDFxnKLA8rxu8qVqH7GHxo1Kf7/wBEDrtpCQoDXOWg/GF1FM778xdh5i30+MR0qfrB+eESUqjtgTxBX5H6RlqjTbYTSUWAHi7nEx6nh4CE2820jLtIlZzW7zH7oEPNqbTEiWzngMubMdFEVWTSlFMyZnMmHE3nw8BFLZJa0ZPv02KXKbiGZf4lv/IIfeyOf+pnrymA+qAQk3tKtT3BBKup9br9YJ9klRabULzVD53N/kIP/kM8f9s1RDCynqMLTl4CYx/iRH/mg+W8L2lgzZ68xLbzYMn8gh4FiqRtAviwnQxb9ypbtLZhztFEo6Fkd1N9Y1Xc2h7KnAOpu3rA5VxgX49ymTU0mZj7xy4DhDAx24gLaE7CBbjGa7N3oJDAZQt2xtLArYO89suh8eJ19I4n1WCWx46eZNoqLbSxt+rN3DEkXtf7IGfRYDJ9sbDwrnPiHzJ5mrkcMzW5zz68xAdPvAJTCVOXA7aalGOfutoTlpr0jmZPSYCbmVNXW487OvEdfSFdNtAzJwkzQAGvbFnLIAJJDcTr1jCdTRouzazEhVhiVhYC4uBbPwGYgJKRwbM2EfTx4Qn2fMpxcMA9rKGIxEBeF2uePjDGdVAreW+Y0DXII5X4fLpBQ8uMdMy5fEk3aQVMUobDQ9I8mOSoHC94XyK8v3SCCM8J+a8x+coKWsx2BHn9I3xkpK0YJRcXTPkiRxlHgsI9BgwTxTlANexbIQSXteOaSRjeLKDaPYqLYkXJXO+YPIWPCCpezpUskpLRTzCgGJZSka8MhlbLrHbwp7GrS0VXe+gaaqqGsozOtyeGnKAd1tkvLFiMTXILEWvYkDPyEWavkYj6R3s5rM68iCPBh+IPqILXsDd0E01JbNjc/AQUY8jkmBDO2cAXPCF89Hm6konIe83/AIiC8OI56DTqfwEfTjERGKzR4fct5kk+t4Moqs2s3hELSWJyB9IJWQF1IvygmChHtWhK1khh7rMbHkQNPr/pFjna25qY8EoMBcaEEdCIHqKkpOW4uGIAPK+UHKbnS+EDGChb+WAyF/WDz+RjzRgeRB+MEzJOGYB1NvMGI3QKfneBIR1tH2kwM/uJ7g5txML9oa8gPrDoyeWZPGK9t2YTaVL7xJu5GemgEWipGWbybOlilmlUwlQGv+6wJ+AMK/ZnUYawj70tvgR+JjVN5aCjahqRLmqXMibhGIZsJbFR5m0Y1uPUYa6T+1dfVSfpBZGuaaEwg1Bps22U8d7MpFmVuFjYNJv5y5n/ANkDyTCzeSraThmo2FhLmKD5y2/lMOYlOtmhjdGTjx3+UOEUKLDQRgSb81h/vG/h/pHf++9XxmN/DC5Y2/chkfKgvUWb0zDnCvbWiHgGsfAj8QB5xi/+/dSCMbthuL2GduMO137pGI/4iapy95LjLmIDgl2NWbktIt1ZXDsrE5nvW/da5+F/SMak7bmUtXPF9Jrm3NWYuvwYHzjSKTbFPPIVJqsb5AnCSp1sDrbpzii7e2LKef8ArmcMgCF1PvrquIcxe1x+EM+l9WPFC/r/AEZ8n6LBR7cXaSnDLmFkspZFJYHW2neHSxjuk3XrZriWEcS7/wBpMQy8I52Jux8ID2Qxo0HYmwzAADZXsSSWFyxyzI4+UMTvfUfePoYT/k0nVmj/AFJtbQ92Zu2KbEk+Z2t17thhs17AnPPx5AwRVbJbCAjLfnisT4i0Nt0NnLOpu1nDG0wWzuO7fK3ERn23knU00yzNndMlIZToQSB88rRg8rx4yeujp+H5ckrfY3n1M2WwU++oxA3y8+h0MO5dckw933h8Tx+sUrZ9VU3JDH95iPoNYc7MksrFiRx53zheFPFqxvkccqui1Gb0+MRmpzygftMs+Of4/nrHBmAR04u1Zx5KnTCw4Y24wwpZIsSuQHHrFfSS01wq5HieQ5mLbIpwqKq6DLPj18bxJaJHZ2sdER4Y6gBhH2d4H7O03xX5H+sGJHk5MwehHrY/SIQ+vHM45D88I+lmPJ2g8R8xEISKthaB6trcz0AuYlkysIy14niTxgaqA5t6xaKYunVk3RVwDmWufwEeUuJWuTc+sefoOPPMDmTHX6OBodMrQYGxrKnk6QPte9gfzfWB6aYbfCC6hC8phxtceUUtMt7R3U2mLLmg5XW/TOx9DEU6Vnnfz+gGUL9l1+G8tvcfL90niIYhWKqDm1gpOneHdJ9QYjVOik+SJanCVAx4QQLganpCPaG1BIdEVSof7QBvfCzZHCb+7xPGG1TVKhsq9o+mQgYJUtnZUHW0UWzOtq7G7S3YdmgsQQVBvGTbBm9nVSScrOAfH3frGl7yUpoqcz3nYjcKiDLEx4eAAJPQRlKVNpoc/fD/AOLFFOPEFJNOj9BS4B3gpDNEpBYYnKXIuBjluouPEiC5DXCnmAfUAxDthrS1b7s2S3l2q3+BMa+jEQU+6lUgAE6XYfsR226lSTczpd//AG4s+B/un0j3A/3TFcmO+nEqzboVB1nS/wDtwJM9njsc5ku//txe5NK974biCf0hl9yVfqYFyYSxRM9X2WTLqS6EAhrYNbEG0NpW59yzTLXvrrcmLXJ2jOM1w0n9XYWIGd+MRsFmIwlgq1ycLcT0gVJl/Sh0VFt1ZuYlzlRbkjuX9b6mIn3QqLf+pH8Aizy2sM9ePjEU6qHODTYDhEsm7tMZdMiMcRC5m1rxnftRqSkyUQeBjRthzsUkGA9pbCkTyDNlq9tL8IQmlJ2OyRcsaUHTMQl7xOOAPqPrDnZ21SSDfWNHnbq0SKWaSgCgk5cBFC2nRhsUyWgRVN1Vfu/iBxheTHFq4oZgnlhKskrLPs+uBAyuCVBHQkA262Nx1EFbS2Y6XK95eJGoHUfURXN05hmTQM7J3iev2R6/Ixe0qLDnFYrSG50mwbdWR3XfmQvpmfmPSHbQPSzUUWACi5PLMm5jp6xAcOIX5Qb2xaVI8mzLRNf5RBOW4vmPKJpPCIWSS44drk9MvM5/h6x0WwqTy+J4D1jgJZQOPHxOZ+MUQ5Qx2dREdxHYIJiEOyIAqai2i3PXSDzAM424X4xaKYH2bMbzGy4AaR3LpjeJJIdjyHK0GuQgzi7KoH7G2sdtVfZXXnyhZUV2JugjykqrmLoqwSrlYXI6/A5w4oajGgPG9j4iw+OR84X7ZWxVuYt5j/X4R1uuhZpp+zceGK34fSDluNgR1Kh1MnKgyGcA1uNxm2EQbMULd20EVnaLTZ7aFV4QtBSZhe/VZM7fsJhv2XvAG4xsAT5gWHmYrE1SCb8vmIYUktqif3jdpjlmNic2a5NhrqTbpDLfxJYqgJQIQSpSgFSp7oKcc/s6xUt/cVBqP2o1jZFRikSm5op+FvpBxohPBlm4XLERqOIAP3jby15Xrm5U0zKOQF4JYngoU2JPrpxMWCu2uKdVVZc2Ze9sEtn8SxUWBJ/NhGm9IyqO3Zfl2wlhmNIX10wTNJmHO+UURd5Jh0o6k/8ASYfMRMu3Ko+7QT/MAQKgkOeWy901WqADHeCf9qy+cUFNoV50oWHiyiJVbaR0pEHjMinCPyEsr+C8ja6dfSOTtSXe+HPwimCk2of7qQvi5MezamqppZepl9obgKshWc+dhEUI/JPqy+P5Ftaslkk4NY7p1lP90HkbXik7G3qmT53Z/olRLH33lOq+pEIqWbVzNpTsaThKFlU9lMVbX1DWsYJQi+wJZWt1Zrv6GVFlIA6R4KYaMYon+0ayU10LsobDYy2Nxz00hpJ3ynIxWbTTCBoyIxv8IjwS/haZF5MP4k0Sb3IqYUU95sznw4epv6QikyssNvKCtubdp5rh1chrC6sDcW4Ac4WDagY90WHXU+YgFtUHLTsZbKkS5C2U8SxPEk9OXDyhlT7RDqWsFUG2IkKPU5AwimLcG3GEG9k2zLL1AJVb5hVU4SQDliYgsTrmIGqRfK2aYKF2wnDdTY3upFvXOCZlUVOHhiA8iCfnAW7CCXIGH3SFI5Xwi5HAZxzthyFZxwwH/F+BgexnpWEVsw3zPUco72PWY8QOqn4HT4gwD+mBkUkX6Xt4x9J2wiuqqtsRte+nj52i60VexvVVSq6KxtclvMWtf1+ETzG4wDXBSyMdQCByN+B9IWvX4ksGwI1wSHGJeBw5ZH5eMKc4rQ9YpyVpHMnbbTqppcrD2Mq6u+ZLzeKpnYKo1PPLlewUqZX5xXtlTZUvuSVVVAtZfXz1iyUs0FRY6CLeSMvxB+lOH5H0wAC5gB63PIZdYMnreIUps4JAs+FfZbkW8ITVtYWN4J2vV2sg1J+GcK9YJICT6JqeTiJF7cusFS5WCK3OrZnbEoclyCnK9tSD4w/2dtqXN7rjC3XKCegE0wqspzNlhVHeBBHyPwN/KD6Kg7GWEU55sTzY6+X4RLKlBBfnEzC4hbfQ1LsU1nak52I6QtnTntyEO5txwzhbUyXfWCQDRmHsJ2EO0nV0z3ZIMtDa/fYAuQLXuEsMv/2GEXtn21Kqq5HlYrLKEokgAMVd2uOP95bPlB+w/bBIoqKXSSqN5gCntGacJJZ3u0wgIrEC5Ns9LQLN9qlG4s+x5D9Wmh28mMq4gLjRfGVqvQ89k6PMpRLQXIdidBYYjmSfGNnp5QRQq5AZfnrGIbre2Cio1ZZWzmkq7Y2wVHa3P/UAsOQBsOUWuh9vWz3NnWfK6tLVh/gYn4RblpIqMabZpOKPMUV/Y+/9BVWEmqlljorEynPgkwAn0iwWihli/a9XhUC+ZPwEKk2y6/avdrAMRa2ZJv4A8eEcbYns7kqCQBYEFbG3nCuapsVtey25C8w2OfMKG9YYloTKTskotu1HbAkXDE3UOSoFibgcNAMucS/7y1CEFpbWmHIWDBO6XzwZ5WtnbWEjySHYBbYZTWI0DuQg88zHeE9tLUXFxMfW2Qwr/PEATY9TfD3sagBTmblScgxsG8YKG8qEhQGJbMDu6AX5xXkqJpWcMTHCSouSRbs0bQ/vGPTiJp7Kvea2QzzlOfLThE0FyZbZW0EYe8B0JFx4wJvDXtJppk2XhZlAtc5ZkDzOeQ4wh7NkmOrCxJDeRVQPiGgXalyhAvn11hkcXJaYqXkcHtC7d/BTShNnEBptjY2OEHQDqcvhyixyamnn+6ZbEdBcRRZ9cn6QWmsGWQoKJqDM0BI6cuduUOX337LD2qAA/duT1yA4Ry3GSbO5yi0kyyts9eGXgT9YVby7rtPTFLI7QcDlfjkYN2XvHJnZowMOJUwHQwUck4ip4oS/Qzrd7b1bQuyT5U4yzoQrME8B7rL0uOh52qZv9IKntVDJqWQ5r+9LNnXxtbrFhMoHWJX3bkTUHaIGvDoZORmnicd2IqLatJPW0ipTPQMwhls/Yii5d9eKgnLoYrW83sxpFlPNly2DJ3yJRCMyjM2IFyRra/CEGxaVbjsK6ehOiOVHp3c/44bbE0ahtqQjShY3ZTjBvcgjp1jKq+RLl1ZcNMzVu6XIDPkGcrexOemguItVJMrlGc9ZnQyFPxlzGME/pk7+8lSD4rOT/MloCUGx+POo1a0iubuV7LNUBgFPPQ/1/CNBDFSGU/1hFKmSyf7CRfpNX6pDFKprZSifCfL+pELWFodLyoy6LHTzwwuI5qpuFbwjWrmDSS48Jq/QwNP2m+nYOT1Yn46Q1GVyJJkss2I8Y+m0xw2W1zlqMoRTN7GBI7OWLG2dzp5wLVb/AJli5ZF8FH1vFvKgUrLNJ2HcDGcxxUH5kQ3otiSwQ7KCRpcAnxil7qbxVe0JwwKyU4zecQFuB9mWPtE89AL+B0J6gDKK5cgkqPp6XIj2YbRH+lqPeIHU6Qvqdpq7HCwsM4JIjYW82BjM73v2HjC1tr5FuGnn0itbU22WJAOQy8+MGoi5TSM3qt0pCj3G/ja/xv8AKPqTdWmbVWFv27/DKGBq64/3kn/tL/5QPMo6p9Z0kf8ATlj+aA18CuUv+xLs/c2nmuEC2vxIJ+TQ+/8Aw5IOrqPBX/8AOE9JRVaDu1QT91ZY/GGEvd2tm61FU4P3e2C//GlvjEpfBak+3/6d1PsoopYvMnuAPu4V+MzHFg2fvzJlyko6YFkVezDM5mALY3ux+AvyAFhCum9mUxyMaTH6ub2/7zg+gi2bH9nfZkMSqkad3tSORFwFU+IaJpBfc/QvomlqBd3Vjn3cxaDJlTLsLPibFiJYFc8OAZAcr8YrVTsqulnKTNKjL+xuPIKMhEfazlAxgKbXsyOp+J+kGnYm3FFjlSl/WPiBZzKFsQ92WS2VzxuRHclLzsRU2EsqCAGzZ1J/yiK1/tJx9lT4OR8LRZNm7FZ0xTAU0IAZTcHnyMQuMm/RJIlgJOvlidyLgg+4q6W6R8JgEumYEXDSSB++MH88SStlg5q7gfvA5gkHlbSPv9nFnAVyVB7xbA2FhZlyJ58ekShls6rTefdiDdF0IPuMw4dZi+kC10kWgxtnWewe7Aa4FuBcHKzcwvDlANfTzVCgMrksFtgw5E5m4cgAAX6w7FJLTEZot7oqtXsFWvwvrBFTsF50tWChrXy48vpFkmbGI+0L9Bx5RNT0TS1IuDxHieFovK4TAwQnjddFBlbHeUSVUKeqkH11hvQ7VqE1Fx+ecWEUDzACx14WOgiSVs0XsLH8/GMsscWbI5JrsW029DkgMjDO19dcuEaaksBQvIAekURqFeABtBJkhS2GZNUra4LZ534E9IqOJL0MeaT9lrqKa4NoweulFJjJmCjsuWRBVvgco1GXWTQwUTjexNmUWytqfMesDbToVn/28uQ5++MUt8v21ziSxthQypP0UIbxzhYnA1tcsJPmuQ8hB9Jv3Y2YTE6g4h8Df4RHtTdR1JMkqy/dMxcY8yAG+EV+dKKmzAgjgRnCnKcPYf08eTaNBpN8BMyE1WPI2v5g5wam3xxVP4V/CMnqKfEMgDEEqfUJ7s1rcj3h/iz+MWs67Al48l6Zsp3lVQTZVsL3wrlFM27v2qqzF7u+QANyP9BFRn9tNGF5rYeIGV/G2ccStnKOHnqfWKlmXRF48n+TPV2tPnHDKWwPFsvhrFv3X9n6sRMqj2h1APujyhbsiQqG5izS9vhBrGZys2QxxiXWRWrJAAACjKw5QcZ4mDu5jUGMtrN6ORgfZe+zSXN7tLb3gDYjqvXpxhuLJWmBmgntF52hVOWKk2A4Qs7Y5hVvfKLBs+ZKnS1aWQ6tni/10PSI6xpclWcgZadWOgEbkzntdlY2xXPcS8lC5kD7x/AQnYRPWVgZr/6k8TC+fUQQluz/2Q=="/>
          <p:cNvSpPr>
            <a:spLocks noChangeAspect="1" noChangeArrowheads="1"/>
          </p:cNvSpPr>
          <p:nvPr/>
        </p:nvSpPr>
        <p:spPr bwMode="auto">
          <a:xfrm>
            <a:off x="57150" y="-1222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18" name="AutoShape 10" descr="data:image/jpeg;base64,/9j/4AAQSkZJRgABAQAAAQABAAD/2wCEAAkGBxQSEhUUExQVFRQWFRcZGRgXGBUXGBgcGRcYFxUaGBgYHCggGBwlHRUXITEhJSkrLi4uFx8zODMsNygtLiwBCgoKDg0OGxAQGzUkICQsLCwsLCwsLCwsLCwsLCwsLCwsLCwsLCwsLCwsLCwsLCwsLCwsLCwsLCwsLCwsLCwsLP/AABEIALcBEwMBIgACEQEDEQH/xAAcAAACAgMBAQAAAAAAAAAAAAAEBQMGAAIHAQj/xABFEAACAQIDBAcFBgMGBQUBAAABAhEAAwQSIQUxQVEGEyJhcYGRMqGxwdEHFCNCcvBSYuEVJDOCsvEWc5LC0kNTk6KzJf/EABkBAAMBAQEAAAAAAAAAAAAAAAECAwQABf/EACoRAAICAgICAQIGAwEAAAAAAAABAhEDIRIxBEETIlEUMmGBsfBx0eEz/9oADAMBAAIRAxEAPwC+AVKgryKkQ6Ec6pZAwCocVgVuDtDzGhohRW1dYaFo2QgjszPfNS/2YP4BR53VIlznSBaRWrvRjt51ZxoBGZiB36nfTvDPmi0/ZuAdknc47vpTDLQ20MPnQ8xqDxBHKusnxo1+6RvmaG2nhh1Z7iPiK9wu0utAtsct0aDhmHAg/EVLj1YWWzbx9a4KZM1oECRUa4dRMACaJtjSvctcUQBtC6tq29x9ERWZj3KJMczXFOk3TK/iZVfw7XBAd/GXI9o92741f/tmxptYFVBjrboUjdIAZvSQtcNLF2VZO8Tl5d1Gg3ugnrCdSZJ1/p3VqzmdDru3wfIUWtgBt3rpp8qHuRm1mus6i0dD+lD2LirccmyYDA6wP4l/etdexeyC7WypUgGd28EaQa+frFuDB1Wd06jiYPjX0H0BxZv4Cwx1Kgof8hKrPflC0GvYP0JcXgoQLuzsFMEjTeYPCYrxdjqvsh1/S7D50yxo1t/8wfOpDiVXMz6Igknn3ChQKV7Ft5zh0FwZnfcgY6nmeZ376Q4fA3LrG66C05adSWJ15blmAatOCTrJvOO0wgDgi8FHzom4oA1p+bS0I8UZd9Fde5iBxtt5R8KLsW2gFwM3ELMe/fRbNvOg09Bv+Vcz6Z9NCxNnDtC7mYHVvA8B8aHN1sZY03oumP23YtaM4zchqfdSe/0zsr+R48hXOcI5iW3+dC4/Hxz8v3rUnOT6NMcUF2jrLdKcHiwqaoSR7YEad4pwMJCELDggQQd48a4JZ2up0aB3jT1q99FukhtrvL2+MGSO+PnSvLJakF4IvcezomMwKXh2kGUAUpx/Qm2RmEqI/i+RrXbvTW1h8Gb9uLjl1UWyYOoJkxwgGpdmdPsJdw2Z2Nu4ElkIJMksIU8d0+B8a2YvI4rTMObwlk3KI96N7BFpBlOmfjv31YbmHzFidezA7qoGz/tQwoIQpdIBksADGuugOsV0OxeV1DoQysoYEbiCJBFLkzvJK7KY/HWKCjVFY2RsdOvLxrFWK7hFjQRQGDaGJHyo58RpRk5NgxqKQmxGEXMdBWVPcOte04KF8V6tezW9sCG8BHqPkaiMYorCK2ArDQCjIr0LXpXQHnNerQYxIbpAXTQT561LbhqGukwKjOKVNC6qeRYA+hNBAZHtLC/iWsvZ1bd3DSpNrL/d3/TUbX2N63JBVg8R4c6K2ms4dv0fKiTrs1s3gIUkSdw5wBPxogCl/wByLXbdwRFtWnn2gsfCmQFcUic8+3HDFsAjgT1d4E9wZSPjFcz6HdHnvIbhECdJ37t/fXbftF2X1+AuiCcoDQOMH9nyqobDOTDWD/IJ8VJU+8VPLJqOjRhgnLZQtt7ExFtsxRsuf2o56Uss7LuXXOkaxPKuwXMVnWCJHupU+BAllETrGlR+Zmj8MrPNl9ELF7CshH4q6huMxp5cKbfZPtVktPYKjIpZpntT2Rrznh+k1t0fVlYk6A++tejuxjYuYx4YFnyprAyT1gjvkkeEVXFJslmhGNv9C/LiAwmOPGh8RhkvlQ/5DIA3E948qU4PGZ1AUkA89ffTLDCONaaMfYc6i2oHACBQt9s2UxGnrqdf3ypgAHWCJFBX7JXTeI0PdSNUMjnX2kdIOrQ4e2e0w7ZHAb8v1rl1pZMmm/Su/wBZibrCYLtHqaWWmA3+8VKbLY4jO2ez/t9aU7Tt/vSj1v8A7E1Bi0LcT76kmXa0Vq4DUmFx72jKNB7qkxuEK7zPdQeSqKmTpoO/tl7jk3I9k7tBNGYG71jOmaJKgaT2QZGlILluNaKwtyCCDHZGtc4qtHRm72Osdifu7fhswbi0kH3V0/7FOk993axdcurAlc0kiAT2fpXFr13tEnU+Z95rqX2QYyzhbmYgNdvKVBOmWNSgbg5EmDvC0qqO2O252kdkWzO7fRFu4MscaCS7nErWwubtNa2p2jz+mTNbrKmArKWxqE1boKxAKIRRSnGgFYRRAtjga1a0a6gkWXQHvPy+teqK2KaedYtKwo8uiuRfaV0Yu4nFXbqXLChbVsFblzK+nIZTXXr7aV87faZdLbQxc6wyATBgBVgU0BJ9nYeheHNvDbPRoJCODBkfm3GrPtC4Bh2BOvVn4VRPsquE4LBTwu31HcJaB76vGJs57bDgLZ+cUsk+l9wL2SYC9BE7io/0ipQvaJk9w4Co7ACqOcCT4ACtXuU6j7GvQWXDAqdxBBHcdDVFx+y/u6NbQh2DM3/yMXAInx41bmucqo3SHaJTaZtn2LlkDwOhQ+4j/NXSxc00uwxzLG031ZWr3Si7bJW5hiI4r48tfjRV3a9w2esS3IPs6EevdTDE3VO8Zm4UwVVyAFgsow5gGJn3VgpX0erFOrsrPRxbty5nvN2twA0AE8NNPnJmuhtem0O5j8qp+x74ALabpqxYa7Nvzn1rThTuzJ5LSVImwRjsgAAafSmloyYpVZMEmmdhYXdJPCtBjRl7aosq1xjFsbhxPKO8ndVD2p0ovX31OS0D7I/N4n83wpn0lW7fvW7Ps2gCzER4QO+PnW1/o8vZKR2RAB1GlZsmTdGrFitcigdIdnZWzKfa1ikZRhxrqu1NkpiFyMOruLug7xzHdVF23sG5ZG8xziajdlqoAwVhmMKs+Gtb4i6Lejgqe8Ga92DYusWTOy5ogrAIIJjxBncaa7Yy38Mbg7TWnyPvkagE6ieIMHlStb2VSuNoqeOZWBIMUl0n9xTjF7PbUgAj30st2GnVY8arEzyb9g2I9/7ijMDstr/VpZE3XfJlnedMpBO6QfdUv3XMTwHHl/vXRfsU6OF8S+KYfh2AQk8brjUj9Kf6hTx26Jy6s55tno7i8IP7xYa2ubKG0Kk8O0Cd8U+6OwuDvKut9r1i4oGvVJZZnuXXM9kR2e8sBxr6F2jgrd2FuKrLDEqwBB/KJB8TQv8Aw1hii2+oRbakEIJVSR7OZVIDxyaad476FjkrsC6MK4sKXJlgreBKKWHrNN+sFFiyOVamwvL41SC4xojO5SbMDmva90rKJwsUCt1rQVKjRPeCKU4wGvc9a1lAJJ1mlbI1Q1IlBsKN7oEa18qbexb3L95nJZmcyTJO/TU+Ar6kxN4DQsB3EgV8qbWnrbmh9s/E00ehX+Y659il93tAEkrbxKhRyz23LR4kTXTbd4ZiJ0yFSPM1yT7D70K4Og+82jrp/wCm9WPpb08wmDclH6+/LAojSgEn2mGgPdR9iVsuz3tYrA4PjXKNofaZ1lsNaixI1ZouXJ4i3bG/9TelKuiG18TexqXLFpmVTlvXGJYspIzdZc3DTUKOMRT6Otnai2oqidPLeXH2Ln8Vof8A1Yj5irtnmKRdLNkNirX4ZC37ctbJiD/EhngYGvMDvq2CShNNkfJg8mNxXZQescNctOxyK0qeKg8O8aV7fVwRDEod8ER58PUUssbZuIz9fbLNqOClTOoIjupXjbvWg6ADu1j1q2fw8c/qg6ZHxfPzYvpmk19y34PF58Vbs21BX2rrDdAHZAPHUj9irdevNbWEAOsSdw7440h6DbINqwLjCDcAyzvCfk9d/mKtVmzI141lcVHSNfOU/ql2b4K3AEkniSeJo29mZgo5STUSiMo5n3DWicDqzsRpMDy04Ug4vxuHyMu/Wd/lU1kmKl2zYd0zIPZliCIkRrBO48fKqZj7uJs/jKGuJAIAaNDqIBrJlj9Vm7BNcaLBtPMQSglwNOHvjStcma2ouASR2hvE7jB5SK02K126ue4Ao4DWfeBRO0Nwio/oaFXYltbHRHzLpNQdJES3hnELmuNJiZMkZieZMD0ptaehtporiDQGeij4TBsR9a9vbDBExBqyW7CjdRdpFI4UWydI5/8A2A8yDIru/RbALh8HYtKMsW0Ld7sMzk95JNU5cEo1AFdDCwFHIfARV8G2zN5FJKjbNNwjkgPqx+lTA0GXi4/6E+L0Qjc60mU2e5FDPc3knQb68uXB30u2hfUqVMwSJ9aNAsIS+zDMq6HdWUmu7Q1OViF4RAGmle11HWOlWtwKW4nayW2KlWJEbo4iedRtt63B7LTBA3byCAd/OKXi2K8kV7G0VkUv/t+0NCh931rL+2rUKQGGuug5Hv7q7gzvkj9xiFEd81ugFKP7btxuafAfWvBttP5vQfWl4Mb5I/c4r9s5/wD6dz/l2v8ARVEL10H7WNnvexnX25ZXRRu3FBGsE1QLmGYEgjd4/Si7SDGcX0yPNWUXY2XcbUDTmJNdB6P/AGYI9tbmIxBGaGCImkb4LE7/AAHrRUWw/JErHQPZC4rEBLiO1oAkkBsoMSA7DcDHMe+u2bIvrbAsZERAIXIAF9BuqbBXktWxbFpBaG4KAoHpUd90Y9hCO8n4U6VCN2McO8EqakuaHuOvgeNL+sIAPvpgl4Mvf86ICo9O9hhgcTbGo/xQOI4P5ce7wqp7E2QMRft2xuZhm/SNW9wNdWJjQ6giNePMGk/Rjo792xV64P8ACKDq+7MSXH+XKNeTeNa8fkcYOL/Yw5fF5ZFJfuWG9h1UcAoHkAKAw6F2znRRoo+LHvox264n+Abv5jzPdyrTGXMqgDlWU3Ar34LvwRT8JPwpxgbOVFB1IUT4xr76SWcLmtlTHbMHwJg+6rKi6UrCiMJJ13DhwpDiMQBMiQYnz3VY1jxqp9IsFatZcQlmYOUgNME6q3bMDcR6VnzRbWjV47SlTJrl2F0peO0ZPxrXD43MvaGWeEg+8VjuOFY92egqoGvsU8KW37xY00xDiI9a0w/R6/cIhcqnUMSBp4b6tGNkJzrsVLbY+yCTyAk+6trLEbzryq+7I2SlkQss/Fv3uFFbU2Cl9dQA/Bo9x51R4dEPm2UVMTG+ulnWKoO29hC3bdgxBQSVIBnz4VecK+ZVPNQfUTT448bJ5ZqVUa4h1RizGFyr5wW0HrQP9qlu1qFPsKoln8OQ76XbQum9eCcCY/yj2vcPfTRcOEk72O8/ADkBV0Z7ILmLcCXgHkOHnSLaG0aL2rd31U8dd1oi2EPi9ayk5espbCW3a1vJeZZzRGu/eoPzoZTMUt2Ti2u2g7GWaZ8jHyot5IIBgxoeR4GrLowz7JsQ2vnUmfsr4/I0mxT3FyM10lVPbAQHNMACBqI7qYvsrGX7Ru4W2GgAWg5CBmMi4xDQYAjxig5L3oaMG+t/4CM1QYq/lU9pVMGCxEAxpPdVRxn2fbfue2TrwF9FHopAqwdMvscv4rFvesXrSo6hiLrPIuR2gAqQE3RqTU/kNC8f7shxm38Ioh79rwDBj6LNVDb219n3TmBdmGnYSJ/6oq3YD7BdEN/GAGO2lq1OvJbjPr45B4VUeknQJcDi+ruu72mINswELKSPabUAAmCY4HdQ+RvR34eEduwrolt3CE9URfGoyBbYuEzM7mGWNOe+uobNW0LQCXLhGujBSRqdIG6PE1SD0aa31f3fqhbNvrCltXU3AMugvNq8lhy3GO63dH8dae2oHsTlgwHtMd6OOUzDfOQGTfs5Rino9vWR/wC8wHLqwD8aO2VsfrZOZsoG87z3UXeCzCpPCTu05c6sli2AqwI/D9+80s3RWKsBbAqFFsJ2CNec8550gv2WsPzHxH1q5uphTGkUNiMGt1SreR5HnUlKirjZVTfB5mfUeNa37pK5AdDqTxjgPjWuOwjWmKnePeOYqa1b7MmNeP1q9+yNejewxCxUF59e+jdOEUr2leW2czGF5wYHiQNB3mhyQeLGGAEkaxB9eEU8W2CIkjwP1obYNherVxlYMDqCD4QRR97Sgwogawfysf8AN9Ru9KAxtnQgiA28HUd/lrTG3eGva+tLtoXywQDeXUT41wSvJsm/OVbIAG5sy5Y9ZrzH7LexbLllY8QJ0HdO+rk+lIts2WuKVBgHQnuOkCo/DEv88hF0dQXHLNqFiAeZ3ekVb0BbeYHxpF0Y2S1q2AdWOpJ366geQMVYbduO808Y8UJOXJ2SWxA00H731NbuVDFas0akxTCG+08Kty2wO+PUcjQ9vFqii2AZCADdAhdK3t7TtscgMk6UBiDNw+B9yxRoVsF2fAvgn+E/X5U0xVzSluBaLgJ5HXlx+VS4rEzqNF4TvPfRAJ9ptM+n79Kq+OftEVYdtXuptAn/ABHnKOU7zVX6skgDViaLFICayrPZ2XaVQrxmA1+NZS0EN6U2Et4l1RVRQFgKAo1UE6DSlimmvTM/3t/BP9ApMjVeC+lHmZ5fW0DM5AkAt3CJ99dN6IOzYWwcuXVtG5S07jXMWuEDsrJ5THHnFWHZPSa/aw5WEUpcVUHtaMpZp3a76XIm9Ip4s1Ftv/p0e9hhn6yWmIjMcv8A07qzNVM2F0nvXsQqXCMsNooidOOvn5VZtoYhly5GXUkHQE93Gsri06PThkjJWgs61RPtSwJuKkWy5Nq4ikIWhjdw7CSB2eytzU9/Om209tDCkXsReC24ywxKpJ3aAHXvg6UqxP2nYMiBfw2uhm5eGniLVFRadglJSVAmztmYpLyKeq+7WlbIZJuNmkhGHAAu3oPI49HrJu9eVKN+YhiA0ajMoMMRHGgrPT3Z59rE4dT3PiG9/VCpR002QR+Ji1n+U3yPetU5IRRGNrEy0LLd54c6smCuFhrwSkfRnE4bFLdfB3BdSQsw3ZOjEdoAneDT9vYcDQi2w037uFJJ7KQiTLiV9mR56a8pryzVHwfSFbVwqCw7JJW4WZY4wWJI8tO407we2lILSFAElSRAG6UP5l1H9N1ZcfkY8jpaf2Zqn4+TH2httrCJctZmIUrqG+R7jVLuYy3BGcD31F0l206Asz58O7BRlJBUjtCRGm7fxqnbQ2va3WgizvLEsx/6prp5G1S6LYcMYvk+y0Pt63bWN/fpJNTNtUG0XOgCkmeVUfCKoYsEJb+JwRPhNF7Z20UsAEFncMBGWAO+eHhNDHFydIbNOMVyk6LD9nmO6tbSlrgF9XORwoCsGYiI1EKMsa7hV1fFGYnvB4VyzoRjxeuWgqMq4e2dTuY5csgRMS51q9JipWONbkmkeW2r0F28QG1Jhhw4H+tbbLDMUncsnx00oK1Z7WdtAOHOneE3A86ICe7Qj26KJrW6OyfA/ClGNbG4eA+FSGtLRhR4VDin0AG9jH191cE8v4uNFEk7uZoG/h2fW4xj+FfmeNMVtBR38Tz/AKUFiHnQa0yFkQYNFW4kCO0OHzrZj22/zUOhy3FLHXMNB48aOxCRdMDn8KIoHbtzpz09anxzJbXPcMIOHFuQFeI0NJ4eccj31HfwgYFwpe5+U3P+0bhQOKnj2e6xv3RC/lG7TgBRGzML1am/cGp0QU0+6Nc6s3ky5e1cM6SJgTJHpS/aeIN58qiFGgHIfU0QCu6MxLNJJOtZTi3gNBpNeVxxN0zb+9v+m3/oWk9o6jxpl0wb+9P+m3/+a0qw7dpfEVfH+RHkZ/8A1f8AkhbNHZgGeMxv13VPbwRJJuEZl7SwColhbXiTOhNAXnMGGymZkAHj36UcuIbq7rO2bLbBk5RoXRRuHj360H2GDVP+srn2g4dmw0KpaLikwCYADSTG4d9Lfsr2kuFbEYhwzBVt28q5Z7bEzryyD1rfpJtxvu+a20HPkJ0MghufhvoPodgmbCX2BUdZfsoJO4qGYk8hDj0NQaXNHoYpP4Wy19P9tLtHZ2dUuWxav22GbL2gc9udOUnzFAdH+h+ynsB8RjAlwkwv3jDrppHZ3jjTfY/RIYrCXrOfqs1y3GmfKELNz1nfv400HQjB4OwIQXrs6szORvJnJmgaaUeKc6HhOXCwG19mWznTPbu3XU7mW6jKecFVitG+zLBDeb3k4/8AGmmH6Qiwgtph7YUEkBSVEk66Gd9WDoxcGLc5rYVQDOsyY3bv3pVcmCUFbQmLyYZHUXv9wn7Nth2sHbdbBY2i5ZmZg3bhVIBgaQBVnOtxxplZDBnuANQbMww6o2ohWUjThSvowz9Y9tv/AEwy+hrKqps0W00ir3LKdYFeAy5hBjVSCrL5bvKtsJs4Cz1TZmXWCNSJ46bqZbW2DYxQzhijz7SnjumOfhE1V9o4DF4EmC15ODqCY/UBqPh315mfwnd9Hr4fNjJbGWEv9WBauqpQrBmYb13Hj76RbZ2XiEYmyOttb1MS4HJsupI5xWjdIs6xcWSNQw3g15g9u3CZmY4CqRTWmdKabtdkFjY+JuQWzIp4sMo9D2jVjTZYt2wgyuABMiZPEwd1Mdn40XrMvII9f96BTEMCVMgjd3jzr0MMYpWjzPInJupHmAQr1hYAHsjQRz/pTq5iVtDcN0ikxYnfJqO/ZMdxqpFDbCfiNnf2RuHfT/DPPgKVbMtwgFMbQjdzFKxkGCtruinwrVK1xL7l8z4D+se+lGNUrV8OGMtqIiPMGfdUiJXl18o1rgg+IMDSB46/Gk2MuDjcbwBj3CisXjrfEt5D+tLmxiT2UJPNt3pVEiUpEaCNQCBzO/yqyrfVwj/xAr4GJj3Gq1LOZNHYG/llee4d43VzR0WNbNsgkwDppNaPgi5l2PluFEmQBqRpNeM550ownx2CLdm2pA4s5Pun5UI6WMOO22Y8hvJ7zRe1cRA31TNoXMzGiJY1udL2BhFAXgKyqq1wTXtLYxZelN8PiWKkEZUEjuRQfeKXYRvxE/UPjUvSK/aFx2Q/hhQfRQT75qtbO6Qhr1tchALqJzbpI4RV4ukkeXkjcmxhiEDyJIE8DB386DdDbwWLtLnYu9iCTJhWJMEmSNfdQGI2qhkMqlZ4nTeYrVdshcPcZLax1iiBME8T8KE6DhT/AL0F9EMa+FYuLPWkrly57duNZmXMcPfT7aG2nuLL4dLIFxYz3UuAyGnW0CVIA4jjVa2Di2unPcVUtzwmW579w76uy9I7WHAjCBlBAzAuIPexEhjRSbVrop8kYfS+/wB3/ANsraAdXVCgQdqQxGXQKJJAkBjG4EzVbu7S2jmMWrWXKQFzpoY9qdCddYqxf8T2jnAsBc+/Vjy3nNJ3DjQxzXZNq2Aw1Kg71/Nl/mUaxxAMaxKTxJ7aKYfLklxjIn6NYRL1snHXeouAgDq+3mEHMxhSBrwro3RbAiylsr2lJY5zAzAjsmOEgDSuXK2ldF2VtKLFlY3W149w+lBtqNXopCSlLk1sttm4oPAb/KkzIwc3EEMwIbVfAce6hTtTeY4fvhWv9od27v8A6VOOjRJ8gXZ+y7iDK2ZpMiTb+RqS/h7pMZezG/Mv1rVtpxOnv516m0t2m7vozfPsSEVBVER7U6Nh2U3LZXMQOsWJE8yJHrVe2lsG9hTngXLY/OoggfzL8xI8K6pfu/gsTxH9Kq+PxwtoWYkKOWpPIAGkeKLRWOWUWKdjbQFzKqDMx3BdZ9Ktq7FSJu+1G4EaeJ50s6FbRwj27jYa0bb5ouZgMxMSNRpl7hpvp81hn9rceH1pcePh7K5MnP0LMPszSSCRw7xwMCo8UqINRlHGRT0owAC7h8q0t3Cd9UslSEmHxKNorA+B+VH4Y6Gp8Xg7TAl0GnESp8iIoK1fticpYxvB1NBySGUG9oNbFrbUs7BVQSxO4RQOwdq/eg1xUYKTALaEgTEDlGs8ZqtWbN3ad5y6tawtowFYQbjDfI4kceAmNYM3OwBbXKoAVIHrvqsoqKr2SjJyd+iW4Y3UqxYPGaPe8JIihmvd1KhpMV/dy24caI+5Zd57z8hRbYqOFJtobSmQKclpHmLxIGgqbYaE3VJ/cCaW4W2XYAakmrVg9nraKnew48PIfWgwxV7DsRZLa0LfOUGaIfFqvGqz0l6QSpt2xqd7fSghmxTtnHyTBqt4m9NT3WJ30Dcag2LE0rK1yk1lIOEXcCXsm1eFy0xAnTK6kEEGGHGN3I0HgOiwR0f7yzZWDZTYUTBmMwu6eMVaul+MS7iGuoew4USdDIAB8BpS+zdGmo9RWhJOjy5ZGrS6K6dhW9WbEOBy6gH4XKns9H0e0yi/cylgR+EqmRP5S/GKOsXsomCeECJ395qW3id+4bt+8abtKZwT0SjncUn/AKNLuyUUKouuMgAGVV5eO/vpnaxROF+7ZyEkHMEUMQNYOsEzBneYoXCwLg+8PkRhOZEDnkN/eKaP9yAJGJvE8FCZJ84MVX4Jp1RL8Umm49FbOylP573qn/jRlkC1ldTczqw9ppA13gADXxmmYv4UF/x74XKMhAMzGuYcQDyik+Kx4X2XNxZ3OhAM8Pami8M72LDOvt/BviLq9a4XRScyjkGAYAdwmPKrts//AAbftf4S8B9aqI2TnbMZU5VEDcIUCNfCui7PwEWben5F9IrNP7Ho+O7dgIGn5tw4Dn41gGu4+7601GCme7uOteHCabvjUWjYhDcOn5vQd/fWIOU+g+tN/wCzyeG7x+lYmCM7j6GuoIVdU9QeJiffJql9J1L2Rl4Nr6afvvroNxIQj+U/CqcscRIO8UwG6ZT+ifSxMAWS5bIV3zG4vaIMAQyHhA4a9xrquydv2MQga3cVhzUyPPke41SNp9FrOIByEBuVUjF9FcXhLme0biH+K2SPWN47jStNFEz6CrS5bkcjzrjeyOnOMsaX06wfxD8N/MDst6CrVgvtFsvALZG5OsH1BANLaGH21jcRD+bjvgGNfKqZjOliq7JkVTPayxrEA+J8ase0NtW8RbKZ1WeIYj1BHzqqbU6L27rhrT20hQCNDmPEkiNfKpZE30asE4x7LRs3aAyrcQypH9NacYbEByw/iUfQ1Vuj+BewmRmVlkkEbxPA00RypkfKuhyR2X45dMYYZiRrv3HxG+saJqBMWBJI1Ou8fWtTjE19mTzZa0XRkasC2tiBGUEjmZpI1ynLLYLdp0JJ3G4PIACmWAwlvrFEAeA5CYmg8tHfC3sj6M4AhetcEFtFB4Lz8T8PGjsWWmJMcqY3dToNOFLNt3slsmYnTy404nQkx+O3gfvlVdxNzMdKIuFnJiQDQ1+EB51xOwDFtGlBb/Cpbhk1GTSMdG4t1lQtjgNKyuGLK1oZQGA86FbD2gwy2gz7xlUSI1meFNNpntHskDTSNdwB0NLVUBhlDDygeeuoqp5Dik6ZNgcIpGbqhvOkLPxr3Er1bgmyAp0/Ke7cPKjcLdAWCyzP8KT6xND4uGEE5teHD9xRU3exZRSja7Fm07gIyZWENIIG6faEcRpPdQmbLuAYHkYPoRpRmJU5phveD6ioLqsSOy/r/Sty8uCVWYPwmR+iBrBO5SD4yPdHxqXZ2xnW7mvFSVIgDcOI04fHvoi1ZafYNHpIudpQB2fWAZ8zrSyzqf5RljljX1e2S2n0rpWzG/Btf8tP9IrnptxV/wBm/wCFb/Qv+kViZ63iXbsLJrUmsrUmkN5hNeTXhNYDXHGmIMI36T8KpcVb9pH8J/01UWFMkRyMVbVts0FGKMNzKSDUWE21i7cKWW6P5lg+qx7xTZkBod7ImjwJPLJIJtbZt3BF6yo8gw90Go7uwMDiNygH+Vv+01CEFD38ODQeMMfJfsHxPQBR/g32t8gZUe/Q0sxfRzaFncVujvGvqPpReO2jirMGy5PNGghh4nX30Ts3p2oOXEIbLc1BynyA09D41CUY3s2458laKte2jftf4thx3gSPdrUH/EVptJg8jofSut4TGWcQuYG3cXnp7yJHrFLtsdE8FdUtctqgAJLGAAOJzbgKHxj8jll/bdvnTHZOzMViiMq9Vb/jcax/Ku8+6iNj7Jwlp2ZFDQ7hSddAxCmTwIANWG5t1VECs0nuka4QVWw3ZOxrOFEiXuRrcfVvL+Edwqe/tPKZBggyKquL28TupXdxrvoJPvpEmO5JI6xsjpEl8RIzjes+8d1Ldv7VDvlAlV5az+zVG2f0fxjkOiMkbmPY/qas1rZd5EhmDNxKjL/v7q3Y5NrZ52VJPQLiMcYOURSq9J3mmWKw0mDIgST/AEoG9hoEeFUZBAbVYMP0cDYNrhB609tf0gezHeJPpQGyNn9ffW2PZHac9w3+pgedX8CN1KURxt01rK6Pf6M4ZmLFCCTOjMB5CdK9rqOJOk5/vNz/AC/6RSqsrKsujzMv5mYWAre0JRjxzoAe45p+FZWVxKiW6ajaOX79KysqlIlKTs3Ro1qFlzucusnSvayiBbaiy8bJ2YgtrnRS5HamG17p3eVNAIrKyoHswikqR6a1JrKylKmhNYDWVlccDbUaLT+HzFVM1lZTohl7NGNa3BI7xWVlMQaB9wrdVmsrKNkuKTFe2sSiDtGPKareP2ijdkKHWPzDj3V5WVDI90bMS1YoS69o5rZKkcVJBHmK3x3SfEXUyO5K8YAGb9RHtedZWVmlro3wdrZDhrrxyFFWzzJNZWUOKB8khzsVLUkumbdoeH1q7bHW2RmtACNDCxXtZV8a0Sk22PEeRFQs0VlZVBSC6FfRlB8qSY3Za5h2ioYnWJjlI3msrK5gGOytnLhgQGzMxEtEaRoB3Uaz8a8rK5HS7NJrKysoin//2Q=="/>
          <p:cNvSpPr>
            <a:spLocks noChangeAspect="1" noChangeArrowheads="1"/>
          </p:cNvSpPr>
          <p:nvPr/>
        </p:nvSpPr>
        <p:spPr bwMode="auto">
          <a:xfrm>
            <a:off x="57150" y="-1222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3319" name="Picture 12" descr="http://www.pharmastar.it/binary_files/news/ricerca_1a_12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250" y="5013325"/>
            <a:ext cx="2303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665</Words>
  <Application>Microsoft Office PowerPoint</Application>
  <PresentationFormat>Presentazione su schermo (4:3)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Utente della copia di valutazione di Office 2004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tecno</cp:lastModifiedBy>
  <cp:revision>146</cp:revision>
  <dcterms:created xsi:type="dcterms:W3CDTF">2011-10-21T10:20:29Z</dcterms:created>
  <dcterms:modified xsi:type="dcterms:W3CDTF">2013-11-05T07:37:49Z</dcterms:modified>
</cp:coreProperties>
</file>