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6" r:id="rId3"/>
    <p:sldId id="289" r:id="rId4"/>
    <p:sldId id="301" r:id="rId5"/>
    <p:sldId id="298" r:id="rId6"/>
    <p:sldId id="267" r:id="rId7"/>
    <p:sldId id="277" r:id="rId8"/>
    <p:sldId id="268" r:id="rId9"/>
    <p:sldId id="295" r:id="rId10"/>
    <p:sldId id="294" r:id="rId11"/>
    <p:sldId id="290" r:id="rId12"/>
    <p:sldId id="278" r:id="rId13"/>
    <p:sldId id="279" r:id="rId14"/>
    <p:sldId id="300" r:id="rId15"/>
    <p:sldId id="280" r:id="rId16"/>
    <p:sldId id="281" r:id="rId17"/>
    <p:sldId id="282" r:id="rId18"/>
    <p:sldId id="299" r:id="rId19"/>
    <p:sldId id="292" r:id="rId20"/>
    <p:sldId id="259" r:id="rId21"/>
    <p:sldId id="284" r:id="rId22"/>
    <p:sldId id="261" r:id="rId23"/>
    <p:sldId id="302" r:id="rId24"/>
  </p:sldIdLst>
  <p:sldSz cx="9144000" cy="6858000" type="screen4x3"/>
  <p:notesSz cx="6858000" cy="9144000"/>
  <p:embeddedFontLst>
    <p:embeddedFont>
      <p:font typeface="Calibri" pitchFamily="34" charset="0"/>
      <p:regular r:id="rId26"/>
      <p:bold r:id="rId27"/>
      <p:italic r:id="rId28"/>
      <p:boldItalic r:id="rId29"/>
    </p:embeddedFont>
    <p:embeddedFont>
      <p:font typeface="Arial Narrow" pitchFamily="34" charset="0"/>
      <p:regular r:id="rId30"/>
      <p:bold r:id="rId31"/>
      <p:italic r:id="rId32"/>
      <p:boldItalic r:id="rId33"/>
    </p:embeddedFont>
    <p:embeddedFont>
      <p:font typeface="MS PGothic" pitchFamily="34" charset="-128"/>
      <p:regular r:id="rId34"/>
    </p:embeddedFont>
    <p:embeddedFont>
      <p:font typeface="Impact" pitchFamily="34" charset="0"/>
      <p:regular r:id="rId35"/>
    </p:embeddedFont>
    <p:embeddedFont>
      <p:font typeface="Comic Sans MS" pitchFamily="66" charset="0"/>
      <p:regular r:id="rId36"/>
      <p:bold r:id="rId37"/>
    </p:embeddedFont>
  </p:embeddedFontLst>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F4"/>
    <a:srgbClr val="FA0000"/>
    <a:srgbClr val="9933FF"/>
    <a:srgbClr val="39F030"/>
    <a:srgbClr val="1CE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7698" autoAdjust="0"/>
  </p:normalViewPr>
  <p:slideViewPr>
    <p:cSldViewPr>
      <p:cViewPr>
        <p:scale>
          <a:sx n="85" d="100"/>
          <a:sy n="85"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pitchFamily="34"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pitchFamily="34" charset="0"/>
              </a:defRPr>
            </a:lvl1pPr>
          </a:lstStyle>
          <a:p>
            <a:pPr>
              <a:defRPr/>
            </a:pPr>
            <a:fld id="{4427D2E2-6970-41F1-94F2-8EC2EB2567CF}" type="datetimeFigureOut">
              <a:rPr lang="it-IT"/>
              <a:pPr>
                <a:defRPr/>
              </a:pPr>
              <a:t>05/11/2013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pitchFamily="34"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pitchFamily="34" charset="0"/>
              </a:defRPr>
            </a:lvl1pPr>
          </a:lstStyle>
          <a:p>
            <a:pPr>
              <a:defRPr/>
            </a:pPr>
            <a:fld id="{A4045519-6D02-43B1-9306-F9078357C6B2}" type="slidenum">
              <a:rPr lang="it-IT"/>
              <a:pPr>
                <a:defRPr/>
              </a:pPr>
              <a:t>‹N›</a:t>
            </a:fld>
            <a:endParaRPr lang="it-IT"/>
          </a:p>
        </p:txBody>
      </p:sp>
    </p:spTree>
    <p:extLst>
      <p:ext uri="{BB962C8B-B14F-4D97-AF65-F5344CB8AC3E}">
        <p14:creationId xmlns:p14="http://schemas.microsoft.com/office/powerpoint/2010/main" val="1790589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127EFFB4-FE95-4839-B934-66C253D7F559}" type="slidenum">
              <a:rPr lang="en-GB" altLang="it-IT" smtClean="0">
                <a:cs typeface="Arial" charset="0"/>
              </a:rPr>
              <a:pPr/>
              <a:t>14</a:t>
            </a:fld>
            <a:endParaRPr lang="en-GB" altLang="it-IT" smtClean="0">
              <a:cs typeface="Arial" charset="0"/>
            </a:endParaRPr>
          </a:p>
        </p:txBody>
      </p:sp>
      <p:sp>
        <p:nvSpPr>
          <p:cNvPr id="27651" name="Text Box 1"/>
          <p:cNvSpPr txBox="1">
            <a:spLocks noChangeArrowheads="1"/>
          </p:cNvSpPr>
          <p:nvPr/>
        </p:nvSpPr>
        <p:spPr bwMode="auto">
          <a:xfrm>
            <a:off x="3886200" y="8686800"/>
            <a:ext cx="29670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a:buClr>
                <a:srgbClr val="000000"/>
              </a:buClr>
            </a:pPr>
            <a:fld id="{3F221598-8FD0-414C-AAE4-5B5AD74ABB7F}" type="slidenum">
              <a:rPr lang="en-GB" altLang="it-IT">
                <a:solidFill>
                  <a:srgbClr val="000000"/>
                </a:solidFill>
              </a:rPr>
              <a:pPr algn="r">
                <a:buClr>
                  <a:srgbClr val="000000"/>
                </a:buClr>
              </a:pPr>
              <a:t>14</a:t>
            </a:fld>
            <a:endParaRPr lang="en-GB" altLang="it-IT">
              <a:solidFill>
                <a:srgbClr val="000000"/>
              </a:solidFill>
            </a:endParaRPr>
          </a:p>
        </p:txBody>
      </p:sp>
      <p:sp>
        <p:nvSpPr>
          <p:cNvPr id="27652"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a:buClr>
                <a:srgbClr val="000000"/>
              </a:buClr>
            </a:pPr>
            <a:fld id="{8C1C5ADB-A274-4863-8061-8818B101C452}" type="slidenum">
              <a:rPr lang="en-GB" altLang="it-IT">
                <a:solidFill>
                  <a:srgbClr val="000000"/>
                </a:solidFill>
              </a:rPr>
              <a:pPr algn="r">
                <a:buClr>
                  <a:srgbClr val="000000"/>
                </a:buClr>
              </a:pPr>
              <a:t>14</a:t>
            </a:fld>
            <a:endParaRPr lang="en-GB" altLang="it-IT">
              <a:solidFill>
                <a:srgbClr val="000000"/>
              </a:solidFill>
            </a:endParaRPr>
          </a:p>
        </p:txBody>
      </p:sp>
      <p:sp>
        <p:nvSpPr>
          <p:cNvPr id="27653" name="Text Box 3"/>
          <p:cNvSpPr txBox="1">
            <a:spLocks noChangeArrowheads="1"/>
          </p:cNvSpPr>
          <p:nvPr/>
        </p:nvSpPr>
        <p:spPr bwMode="auto">
          <a:xfrm>
            <a:off x="1143000" y="685800"/>
            <a:ext cx="4568825" cy="3425825"/>
          </a:xfrm>
          <a:prstGeom prst="rect">
            <a:avLst/>
          </a:prstGeom>
          <a:solidFill>
            <a:srgbClr val="FFFFFF"/>
          </a:solidFill>
          <a:ln w="9360">
            <a:solidFill>
              <a:srgbClr val="000000"/>
            </a:solidFill>
            <a:miter lim="800000"/>
            <a:headEnd/>
            <a:tailEnd/>
          </a:ln>
        </p:spPr>
        <p:txBody>
          <a:bodyPr wrap="none" anchor="ct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it-IT" altLang="it-IT" sz="1800"/>
          </a:p>
        </p:txBody>
      </p:sp>
      <p:sp>
        <p:nvSpPr>
          <p:cNvPr id="27654" name="Rectangle 4"/>
          <p:cNvSpPr>
            <a:spLocks noChangeArrowheads="1"/>
          </p:cNvSpPr>
          <p:nvPr>
            <p:ph type="body"/>
          </p:nvPr>
        </p:nvSpPr>
        <p:spPr bwMode="auto">
          <a:xfrm>
            <a:off x="914400" y="4343400"/>
            <a:ext cx="50244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it-IT" altLang="it-IT" u="sng" smtClean="0"/>
              <a:t>Studio osservazionale retrospettivo in due fasi, con interposto, tra il primo ed il secondo rilievo, di un programma educazionale sul modello della </a:t>
            </a:r>
            <a:r>
              <a:rPr lang="it-IT" altLang="it-IT" i="1" u="sng" smtClean="0"/>
              <a:t>outreach visit. </a:t>
            </a:r>
            <a:endParaRPr lang="it-IT" altLang="it-IT" smtClean="0"/>
          </a:p>
          <a:p>
            <a:pPr lvl="1" eaLnBrk="1" hangingPunct="1"/>
            <a:r>
              <a:rPr lang="it-IT" altLang="it-IT" u="sng" smtClean="0"/>
              <a:t>Incontro </a:t>
            </a:r>
            <a:r>
              <a:rPr lang="it-IT" altLang="it-IT" i="1" u="sng" smtClean="0"/>
              <a:t>face-to-face</a:t>
            </a:r>
            <a:r>
              <a:rPr lang="it-IT" altLang="it-IT" u="sng" smtClean="0"/>
              <a:t> fra un Tutor esterno alla struttura e personale sanitario, nel contesto nel quale quest’ultimo opera.</a:t>
            </a:r>
          </a:p>
          <a:p>
            <a:pPr lvl="1" eaLnBrk="1" hangingPunct="1"/>
            <a:endParaRPr lang="it-IT" altLang="it-IT" u="sng" smtClean="0"/>
          </a:p>
          <a:p>
            <a:pPr eaLnBrk="1" hangingPunct="1"/>
            <a:r>
              <a:rPr lang="it-IT" altLang="it-IT" smtClean="0"/>
              <a:t>La modalità degli studi osservazionali </a:t>
            </a:r>
            <a:r>
              <a:rPr lang="it-IT" altLang="it-IT" i="1" smtClean="0"/>
              <a:t>Survey before-and-after </a:t>
            </a:r>
            <a:r>
              <a:rPr lang="it-IT" altLang="it-IT" smtClean="0"/>
              <a:t>con programma educazionale ha come pregio:</a:t>
            </a:r>
            <a:endParaRPr lang="it-IT" altLang="it-IT" sz="1100" smtClean="0"/>
          </a:p>
          <a:p>
            <a:pPr lvl="1" eaLnBrk="1" hangingPunct="1"/>
            <a:r>
              <a:rPr lang="it-IT" altLang="it-IT" smtClean="0"/>
              <a:t>L’acquisizione di informazioni </a:t>
            </a:r>
            <a:r>
              <a:rPr lang="it-IT" altLang="it-IT" i="1" smtClean="0"/>
              <a:t>real-life</a:t>
            </a:r>
            <a:r>
              <a:rPr lang="it-IT" altLang="it-IT" smtClean="0"/>
              <a:t> su alcuni aspetti relativi alla gestione dei pazienti in ospedale.</a:t>
            </a:r>
            <a:endParaRPr lang="it-IT" altLang="it-IT" sz="1100" smtClean="0"/>
          </a:p>
          <a:p>
            <a:pPr lvl="1" eaLnBrk="1" hangingPunct="1"/>
            <a:r>
              <a:rPr lang="it-IT" altLang="it-IT" smtClean="0"/>
              <a:t>La verifica dell’efficacia formativa del programma educazionale.</a:t>
            </a:r>
            <a:endParaRPr lang="it-IT" altLang="it-IT" sz="1100" smtClean="0"/>
          </a:p>
          <a:p>
            <a:pPr lvl="1" eaLnBrk="1" hangingPunct="1"/>
            <a:r>
              <a:rPr lang="it-IT" altLang="it-IT" smtClean="0"/>
              <a:t>Permette una raccolta dati per la "fase 3" in modo assolutamente omogeneo rispetto alla valutazione basale di fase 1.</a:t>
            </a:r>
            <a:endParaRPr lang="it-IT" altLang="it-IT" sz="1100" smtClean="0"/>
          </a:p>
          <a:p>
            <a:pPr lvl="1" eaLnBrk="1" hangingPunct="1"/>
            <a:endParaRPr lang="it-IT" altLang="it-IT" sz="1100" smtClean="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15226061-E945-4741-A836-3DCAFBA2D07A}" type="slidenum">
              <a:rPr lang="it-IT" altLang="it-IT" smtClean="0">
                <a:cs typeface="Arial" charset="0"/>
              </a:rPr>
              <a:pPr/>
              <a:t>16</a:t>
            </a:fld>
            <a:endParaRPr lang="it-IT" altLang="it-IT"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Vi propongo un "forum" "sull'impatto formativo della formazione", tema sempre più pressante e concreto che va ben oltre il concetto di "verifica dell'apprendimento".</a:t>
            </a:r>
          </a:p>
          <a:p>
            <a:r>
              <a:rPr lang="it-IT" altLang="it-IT" smtClean="0"/>
              <a:t> </a:t>
            </a:r>
          </a:p>
          <a:p>
            <a:r>
              <a:rPr lang="it-IT" altLang="it-IT" smtClean="0"/>
              <a:t>Avendo appena concluso e apparentemente bene la verifica interna a due anni dall'accreditamento, mi pongo il problema su come far passare il messaggio e la metodologia connesse a queste tematiche.</a:t>
            </a:r>
          </a:p>
          <a:p>
            <a:r>
              <a:rPr lang="it-IT" altLang="it-IT" smtClean="0"/>
              <a:t> </a:t>
            </a:r>
          </a:p>
          <a:p>
            <a:r>
              <a:rPr lang="it-IT" altLang="it-IT" smtClean="0"/>
              <a:t>La cosa che mi ha piu colpito, a distanza dal primo evento "accreditante" è che i passi avanti minori, pur in un ambito che, mi autodefinisco, ottimo, sono stati compiuti su questo aspetto e mi sembra di aver colto alcuni punti metodologici di base che vorrei condividere estremizzando.</a:t>
            </a:r>
          </a:p>
          <a:p>
            <a:r>
              <a:rPr lang="it-IT" altLang="it-IT" smtClean="0"/>
              <a:t> </a:t>
            </a:r>
          </a:p>
          <a:p>
            <a:r>
              <a:rPr lang="it-IT" altLang="it-IT" smtClean="0"/>
              <a:t>Qualunque azione formativa o azione di miglioramento deve partire da un dato numerico , cioè da un fatto misurabile e che risulti critico (cioè che si decida che è rilevante e deve essere migliorato). Il dato stesso costituisce l'indicatore.</a:t>
            </a:r>
          </a:p>
          <a:p>
            <a:r>
              <a:rPr lang="it-IT" altLang="it-IT" smtClean="0"/>
              <a:t>La predisposizione della misura del dato rappresenta la base per la progettazione e la predisposizione dell'intervento.</a:t>
            </a:r>
          </a:p>
          <a:p>
            <a:r>
              <a:rPr lang="it-IT" altLang="it-IT" smtClean="0"/>
              <a:t> </a:t>
            </a:r>
          </a:p>
          <a:p>
            <a:r>
              <a:rPr lang="it-IT" altLang="it-IT" smtClean="0"/>
              <a:t>Apparentemente è un concetto banale.</a:t>
            </a:r>
          </a:p>
          <a:p>
            <a:r>
              <a:rPr lang="it-IT" altLang="it-IT" smtClean="0"/>
              <a:t>Diversi progetto FADOI (vedi studio Diamond) su diabete seguono questo schema.</a:t>
            </a:r>
          </a:p>
          <a:p>
            <a:r>
              <a:rPr lang="it-IT" altLang="it-IT" smtClean="0"/>
              <a:t> </a:t>
            </a:r>
          </a:p>
          <a:p>
            <a:r>
              <a:rPr lang="it-IT" altLang="it-IT" smtClean="0"/>
              <a:t>In realtà molti progetti di miglioramento cosi come molti percorsi formativi risultano fumosi e cadono proprio su indicatori non rilevanti o impatti non misurabili.</a:t>
            </a:r>
          </a:p>
          <a:p>
            <a:r>
              <a:rPr lang="it-IT" altLang="it-IT" smtClean="0"/>
              <a:t> </a:t>
            </a:r>
          </a:p>
          <a:p>
            <a:r>
              <a:rPr lang="it-IT" altLang="it-IT" smtClean="0"/>
              <a:t>Mi piacerebbe costruire un lista di esperienze su questo modello, mettendo in risalto la modalità e la metodologia di rilevazione dell'indicatore per selezionare interventi.</a:t>
            </a:r>
          </a:p>
          <a:p>
            <a:r>
              <a:rPr lang="it-IT" altLang="it-IT" smtClean="0"/>
              <a:t> </a:t>
            </a:r>
          </a:p>
          <a:p>
            <a:r>
              <a:rPr lang="it-IT" altLang="it-IT" smtClean="0"/>
              <a:t>La base dovrebbe essere la non dispendiosità della rilevazione del dato (cioè non mi si dica che si aveva a disposizione un borsista che ha raccolto i numeri). La raccolta del dato dovrebbe essere insita nella pratica clinica e magari elaborabile direttamente.</a:t>
            </a:r>
          </a:p>
          <a:p>
            <a:r>
              <a:rPr lang="it-IT" altLang="it-IT" smtClean="0"/>
              <a:t> </a:t>
            </a:r>
          </a:p>
          <a:p>
            <a:r>
              <a:rPr lang="it-IT" altLang="it-IT" smtClean="0"/>
              <a:t>Che ne pensate? E' roba che esiste?</a:t>
            </a:r>
          </a:p>
          <a:p>
            <a:r>
              <a:rPr lang="it-IT" altLang="it-IT" smtClean="0"/>
              <a:t> </a:t>
            </a:r>
          </a:p>
          <a:p>
            <a:r>
              <a:rPr lang="it-IT" altLang="it-IT" smtClean="0"/>
              <a:t> </a:t>
            </a:r>
          </a:p>
          <a:p>
            <a:r>
              <a:rPr lang="it-IT" altLang="it-IT" smtClean="0"/>
              <a:t>Caro Giorgio,</a:t>
            </a:r>
          </a:p>
          <a:p>
            <a:r>
              <a:rPr lang="it-IT" altLang="it-IT" smtClean="0"/>
              <a:t>io penso che quanto Tu hai ben sottolineato , rappresenti un VERO PROBLEMA .</a:t>
            </a:r>
          </a:p>
          <a:p>
            <a:r>
              <a:rPr lang="it-IT" altLang="it-IT" smtClean="0"/>
              <a:t>Provo a spiegarmi : FORMAZIONE e PROGETTI di MIGLIORAMENTO SONO MOMENTI CHE NON SEMPRE PROCEDONO APPAIATI , si può struttura un adeguato Progetto di Miglioramento senza insistere più di tanto sulla quota culturale (che è vero che ci vuole , ma che è spesso data per acquisita ... l'esempio che hai fatto dello Studio DIAMOND è ben calzante : tutti sappiamo che l ' HbA1C è un indicatore utilissimo sia per la DD delle Iperglicemie Ospedaliere che per pianificare il trattamento post dimissione, MA ... molto spesso ci dimentichiamo di richiederla e quindi , un momento di riflessione come quello che ci ha indotto a fare lo Studio DIAMOND può essere utilizzato per il Miglioramento della Pratica Clinica) ... per converso si può strutturare un evento formativo senza il preciso scopo di migliorare gli esiti di un processo organizzativo ...</a:t>
            </a:r>
          </a:p>
          <a:p>
            <a:r>
              <a:rPr lang="it-IT" altLang="it-IT" smtClean="0"/>
              <a:t>A questa prima considerazione si deve poi aggiungere che la metodologia usuale degli eventi formativi , ad eccezione degli Audit , non aiuta di certo ad individuare degli indicatori misurabili .</a:t>
            </a:r>
          </a:p>
          <a:p>
            <a:r>
              <a:rPr lang="it-IT" altLang="it-IT" smtClean="0"/>
              <a:t>Ancora , diversa è la Formazione attuabile all'interno di una U.O. o di un Ospedale , rispetto a quella di una Società Scientifica --&gt; scopi e "mandanti"  sono differenti Certo , nell'ambito di una Società Scientifica vi dovrebbe essere una SEZIONE del DIPARTIMENTO della FORMAZIONE che POTESSE ESSERE di AIUTO ai singoli Soci che lo richiedessero per poter strutturare Progetti di Miglioramento Peraltro nel nostro ambito , FADOI che è stata capace di far sì che una quota parte dei Corsi Precongressuali fossero "liberi" ed autogestiti (e quindi improntabili anche nel senso da Te prospettato) , non ha ancora avuto la forza di strutturarsi come Scuola Metodologica di Formazione e forse non l'avrà mai , perché sarebbe un dispendio di risorse non tollerabile per la nostra Organizzazione , a meno di individuare Strutture Esterne e Qualificate che ci potessero affiancare ...  </a:t>
            </a:r>
          </a:p>
          <a:p>
            <a:r>
              <a:rPr lang="it-IT" altLang="it-IT" smtClean="0"/>
              <a:t>Su tutto questo poi vi è l'alea dei costi ... siamo sicuri che le Aziende Farmaceutiche siano al nostro fianco in una impostazione come questa , che mira ad una appropriatezza di comportamento prescrittivo o di utilizzo diagnostico che potrebbe in qualche caso imbarazzarle ???</a:t>
            </a:r>
          </a:p>
          <a:p>
            <a:r>
              <a:rPr lang="it-IT" altLang="it-IT" smtClean="0"/>
              <a:t>Lascio agli Altri , considerazioni più strutturate e proposte operative ,segnalando che questo potrebbe essere il nocciolo di uno dei Focus da inserire nel Ns prossimo Convegno Romagnolo Av Salut Il Consigliere Onorario Marco</a:t>
            </a:r>
          </a:p>
          <a:p>
            <a:r>
              <a:rPr lang="it-IT" altLang="it-IT" smtClean="0"/>
              <a:t> </a:t>
            </a:r>
          </a:p>
          <a:p>
            <a:r>
              <a:rPr lang="it-IT" altLang="it-IT" smtClean="0"/>
              <a:t>Cari Giorgio e Marco,</a:t>
            </a:r>
          </a:p>
          <a:p>
            <a:r>
              <a:rPr lang="it-IT" altLang="it-IT" smtClean="0"/>
              <a:t>avete naturalmente focalizzato quelli che sono i punti chiave del problema formativo e che nel dare il via all'arduo ed impegnativo progetto di divenire Provider ci siamo naturalmente posti.</a:t>
            </a:r>
          </a:p>
          <a:p>
            <a:r>
              <a:rPr lang="it-IT" altLang="it-IT" smtClean="0"/>
              <a:t>Tutti sapete come questo progetto nasca dalla, finalmente tanto attesa, nuova regolamentazione per la Formazione Medica. In questo cambio, oserei dire epocale, si è delineato un nuovo ed ignoto scenario per il Sistema di Formazione Continua in Medicina.</a:t>
            </a:r>
          </a:p>
          <a:p>
            <a:r>
              <a:rPr lang="it-IT" altLang="it-IT" smtClean="0"/>
              <a:t>Il processo formativo si è trovato di fronte ad un grosso mutamento, abbandonando i vecchi "creditifici" ed affrontando un approccio TRANSLAZIONALE, ovvero partendo dalla INFORMAZIONE  (letteratura, linee guida, news ...) transitando per la FORMAZIONE, il tutto per giungere ad un CAMBIAMENTO.</a:t>
            </a:r>
          </a:p>
          <a:p>
            <a:r>
              <a:rPr lang="it-IT" altLang="it-IT" smtClean="0"/>
              <a:t>La FORMAZIONE In ambito lavorativo indica il passaggio di conoscenze, il trasferimento di contenuti e metodi per fare acquisire alle persone livelli di competenze sempre maggiori. È altrettanto evidente come la formazione efficace preveda controllo e verifica del reale passaggio dei contenuti, ma, soprattutto, l’obiettivo è che la persona SAPPIA FARE.</a:t>
            </a:r>
          </a:p>
          <a:p>
            <a:r>
              <a:rPr lang="it-IT" altLang="it-IT" smtClean="0"/>
              <a:t>Quindi, come ben sottolinea Marco, non è tanto (e non è solo) importante verificare l'apprendimento, ma ciò che è rilevante è appurare se l'impatto formativo abbia indotto un CAMBIAMENTO, OVVERO ABBIA INDOTTO MIGLIORAMENTO DELLA QUALITA', EFFICIENZA, EFFICACIA, APPROPRIATEZZA E SICUREZZA DEI SISTEMI SANITARI.</a:t>
            </a:r>
          </a:p>
          <a:p>
            <a:r>
              <a:rPr lang="it-IT" altLang="it-IT" smtClean="0"/>
              <a:t>Naturalmente tutto nasce dall'analisi dei bisogni formativi, ed in questo, come ricorda bene Antonio Sacchetta, il gruppo della Clinical Competence sta già facendo il suo prezioso lavoro. Se avete notato, già in occasione del prossimo Congresso Nazionale, ho chiesto a tutti i responsabili dei corsi di caratterizzare i loro progetti sulla base del livello formativo cui sono indirizzati: PROFESSIONALITA' DI BASE, PROFESSIONALITA' OTTIMALE, PROFESSIONALITA' ECCELLENTE E COMPETENZE DISTINTIVE.</a:t>
            </a:r>
          </a:p>
          <a:p>
            <a:r>
              <a:rPr lang="it-IT" altLang="it-IT" smtClean="0"/>
              <a:t>Partire è facile, ciò che è arduo è arrivare. Il problema vero è proprio quello che Giorgio sottolinea: i misuratori. COME SI MISURA UN CAMBIAMENTO? E, soprattutto, come fa questo misuratore ad essere NUMERICO, come tu chiedi giustamente. Semplice rispondere alla tua domanda "è roba che esiste?" NO. Se fosse esistita l'avremmo adottata. Ed in questo rispondo anche a Giovanni Gulli, nel cui scetticismo pessimistico vedo, naturalmente, una forte spinta costruttiva.</a:t>
            </a:r>
          </a:p>
          <a:p>
            <a:r>
              <a:rPr lang="it-IT" altLang="it-IT" smtClean="0"/>
              <a:t>Ciò che è sostanziale è che, in ogni caso, la FADOI è partita; senza partire sicuramente non si arriva, e noi speriamo di arrivare, visto che siamo un grande gruppo, come questi Forum Estemporanei dimostrano.</a:t>
            </a:r>
          </a:p>
          <a:p>
            <a:r>
              <a:rPr lang="it-IT" altLang="it-IT" smtClean="0"/>
              <a:t>Dato certo è che per noi valgono le parole di Seneca: "Gran parte di ogni miglioramento sta nella volontà di migliorare."</a:t>
            </a:r>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6EBC847-8FA8-4EA9-AA75-B4792431FC8C}" type="slidenum">
              <a:rPr lang="it-IT" altLang="it-IT" smtClean="0">
                <a:cs typeface="Arial" charset="0"/>
              </a:rPr>
              <a:pPr/>
              <a:t>21</a:t>
            </a:fld>
            <a:endParaRPr lang="it-IT" altLang="it-IT"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747739C-9930-4028-BAC1-59C610F1D02E}" type="datetimeFigureOut">
              <a:rPr lang="it-IT"/>
              <a:pPr>
                <a:defRPr/>
              </a:pPr>
              <a:t>05/11/2013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5A4BFDC-CA47-416E-86C6-FA67393C0576}" type="slidenum">
              <a:rPr lang="it-IT"/>
              <a:pPr>
                <a:defRPr/>
              </a:pPr>
              <a:t>‹N›</a:t>
            </a:fld>
            <a:endParaRPr lang="it-IT"/>
          </a:p>
        </p:txBody>
      </p:sp>
    </p:spTree>
    <p:extLst>
      <p:ext uri="{BB962C8B-B14F-4D97-AF65-F5344CB8AC3E}">
        <p14:creationId xmlns:p14="http://schemas.microsoft.com/office/powerpoint/2010/main" val="199018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1F83A45-EE3D-4FE3-8750-70782DFA4A69}" type="datetimeFigureOut">
              <a:rPr lang="it-IT"/>
              <a:pPr>
                <a:defRPr/>
              </a:pPr>
              <a:t>05/11/2013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4A98A5-287F-43B0-B20C-4B1ADFF8B53F}" type="slidenum">
              <a:rPr lang="it-IT"/>
              <a:pPr>
                <a:defRPr/>
              </a:pPr>
              <a:t>‹N›</a:t>
            </a:fld>
            <a:endParaRPr lang="it-IT"/>
          </a:p>
        </p:txBody>
      </p:sp>
    </p:spTree>
    <p:extLst>
      <p:ext uri="{BB962C8B-B14F-4D97-AF65-F5344CB8AC3E}">
        <p14:creationId xmlns:p14="http://schemas.microsoft.com/office/powerpoint/2010/main" val="337054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38B8850-B8D3-42B0-B14F-3DB7B423A217}" type="datetimeFigureOut">
              <a:rPr lang="it-IT"/>
              <a:pPr>
                <a:defRPr/>
              </a:pPr>
              <a:t>05/11/2013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2F3D348-F5C8-44D7-83A5-75712CA2A677}" type="slidenum">
              <a:rPr lang="it-IT"/>
              <a:pPr>
                <a:defRPr/>
              </a:pPr>
              <a:t>‹N›</a:t>
            </a:fld>
            <a:endParaRPr lang="it-IT"/>
          </a:p>
        </p:txBody>
      </p:sp>
    </p:spTree>
    <p:extLst>
      <p:ext uri="{BB962C8B-B14F-4D97-AF65-F5344CB8AC3E}">
        <p14:creationId xmlns:p14="http://schemas.microsoft.com/office/powerpoint/2010/main" val="232246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456D08-3591-43B0-B076-14FDC66BC870}" type="datetimeFigureOut">
              <a:rPr lang="it-IT"/>
              <a:pPr>
                <a:defRPr/>
              </a:pPr>
              <a:t>05/11/2013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94947A-A9B3-4035-A61F-A4D2462DC522}" type="slidenum">
              <a:rPr lang="it-IT"/>
              <a:pPr>
                <a:defRPr/>
              </a:pPr>
              <a:t>‹N›</a:t>
            </a:fld>
            <a:endParaRPr lang="it-IT"/>
          </a:p>
        </p:txBody>
      </p:sp>
    </p:spTree>
    <p:extLst>
      <p:ext uri="{BB962C8B-B14F-4D97-AF65-F5344CB8AC3E}">
        <p14:creationId xmlns:p14="http://schemas.microsoft.com/office/powerpoint/2010/main" val="279943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9E2E618-F905-482A-8AC1-07E93C1E4C02}" type="datetimeFigureOut">
              <a:rPr lang="it-IT"/>
              <a:pPr>
                <a:defRPr/>
              </a:pPr>
              <a:t>05/11/2013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AA108BD-DB02-4757-B21C-19B89751B85D}" type="slidenum">
              <a:rPr lang="it-IT"/>
              <a:pPr>
                <a:defRPr/>
              </a:pPr>
              <a:t>‹N›</a:t>
            </a:fld>
            <a:endParaRPr lang="it-IT"/>
          </a:p>
        </p:txBody>
      </p:sp>
    </p:spTree>
    <p:extLst>
      <p:ext uri="{BB962C8B-B14F-4D97-AF65-F5344CB8AC3E}">
        <p14:creationId xmlns:p14="http://schemas.microsoft.com/office/powerpoint/2010/main" val="238007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334F48A-063E-4F91-AB55-E40B04E7DFE7}" type="datetimeFigureOut">
              <a:rPr lang="it-IT"/>
              <a:pPr>
                <a:defRPr/>
              </a:pPr>
              <a:t>05/11/2013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F5333E4-5DAD-43CE-B623-BA0289C5C1B6}" type="slidenum">
              <a:rPr lang="it-IT"/>
              <a:pPr>
                <a:defRPr/>
              </a:pPr>
              <a:t>‹N›</a:t>
            </a:fld>
            <a:endParaRPr lang="it-IT"/>
          </a:p>
        </p:txBody>
      </p:sp>
    </p:spTree>
    <p:extLst>
      <p:ext uri="{BB962C8B-B14F-4D97-AF65-F5344CB8AC3E}">
        <p14:creationId xmlns:p14="http://schemas.microsoft.com/office/powerpoint/2010/main" val="282727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1B7492D-3A01-44CB-B20C-2AAE9AC39530}" type="datetimeFigureOut">
              <a:rPr lang="it-IT"/>
              <a:pPr>
                <a:defRPr/>
              </a:pPr>
              <a:t>05/11/2013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1246DE2-D3DD-4EA6-A1AF-04E546674811}" type="slidenum">
              <a:rPr lang="it-IT"/>
              <a:pPr>
                <a:defRPr/>
              </a:pPr>
              <a:t>‹N›</a:t>
            </a:fld>
            <a:endParaRPr lang="it-IT"/>
          </a:p>
        </p:txBody>
      </p:sp>
    </p:spTree>
    <p:extLst>
      <p:ext uri="{BB962C8B-B14F-4D97-AF65-F5344CB8AC3E}">
        <p14:creationId xmlns:p14="http://schemas.microsoft.com/office/powerpoint/2010/main" val="1893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BE85255-1D93-406B-9BA6-25FC70D30702}" type="datetimeFigureOut">
              <a:rPr lang="it-IT"/>
              <a:pPr>
                <a:defRPr/>
              </a:pPr>
              <a:t>05/11/2013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D81B1FB-68ED-448C-A3EB-4E75BB1B977D}" type="slidenum">
              <a:rPr lang="it-IT"/>
              <a:pPr>
                <a:defRPr/>
              </a:pPr>
              <a:t>‹N›</a:t>
            </a:fld>
            <a:endParaRPr lang="it-IT"/>
          </a:p>
        </p:txBody>
      </p:sp>
    </p:spTree>
    <p:extLst>
      <p:ext uri="{BB962C8B-B14F-4D97-AF65-F5344CB8AC3E}">
        <p14:creationId xmlns:p14="http://schemas.microsoft.com/office/powerpoint/2010/main" val="28599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clrChange>
              <a:clrFrom>
                <a:srgbClr val="8CC580"/>
              </a:clrFrom>
              <a:clrTo>
                <a:srgbClr val="8CC580">
                  <a:alpha val="0"/>
                </a:srgbClr>
              </a:clrTo>
            </a:clrChange>
          </a:blip>
          <a:stretch>
            <a:fillRect/>
          </a:stretch>
        </p:blipFill>
        <p:spPr>
          <a:xfrm>
            <a:off x="25400" y="6245225"/>
            <a:ext cx="641350" cy="596900"/>
          </a:xfrm>
          <a:prstGeom prst="rect">
            <a:avLst/>
          </a:prstGeom>
          <a:effectLst>
            <a:outerShdw blurRad="50800" dist="38100" dir="5400000" algn="t" rotWithShape="0">
              <a:prstClr val="black">
                <a:alpha val="40000"/>
              </a:prstClr>
            </a:outerShdw>
          </a:effectLst>
        </p:spPr>
      </p:pic>
      <p:sp>
        <p:nvSpPr>
          <p:cNvPr id="3" name="Ritaglia angolo diagonale rettangolo 2"/>
          <p:cNvSpPr/>
          <p:nvPr userDrawn="1"/>
        </p:nvSpPr>
        <p:spPr>
          <a:xfrm>
            <a:off x="71754" y="58316"/>
            <a:ext cx="9000492" cy="6741368"/>
          </a:xfrm>
          <a:prstGeom prst="snip2Diag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4" name="Immagine 3"/>
          <p:cNvPicPr>
            <a:picLocks noChangeAspect="1"/>
          </p:cNvPicPr>
          <p:nvPr userDrawn="1"/>
        </p:nvPicPr>
        <p:blipFill>
          <a:blip r:embed="rId3">
            <a:clrChange>
              <a:clrFrom>
                <a:srgbClr val="FFFFFF"/>
              </a:clrFrom>
              <a:clrTo>
                <a:srgbClr val="FFFFFF">
                  <a:alpha val="0"/>
                </a:srgbClr>
              </a:clrTo>
            </a:clrChange>
          </a:blip>
          <a:stretch>
            <a:fillRect/>
          </a:stretch>
        </p:blipFill>
        <p:spPr>
          <a:xfrm>
            <a:off x="8243888" y="44450"/>
            <a:ext cx="865187" cy="714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961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46DAC58-B2A7-4990-BED0-1F8B6363DFAD}" type="datetimeFigureOut">
              <a:rPr lang="it-IT"/>
              <a:pPr>
                <a:defRPr/>
              </a:pPr>
              <a:t>05/11/2013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B9708F4-9BEE-4ABF-8065-B5A4DB3460A1}" type="slidenum">
              <a:rPr lang="it-IT"/>
              <a:pPr>
                <a:defRPr/>
              </a:pPr>
              <a:t>‹N›</a:t>
            </a:fld>
            <a:endParaRPr lang="it-IT"/>
          </a:p>
        </p:txBody>
      </p:sp>
    </p:spTree>
    <p:extLst>
      <p:ext uri="{BB962C8B-B14F-4D97-AF65-F5344CB8AC3E}">
        <p14:creationId xmlns:p14="http://schemas.microsoft.com/office/powerpoint/2010/main" val="391459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5EF9CBA-1033-4B00-852A-E00C6117AC15}" type="datetimeFigureOut">
              <a:rPr lang="it-IT"/>
              <a:pPr>
                <a:defRPr/>
              </a:pPr>
              <a:t>05/11/2013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7E89149-A00D-45AC-9646-6F4F8A1CB5CC}" type="slidenum">
              <a:rPr lang="it-IT"/>
              <a:pPr>
                <a:defRPr/>
              </a:pPr>
              <a:t>‹N›</a:t>
            </a:fld>
            <a:endParaRPr lang="it-IT"/>
          </a:p>
        </p:txBody>
      </p:sp>
    </p:spTree>
    <p:extLst>
      <p:ext uri="{BB962C8B-B14F-4D97-AF65-F5344CB8AC3E}">
        <p14:creationId xmlns:p14="http://schemas.microsoft.com/office/powerpoint/2010/main" val="287962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84000"/>
              </a:srgbClr>
            </a:gs>
            <a:gs pos="7001">
              <a:srgbClr val="E6E6E6"/>
            </a:gs>
            <a:gs pos="32001">
              <a:srgbClr val="7D8496"/>
            </a:gs>
            <a:gs pos="47000">
              <a:srgbClr val="E6E6E6"/>
            </a:gs>
            <a:gs pos="85001">
              <a:srgbClr val="7D8496"/>
            </a:gs>
            <a:gs pos="100000">
              <a:srgbClr val="E6E6E6"/>
            </a:gs>
          </a:gsLst>
          <a:lin ang="18900000" scaled="1"/>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B09F24-91C7-4927-AAF9-3B16B8BFC893}" type="datetimeFigureOut">
              <a:rPr lang="it-IT"/>
              <a:pPr>
                <a:defRPr/>
              </a:pPr>
              <a:t>05/11/2013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9199E5E-42BC-4A31-95B8-9B970C2A478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11559" y="5019795"/>
            <a:ext cx="5328593"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nSpc>
                <a:spcPct val="80000"/>
              </a:lnSpc>
              <a:defRPr/>
            </a:pPr>
            <a:r>
              <a:rPr lang="it-IT" sz="2400" b="1" dirty="0">
                <a:solidFill>
                  <a:schemeClr val="tx2">
                    <a:lumMod val="75000"/>
                  </a:schemeClr>
                </a:solidFill>
                <a:latin typeface="+mn-lt"/>
              </a:rPr>
              <a:t>ANDREA FONTANELLA</a:t>
            </a:r>
          </a:p>
          <a:p>
            <a:pPr>
              <a:lnSpc>
                <a:spcPct val="80000"/>
              </a:lnSpc>
              <a:defRPr/>
            </a:pPr>
            <a:r>
              <a:rPr lang="it-IT" sz="2200" dirty="0">
                <a:solidFill>
                  <a:schemeClr val="tx2">
                    <a:lumMod val="75000"/>
                  </a:schemeClr>
                </a:solidFill>
                <a:latin typeface="+mn-lt"/>
              </a:rPr>
              <a:t>Direttore Dipartimento per la Formazione Clinica e l’Aggiornamento </a:t>
            </a:r>
            <a:r>
              <a:rPr lang="it-IT" sz="2200" b="1" dirty="0">
                <a:solidFill>
                  <a:schemeClr val="tx2">
                    <a:lumMod val="75000"/>
                  </a:schemeClr>
                </a:solidFill>
                <a:latin typeface="+mn-lt"/>
              </a:rPr>
              <a:t>Fondazione FADOI</a:t>
            </a:r>
          </a:p>
          <a:p>
            <a:pPr>
              <a:lnSpc>
                <a:spcPct val="80000"/>
              </a:lnSpc>
              <a:defRPr/>
            </a:pPr>
            <a:r>
              <a:rPr lang="it-IT" sz="2200" b="1" dirty="0">
                <a:solidFill>
                  <a:schemeClr val="tx2">
                    <a:lumMod val="75000"/>
                  </a:schemeClr>
                </a:solidFill>
                <a:latin typeface="+mn-lt"/>
              </a:rPr>
              <a:t>Presidente Nazionale Eletto FADOI</a:t>
            </a:r>
          </a:p>
        </p:txBody>
      </p:sp>
      <p:sp>
        <p:nvSpPr>
          <p:cNvPr id="4" name="Rettangolo 3"/>
          <p:cNvSpPr/>
          <p:nvPr/>
        </p:nvSpPr>
        <p:spPr>
          <a:xfrm>
            <a:off x="323850" y="115888"/>
            <a:ext cx="7056438" cy="1693862"/>
          </a:xfrm>
          <a:prstGeom prst="rect">
            <a:avLst/>
          </a:prstGeom>
        </p:spPr>
        <p:txBody>
          <a:bodyPr>
            <a:spAutoFit/>
          </a:bodyPr>
          <a:lstStyle/>
          <a:p>
            <a:pPr>
              <a:defRPr/>
            </a:pPr>
            <a:r>
              <a:rPr lang="it-IT" sz="2800" b="1" dirty="0">
                <a:solidFill>
                  <a:schemeClr val="accent3">
                    <a:lumMod val="75000"/>
                  </a:schemeClr>
                </a:solidFill>
              </a:rPr>
              <a:t>SALA Severini</a:t>
            </a:r>
          </a:p>
          <a:p>
            <a:pPr>
              <a:defRPr/>
            </a:pPr>
            <a:r>
              <a:rPr lang="it-IT" sz="2800" b="1" dirty="0">
                <a:solidFill>
                  <a:schemeClr val="accent3">
                    <a:lumMod val="75000"/>
                  </a:schemeClr>
                </a:solidFill>
              </a:rPr>
              <a:t>SEMINARIO</a:t>
            </a:r>
          </a:p>
          <a:p>
            <a:pPr>
              <a:defRPr/>
            </a:pPr>
            <a:r>
              <a:rPr lang="it-IT" sz="2400" b="1" dirty="0"/>
              <a:t>Industria e Società Scientifiche:</a:t>
            </a:r>
          </a:p>
          <a:p>
            <a:pPr>
              <a:defRPr/>
            </a:pPr>
            <a:r>
              <a:rPr lang="it-IT" sz="2400" b="1" dirty="0"/>
              <a:t>Interessi Convergenti nella Formazione Continua?</a:t>
            </a:r>
            <a:endParaRPr lang="it-IT" sz="2400" dirty="0"/>
          </a:p>
        </p:txBody>
      </p:sp>
      <p:pic>
        <p:nvPicPr>
          <p:cNvPr id="5" name="Immagine 4"/>
          <p:cNvPicPr>
            <a:picLocks noChangeAspect="1"/>
          </p:cNvPicPr>
          <p:nvPr/>
        </p:nvPicPr>
        <p:blipFill>
          <a:blip r:embed="rId2" cstate="print">
            <a:extLst/>
          </a:blip>
          <a:stretch>
            <a:fillRect/>
          </a:stretch>
        </p:blipFill>
        <p:spPr>
          <a:xfrm>
            <a:off x="1403648" y="1340768"/>
            <a:ext cx="7308304" cy="38103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srcRect t="8369" b="64362"/>
          <a:stretch/>
        </p:blipFill>
        <p:spPr bwMode="auto">
          <a:xfrm>
            <a:off x="179388" y="1125538"/>
            <a:ext cx="2952750" cy="2951162"/>
          </a:xfrm>
          <a:prstGeom prst="rect">
            <a:avLst/>
          </a:prstGeom>
          <a:noFill/>
          <a:ln w="9525">
            <a:noFill/>
            <a:miter lim="800000"/>
            <a:headEnd/>
            <a:tailEnd/>
          </a:ln>
          <a:effectLst>
            <a:outerShdw blurRad="50800" dist="38100" dir="5400000" algn="t" rotWithShape="0">
              <a:prstClr val="black">
                <a:alpha val="40000"/>
              </a:prstClr>
            </a:outerShdw>
          </a:effectLst>
          <a:extLst/>
        </p:spPr>
      </p:pic>
      <p:sp>
        <p:nvSpPr>
          <p:cNvPr id="2" name="CasellaDiTesto 1"/>
          <p:cNvSpPr txBox="1"/>
          <p:nvPr/>
        </p:nvSpPr>
        <p:spPr>
          <a:xfrm>
            <a:off x="34925" y="188913"/>
            <a:ext cx="8424863" cy="49212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600" b="1" dirty="0">
                <a:solidFill>
                  <a:schemeClr val="tx2"/>
                </a:solidFill>
                <a:latin typeface="Arial Narrow" pitchFamily="34" charset="0"/>
                <a:cs typeface="Arial" pitchFamily="34" charset="0"/>
              </a:rPr>
              <a:t>Corsi di Perfezionamento: Metodologia della Ricerca Clinica</a:t>
            </a:r>
            <a:endParaRPr lang="it-IT" b="1" dirty="0">
              <a:solidFill>
                <a:schemeClr val="tx2"/>
              </a:solidFill>
              <a:latin typeface="Arial Narrow" pitchFamily="34" charset="0"/>
              <a:cs typeface="Arial" pitchFamily="34" charset="0"/>
            </a:endParaRPr>
          </a:p>
        </p:txBody>
      </p:sp>
      <p:sp>
        <p:nvSpPr>
          <p:cNvPr id="3" name="AutoShape 16"/>
          <p:cNvSpPr>
            <a:spLocks noChangeArrowheads="1"/>
          </p:cNvSpPr>
          <p:nvPr/>
        </p:nvSpPr>
        <p:spPr bwMode="auto">
          <a:xfrm>
            <a:off x="1619672" y="5732463"/>
            <a:ext cx="6913141" cy="741362"/>
          </a:xfrm>
          <a:prstGeom prst="flowChartAlternateProcess">
            <a:avLst/>
          </a:prstGeom>
          <a:solidFill>
            <a:schemeClr val="bg1">
              <a:lumMod val="65000"/>
            </a:schemeClr>
          </a:solidFill>
          <a:ln w="19050">
            <a:solidFill>
              <a:srgbClr val="003366"/>
            </a:solidFill>
            <a:round/>
            <a:headEnd/>
            <a:tailEnd/>
          </a:ln>
          <a:scene3d>
            <a:camera prst="orthographicFront"/>
            <a:lightRig rig="threePt" dir="t"/>
          </a:scene3d>
          <a:sp3d>
            <a:bevelT/>
          </a:sp3d>
        </p:spPr>
        <p:txBody>
          <a:bodyPr lIns="90000" tIns="46800" rIns="90000" bIns="46800"/>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lnSpc>
                <a:spcPts val="3775"/>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dirty="0" smtClean="0">
                <a:latin typeface="Arial Narrow" pitchFamily="34" charset="0"/>
                <a:cs typeface="Arial" pitchFamily="34" charset="0"/>
              </a:rPr>
              <a:t>In collaborazione con </a:t>
            </a:r>
            <a:r>
              <a:rPr lang="en-GB" sz="2000" b="1" dirty="0">
                <a:latin typeface="Arial Narrow" pitchFamily="34" charset="0"/>
                <a:cs typeface="Arial" pitchFamily="34" charset="0"/>
              </a:rPr>
              <a:t>l</a:t>
            </a:r>
            <a:r>
              <a:rPr lang="en-GB" sz="2000" b="1" dirty="0" smtClean="0">
                <a:latin typeface="Arial Narrow" pitchFamily="34" charset="0"/>
                <a:cs typeface="Arial" pitchFamily="34" charset="0"/>
              </a:rPr>
              <a:t>’Università CAMPUS BIOMEDICO  di Roma</a:t>
            </a:r>
            <a:endParaRPr lang="en-GB" sz="2000" b="1" i="1" dirty="0">
              <a:latin typeface="Arial Narrow" pitchFamily="34" charset="0"/>
              <a:cs typeface="Arial" pitchFamily="34" charset="0"/>
            </a:endParaRPr>
          </a:p>
        </p:txBody>
      </p:sp>
      <p:pic>
        <p:nvPicPr>
          <p:cNvPr id="12295" name="Picture 2"/>
          <p:cNvPicPr>
            <a:picLocks noChangeAspect="1" noChangeArrowheads="1"/>
          </p:cNvPicPr>
          <p:nvPr/>
        </p:nvPicPr>
        <p:blipFill>
          <a:blip r:embed="rId2">
            <a:extLst>
              <a:ext uri="{28A0092B-C50C-407E-A947-70E740481C1C}">
                <a14:useLocalDpi xmlns:a14="http://schemas.microsoft.com/office/drawing/2010/main" val="0"/>
              </a:ext>
            </a:extLst>
          </a:blip>
          <a:srcRect t="8369"/>
          <a:stretch>
            <a:fillRect/>
          </a:stretch>
        </p:blipFill>
        <p:spPr bwMode="auto">
          <a:xfrm>
            <a:off x="3203575" y="1133475"/>
            <a:ext cx="3960813" cy="47434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3" cstate="print">
            <a:extLst/>
          </a:blip>
          <a:stretch>
            <a:fillRect/>
          </a:stretch>
        </p:blipFill>
        <p:spPr>
          <a:xfrm>
            <a:off x="251520" y="1196752"/>
            <a:ext cx="1440160" cy="976278"/>
          </a:xfrm>
          <a:prstGeom prst="rect">
            <a:avLst/>
          </a:prstGeom>
          <a:effectLst>
            <a:reflection blurRad="6350" stA="50000" endA="300" endPos="55500" dist="101600" dir="5400000" sy="-100000" algn="bl" rotWithShape="0"/>
          </a:effectLst>
        </p:spPr>
      </p:pic>
      <p:pic>
        <p:nvPicPr>
          <p:cNvPr id="8" name="Immagine 7"/>
          <p:cNvPicPr>
            <a:picLocks noChangeAspect="1"/>
          </p:cNvPicPr>
          <p:nvPr/>
        </p:nvPicPr>
        <p:blipFill>
          <a:blip r:embed="rId4">
            <a:clrChange>
              <a:clrFrom>
                <a:srgbClr val="FFFFFF"/>
              </a:clrFrom>
              <a:clrTo>
                <a:srgbClr val="FFFFFF">
                  <a:alpha val="0"/>
                </a:srgbClr>
              </a:clrTo>
            </a:clrChange>
          </a:blip>
          <a:stretch>
            <a:fillRect/>
          </a:stretch>
        </p:blipFill>
        <p:spPr>
          <a:xfrm>
            <a:off x="1835150" y="1409700"/>
            <a:ext cx="1223963" cy="1011238"/>
          </a:xfrm>
          <a:prstGeom prst="rect">
            <a:avLst/>
          </a:prstGeom>
          <a:effectLst>
            <a:outerShdw blurRad="50800" dist="38100" dir="2700000" algn="tl" rotWithShape="0">
              <a:prstClr val="black">
                <a:alpha val="40000"/>
              </a:prstClr>
            </a:outerShdw>
          </a:effectLst>
        </p:spPr>
      </p:pic>
      <p:sp>
        <p:nvSpPr>
          <p:cNvPr id="10" name="CasellaDiTesto 9"/>
          <p:cNvSpPr txBox="1"/>
          <p:nvPr/>
        </p:nvSpPr>
        <p:spPr>
          <a:xfrm>
            <a:off x="359532" y="2996952"/>
            <a:ext cx="2592288" cy="830997"/>
          </a:xfrm>
          <a:prstGeom prst="rect">
            <a:avLst/>
          </a:prstGeom>
          <a:solidFill>
            <a:srgbClr val="C00000"/>
          </a:solidFill>
          <a:scene3d>
            <a:camera prst="orthographicFront"/>
            <a:lightRig rig="threePt" dir="t"/>
          </a:scene3d>
          <a:sp3d>
            <a:bevelT/>
          </a:sp3d>
        </p:spPr>
        <p:txBody>
          <a:bodyPr>
            <a:spAutoFit/>
          </a:bodyPr>
          <a:lstStyle/>
          <a:p>
            <a:pPr algn="ctr">
              <a:defRPr/>
            </a:pPr>
            <a:r>
              <a:rPr lang="it-IT" sz="2400" b="1" dirty="0">
                <a:solidFill>
                  <a:schemeClr val="bg1"/>
                </a:solidFill>
                <a:latin typeface="Arial Narrow" pitchFamily="34" charset="0"/>
                <a:cs typeface="Arial" pitchFamily="34" charset="0"/>
              </a:rPr>
              <a:t>Formazione per la Ricerca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6"/>
          <p:cNvSpPr>
            <a:spLocks noChangeArrowheads="1"/>
          </p:cNvSpPr>
          <p:nvPr/>
        </p:nvSpPr>
        <p:spPr bwMode="auto">
          <a:xfrm rot="-2406864">
            <a:off x="179388" y="4365625"/>
            <a:ext cx="4321175" cy="863600"/>
          </a:xfrm>
          <a:prstGeom prst="flowChartAlternateProcess">
            <a:avLst/>
          </a:prstGeom>
          <a:solidFill>
            <a:srgbClr val="000032"/>
          </a:solidFill>
          <a:ln w="38160">
            <a:solidFill>
              <a:srgbClr val="BFBFBF"/>
            </a:solidFill>
            <a:round/>
            <a:headEnd/>
            <a:tailEnd/>
          </a:ln>
        </p:spPr>
        <p:txBody>
          <a:bodyPr lIns="90000" tIns="46800" rIns="90000" bIns="46800"/>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1">
                <a:solidFill>
                  <a:srgbClr val="FFFFFF"/>
                </a:solidFill>
                <a:latin typeface="Arial Narrow" pitchFamily="34" charset="0"/>
              </a:rPr>
              <a:t>Migliorare l’Assistenza</a:t>
            </a:r>
          </a:p>
        </p:txBody>
      </p:sp>
      <p:sp>
        <p:nvSpPr>
          <p:cNvPr id="2" name="Freccia circolare a destra 1"/>
          <p:cNvSpPr/>
          <p:nvPr/>
        </p:nvSpPr>
        <p:spPr>
          <a:xfrm>
            <a:off x="1258888" y="1125538"/>
            <a:ext cx="731837" cy="1358900"/>
          </a:xfrm>
          <a:prstGeom prst="curvedRightArrow">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9" name="Freccia circolare a destra 28"/>
          <p:cNvSpPr/>
          <p:nvPr/>
        </p:nvSpPr>
        <p:spPr>
          <a:xfrm flipH="1" flipV="1">
            <a:off x="7164388" y="1125538"/>
            <a:ext cx="731837" cy="1358900"/>
          </a:xfrm>
          <a:prstGeom prst="curvedRightArrow">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3317" name="AutoShape 16"/>
          <p:cNvSpPr>
            <a:spLocks noChangeArrowheads="1"/>
          </p:cNvSpPr>
          <p:nvPr/>
        </p:nvSpPr>
        <p:spPr bwMode="auto">
          <a:xfrm rot="2469316">
            <a:off x="4643438" y="4365625"/>
            <a:ext cx="4321175" cy="863600"/>
          </a:xfrm>
          <a:prstGeom prst="flowChartAlternateProcess">
            <a:avLst/>
          </a:prstGeom>
          <a:solidFill>
            <a:srgbClr val="FA0000"/>
          </a:solidFill>
          <a:ln w="38160">
            <a:solidFill>
              <a:srgbClr val="BFBFBF"/>
            </a:solidFill>
            <a:round/>
            <a:headEnd/>
            <a:tailEnd/>
          </a:ln>
        </p:spPr>
        <p:txBody>
          <a:bodyPr lIns="90000" tIns="46800" rIns="90000" bIns="46800"/>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a:solidFill>
                  <a:srgbClr val="FFFFFF"/>
                </a:solidFill>
                <a:latin typeface="Arial Narrow" pitchFamily="34" charset="0"/>
              </a:rPr>
              <a:t>Certificare la Competenza</a:t>
            </a:r>
          </a:p>
        </p:txBody>
      </p:sp>
      <p:sp>
        <p:nvSpPr>
          <p:cNvPr id="31" name="Freccia tridirezionale 30"/>
          <p:cNvSpPr/>
          <p:nvPr/>
        </p:nvSpPr>
        <p:spPr>
          <a:xfrm>
            <a:off x="3963924" y="2780928"/>
            <a:ext cx="1216152" cy="1224136"/>
          </a:xfrm>
          <a:prstGeom prst="leftRigh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CasellaDiTesto 17"/>
          <p:cNvSpPr txBox="1">
            <a:spLocks noChangeArrowheads="1"/>
          </p:cNvSpPr>
          <p:nvPr/>
        </p:nvSpPr>
        <p:spPr bwMode="auto">
          <a:xfrm>
            <a:off x="2545648" y="980728"/>
            <a:ext cx="4052713" cy="646331"/>
          </a:xfrm>
          <a:prstGeom prst="rect">
            <a:avLst/>
          </a:prstGeom>
          <a:solidFill>
            <a:srgbClr val="C00000"/>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Clr>
                <a:schemeClr val="bg1"/>
              </a:buClr>
              <a:defRPr/>
            </a:pPr>
            <a:r>
              <a:rPr lang="it-IT" sz="3600" dirty="0" smtClean="0">
                <a:solidFill>
                  <a:schemeClr val="bg1"/>
                </a:solidFill>
                <a:latin typeface="Arial Narrow" pitchFamily="34" charset="0"/>
              </a:rPr>
              <a:t>Formare per la Ricerca</a:t>
            </a:r>
            <a:endParaRPr lang="it-IT" sz="3600" dirty="0">
              <a:solidFill>
                <a:schemeClr val="bg1"/>
              </a:solidFill>
              <a:latin typeface="Arial Narrow" pitchFamily="34" charset="0"/>
            </a:endParaRPr>
          </a:p>
        </p:txBody>
      </p:sp>
      <p:sp>
        <p:nvSpPr>
          <p:cNvPr id="9" name="CasellaDiTesto 18"/>
          <p:cNvSpPr txBox="1">
            <a:spLocks noChangeArrowheads="1"/>
          </p:cNvSpPr>
          <p:nvPr/>
        </p:nvSpPr>
        <p:spPr bwMode="auto">
          <a:xfrm>
            <a:off x="2176961" y="2080012"/>
            <a:ext cx="4790094" cy="646331"/>
          </a:xfrm>
          <a:prstGeom prst="rect">
            <a:avLst/>
          </a:prstGeom>
          <a:solidFill>
            <a:schemeClr val="accent3">
              <a:lumMod val="50000"/>
            </a:schemeClr>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Clr>
                <a:schemeClr val="bg1"/>
              </a:buClr>
              <a:defRPr/>
            </a:pPr>
            <a:r>
              <a:rPr lang="it-IT" sz="3600" dirty="0" smtClean="0">
                <a:solidFill>
                  <a:schemeClr val="bg1"/>
                </a:solidFill>
                <a:latin typeface="Arial Narrow" pitchFamily="34" charset="0"/>
              </a:rPr>
              <a:t>Fare la ricerca per Formare</a:t>
            </a:r>
            <a:endParaRPr lang="it-IT" sz="3600" dirty="0">
              <a:solidFill>
                <a:schemeClr val="bg1"/>
              </a:solidFill>
              <a:latin typeface="Arial Narrow" pitchFamily="34" charset="0"/>
            </a:endParaRPr>
          </a:p>
        </p:txBody>
      </p:sp>
      <p:grpSp>
        <p:nvGrpSpPr>
          <p:cNvPr id="13327" name="Gruppo 11"/>
          <p:cNvGrpSpPr>
            <a:grpSpLocks/>
          </p:cNvGrpSpPr>
          <p:nvPr/>
        </p:nvGrpSpPr>
        <p:grpSpPr bwMode="auto">
          <a:xfrm>
            <a:off x="827088" y="115888"/>
            <a:ext cx="6913562" cy="574675"/>
            <a:chOff x="827584" y="115888"/>
            <a:chExt cx="6913066" cy="574675"/>
          </a:xfrm>
        </p:grpSpPr>
        <p:sp>
          <p:nvSpPr>
            <p:cNvPr id="13" name="CasellaDiTesto 12"/>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4" name="Freccia circolare in su 13"/>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5" name="Freccia circolare in su 14"/>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1281884" y="6093296"/>
            <a:ext cx="6580232" cy="504056"/>
          </a:xfrm>
          <a:prstGeom prst="rect">
            <a:avLst/>
          </a:prstGeom>
          <a:solidFill>
            <a:schemeClr val="accent3">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Rettangolo 21"/>
          <p:cNvSpPr/>
          <p:nvPr/>
        </p:nvSpPr>
        <p:spPr>
          <a:xfrm>
            <a:off x="2163924" y="5445224"/>
            <a:ext cx="4816152" cy="504056"/>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Rettangolo 11"/>
          <p:cNvSpPr/>
          <p:nvPr/>
        </p:nvSpPr>
        <p:spPr>
          <a:xfrm>
            <a:off x="1583668" y="4797152"/>
            <a:ext cx="5976664" cy="50405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CasellaDiTesto 3"/>
          <p:cNvSpPr txBox="1"/>
          <p:nvPr/>
        </p:nvSpPr>
        <p:spPr>
          <a:xfrm>
            <a:off x="2789238" y="1052513"/>
            <a:ext cx="3565525" cy="523875"/>
          </a:xfrm>
          <a:prstGeom prst="rect">
            <a:avLst/>
          </a:prstGeom>
          <a:noFill/>
          <a:ln>
            <a:solidFill>
              <a:schemeClr val="tx2"/>
            </a:solidFill>
          </a:ln>
          <a:effectLst>
            <a:outerShdw blurRad="50800" dist="38100" dir="8100000" algn="tr" rotWithShape="0">
              <a:prstClr val="black">
                <a:alpha val="40000"/>
              </a:prstClr>
            </a:outerShdw>
          </a:effectLst>
        </p:spPr>
        <p:txBody>
          <a:bodyPr wrap="none">
            <a:spAutoFit/>
          </a:bodyPr>
          <a:lstStyle/>
          <a:p>
            <a:pPr>
              <a:defRPr/>
            </a:pPr>
            <a:r>
              <a:rPr lang="it-IT" sz="2800" b="1" dirty="0">
                <a:solidFill>
                  <a:schemeClr val="tx2"/>
                </a:solidFill>
                <a:latin typeface="Arial Narrow" pitchFamily="34" charset="0"/>
                <a:cs typeface="Arial" pitchFamily="34" charset="0"/>
              </a:rPr>
              <a:t>Il più illustre precedente</a:t>
            </a:r>
          </a:p>
        </p:txBody>
      </p:sp>
      <p:sp>
        <p:nvSpPr>
          <p:cNvPr id="5" name="Rettangolo 4"/>
          <p:cNvSpPr/>
          <p:nvPr/>
        </p:nvSpPr>
        <p:spPr>
          <a:xfrm>
            <a:off x="647565" y="2250738"/>
            <a:ext cx="7848871" cy="1754326"/>
          </a:xfrm>
          <a:prstGeom prst="rect">
            <a:avLst/>
          </a:prstGeom>
          <a:solidFill>
            <a:schemeClr val="bg1"/>
          </a:solidFill>
          <a:scene3d>
            <a:camera prst="orthographicFront"/>
            <a:lightRig rig="threePt" dir="t"/>
          </a:scene3d>
          <a:sp3d>
            <a:bevelT/>
          </a:sp3d>
        </p:spPr>
        <p:txBody>
          <a:bodyPr>
            <a:spAutoFit/>
          </a:bodyPr>
          <a:lstStyle/>
          <a:p>
            <a:pPr>
              <a:defRPr/>
            </a:pPr>
            <a:r>
              <a:rPr lang="it-IT" dirty="0">
                <a:latin typeface="Arial Narrow" pitchFamily="34" charset="0"/>
                <a:cs typeface="Arial" pitchFamily="34" charset="0"/>
              </a:rPr>
              <a:t>Il Gruppo Italiano per lo Studio della Sopravvivenza nell'Infarto Miocardico (GISSI), nato dalla collaborazione tra l'Istituto Mario Negri e l'Associazione Nazionale dei Medici Cardiologi Ospedalieri (ANMCO). </a:t>
            </a:r>
          </a:p>
          <a:p>
            <a:pPr>
              <a:defRPr/>
            </a:pPr>
            <a:r>
              <a:rPr lang="it-IT" dirty="0">
                <a:latin typeface="Arial Narrow" pitchFamily="34" charset="0"/>
                <a:cs typeface="Arial" pitchFamily="34" charset="0"/>
              </a:rPr>
              <a:t>Il GISSI ha prodotto una serie di studi clinici di grandi dimensioni (GISSI 1, GISSI 2, GISSI 3, GISSI Prevenzione), che hanno coinvolto più di </a:t>
            </a:r>
            <a:r>
              <a:rPr lang="it-IT" dirty="0">
                <a:solidFill>
                  <a:srgbClr val="FF0000"/>
                </a:solidFill>
                <a:latin typeface="Arial Narrow" pitchFamily="34" charset="0"/>
                <a:cs typeface="Arial" pitchFamily="34" charset="0"/>
              </a:rPr>
              <a:t>60.000 pazienti </a:t>
            </a:r>
            <a:r>
              <a:rPr lang="it-IT" dirty="0">
                <a:latin typeface="Arial Narrow" pitchFamily="34" charset="0"/>
                <a:cs typeface="Arial" pitchFamily="34" charset="0"/>
              </a:rPr>
              <a:t>colpiti da infarto miocardico.</a:t>
            </a:r>
          </a:p>
        </p:txBody>
      </p:sp>
      <p:pic>
        <p:nvPicPr>
          <p:cNvPr id="14351" name="Picture 4" descr="http://www.gissi.org/files/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0020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5" descr="http://www.gissi.org/files/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0020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6" descr="http://www.gissi.org/files/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0020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7" descr="http://www.gissi.org/files/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0020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8" descr="http://www.gissi.org/files/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0020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9" descr="http://www.gissi.org/files/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0020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1376363" y="4652963"/>
            <a:ext cx="6391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lnSpc>
                <a:spcPct val="150000"/>
              </a:lnSpc>
            </a:pPr>
            <a:r>
              <a:rPr lang="it-IT" altLang="it-IT" sz="2800" b="1">
                <a:solidFill>
                  <a:schemeClr val="bg1"/>
                </a:solidFill>
                <a:latin typeface="Arial Narrow" pitchFamily="34" charset="0"/>
              </a:rPr>
              <a:t>Aspetti di ordine metodologico scientifico</a:t>
            </a:r>
          </a:p>
          <a:p>
            <a:pPr algn="ctr">
              <a:lnSpc>
                <a:spcPct val="150000"/>
              </a:lnSpc>
            </a:pPr>
            <a:r>
              <a:rPr lang="it-IT" altLang="it-IT" sz="2800" b="1">
                <a:solidFill>
                  <a:schemeClr val="bg1"/>
                </a:solidFill>
                <a:latin typeface="Arial Narrow" pitchFamily="34" charset="0"/>
              </a:rPr>
              <a:t>Dati epidemiologici affidabili</a:t>
            </a:r>
          </a:p>
          <a:p>
            <a:pPr algn="ctr">
              <a:lnSpc>
                <a:spcPct val="150000"/>
              </a:lnSpc>
            </a:pPr>
            <a:r>
              <a:rPr lang="it-IT" altLang="it-IT" sz="2800" b="1">
                <a:solidFill>
                  <a:schemeClr val="bg1"/>
                </a:solidFill>
                <a:latin typeface="Arial Narrow" pitchFamily="34" charset="0"/>
              </a:rPr>
              <a:t>Trasferimento dei risultati alla pratica clinica</a:t>
            </a:r>
          </a:p>
        </p:txBody>
      </p:sp>
      <p:sp>
        <p:nvSpPr>
          <p:cNvPr id="13" name="CasellaDiTesto 12"/>
          <p:cNvSpPr txBox="1"/>
          <p:nvPr/>
        </p:nvSpPr>
        <p:spPr>
          <a:xfrm>
            <a:off x="2123728" y="4140369"/>
            <a:ext cx="4896544" cy="584775"/>
          </a:xfrm>
          <a:prstGeom prst="rect">
            <a:avLst/>
          </a:prstGeom>
          <a:solidFill>
            <a:schemeClr val="bg1"/>
          </a:solidFill>
          <a:effectLst>
            <a:glow rad="101600">
              <a:schemeClr val="accent2">
                <a:satMod val="175000"/>
                <a:alpha val="40000"/>
              </a:schemeClr>
            </a:glow>
          </a:effectLst>
        </p:spPr>
        <p:txBody>
          <a:bodyPr>
            <a:spAutoFit/>
          </a:bodyPr>
          <a:lstStyle/>
          <a:p>
            <a:pPr algn="ctr">
              <a:defRPr/>
            </a:pPr>
            <a:r>
              <a:rPr lang="it-IT" sz="3200" b="1" dirty="0">
                <a:solidFill>
                  <a:srgbClr val="FF0000"/>
                </a:solidFill>
                <a:latin typeface="Arial Narrow" pitchFamily="34" charset="0"/>
                <a:cs typeface="Arial" pitchFamily="34" charset="0"/>
              </a:rPr>
              <a:t>OLTRE I DATI SPERIMENTALI</a:t>
            </a:r>
          </a:p>
        </p:txBody>
      </p:sp>
      <p:sp>
        <p:nvSpPr>
          <p:cNvPr id="14" name="Rettangolo 13"/>
          <p:cNvSpPr/>
          <p:nvPr/>
        </p:nvSpPr>
        <p:spPr>
          <a:xfrm>
            <a:off x="3004588" y="1556792"/>
            <a:ext cx="3134833"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Gli studi GISSI</a:t>
            </a:r>
          </a:p>
        </p:txBody>
      </p:sp>
      <p:grpSp>
        <p:nvGrpSpPr>
          <p:cNvPr id="2" name="Gruppo 8"/>
          <p:cNvGrpSpPr>
            <a:grpSpLocks/>
          </p:cNvGrpSpPr>
          <p:nvPr/>
        </p:nvGrpSpPr>
        <p:grpSpPr bwMode="auto">
          <a:xfrm>
            <a:off x="503238" y="2265363"/>
            <a:ext cx="8137525" cy="4419600"/>
            <a:chOff x="503238" y="2264677"/>
            <a:chExt cx="8137524" cy="4420285"/>
          </a:xfrm>
        </p:grpSpPr>
        <p:sp>
          <p:nvSpPr>
            <p:cNvPr id="7" name="Ritaglia angolo diagonale rettangolo 6"/>
            <p:cNvSpPr/>
            <p:nvPr/>
          </p:nvSpPr>
          <p:spPr>
            <a:xfrm>
              <a:off x="503238" y="2264677"/>
              <a:ext cx="8137524" cy="442028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7"/>
            <p:cNvSpPr/>
            <p:nvPr/>
          </p:nvSpPr>
          <p:spPr>
            <a:xfrm>
              <a:off x="1205626" y="4017619"/>
              <a:ext cx="6732748" cy="914400"/>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dirty="0">
                  <a:latin typeface="Arial Narrow" pitchFamily="34" charset="0"/>
                </a:rPr>
                <a:t>HANNO INDOTTO UN CAMBIAMENTO</a:t>
              </a:r>
            </a:p>
          </p:txBody>
        </p:sp>
      </p:grpSp>
      <p:grpSp>
        <p:nvGrpSpPr>
          <p:cNvPr id="14363" name="Gruppo 24"/>
          <p:cNvGrpSpPr>
            <a:grpSpLocks/>
          </p:cNvGrpSpPr>
          <p:nvPr/>
        </p:nvGrpSpPr>
        <p:grpSpPr bwMode="auto">
          <a:xfrm>
            <a:off x="827088" y="115888"/>
            <a:ext cx="6913562" cy="574675"/>
            <a:chOff x="827584" y="115888"/>
            <a:chExt cx="6913066" cy="574675"/>
          </a:xfrm>
        </p:grpSpPr>
        <p:sp>
          <p:nvSpPr>
            <p:cNvPr id="26" name="CasellaDiTesto 25"/>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27" name="Freccia circolare in su 26"/>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8" name="Freccia circolare in su 27"/>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blip>
          <a:srcRect/>
          <a:stretch>
            <a:fillRect/>
          </a:stretch>
        </p:blipFill>
        <p:spPr bwMode="auto">
          <a:xfrm>
            <a:off x="3646488" y="1124744"/>
            <a:ext cx="1851025" cy="877887"/>
          </a:xfrm>
          <a:prstGeom prst="rect">
            <a:avLst/>
          </a:prstGeom>
          <a:solidFill>
            <a:srgbClr val="FFFF00"/>
          </a:solidFill>
          <a:ln w="57150">
            <a:solidFill>
              <a:srgbClr val="FFFF00"/>
            </a:solidFill>
            <a:miter lim="800000"/>
            <a:headEnd/>
            <a:tailEnd/>
          </a:ln>
          <a:scene3d>
            <a:camera prst="orthographicFront"/>
            <a:lightRig rig="threePt" dir="t"/>
          </a:scene3d>
          <a:sp3d>
            <a:bevelT/>
          </a:sp3d>
        </p:spPr>
      </p:pic>
      <p:sp>
        <p:nvSpPr>
          <p:cNvPr id="15363" name="Text Box 3"/>
          <p:cNvSpPr txBox="1">
            <a:spLocks noChangeArrowheads="1"/>
          </p:cNvSpPr>
          <p:nvPr/>
        </p:nvSpPr>
        <p:spPr bwMode="auto">
          <a:xfrm>
            <a:off x="533400" y="2043113"/>
            <a:ext cx="830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it-IT" altLang="it-IT" sz="2800" b="1">
                <a:solidFill>
                  <a:schemeClr val="tx2"/>
                </a:solidFill>
                <a:latin typeface="Arial Narrow" pitchFamily="34" charset="0"/>
                <a:ea typeface="MS PGothic" pitchFamily="34" charset="-128"/>
              </a:rPr>
              <a:t>Studio Osservazionale sulle Polmoniti Acquisite in Comunità ricoverate in Medicina Interna</a:t>
            </a:r>
            <a:r>
              <a:rPr lang="it-IT" altLang="it-IT" sz="2000" b="1">
                <a:solidFill>
                  <a:schemeClr val="tx2"/>
                </a:solidFill>
                <a:latin typeface="Arial Narrow" pitchFamily="34" charset="0"/>
                <a:ea typeface="MS PGothic" pitchFamily="34" charset="-128"/>
              </a:rPr>
              <a:t> </a:t>
            </a:r>
          </a:p>
        </p:txBody>
      </p:sp>
      <p:sp>
        <p:nvSpPr>
          <p:cNvPr id="10" name="Text Box 5"/>
          <p:cNvSpPr txBox="1">
            <a:spLocks noChangeArrowheads="1"/>
          </p:cNvSpPr>
          <p:nvPr/>
        </p:nvSpPr>
        <p:spPr bwMode="auto">
          <a:xfrm>
            <a:off x="381000" y="3009900"/>
            <a:ext cx="2438400" cy="2216150"/>
          </a:xfrm>
          <a:prstGeom prst="rect">
            <a:avLst/>
          </a:prstGeom>
          <a:solidFill>
            <a:schemeClr val="accent3">
              <a:lumMod val="50000"/>
            </a:schemeClr>
          </a:solidFill>
          <a:ln w="38100">
            <a:noFill/>
            <a:miter lim="800000"/>
            <a:headEnd/>
            <a:tailEnd/>
          </a:ln>
          <a:scene3d>
            <a:camera prst="orthographicFront"/>
            <a:lightRig rig="threePt" dir="t"/>
          </a:scene3d>
          <a:sp3d>
            <a:bevelT/>
          </a:sp3d>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it-IT" sz="2000" b="1" dirty="0" smtClean="0">
                <a:solidFill>
                  <a:schemeClr val="bg1"/>
                </a:solidFill>
                <a:latin typeface="Arial Narrow" pitchFamily="34" charset="0"/>
                <a:cs typeface="Arial" pitchFamily="34" charset="0"/>
              </a:rPr>
              <a:t>Fase Retrospettiva</a:t>
            </a:r>
          </a:p>
          <a:p>
            <a:pPr algn="ctr" eaLnBrk="1" hangingPunct="1">
              <a:spcBef>
                <a:spcPct val="50000"/>
              </a:spcBef>
              <a:defRPr/>
            </a:pPr>
            <a:r>
              <a:rPr lang="it-IT" sz="1600" b="1" dirty="0" smtClean="0">
                <a:solidFill>
                  <a:schemeClr val="bg1"/>
                </a:solidFill>
                <a:latin typeface="Arial Narrow" pitchFamily="34" charset="0"/>
                <a:cs typeface="Arial" pitchFamily="34" charset="0"/>
              </a:rPr>
              <a:t>01/01/2002  </a:t>
            </a:r>
          </a:p>
          <a:p>
            <a:pPr algn="ctr" eaLnBrk="1" hangingPunct="1">
              <a:spcBef>
                <a:spcPct val="50000"/>
              </a:spcBef>
              <a:defRPr/>
            </a:pPr>
            <a:r>
              <a:rPr lang="it-IT" sz="1600" b="1" dirty="0" smtClean="0">
                <a:solidFill>
                  <a:schemeClr val="bg1"/>
                </a:solidFill>
                <a:latin typeface="Arial Narrow" pitchFamily="34" charset="0"/>
                <a:cs typeface="Arial" pitchFamily="34" charset="0"/>
              </a:rPr>
              <a:t>31/12/2002</a:t>
            </a:r>
            <a:endParaRPr lang="it-IT" sz="2000" b="1" dirty="0" smtClean="0">
              <a:solidFill>
                <a:schemeClr val="bg1"/>
              </a:solidFill>
              <a:latin typeface="Arial Narrow" pitchFamily="34" charset="0"/>
              <a:cs typeface="Arial" pitchFamily="34" charset="0"/>
            </a:endParaRPr>
          </a:p>
          <a:p>
            <a:pPr algn="ctr" eaLnBrk="1" hangingPunct="1">
              <a:spcBef>
                <a:spcPct val="50000"/>
              </a:spcBef>
              <a:defRPr/>
            </a:pPr>
            <a:r>
              <a:rPr lang="it-IT" sz="2000" b="1" dirty="0" smtClean="0">
                <a:solidFill>
                  <a:schemeClr val="bg1"/>
                </a:solidFill>
                <a:latin typeface="Arial Narrow" pitchFamily="34" charset="0"/>
                <a:cs typeface="Arial" pitchFamily="34" charset="0"/>
              </a:rPr>
              <a:t>Gestione delle CAP secondo le modalità locali</a:t>
            </a:r>
            <a:endParaRPr lang="en-GB" sz="2000" b="1" dirty="0" smtClean="0">
              <a:solidFill>
                <a:schemeClr val="bg1"/>
              </a:solidFill>
              <a:latin typeface="Arial Narrow" pitchFamily="34" charset="0"/>
              <a:cs typeface="Arial" pitchFamily="34" charset="0"/>
            </a:endParaRPr>
          </a:p>
        </p:txBody>
      </p:sp>
      <p:sp>
        <p:nvSpPr>
          <p:cNvPr id="11" name="Text Box 6"/>
          <p:cNvSpPr txBox="1">
            <a:spLocks noChangeArrowheads="1"/>
          </p:cNvSpPr>
          <p:nvPr/>
        </p:nvSpPr>
        <p:spPr bwMode="auto">
          <a:xfrm>
            <a:off x="6248400" y="3009900"/>
            <a:ext cx="2514600" cy="2235200"/>
          </a:xfrm>
          <a:prstGeom prst="rect">
            <a:avLst/>
          </a:prstGeom>
          <a:solidFill>
            <a:schemeClr val="tx2"/>
          </a:solidFill>
          <a:ln w="38100">
            <a:noFill/>
            <a:miter lim="800000"/>
            <a:headEnd/>
            <a:tailEnd/>
          </a:ln>
          <a:scene3d>
            <a:camera prst="orthographicFront"/>
            <a:lightRig rig="threePt" dir="t"/>
          </a:scene3d>
          <a:sp3d>
            <a:bevelT/>
          </a:sp3d>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it-IT" sz="2000" b="1" smtClean="0">
                <a:solidFill>
                  <a:schemeClr val="bg1"/>
                </a:solidFill>
                <a:latin typeface="Arial Narrow" pitchFamily="34" charset="0"/>
                <a:cs typeface="Arial" pitchFamily="34" charset="0"/>
              </a:rPr>
              <a:t>Fase Prospettica</a:t>
            </a:r>
          </a:p>
          <a:p>
            <a:pPr algn="ctr" eaLnBrk="1" hangingPunct="1">
              <a:spcBef>
                <a:spcPct val="50000"/>
              </a:spcBef>
              <a:defRPr/>
            </a:pPr>
            <a:r>
              <a:rPr lang="it-IT" sz="1600" b="1" smtClean="0">
                <a:solidFill>
                  <a:schemeClr val="bg1"/>
                </a:solidFill>
                <a:latin typeface="Arial Narrow" pitchFamily="34" charset="0"/>
                <a:cs typeface="Arial" pitchFamily="34" charset="0"/>
              </a:rPr>
              <a:t>01/06/2003  </a:t>
            </a:r>
          </a:p>
          <a:p>
            <a:pPr algn="ctr" eaLnBrk="1" hangingPunct="1">
              <a:spcBef>
                <a:spcPct val="50000"/>
              </a:spcBef>
              <a:defRPr/>
            </a:pPr>
            <a:r>
              <a:rPr lang="it-IT" sz="1600" b="1" smtClean="0">
                <a:solidFill>
                  <a:schemeClr val="bg1"/>
                </a:solidFill>
                <a:latin typeface="Arial Narrow" pitchFamily="34" charset="0"/>
                <a:cs typeface="Arial" pitchFamily="34" charset="0"/>
              </a:rPr>
              <a:t>31/05/2004</a:t>
            </a:r>
          </a:p>
          <a:p>
            <a:pPr algn="ctr" eaLnBrk="1" hangingPunct="1">
              <a:spcBef>
                <a:spcPct val="50000"/>
              </a:spcBef>
              <a:defRPr/>
            </a:pPr>
            <a:r>
              <a:rPr lang="it-IT" sz="2000" b="1" smtClean="0">
                <a:solidFill>
                  <a:schemeClr val="bg1"/>
                </a:solidFill>
                <a:latin typeface="Arial Narrow" pitchFamily="34" charset="0"/>
                <a:cs typeface="Arial" pitchFamily="34" charset="0"/>
              </a:rPr>
              <a:t>Gestione delle CAP secondo gli orientamenti FADOI </a:t>
            </a:r>
            <a:endParaRPr lang="en-GB" sz="2000" b="1" smtClean="0">
              <a:solidFill>
                <a:schemeClr val="bg1"/>
              </a:solidFill>
              <a:latin typeface="Arial Narrow" pitchFamily="34" charset="0"/>
              <a:cs typeface="Arial" pitchFamily="34" charset="0"/>
            </a:endParaRPr>
          </a:p>
        </p:txBody>
      </p:sp>
      <p:sp>
        <p:nvSpPr>
          <p:cNvPr id="12" name="Text Box 8"/>
          <p:cNvSpPr txBox="1">
            <a:spLocks noChangeArrowheads="1"/>
          </p:cNvSpPr>
          <p:nvPr/>
        </p:nvSpPr>
        <p:spPr bwMode="auto">
          <a:xfrm>
            <a:off x="3276600" y="3071813"/>
            <a:ext cx="2438400" cy="1200329"/>
          </a:xfrm>
          <a:prstGeom prst="rect">
            <a:avLst/>
          </a:prstGeom>
          <a:solidFill>
            <a:srgbClr val="FF0000"/>
          </a:solidFill>
          <a:ln w="38100">
            <a:noFill/>
            <a:miter lim="800000"/>
            <a:headEnd/>
            <a:tailEnd/>
          </a:ln>
          <a:scene3d>
            <a:camera prst="orthographicFront"/>
            <a:lightRig rig="threePt" dir="t"/>
          </a:scene3d>
          <a:sp3d>
            <a:bevelT/>
          </a:sp3d>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it-IT" sz="2400" b="1" dirty="0" smtClean="0">
                <a:solidFill>
                  <a:schemeClr val="bg1"/>
                </a:solidFill>
                <a:latin typeface="Arial Narrow" pitchFamily="34" charset="0"/>
                <a:cs typeface="Arial" pitchFamily="34" charset="0"/>
              </a:rPr>
              <a:t>Implementazione delle Linee Guida FADOI </a:t>
            </a:r>
            <a:endParaRPr lang="en-GB" sz="2400" b="1" dirty="0" smtClean="0">
              <a:solidFill>
                <a:schemeClr val="bg1"/>
              </a:solidFill>
              <a:latin typeface="Arial Narrow" pitchFamily="34" charset="0"/>
              <a:cs typeface="Arial" pitchFamily="34" charset="0"/>
            </a:endParaRPr>
          </a:p>
        </p:txBody>
      </p:sp>
      <p:pic>
        <p:nvPicPr>
          <p:cNvPr id="13" name="Picture 10"/>
          <p:cNvPicPr>
            <a:picLocks noChangeAspect="1" noChangeArrowheads="1"/>
          </p:cNvPicPr>
          <p:nvPr/>
        </p:nvPicPr>
        <p:blipFill>
          <a:blip r:embed="rId3"/>
          <a:srcRect/>
          <a:stretch>
            <a:fillRect/>
          </a:stretch>
        </p:blipFill>
        <p:spPr bwMode="auto">
          <a:xfrm>
            <a:off x="3657600" y="4508500"/>
            <a:ext cx="1662113" cy="2176463"/>
          </a:xfrm>
          <a:prstGeom prst="rect">
            <a:avLst/>
          </a:prstGeom>
          <a:noFill/>
          <a:ln>
            <a:noFill/>
          </a:ln>
          <a:effectLst>
            <a:outerShdw blurRad="50800" dist="38100" dir="2700000" algn="tl" rotWithShape="0">
              <a:prstClr val="black">
                <a:alpha val="40000"/>
              </a:prstClr>
            </a:outerShdw>
          </a:effectLst>
          <a:extLst/>
        </p:spPr>
      </p:pic>
      <p:grpSp>
        <p:nvGrpSpPr>
          <p:cNvPr id="15374" name="Gruppo 14"/>
          <p:cNvGrpSpPr>
            <a:grpSpLocks/>
          </p:cNvGrpSpPr>
          <p:nvPr/>
        </p:nvGrpSpPr>
        <p:grpSpPr bwMode="auto">
          <a:xfrm>
            <a:off x="827088" y="115888"/>
            <a:ext cx="6913562" cy="574675"/>
            <a:chOff x="827584" y="115888"/>
            <a:chExt cx="6913066" cy="574675"/>
          </a:xfrm>
        </p:grpSpPr>
        <p:sp>
          <p:nvSpPr>
            <p:cNvPr id="16" name="CasellaDiTesto 15"/>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7" name="Freccia circolare in su 16"/>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8" name="Freccia circolare in su 17"/>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143000" y="2133600"/>
            <a:ext cx="7389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3200">
                <a:solidFill>
                  <a:schemeClr val="tx1"/>
                </a:solidFill>
                <a:latin typeface="Calibri" pitchFamily="34" charset="0"/>
              </a:defRPr>
            </a:lvl1pPr>
            <a:lvl2pP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800">
                <a:solidFill>
                  <a:schemeClr val="tx1"/>
                </a:solidFill>
                <a:latin typeface="Calibri" pitchFamily="34" charset="0"/>
              </a:defRPr>
            </a:lvl2pPr>
            <a:lvl3pP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400">
                <a:solidFill>
                  <a:schemeClr val="tx1"/>
                </a:solidFill>
                <a:latin typeface="Calibri" pitchFamily="34" charset="0"/>
              </a:defRPr>
            </a:lvl3pPr>
            <a:lvl4pP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chemeClr val="tx1"/>
                </a:solidFill>
                <a:latin typeface="Calibri" pitchFamily="34" charset="0"/>
              </a:defRPr>
            </a:lvl4pPr>
            <a:lvl5pP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chemeClr val="tx1"/>
                </a:solidFill>
                <a:latin typeface="Calibri" pitchFamily="34" charset="0"/>
              </a:defRPr>
            </a:lvl5pPr>
            <a:lvl6pPr eaLnBrk="0" fontAlgn="base" hangingPunct="0">
              <a:spcAft>
                <a:spcPct val="0"/>
              </a:spcAft>
              <a:buFont typeface="Arial" charset="0"/>
              <a:buChar cha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chemeClr val="tx1"/>
                </a:solidFill>
                <a:latin typeface="Calibri" pitchFamily="34" charset="0"/>
              </a:defRPr>
            </a:lvl6pPr>
            <a:lvl7pPr eaLnBrk="0" fontAlgn="base" hangingPunct="0">
              <a:spcAft>
                <a:spcPct val="0"/>
              </a:spcAft>
              <a:buFont typeface="Arial" charset="0"/>
              <a:buChar cha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chemeClr val="tx1"/>
                </a:solidFill>
                <a:latin typeface="Calibri" pitchFamily="34" charset="0"/>
              </a:defRPr>
            </a:lvl7pPr>
            <a:lvl8pPr eaLnBrk="0" fontAlgn="base" hangingPunct="0">
              <a:spcAft>
                <a:spcPct val="0"/>
              </a:spcAft>
              <a:buFont typeface="Arial" charset="0"/>
              <a:buChar cha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chemeClr val="tx1"/>
                </a:solidFill>
                <a:latin typeface="Calibri" pitchFamily="34" charset="0"/>
              </a:defRPr>
            </a:lvl8pPr>
            <a:lvl9pPr eaLnBrk="0" fontAlgn="base" hangingPunct="0">
              <a:spcAft>
                <a:spcPct val="0"/>
              </a:spcAft>
              <a:buFont typeface="Arial" charset="0"/>
              <a:buChar char="»"/>
              <a:tabLst>
                <a:tab pos="0" algn="l"/>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defRPr sz="2000">
                <a:solidFill>
                  <a:schemeClr val="tx1"/>
                </a:solidFill>
                <a:latin typeface="Calibri" pitchFamily="34" charset="0"/>
              </a:defRPr>
            </a:lvl9pPr>
          </a:lstStyle>
          <a:p>
            <a:pPr>
              <a:spcBef>
                <a:spcPts val="1000"/>
              </a:spcBef>
              <a:buFont typeface="Arial" charset="0"/>
              <a:buNone/>
            </a:pPr>
            <a:r>
              <a:rPr lang="en-GB" altLang="it-IT" sz="1600" b="1">
                <a:solidFill>
                  <a:srgbClr val="FFFFFF"/>
                </a:solidFill>
                <a:latin typeface="Arial Narrow" pitchFamily="34" charset="0"/>
              </a:rPr>
              <a:t>			</a:t>
            </a:r>
          </a:p>
        </p:txBody>
      </p:sp>
      <p:sp>
        <p:nvSpPr>
          <p:cNvPr id="10242" name="Text Box 2"/>
          <p:cNvSpPr txBox="1">
            <a:spLocks noChangeArrowheads="1"/>
          </p:cNvSpPr>
          <p:nvPr/>
        </p:nvSpPr>
        <p:spPr bwMode="auto">
          <a:xfrm>
            <a:off x="323850" y="249238"/>
            <a:ext cx="8305800" cy="587375"/>
          </a:xfrm>
          <a:prstGeom prst="rect">
            <a:avLst/>
          </a:prstGeom>
          <a:noFill/>
          <a:ln w="9525">
            <a:noFill/>
            <a:round/>
            <a:headEnd/>
            <a:tailEnd/>
          </a:ln>
          <a:effectLst>
            <a:outerShdw blurRad="50800" dist="38100" dir="8100000" algn="tr" rotWithShape="0">
              <a:prstClr val="black">
                <a:alpha val="40000"/>
              </a:prstClr>
            </a:outerShdw>
          </a:effectLst>
        </p:spPr>
        <p:txBody>
          <a:bodyPr lIns="90000" tIns="46800" rIns="90000" bIns="46800">
            <a:spAutoFit/>
          </a:bodyPr>
          <a:lstStyle/>
          <a:p>
            <a:pPr algn="ctr">
              <a:buClr>
                <a:srgbClr val="FFC000"/>
              </a:buCl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dirty="0">
                <a:solidFill>
                  <a:schemeClr val="tx2"/>
                </a:solidFill>
                <a:latin typeface="Arial Narrow" panose="020B0606020202030204" pitchFamily="34" charset="0"/>
              </a:rPr>
              <a:t>Principali Risultati</a:t>
            </a:r>
          </a:p>
        </p:txBody>
      </p:sp>
      <p:sp>
        <p:nvSpPr>
          <p:cNvPr id="16388" name="Rectangle 3"/>
          <p:cNvSpPr>
            <a:spLocks noChangeArrowheads="1"/>
          </p:cNvSpPr>
          <p:nvPr/>
        </p:nvSpPr>
        <p:spPr bwMode="auto">
          <a:xfrm>
            <a:off x="3300413" y="2890838"/>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1347788" cy="639762"/>
          </a:xfrm>
          <a:prstGeom prst="rect">
            <a:avLst/>
          </a:prstGeom>
          <a:solidFill>
            <a:srgbClr val="FFFF00"/>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pic>
      <p:sp>
        <p:nvSpPr>
          <p:cNvPr id="10246" name="Text Box 6"/>
          <p:cNvSpPr txBox="1">
            <a:spLocks noChangeArrowheads="1"/>
          </p:cNvSpPr>
          <p:nvPr/>
        </p:nvSpPr>
        <p:spPr bwMode="auto">
          <a:xfrm>
            <a:off x="827683" y="1412776"/>
            <a:ext cx="7488634" cy="915252"/>
          </a:xfrm>
          <a:prstGeom prst="rect">
            <a:avLst/>
          </a:prstGeom>
          <a:solidFill>
            <a:schemeClr val="bg1"/>
          </a:solidFill>
          <a:ln w="9525">
            <a:noFill/>
            <a:round/>
            <a:headEnd/>
            <a:tailEnd/>
          </a:ln>
          <a:effectLst/>
          <a:scene3d>
            <a:camera prst="orthographicFront"/>
            <a:lightRig rig="threePt" dir="t"/>
          </a:scene3d>
          <a:sp3d>
            <a:bevelT/>
          </a:sp3d>
        </p:spPr>
        <p:txBody>
          <a:bodyPr lIns="90000" tIns="46800" rIns="90000" bIns="46800">
            <a:spAutoFit/>
          </a:bodyPr>
          <a:lstStyle/>
          <a:p>
            <a:pPr>
              <a:lnSpc>
                <a:spcPts val="3163"/>
              </a:lnSpc>
              <a:buClr>
                <a:srgbClr val="FA0000"/>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200" b="1" dirty="0">
                <a:solidFill>
                  <a:schemeClr val="tx2"/>
                </a:solidFill>
                <a:latin typeface="Arial Narrow" panose="020B0606020202030204" pitchFamily="34" charset="0"/>
              </a:rPr>
              <a:t>I pazienti provenienti da RSA hanno prognosi   peggiore</a:t>
            </a:r>
          </a:p>
          <a:p>
            <a:pPr>
              <a:lnSpc>
                <a:spcPts val="3163"/>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a:solidFill>
                  <a:srgbClr val="FFFFFF"/>
                </a:solidFill>
                <a:latin typeface="Arial Narrow" panose="020B0606020202030204" pitchFamily="34" charset="0"/>
              </a:rPr>
              <a:t>                                    		</a:t>
            </a:r>
            <a:r>
              <a:rPr lang="it-IT" sz="1600" b="1" i="1" dirty="0">
                <a:solidFill>
                  <a:srgbClr val="FF0000"/>
                </a:solidFill>
                <a:latin typeface="Arial Narrow" panose="020B0606020202030204" pitchFamily="34" charset="0"/>
              </a:rPr>
              <a:t>G. Gussoni et al. Ital J Med 2009</a:t>
            </a:r>
          </a:p>
        </p:txBody>
      </p:sp>
      <p:sp>
        <p:nvSpPr>
          <p:cNvPr id="10247" name="Text Box 7"/>
          <p:cNvSpPr txBox="1">
            <a:spLocks noChangeArrowheads="1"/>
          </p:cNvSpPr>
          <p:nvPr/>
        </p:nvSpPr>
        <p:spPr bwMode="auto">
          <a:xfrm>
            <a:off x="807839" y="2827636"/>
            <a:ext cx="7528322" cy="1325620"/>
          </a:xfrm>
          <a:prstGeom prst="rect">
            <a:avLst/>
          </a:prstGeom>
          <a:solidFill>
            <a:schemeClr val="bg1"/>
          </a:solidFill>
          <a:ln w="9525">
            <a:noFill/>
            <a:round/>
            <a:headEnd/>
            <a:tailEnd/>
          </a:ln>
          <a:effectLst/>
          <a:scene3d>
            <a:camera prst="orthographicFront"/>
            <a:lightRig rig="threePt" dir="t"/>
          </a:scene3d>
          <a:sp3d>
            <a:bevelT/>
          </a:sp3d>
        </p:spPr>
        <p:txBody>
          <a:bodyPr lIns="90000" tIns="46800" rIns="90000" bIns="46800">
            <a:spAutoFit/>
          </a:bodyPr>
          <a:lstStyle/>
          <a:p>
            <a:pPr marL="268288" indent="-268288">
              <a:lnSpc>
                <a:spcPts val="3163"/>
              </a:lnSpc>
              <a:buClr>
                <a:srgbClr val="FF0000"/>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200" b="1" dirty="0">
                <a:solidFill>
                  <a:schemeClr val="tx2"/>
                </a:solidFill>
                <a:latin typeface="Arial Narrow" panose="020B0606020202030204" pitchFamily="34" charset="0"/>
              </a:rPr>
              <a:t>Dopo intervento educazionale, shift per terapia   antibiotica in linea con linee-guida</a:t>
            </a:r>
          </a:p>
          <a:p>
            <a:pPr>
              <a:lnSpc>
                <a:spcPts val="3163"/>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1600" i="1" dirty="0">
                <a:solidFill>
                  <a:srgbClr val="FFFFFF"/>
                </a:solidFill>
                <a:latin typeface="Arial Narrow" panose="020B0606020202030204" pitchFamily="34" charset="0"/>
              </a:rPr>
              <a:t>                                                      	</a:t>
            </a:r>
            <a:r>
              <a:rPr lang="it-IT" sz="1600" b="1" i="1" dirty="0">
                <a:solidFill>
                  <a:srgbClr val="FF0000"/>
                </a:solidFill>
                <a:latin typeface="Arial Narrow" panose="020B0606020202030204" pitchFamily="34" charset="0"/>
              </a:rPr>
              <a:t>I. Iori et al. Ital J Med 2008</a:t>
            </a:r>
          </a:p>
        </p:txBody>
      </p:sp>
      <p:sp>
        <p:nvSpPr>
          <p:cNvPr id="10248" name="Text Box 8"/>
          <p:cNvSpPr txBox="1">
            <a:spLocks noChangeArrowheads="1"/>
          </p:cNvSpPr>
          <p:nvPr/>
        </p:nvSpPr>
        <p:spPr bwMode="auto">
          <a:xfrm>
            <a:off x="807840" y="4652864"/>
            <a:ext cx="7528321" cy="1325620"/>
          </a:xfrm>
          <a:prstGeom prst="rect">
            <a:avLst/>
          </a:prstGeom>
          <a:solidFill>
            <a:schemeClr val="bg1"/>
          </a:solidFill>
          <a:ln w="9525">
            <a:noFill/>
            <a:round/>
            <a:headEnd/>
            <a:tailEnd/>
          </a:ln>
          <a:effectLst/>
          <a:scene3d>
            <a:camera prst="orthographicFront"/>
            <a:lightRig rig="threePt" dir="t"/>
          </a:scene3d>
          <a:sp3d>
            <a:bevelT/>
          </a:sp3d>
        </p:spPr>
        <p:txBody>
          <a:bodyPr lIns="90000" tIns="46800" rIns="90000" bIns="46800">
            <a:spAutoFit/>
          </a:bodyPr>
          <a:lstStyle/>
          <a:p>
            <a:pPr marL="268288" indent="-268288">
              <a:lnSpc>
                <a:spcPts val="3163"/>
              </a:lnSpc>
              <a:buClr>
                <a:srgbClr val="FF0000"/>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200" b="1" dirty="0">
                <a:solidFill>
                  <a:schemeClr val="tx2"/>
                </a:solidFill>
                <a:latin typeface="Arial Narrow" panose="020B0606020202030204" pitchFamily="34" charset="0"/>
              </a:rPr>
              <a:t>Dopo intervento educazionale, significativo aumento dei successi terapeutici e tendenza a riduzione mortalità </a:t>
            </a:r>
          </a:p>
          <a:p>
            <a:pPr>
              <a:lnSpc>
                <a:spcPts val="3163"/>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1600" i="1" dirty="0">
                <a:solidFill>
                  <a:srgbClr val="FFFFFF"/>
                </a:solidFill>
                <a:latin typeface="Arial Narrow" panose="020B0606020202030204" pitchFamily="34" charset="0"/>
              </a:rPr>
              <a:t>                                                      	</a:t>
            </a:r>
            <a:r>
              <a:rPr lang="it-IT" sz="1600" b="1" i="1" dirty="0">
                <a:solidFill>
                  <a:srgbClr val="FF0000"/>
                </a:solidFill>
                <a:latin typeface="Arial Narrow" panose="020B0606020202030204" pitchFamily="34" charset="0"/>
              </a:rPr>
              <a:t>F. Blasi et al. Eur </a:t>
            </a:r>
            <a:r>
              <a:rPr lang="it-IT" sz="1600" b="1" i="1" dirty="0" err="1">
                <a:solidFill>
                  <a:srgbClr val="FF0000"/>
                </a:solidFill>
                <a:latin typeface="Arial Narrow" panose="020B0606020202030204" pitchFamily="34" charset="0"/>
              </a:rPr>
              <a:t>Resp</a:t>
            </a:r>
            <a:r>
              <a:rPr lang="it-IT" sz="1600" b="1" i="1" dirty="0">
                <a:solidFill>
                  <a:srgbClr val="FF0000"/>
                </a:solidFill>
                <a:latin typeface="Arial Narrow" panose="020B0606020202030204" pitchFamily="34" charset="0"/>
              </a:rPr>
              <a:t> J 2008</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2500313" y="3068638"/>
            <a:ext cx="4071937" cy="1816100"/>
          </a:xfrm>
          <a:prstGeom prst="rect">
            <a:avLst/>
          </a:prstGeom>
          <a:solidFill>
            <a:schemeClr val="bg1"/>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it-IT" sz="2800" dirty="0">
                <a:solidFill>
                  <a:schemeClr val="tx2"/>
                </a:solidFill>
                <a:latin typeface="Arial Narrow" pitchFamily="34" charset="0"/>
                <a:cs typeface="Arial" pitchFamily="34" charset="0"/>
              </a:rPr>
              <a:t>Progetto FADOI CAMPANIA – TOSCANA</a:t>
            </a:r>
          </a:p>
          <a:p>
            <a:pPr algn="ctr" fontAlgn="auto">
              <a:spcBef>
                <a:spcPts val="0"/>
              </a:spcBef>
              <a:spcAft>
                <a:spcPts val="0"/>
              </a:spcAft>
              <a:defRPr/>
            </a:pPr>
            <a:r>
              <a:rPr lang="it-IT" sz="2800" dirty="0">
                <a:solidFill>
                  <a:schemeClr val="tx2"/>
                </a:solidFill>
                <a:latin typeface="Arial Narrow" pitchFamily="34" charset="0"/>
                <a:cs typeface="Arial" pitchFamily="34" charset="0"/>
              </a:rPr>
              <a:t>Stratificazione del rischio TEV nel pz internistico </a:t>
            </a:r>
          </a:p>
        </p:txBody>
      </p:sp>
      <p:pic>
        <p:nvPicPr>
          <p:cNvPr id="2" name="Immagine 1"/>
          <p:cNvPicPr>
            <a:picLocks noChangeAspect="1"/>
          </p:cNvPicPr>
          <p:nvPr/>
        </p:nvPicPr>
        <p:blipFill>
          <a:blip r:embed="rId2" cstate="print">
            <a:extLst/>
          </a:blip>
          <a:stretch>
            <a:fillRect/>
          </a:stretch>
        </p:blipFill>
        <p:spPr>
          <a:xfrm>
            <a:off x="2658014" y="1196752"/>
            <a:ext cx="3827972" cy="13166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7412" name="Gruppo 11"/>
          <p:cNvGrpSpPr>
            <a:grpSpLocks/>
          </p:cNvGrpSpPr>
          <p:nvPr/>
        </p:nvGrpSpPr>
        <p:grpSpPr bwMode="auto">
          <a:xfrm>
            <a:off x="827088" y="115888"/>
            <a:ext cx="6913562" cy="574675"/>
            <a:chOff x="827584" y="115888"/>
            <a:chExt cx="6913066" cy="574675"/>
          </a:xfrm>
        </p:grpSpPr>
        <p:sp>
          <p:nvSpPr>
            <p:cNvPr id="13" name="CasellaDiTesto 12"/>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4" name="Freccia circolare in su 13"/>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6" name="Freccia circolare in su 15"/>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7"/>
          <p:cNvSpPr>
            <a:spLocks noChangeArrowheads="1"/>
          </p:cNvSpPr>
          <p:nvPr/>
        </p:nvSpPr>
        <p:spPr bwMode="auto">
          <a:xfrm>
            <a:off x="1439863" y="1076722"/>
            <a:ext cx="6480175" cy="1200150"/>
          </a:xfrm>
          <a:prstGeom prst="rect">
            <a:avLst/>
          </a:prstGeom>
          <a:solidFill>
            <a:schemeClr val="tx2"/>
          </a:solidFill>
          <a:ln w="9525">
            <a:noFill/>
            <a:miter lim="800000"/>
            <a:headEnd/>
            <a:tailEnd/>
          </a:ln>
          <a:scene3d>
            <a:camera prst="orthographicFront"/>
            <a:lightRig rig="threePt" dir="t"/>
          </a:scene3d>
          <a:sp3d>
            <a:bevelT/>
          </a:sp3d>
        </p:spPr>
        <p:txBody>
          <a:bodyPr>
            <a:spAutoFit/>
          </a:bodyPr>
          <a:lstStyle/>
          <a:p>
            <a:pPr algn="ctr">
              <a:defRPr/>
            </a:pPr>
            <a:r>
              <a:rPr lang="it-IT" sz="2400" b="1" dirty="0">
                <a:solidFill>
                  <a:schemeClr val="bg1"/>
                </a:solidFill>
                <a:latin typeface="Arial Narrow" pitchFamily="34" charset="0"/>
                <a:cs typeface="Arial" pitchFamily="34" charset="0"/>
              </a:rPr>
              <a:t>“La gestione dei pazienti con dolore e ricoverati in Medicina Interna: studio osservazionale before &amp; after programma educazionale ”</a:t>
            </a:r>
            <a:endParaRPr lang="it-IT" sz="2400" dirty="0">
              <a:solidFill>
                <a:schemeClr val="bg1"/>
              </a:solidFill>
              <a:latin typeface="Arial Narrow" pitchFamily="34" charset="0"/>
              <a:cs typeface="Arial" pitchFamily="34" charset="0"/>
            </a:endParaRPr>
          </a:p>
        </p:txBody>
      </p:sp>
      <p:sp>
        <p:nvSpPr>
          <p:cNvPr id="18437" name="WordArt 4"/>
          <p:cNvSpPr>
            <a:spLocks noChangeArrowheads="1" noChangeShapeType="1" noTextEdit="1"/>
          </p:cNvSpPr>
          <p:nvPr/>
        </p:nvSpPr>
        <p:spPr bwMode="auto">
          <a:xfrm>
            <a:off x="2266950" y="2636838"/>
            <a:ext cx="4824413" cy="1512887"/>
          </a:xfrm>
          <a:prstGeom prst="rect">
            <a:avLst/>
          </a:prstGeom>
        </p:spPr>
        <p:txBody>
          <a:bodyPr wrap="none" fromWordArt="1">
            <a:prstTxWarp prst="textPlain">
              <a:avLst>
                <a:gd name="adj" fmla="val 50000"/>
              </a:avLst>
            </a:prstTxWarp>
          </a:bodyPr>
          <a:lstStyle/>
          <a:p>
            <a:pPr algn="ctr"/>
            <a:r>
              <a:rPr lang="it-IT" sz="3600" b="1" i="1" kern="10">
                <a:ln w="19050">
                  <a:solidFill>
                    <a:srgbClr val="99CCFF"/>
                  </a:solidFill>
                  <a:round/>
                  <a:headEnd/>
                  <a:tailEnd/>
                </a:ln>
                <a:solidFill>
                  <a:srgbClr val="FF0000"/>
                </a:solidFill>
                <a:effectLst>
                  <a:outerShdw dist="35921" dir="2700000" algn="ctr" rotWithShape="0">
                    <a:srgbClr val="990000"/>
                  </a:outerShdw>
                </a:effectLst>
                <a:latin typeface="Impact"/>
              </a:rPr>
              <a:t>DOMINO</a:t>
            </a:r>
          </a:p>
        </p:txBody>
      </p:sp>
      <p:sp>
        <p:nvSpPr>
          <p:cNvPr id="18438" name="Text Box 5"/>
          <p:cNvSpPr txBox="1">
            <a:spLocks noChangeArrowheads="1"/>
          </p:cNvSpPr>
          <p:nvPr/>
        </p:nvSpPr>
        <p:spPr bwMode="auto">
          <a:xfrm>
            <a:off x="1285875" y="4221163"/>
            <a:ext cx="678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it-IT" altLang="it-IT" sz="3600" b="1" i="1">
                <a:solidFill>
                  <a:srgbClr val="FF0000"/>
                </a:solidFill>
                <a:latin typeface="Arial" charset="0"/>
              </a:rPr>
              <a:t>DO</a:t>
            </a:r>
            <a:r>
              <a:rPr lang="it-IT" altLang="it-IT" sz="3600" b="1">
                <a:latin typeface="Arial" charset="0"/>
              </a:rPr>
              <a:t>lore in </a:t>
            </a:r>
            <a:r>
              <a:rPr lang="it-IT" altLang="it-IT" sz="3600" b="1" i="1">
                <a:solidFill>
                  <a:srgbClr val="FF0000"/>
                </a:solidFill>
                <a:latin typeface="Arial" charset="0"/>
              </a:rPr>
              <a:t>M</a:t>
            </a:r>
            <a:r>
              <a:rPr lang="it-IT" altLang="it-IT" sz="3600" b="1">
                <a:latin typeface="Arial" charset="0"/>
              </a:rPr>
              <a:t>edicina </a:t>
            </a:r>
            <a:r>
              <a:rPr lang="it-IT" altLang="it-IT" sz="3600" b="1" i="1">
                <a:solidFill>
                  <a:srgbClr val="FF0000"/>
                </a:solidFill>
                <a:latin typeface="Arial" charset="0"/>
              </a:rPr>
              <a:t>I</a:t>
            </a:r>
            <a:r>
              <a:rPr lang="it-IT" altLang="it-IT" sz="3600" b="1">
                <a:latin typeface="Arial" charset="0"/>
              </a:rPr>
              <a:t>nterna </a:t>
            </a:r>
            <a:r>
              <a:rPr lang="it-IT" altLang="it-IT" sz="3600" b="1" i="1">
                <a:solidFill>
                  <a:srgbClr val="FF0000"/>
                </a:solidFill>
                <a:latin typeface="Arial" charset="0"/>
              </a:rPr>
              <a:t>NO</a:t>
            </a:r>
          </a:p>
        </p:txBody>
      </p:sp>
      <p:sp>
        <p:nvSpPr>
          <p:cNvPr id="13" name="Rettangolo 12"/>
          <p:cNvSpPr/>
          <p:nvPr/>
        </p:nvSpPr>
        <p:spPr>
          <a:xfrm>
            <a:off x="1042988" y="2541588"/>
            <a:ext cx="7272337" cy="2320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18440" name="Gruppo 9"/>
          <p:cNvGrpSpPr>
            <a:grpSpLocks/>
          </p:cNvGrpSpPr>
          <p:nvPr/>
        </p:nvGrpSpPr>
        <p:grpSpPr bwMode="auto">
          <a:xfrm>
            <a:off x="827088" y="115888"/>
            <a:ext cx="6913562" cy="574675"/>
            <a:chOff x="827584" y="115888"/>
            <a:chExt cx="6913066" cy="574675"/>
          </a:xfrm>
        </p:grpSpPr>
        <p:sp>
          <p:nvSpPr>
            <p:cNvPr id="12" name="CasellaDiTesto 11"/>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7" name="Freccia circolare in su 16"/>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8" name="Freccia circolare in su 17"/>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7"/>
          <p:cNvSpPr>
            <a:spLocks noChangeArrowheads="1"/>
          </p:cNvSpPr>
          <p:nvPr/>
        </p:nvSpPr>
        <p:spPr bwMode="auto">
          <a:xfrm>
            <a:off x="1331913" y="1341438"/>
            <a:ext cx="6480175" cy="1200150"/>
          </a:xfrm>
          <a:prstGeom prst="rect">
            <a:avLst/>
          </a:prstGeom>
          <a:solidFill>
            <a:srgbClr val="C00000"/>
          </a:solidFill>
          <a:ln w="9525">
            <a:noFill/>
            <a:miter lim="800000"/>
            <a:headEnd/>
            <a:tailEnd/>
          </a:ln>
          <a:scene3d>
            <a:camera prst="orthographicFront"/>
            <a:lightRig rig="threePt" dir="t"/>
          </a:scene3d>
          <a:sp3d>
            <a:bevelT/>
          </a:sp3d>
        </p:spPr>
        <p:txBody>
          <a:bodyPr>
            <a:spAutoFit/>
          </a:bodyPr>
          <a:lstStyle/>
          <a:p>
            <a:pPr algn="ctr">
              <a:defRPr/>
            </a:pPr>
            <a:r>
              <a:rPr lang="it-IT" sz="2400" b="1" dirty="0">
                <a:solidFill>
                  <a:schemeClr val="bg1"/>
                </a:solidFill>
                <a:latin typeface="Arial Narrow" pitchFamily="34" charset="0"/>
                <a:cs typeface="Arial" pitchFamily="34" charset="0"/>
              </a:rPr>
              <a:t>“La gestione del diabete di tipo 2 nei pazienti ricoverati in Medicina Interna: studio osservazionale before &amp; after programma educazionale ”</a:t>
            </a:r>
            <a:endParaRPr lang="it-IT" sz="2400" dirty="0">
              <a:solidFill>
                <a:schemeClr val="bg1"/>
              </a:solidFill>
              <a:latin typeface="Arial Narrow" pitchFamily="34" charset="0"/>
              <a:cs typeface="Arial" pitchFamily="34" charset="0"/>
            </a:endParaRPr>
          </a:p>
        </p:txBody>
      </p:sp>
      <p:pic>
        <p:nvPicPr>
          <p:cNvPr id="10" name="Picture 2"/>
          <p:cNvPicPr>
            <a:picLocks noChangeAspect="1" noChangeArrowheads="1"/>
          </p:cNvPicPr>
          <p:nvPr/>
        </p:nvPicPr>
        <p:blipFill>
          <a:blip r:embed="rId2" cstate="print">
            <a:extLst/>
          </a:blip>
          <a:srcRect l="18961" t="14787" r="17316" b="5624"/>
          <a:stretch>
            <a:fillRect/>
          </a:stretch>
        </p:blipFill>
        <p:spPr bwMode="auto">
          <a:xfrm>
            <a:off x="2361407" y="2780928"/>
            <a:ext cx="4421187" cy="329882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p:spPr>
      </p:pic>
      <p:grpSp>
        <p:nvGrpSpPr>
          <p:cNvPr id="19462" name="Gruppo 7"/>
          <p:cNvGrpSpPr>
            <a:grpSpLocks/>
          </p:cNvGrpSpPr>
          <p:nvPr/>
        </p:nvGrpSpPr>
        <p:grpSpPr bwMode="auto">
          <a:xfrm>
            <a:off x="827088" y="115888"/>
            <a:ext cx="6913562" cy="574675"/>
            <a:chOff x="827584" y="115888"/>
            <a:chExt cx="6913066" cy="574675"/>
          </a:xfrm>
        </p:grpSpPr>
        <p:sp>
          <p:nvSpPr>
            <p:cNvPr id="11" name="CasellaDiTesto 10"/>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2" name="Freccia circolare in su 11"/>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3" name="Freccia circolare in su 12"/>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627313" y="692150"/>
            <a:ext cx="3889375" cy="3762375"/>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3452623" y="116632"/>
            <a:ext cx="2238754"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it-IT" sz="2800" b="1" dirty="0">
                <a:solidFill>
                  <a:schemeClr val="tx2"/>
                </a:solidFill>
              </a:rPr>
              <a:t>PARTNERSHIP</a:t>
            </a:r>
          </a:p>
        </p:txBody>
      </p:sp>
      <p:sp>
        <p:nvSpPr>
          <p:cNvPr id="4" name="CasellaDiTesto 3"/>
          <p:cNvSpPr txBox="1"/>
          <p:nvPr/>
        </p:nvSpPr>
        <p:spPr>
          <a:xfrm>
            <a:off x="2116680" y="5930116"/>
            <a:ext cx="491064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it-IT" sz="2800" b="1" dirty="0">
                <a:solidFill>
                  <a:schemeClr val="tx2"/>
                </a:solidFill>
              </a:rPr>
              <a:t>La salute la cosa più importante</a:t>
            </a:r>
          </a:p>
        </p:txBody>
      </p:sp>
      <p:sp>
        <p:nvSpPr>
          <p:cNvPr id="20489" name="CasellaDiTesto 4"/>
          <p:cNvSpPr txBox="1">
            <a:spLocks noChangeArrowheads="1"/>
          </p:cNvSpPr>
          <p:nvPr/>
        </p:nvSpPr>
        <p:spPr bwMode="auto">
          <a:xfrm>
            <a:off x="863600" y="4797425"/>
            <a:ext cx="7416800" cy="922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it-IT" altLang="it-IT" sz="1800" b="1"/>
              <a:t>Tutti i progetti before – after sono stati sostenuti da grant non condizionati di Aziende Farmaceutiche, senza che i progetti stessi riguardassero farmaci o categorie di farmaci ma, più in generale, la gestione della malattia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circolare a destra 1"/>
          <p:cNvSpPr/>
          <p:nvPr/>
        </p:nvSpPr>
        <p:spPr>
          <a:xfrm>
            <a:off x="1258888" y="1125538"/>
            <a:ext cx="731837" cy="1358900"/>
          </a:xfrm>
          <a:prstGeom prst="curvedRightArrow">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9" name="Freccia circolare a destra 28"/>
          <p:cNvSpPr/>
          <p:nvPr/>
        </p:nvSpPr>
        <p:spPr>
          <a:xfrm flipH="1" flipV="1">
            <a:off x="7164388" y="1125538"/>
            <a:ext cx="731837" cy="1358900"/>
          </a:xfrm>
          <a:prstGeom prst="curvedRightArrow">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1508" name="AutoShape 16"/>
          <p:cNvSpPr>
            <a:spLocks noChangeArrowheads="1"/>
          </p:cNvSpPr>
          <p:nvPr/>
        </p:nvSpPr>
        <p:spPr bwMode="auto">
          <a:xfrm rot="2469316">
            <a:off x="4643438" y="4365625"/>
            <a:ext cx="4321175" cy="863600"/>
          </a:xfrm>
          <a:prstGeom prst="flowChartAlternateProcess">
            <a:avLst/>
          </a:prstGeom>
          <a:solidFill>
            <a:srgbClr val="FA0000"/>
          </a:solidFill>
          <a:ln w="38160">
            <a:solidFill>
              <a:srgbClr val="BFBFBF"/>
            </a:solidFill>
            <a:round/>
            <a:headEnd/>
            <a:tailEnd/>
          </a:ln>
        </p:spPr>
        <p:txBody>
          <a:bodyPr lIns="90000" tIns="46800" rIns="90000" bIns="46800"/>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a:solidFill>
                  <a:srgbClr val="FFFFFF"/>
                </a:solidFill>
                <a:latin typeface="Arial Narrow" pitchFamily="34" charset="0"/>
              </a:rPr>
              <a:t>Certificare la Competenza</a:t>
            </a:r>
          </a:p>
        </p:txBody>
      </p:sp>
      <p:sp>
        <p:nvSpPr>
          <p:cNvPr id="8" name="CasellaDiTesto 17"/>
          <p:cNvSpPr txBox="1">
            <a:spLocks noChangeArrowheads="1"/>
          </p:cNvSpPr>
          <p:nvPr/>
        </p:nvSpPr>
        <p:spPr bwMode="auto">
          <a:xfrm>
            <a:off x="2545648" y="980728"/>
            <a:ext cx="4052713" cy="646331"/>
          </a:xfrm>
          <a:prstGeom prst="rect">
            <a:avLst/>
          </a:prstGeom>
          <a:solidFill>
            <a:srgbClr val="C00000"/>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Clr>
                <a:schemeClr val="bg1"/>
              </a:buClr>
              <a:defRPr/>
            </a:pPr>
            <a:r>
              <a:rPr lang="it-IT" sz="3600" dirty="0" smtClean="0">
                <a:solidFill>
                  <a:schemeClr val="bg1"/>
                </a:solidFill>
                <a:latin typeface="Arial Narrow" pitchFamily="34" charset="0"/>
              </a:rPr>
              <a:t>Formare per la Ricerca</a:t>
            </a:r>
            <a:endParaRPr lang="it-IT" sz="3600" dirty="0">
              <a:solidFill>
                <a:schemeClr val="bg1"/>
              </a:solidFill>
              <a:latin typeface="Arial Narrow" pitchFamily="34" charset="0"/>
            </a:endParaRPr>
          </a:p>
        </p:txBody>
      </p:sp>
      <p:sp>
        <p:nvSpPr>
          <p:cNvPr id="9" name="CasellaDiTesto 18"/>
          <p:cNvSpPr txBox="1">
            <a:spLocks noChangeArrowheads="1"/>
          </p:cNvSpPr>
          <p:nvPr/>
        </p:nvSpPr>
        <p:spPr bwMode="auto">
          <a:xfrm>
            <a:off x="2176961" y="2080012"/>
            <a:ext cx="4790094" cy="646331"/>
          </a:xfrm>
          <a:prstGeom prst="rect">
            <a:avLst/>
          </a:prstGeom>
          <a:solidFill>
            <a:schemeClr val="accent3">
              <a:lumMod val="50000"/>
            </a:schemeClr>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Clr>
                <a:schemeClr val="bg1"/>
              </a:buClr>
              <a:defRPr/>
            </a:pPr>
            <a:r>
              <a:rPr lang="it-IT" sz="3600" dirty="0" smtClean="0">
                <a:solidFill>
                  <a:schemeClr val="bg1"/>
                </a:solidFill>
                <a:latin typeface="Arial Narrow" pitchFamily="34" charset="0"/>
              </a:rPr>
              <a:t>Fare la ricerca per Formare</a:t>
            </a:r>
            <a:endParaRPr lang="it-IT" sz="3600" dirty="0">
              <a:solidFill>
                <a:schemeClr val="bg1"/>
              </a:solidFill>
              <a:latin typeface="Arial Narrow" pitchFamily="34" charset="0"/>
            </a:endParaRPr>
          </a:p>
        </p:txBody>
      </p:sp>
      <p:sp>
        <p:nvSpPr>
          <p:cNvPr id="21515" name="AutoShape 16"/>
          <p:cNvSpPr>
            <a:spLocks noChangeArrowheads="1"/>
          </p:cNvSpPr>
          <p:nvPr/>
        </p:nvSpPr>
        <p:spPr bwMode="auto">
          <a:xfrm rot="-2406864">
            <a:off x="179388" y="4365625"/>
            <a:ext cx="4321175" cy="863600"/>
          </a:xfrm>
          <a:prstGeom prst="flowChartAlternateProcess">
            <a:avLst/>
          </a:prstGeom>
          <a:solidFill>
            <a:srgbClr val="000032"/>
          </a:solidFill>
          <a:ln w="38160">
            <a:solidFill>
              <a:srgbClr val="BFBFBF"/>
            </a:solidFill>
            <a:round/>
            <a:headEnd/>
            <a:tailEnd/>
          </a:ln>
        </p:spPr>
        <p:txBody>
          <a:bodyPr lIns="90000" tIns="46800" rIns="90000" bIns="46800"/>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1">
                <a:solidFill>
                  <a:srgbClr val="FFFFFF"/>
                </a:solidFill>
                <a:latin typeface="Arial Narrow" pitchFamily="34" charset="0"/>
              </a:rPr>
              <a:t>Migliorare l’Assistenza</a:t>
            </a:r>
          </a:p>
        </p:txBody>
      </p:sp>
      <p:sp>
        <p:nvSpPr>
          <p:cNvPr id="31" name="Freccia tridirezionale 30"/>
          <p:cNvSpPr/>
          <p:nvPr/>
        </p:nvSpPr>
        <p:spPr>
          <a:xfrm>
            <a:off x="3963924" y="2780928"/>
            <a:ext cx="1216152" cy="1224136"/>
          </a:xfrm>
          <a:prstGeom prst="leftRigh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21519" name="Gruppo 11"/>
          <p:cNvGrpSpPr>
            <a:grpSpLocks/>
          </p:cNvGrpSpPr>
          <p:nvPr/>
        </p:nvGrpSpPr>
        <p:grpSpPr bwMode="auto">
          <a:xfrm>
            <a:off x="827088" y="115888"/>
            <a:ext cx="6913562" cy="574675"/>
            <a:chOff x="827584" y="115888"/>
            <a:chExt cx="6913066" cy="574675"/>
          </a:xfrm>
        </p:grpSpPr>
        <p:sp>
          <p:nvSpPr>
            <p:cNvPr id="13" name="CasellaDiTesto 12"/>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4" name="Freccia circolare in su 13"/>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5" name="Freccia circolare in su 14"/>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
        <p:nvSpPr>
          <p:cNvPr id="3" name="Rettangolo arrotondato 2"/>
          <p:cNvSpPr/>
          <p:nvPr/>
        </p:nvSpPr>
        <p:spPr>
          <a:xfrm>
            <a:off x="2442812" y="5589240"/>
            <a:ext cx="4258376" cy="9144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chemeClr val="bg1"/>
                </a:solidFill>
              </a:rPr>
              <a:t>GARANTIRE L’APPROPRIATEZZA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40100" y="116632"/>
            <a:ext cx="4321175" cy="647700"/>
          </a:xfrm>
          <a:prstGeom prst="rect">
            <a:avLst/>
          </a:prstGeom>
          <a:solidFill>
            <a:schemeClr val="bg1"/>
          </a:solidFill>
          <a:ln w="9525">
            <a:solidFill>
              <a:schemeClr val="tx1"/>
            </a:solidFill>
            <a:miter lim="800000"/>
            <a:headEnd/>
            <a:tailEnd/>
          </a:ln>
          <a:scene3d>
            <a:camera prst="orthographicFront"/>
            <a:lightRig rig="threePt" dir="t"/>
          </a:scene3d>
          <a:sp3d>
            <a:bevelT/>
          </a:sp3d>
        </p:spPr>
        <p:txBody>
          <a:bodyPr wrap="none" anchor="ctr"/>
          <a:lstStyle/>
          <a:p>
            <a:pPr algn="ctr">
              <a:defRPr/>
            </a:pPr>
            <a:r>
              <a:rPr lang="it-IT" sz="2400" b="1">
                <a:solidFill>
                  <a:schemeClr val="tx2"/>
                </a:solidFill>
                <a:latin typeface="Arial Narrow" pitchFamily="34" charset="0"/>
                <a:cs typeface="Arial" pitchFamily="34" charset="0"/>
              </a:rPr>
              <a:t>Obiettivi </a:t>
            </a:r>
          </a:p>
          <a:p>
            <a:pPr algn="ctr">
              <a:defRPr/>
            </a:pPr>
            <a:r>
              <a:rPr lang="it-IT" sz="2400" b="1">
                <a:solidFill>
                  <a:schemeClr val="tx2"/>
                </a:solidFill>
                <a:latin typeface="Arial Narrow" pitchFamily="34" charset="0"/>
                <a:cs typeface="Arial" pitchFamily="34" charset="0"/>
              </a:rPr>
              <a:t>di una società scientifica</a:t>
            </a:r>
          </a:p>
        </p:txBody>
      </p:sp>
      <p:sp>
        <p:nvSpPr>
          <p:cNvPr id="3" name="Rectangle 5"/>
          <p:cNvSpPr>
            <a:spLocks noChangeArrowheads="1"/>
          </p:cNvSpPr>
          <p:nvPr/>
        </p:nvSpPr>
        <p:spPr bwMode="auto">
          <a:xfrm>
            <a:off x="468437" y="1485057"/>
            <a:ext cx="3024188" cy="576262"/>
          </a:xfrm>
          <a:prstGeom prst="rect">
            <a:avLst/>
          </a:prstGeom>
          <a:solidFill>
            <a:schemeClr val="tx2"/>
          </a:solidFill>
          <a:ln w="9525">
            <a:solidFill>
              <a:schemeClr val="tx1"/>
            </a:solidFill>
            <a:miter lim="800000"/>
            <a:headEnd/>
            <a:tailEnd/>
          </a:ln>
          <a:scene3d>
            <a:camera prst="orthographicFront"/>
            <a:lightRig rig="threePt" dir="t"/>
          </a:scene3d>
          <a:sp3d>
            <a:bevelT/>
          </a:sp3d>
        </p:spPr>
        <p:txBody>
          <a:bodyPr wrap="none" anchor="ctr"/>
          <a:lstStyle/>
          <a:p>
            <a:pPr algn="ctr">
              <a:defRPr/>
            </a:pPr>
            <a:r>
              <a:rPr lang="it-IT" sz="2400" b="1" dirty="0">
                <a:solidFill>
                  <a:schemeClr val="bg1"/>
                </a:solidFill>
                <a:latin typeface="Arial Narrow" pitchFamily="34" charset="0"/>
                <a:cs typeface="Arial" pitchFamily="34" charset="0"/>
              </a:rPr>
              <a:t>Ricerca indipendente</a:t>
            </a:r>
          </a:p>
        </p:txBody>
      </p:sp>
      <p:sp>
        <p:nvSpPr>
          <p:cNvPr id="4" name="Rectangle 6"/>
          <p:cNvSpPr>
            <a:spLocks noChangeArrowheads="1"/>
          </p:cNvSpPr>
          <p:nvPr/>
        </p:nvSpPr>
        <p:spPr bwMode="auto">
          <a:xfrm>
            <a:off x="5292850" y="1485057"/>
            <a:ext cx="3024187" cy="576262"/>
          </a:xfrm>
          <a:prstGeom prst="rect">
            <a:avLst/>
          </a:prstGeom>
          <a:solidFill>
            <a:schemeClr val="accent2"/>
          </a:solidFill>
          <a:ln w="9525">
            <a:solidFill>
              <a:schemeClr val="tx1"/>
            </a:solidFill>
            <a:miter lim="800000"/>
            <a:headEnd/>
            <a:tailEnd/>
          </a:ln>
          <a:scene3d>
            <a:camera prst="orthographicFront"/>
            <a:lightRig rig="threePt" dir="t"/>
          </a:scene3d>
          <a:sp3d>
            <a:bevelT/>
          </a:sp3d>
        </p:spPr>
        <p:txBody>
          <a:bodyPr wrap="none" anchor="ctr"/>
          <a:lstStyle/>
          <a:p>
            <a:pPr algn="ctr">
              <a:defRPr/>
            </a:pPr>
            <a:r>
              <a:rPr lang="it-IT" sz="2400" b="1">
                <a:solidFill>
                  <a:schemeClr val="bg1"/>
                </a:solidFill>
                <a:latin typeface="Arial Narrow" pitchFamily="34" charset="0"/>
                <a:cs typeface="Arial" pitchFamily="34" charset="0"/>
              </a:rPr>
              <a:t>Formazione</a:t>
            </a:r>
          </a:p>
        </p:txBody>
      </p:sp>
      <p:cxnSp>
        <p:nvCxnSpPr>
          <p:cNvPr id="4107" name="AutoShape 7"/>
          <p:cNvCxnSpPr>
            <a:cxnSpLocks noChangeShapeType="1"/>
          </p:cNvCxnSpPr>
          <p:nvPr/>
        </p:nvCxnSpPr>
        <p:spPr bwMode="auto">
          <a:xfrm rot="5400000">
            <a:off x="2880519" y="-135731"/>
            <a:ext cx="720725" cy="2519363"/>
          </a:xfrm>
          <a:prstGeom prst="bentConnector3">
            <a:avLst>
              <a:gd name="adj1" fmla="val 50000"/>
            </a:avLst>
          </a:prstGeom>
          <a:noFill/>
          <a:ln w="28575">
            <a:solidFill>
              <a:schemeClr val="tx2"/>
            </a:solidFill>
            <a:miter lim="800000"/>
            <a:headEnd/>
            <a:tailEnd type="triangle" w="med" len="med"/>
          </a:ln>
          <a:extLst>
            <a:ext uri="{909E8E84-426E-40DD-AFC4-6F175D3DCCD1}">
              <a14:hiddenFill xmlns:a14="http://schemas.microsoft.com/office/drawing/2010/main">
                <a:noFill/>
              </a14:hiddenFill>
            </a:ext>
          </a:extLst>
        </p:spPr>
      </p:cxnSp>
      <p:cxnSp>
        <p:nvCxnSpPr>
          <p:cNvPr id="6" name="AutoShape 8"/>
          <p:cNvCxnSpPr>
            <a:cxnSpLocks noChangeShapeType="1"/>
          </p:cNvCxnSpPr>
          <p:nvPr/>
        </p:nvCxnSpPr>
        <p:spPr bwMode="auto">
          <a:xfrm rot="16200000" flipH="1">
            <a:off x="5292725" y="-28574"/>
            <a:ext cx="720725" cy="2305050"/>
          </a:xfrm>
          <a:prstGeom prst="bentConnector3">
            <a:avLst>
              <a:gd name="adj1" fmla="val 50000"/>
            </a:avLst>
          </a:prstGeom>
          <a:noFill/>
          <a:ln w="28575">
            <a:solidFill>
              <a:schemeClr val="tx2"/>
            </a:solidFill>
            <a:miter lim="800000"/>
            <a:headEnd/>
            <a:tailEnd type="triangle" w="med" len="med"/>
          </a:ln>
          <a:effectLst>
            <a:outerShdw blurRad="50800" dist="38100" dir="2700000" algn="tl" rotWithShape="0">
              <a:prstClr val="black">
                <a:alpha val="40000"/>
              </a:prstClr>
            </a:outerShdw>
          </a:effectLst>
          <a:extLst/>
        </p:spPr>
      </p:cxnSp>
      <p:sp>
        <p:nvSpPr>
          <p:cNvPr id="7" name="Text Box 10"/>
          <p:cNvSpPr txBox="1">
            <a:spLocks noChangeArrowheads="1"/>
          </p:cNvSpPr>
          <p:nvPr/>
        </p:nvSpPr>
        <p:spPr bwMode="auto">
          <a:xfrm>
            <a:off x="179388" y="3697288"/>
            <a:ext cx="1368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it-IT" altLang="it-IT" sz="1600" b="1">
                <a:latin typeface="Arial Narrow" pitchFamily="34" charset="0"/>
                <a:ea typeface="MS PGothic" pitchFamily="34" charset="-128"/>
              </a:rPr>
              <a:t>Ricerca</a:t>
            </a:r>
          </a:p>
          <a:p>
            <a:pPr>
              <a:spcBef>
                <a:spcPct val="50000"/>
              </a:spcBef>
            </a:pPr>
            <a:r>
              <a:rPr lang="it-IT" altLang="it-IT" sz="1600" b="1">
                <a:latin typeface="Arial Narrow" pitchFamily="34" charset="0"/>
                <a:ea typeface="MS PGothic" pitchFamily="34" charset="-128"/>
              </a:rPr>
              <a:t>Linee Guida</a:t>
            </a:r>
          </a:p>
          <a:p>
            <a:pPr>
              <a:spcBef>
                <a:spcPct val="50000"/>
              </a:spcBef>
            </a:pPr>
            <a:r>
              <a:rPr lang="it-IT" altLang="it-IT" sz="1600" b="1">
                <a:latin typeface="Arial Narrow" pitchFamily="34" charset="0"/>
                <a:ea typeface="MS PGothic" pitchFamily="34" charset="-128"/>
              </a:rPr>
              <a:t>Letteratura</a:t>
            </a:r>
          </a:p>
        </p:txBody>
      </p:sp>
      <p:sp>
        <p:nvSpPr>
          <p:cNvPr id="8" name="Text Box 12"/>
          <p:cNvSpPr txBox="1">
            <a:spLocks noChangeArrowheads="1"/>
          </p:cNvSpPr>
          <p:nvPr/>
        </p:nvSpPr>
        <p:spPr bwMode="auto">
          <a:xfrm>
            <a:off x="200150" y="3212257"/>
            <a:ext cx="1800225" cy="366712"/>
          </a:xfrm>
          <a:prstGeom prst="rect">
            <a:avLst/>
          </a:prstGeom>
          <a:solidFill>
            <a:schemeClr val="accent3">
              <a:lumMod val="50000"/>
            </a:schemeClr>
          </a:solidFill>
          <a:ln>
            <a:noFill/>
          </a:ln>
          <a:scene3d>
            <a:camera prst="orthographicFront"/>
            <a:lightRig rig="threePt" dir="t"/>
          </a:scene3d>
          <a:sp3d>
            <a:bevelT/>
          </a:sp3d>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it-IT" b="1" dirty="0" smtClean="0">
                <a:solidFill>
                  <a:schemeClr val="bg1"/>
                </a:solidFill>
                <a:latin typeface="Arial Narrow" pitchFamily="34" charset="0"/>
                <a:cs typeface="Arial" pitchFamily="34" charset="0"/>
              </a:rPr>
              <a:t>Informazione</a:t>
            </a:r>
          </a:p>
        </p:txBody>
      </p:sp>
      <p:sp>
        <p:nvSpPr>
          <p:cNvPr id="9" name="Text Box 13"/>
          <p:cNvSpPr txBox="1">
            <a:spLocks noChangeArrowheads="1"/>
          </p:cNvSpPr>
          <p:nvPr/>
        </p:nvSpPr>
        <p:spPr bwMode="auto">
          <a:xfrm>
            <a:off x="3600575" y="3212257"/>
            <a:ext cx="1800225" cy="366712"/>
          </a:xfrm>
          <a:prstGeom prst="rect">
            <a:avLst/>
          </a:prstGeom>
          <a:solidFill>
            <a:schemeClr val="accent6">
              <a:lumMod val="50000"/>
            </a:schemeClr>
          </a:solidFill>
          <a:ln>
            <a:noFill/>
          </a:ln>
          <a:scene3d>
            <a:camera prst="orthographicFront"/>
            <a:lightRig rig="threePt" dir="t"/>
          </a:scene3d>
          <a:sp3d>
            <a:bevelT/>
          </a:sp3d>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it-IT" b="1" smtClean="0">
                <a:solidFill>
                  <a:schemeClr val="bg1"/>
                </a:solidFill>
                <a:latin typeface="Arial Narrow" pitchFamily="34" charset="0"/>
                <a:cs typeface="Arial" pitchFamily="34" charset="0"/>
              </a:rPr>
              <a:t>Formazione</a:t>
            </a:r>
          </a:p>
        </p:txBody>
      </p:sp>
      <p:sp>
        <p:nvSpPr>
          <p:cNvPr id="10" name="Text Box 14"/>
          <p:cNvSpPr txBox="1">
            <a:spLocks noChangeArrowheads="1"/>
          </p:cNvSpPr>
          <p:nvPr/>
        </p:nvSpPr>
        <p:spPr bwMode="auto">
          <a:xfrm>
            <a:off x="6786687" y="3212257"/>
            <a:ext cx="1800225" cy="366712"/>
          </a:xfrm>
          <a:prstGeom prst="rect">
            <a:avLst/>
          </a:prstGeom>
          <a:solidFill>
            <a:srgbClr val="FF0000"/>
          </a:solidFill>
          <a:ln>
            <a:noFill/>
          </a:ln>
          <a:scene3d>
            <a:camera prst="orthographicFront"/>
            <a:lightRig rig="threePt" dir="t"/>
          </a:scene3d>
          <a:sp3d>
            <a:bevelT/>
          </a:sp3d>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it-IT" b="1" dirty="0" smtClean="0">
                <a:solidFill>
                  <a:schemeClr val="bg1"/>
                </a:solidFill>
                <a:latin typeface="Arial Narrow" pitchFamily="34" charset="0"/>
                <a:cs typeface="Arial" pitchFamily="34" charset="0"/>
              </a:rPr>
              <a:t>Cambiamento</a:t>
            </a:r>
          </a:p>
        </p:txBody>
      </p:sp>
      <p:sp>
        <p:nvSpPr>
          <p:cNvPr id="11" name="AutoShape 15"/>
          <p:cNvSpPr>
            <a:spLocks/>
          </p:cNvSpPr>
          <p:nvPr/>
        </p:nvSpPr>
        <p:spPr bwMode="auto">
          <a:xfrm rot="16200000">
            <a:off x="4212432" y="-927894"/>
            <a:ext cx="360362" cy="7775575"/>
          </a:xfrm>
          <a:prstGeom prst="rightBrace">
            <a:avLst>
              <a:gd name="adj1" fmla="val 190298"/>
              <a:gd name="adj2" fmla="val 51861"/>
            </a:avLst>
          </a:prstGeom>
          <a:noFill/>
          <a:ln w="12700">
            <a:solidFill>
              <a:schemeClr val="tx2"/>
            </a:solidFill>
            <a:round/>
            <a:headEnd/>
            <a:tailEnd/>
          </a:ln>
          <a:effectLst>
            <a:outerShdw blurRad="50800" dist="38100" dir="5400000" algn="t" rotWithShape="0">
              <a:prstClr val="black">
                <a:alpha val="40000"/>
              </a:prstClr>
            </a:outerShdw>
          </a:effectLst>
          <a:extLst/>
        </p:spPr>
        <p:txBody>
          <a:bodyPr wrap="none" anchor="ctr"/>
          <a:lstStyle/>
          <a:p>
            <a:pPr>
              <a:defRPr/>
            </a:pPr>
            <a:endParaRPr lang="it-IT">
              <a:latin typeface="Arial Narrow" pitchFamily="34" charset="0"/>
              <a:cs typeface="Arial" pitchFamily="34" charset="0"/>
            </a:endParaRPr>
          </a:p>
        </p:txBody>
      </p:sp>
      <p:sp>
        <p:nvSpPr>
          <p:cNvPr id="12" name="Line 16"/>
          <p:cNvSpPr>
            <a:spLocks noChangeShapeType="1"/>
          </p:cNvSpPr>
          <p:nvPr/>
        </p:nvSpPr>
        <p:spPr bwMode="auto">
          <a:xfrm>
            <a:off x="2276475" y="3429000"/>
            <a:ext cx="1081088" cy="1588"/>
          </a:xfrm>
          <a:prstGeom prst="line">
            <a:avLst/>
          </a:prstGeom>
          <a:noFill/>
          <a:ln w="38100">
            <a:solidFill>
              <a:schemeClr val="tx2"/>
            </a:solidFill>
            <a:round/>
            <a:headEnd/>
            <a:tailEnd type="triangle" w="med" len="med"/>
          </a:ln>
          <a:effectLst>
            <a:outerShdw blurRad="50800" dist="38100" dir="5400000" algn="t" rotWithShape="0">
              <a:prstClr val="black">
                <a:alpha val="40000"/>
              </a:prstClr>
            </a:outerShdw>
          </a:effectLst>
          <a:extLst/>
        </p:spPr>
        <p:txBody>
          <a:bodyPr/>
          <a:lstStyle/>
          <a:p>
            <a:pPr>
              <a:defRPr/>
            </a:pPr>
            <a:endParaRPr lang="it-IT">
              <a:cs typeface="Arial" pitchFamily="34" charset="0"/>
            </a:endParaRPr>
          </a:p>
        </p:txBody>
      </p:sp>
      <p:sp>
        <p:nvSpPr>
          <p:cNvPr id="13" name="Line 17"/>
          <p:cNvSpPr>
            <a:spLocks noChangeShapeType="1"/>
          </p:cNvSpPr>
          <p:nvPr/>
        </p:nvSpPr>
        <p:spPr bwMode="auto">
          <a:xfrm>
            <a:off x="5562600" y="3429000"/>
            <a:ext cx="1081088" cy="1588"/>
          </a:xfrm>
          <a:prstGeom prst="line">
            <a:avLst/>
          </a:prstGeom>
          <a:noFill/>
          <a:ln w="38100">
            <a:solidFill>
              <a:schemeClr val="tx2"/>
            </a:solidFill>
            <a:round/>
            <a:headEnd/>
            <a:tailEnd type="triangle" w="med" len="med"/>
          </a:ln>
          <a:effectLst>
            <a:outerShdw blurRad="50800" dist="38100" dir="5400000" algn="t" rotWithShape="0">
              <a:prstClr val="black">
                <a:alpha val="40000"/>
              </a:prstClr>
            </a:outerShdw>
          </a:effectLst>
          <a:extLst/>
        </p:spPr>
        <p:txBody>
          <a:bodyPr/>
          <a:lstStyle/>
          <a:p>
            <a:pPr>
              <a:defRPr/>
            </a:pPr>
            <a:endParaRPr lang="it-IT">
              <a:cs typeface="Arial" pitchFamily="34" charset="0"/>
            </a:endParaRPr>
          </a:p>
        </p:txBody>
      </p:sp>
      <p:sp>
        <p:nvSpPr>
          <p:cNvPr id="14" name="Text Box 19"/>
          <p:cNvSpPr txBox="1">
            <a:spLocks noChangeArrowheads="1"/>
          </p:cNvSpPr>
          <p:nvPr/>
        </p:nvSpPr>
        <p:spPr bwMode="auto">
          <a:xfrm>
            <a:off x="2771775" y="3697288"/>
            <a:ext cx="20161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90000"/>
              </a:lnSpc>
              <a:spcBef>
                <a:spcPct val="50000"/>
              </a:spcBef>
            </a:pPr>
            <a:r>
              <a:rPr lang="it-IT" altLang="it-IT" sz="1600" b="1">
                <a:latin typeface="Arial Narrow" pitchFamily="34" charset="0"/>
                <a:ea typeface="MS PGothic" pitchFamily="34" charset="-128"/>
              </a:rPr>
              <a:t>Analisi dei bisogni</a:t>
            </a:r>
          </a:p>
          <a:p>
            <a:pPr>
              <a:lnSpc>
                <a:spcPct val="90000"/>
              </a:lnSpc>
              <a:spcBef>
                <a:spcPct val="50000"/>
              </a:spcBef>
            </a:pPr>
            <a:r>
              <a:rPr lang="it-IT" altLang="it-IT" sz="1600" b="1">
                <a:latin typeface="Arial Narrow" pitchFamily="34" charset="0"/>
                <a:ea typeface="MS PGothic" pitchFamily="34" charset="-128"/>
              </a:rPr>
              <a:t>Metodologie per l’apprendimento dell’adulto</a:t>
            </a:r>
          </a:p>
          <a:p>
            <a:pPr>
              <a:lnSpc>
                <a:spcPct val="90000"/>
              </a:lnSpc>
              <a:spcBef>
                <a:spcPct val="50000"/>
              </a:spcBef>
            </a:pPr>
            <a:r>
              <a:rPr lang="it-IT" altLang="it-IT" sz="1600" b="1">
                <a:latin typeface="Arial Narrow" pitchFamily="34" charset="0"/>
                <a:ea typeface="MS PGothic" pitchFamily="34" charset="-128"/>
              </a:rPr>
              <a:t>Pratica clinica</a:t>
            </a:r>
          </a:p>
        </p:txBody>
      </p:sp>
      <p:sp>
        <p:nvSpPr>
          <p:cNvPr id="15" name="Text Box 20"/>
          <p:cNvSpPr txBox="1">
            <a:spLocks noChangeArrowheads="1"/>
          </p:cNvSpPr>
          <p:nvPr/>
        </p:nvSpPr>
        <p:spPr bwMode="auto">
          <a:xfrm>
            <a:off x="6877050" y="3697288"/>
            <a:ext cx="2160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it-IT" altLang="it-IT" sz="1600" b="1">
                <a:latin typeface="Arial Narrow" pitchFamily="34" charset="0"/>
                <a:ea typeface="MS PGothic" pitchFamily="34" charset="-128"/>
              </a:rPr>
              <a:t>Integrazione con le Autorità sanitarie</a:t>
            </a:r>
          </a:p>
        </p:txBody>
      </p:sp>
      <p:sp>
        <p:nvSpPr>
          <p:cNvPr id="16" name="Rectangle 21"/>
          <p:cNvSpPr>
            <a:spLocks noChangeArrowheads="1"/>
          </p:cNvSpPr>
          <p:nvPr/>
        </p:nvSpPr>
        <p:spPr bwMode="auto">
          <a:xfrm>
            <a:off x="323975" y="5198219"/>
            <a:ext cx="8137525" cy="827088"/>
          </a:xfrm>
          <a:prstGeom prst="rect">
            <a:avLst/>
          </a:prstGeom>
          <a:solidFill>
            <a:schemeClr val="bg1"/>
          </a:solidFill>
          <a:ln w="9525">
            <a:solidFill>
              <a:schemeClr val="tx1"/>
            </a:solidFill>
            <a:miter lim="800000"/>
            <a:headEnd/>
            <a:tailEnd/>
          </a:ln>
          <a:scene3d>
            <a:camera prst="orthographicFront"/>
            <a:lightRig rig="threePt" dir="t"/>
          </a:scene3d>
          <a:sp3d>
            <a:bevelT/>
          </a:sp3d>
        </p:spPr>
        <p:txBody>
          <a:bodyPr wrap="none" anchor="ctr"/>
          <a:lstStyle/>
          <a:p>
            <a:pPr algn="ctr">
              <a:defRPr/>
            </a:pPr>
            <a:r>
              <a:rPr lang="it-IT" sz="2400" b="1" dirty="0">
                <a:solidFill>
                  <a:srgbClr val="FF0000"/>
                </a:solidFill>
                <a:latin typeface="Arial Narrow" pitchFamily="34" charset="0"/>
                <a:cs typeface="Arial" pitchFamily="34" charset="0"/>
              </a:rPr>
              <a:t>Sviluppare una competenza professionale</a:t>
            </a:r>
          </a:p>
          <a:p>
            <a:pPr algn="ctr">
              <a:defRPr/>
            </a:pPr>
            <a:r>
              <a:rPr lang="it-IT" sz="2400" b="1" dirty="0">
                <a:solidFill>
                  <a:srgbClr val="FF0000"/>
                </a:solidFill>
                <a:latin typeface="Arial Narrow" pitchFamily="34" charset="0"/>
                <a:cs typeface="Arial" pitchFamily="34" charset="0"/>
              </a:rPr>
              <a:t>Certificare questa competenza con e verso le Autorità sanitarie </a:t>
            </a:r>
          </a:p>
        </p:txBody>
      </p:sp>
      <p:sp>
        <p:nvSpPr>
          <p:cNvPr id="17" name="AutoShape 23"/>
          <p:cNvSpPr>
            <a:spLocks noChangeArrowheads="1"/>
          </p:cNvSpPr>
          <p:nvPr/>
        </p:nvSpPr>
        <p:spPr bwMode="auto">
          <a:xfrm>
            <a:off x="1765425" y="2277219"/>
            <a:ext cx="5472112" cy="576263"/>
          </a:xfrm>
          <a:prstGeom prst="leftRightArrow">
            <a:avLst>
              <a:gd name="adj1" fmla="val 50000"/>
              <a:gd name="adj2" fmla="val 189917"/>
            </a:avLst>
          </a:prstGeom>
          <a:solidFill>
            <a:srgbClr val="FFFF00"/>
          </a:solidFill>
          <a:ln w="9525">
            <a:solidFill>
              <a:schemeClr val="tx1"/>
            </a:solidFill>
            <a:miter lim="800000"/>
            <a:headEnd/>
            <a:tailEnd/>
          </a:ln>
          <a:effectLst>
            <a:glow rad="101600">
              <a:schemeClr val="accent3">
                <a:satMod val="175000"/>
                <a:alpha val="40000"/>
              </a:schemeClr>
            </a:glow>
          </a:effectLst>
        </p:spPr>
        <p:txBody>
          <a:bodyPr wrap="none" anchor="ctr"/>
          <a:lstStyle/>
          <a:p>
            <a:pPr algn="ctr">
              <a:defRPr/>
            </a:pPr>
            <a:r>
              <a:rPr lang="it-IT" b="1">
                <a:latin typeface="Arial Narrow" pitchFamily="34" charset="0"/>
                <a:cs typeface="Arial" pitchFamily="34" charset="0"/>
              </a:rPr>
              <a:t>Approccio TRASLAZIONALE </a:t>
            </a:r>
          </a:p>
        </p:txBody>
      </p:sp>
      <p:sp>
        <p:nvSpPr>
          <p:cNvPr id="18" name="AutoShape 25"/>
          <p:cNvSpPr>
            <a:spLocks noChangeArrowheads="1"/>
          </p:cNvSpPr>
          <p:nvPr/>
        </p:nvSpPr>
        <p:spPr bwMode="auto">
          <a:xfrm>
            <a:off x="8640887" y="3285282"/>
            <a:ext cx="360363" cy="2447925"/>
          </a:xfrm>
          <a:prstGeom prst="curvedLeftArrow">
            <a:avLst>
              <a:gd name="adj1" fmla="val 135859"/>
              <a:gd name="adj2" fmla="val 271718"/>
              <a:gd name="adj3" fmla="val 33333"/>
            </a:avLst>
          </a:prstGeom>
          <a:solidFill>
            <a:srgbClr val="FFFF00"/>
          </a:solidFill>
          <a:ln w="3175">
            <a:solidFill>
              <a:schemeClr val="tx1"/>
            </a:solidFill>
            <a:miter lim="800000"/>
            <a:headEnd/>
            <a:tailEnd/>
          </a:ln>
          <a:effectLst>
            <a:glow rad="101600">
              <a:schemeClr val="accent3">
                <a:satMod val="175000"/>
                <a:alpha val="40000"/>
              </a:schemeClr>
            </a:glow>
          </a:effectLst>
        </p:spPr>
        <p:txBody>
          <a:bodyPr wrap="none" anchor="ctr"/>
          <a:lstStyle/>
          <a:p>
            <a:pPr>
              <a:defRPr/>
            </a:pPr>
            <a:endParaRPr lang="it-IT">
              <a:latin typeface="Arial Narrow" pitchFamily="34" charset="0"/>
              <a:cs typeface="Arial" pitchFamily="34" charset="0"/>
            </a:endParaRPr>
          </a:p>
        </p:txBody>
      </p:sp>
      <p:sp>
        <p:nvSpPr>
          <p:cNvPr id="19" name="Text Box 26"/>
          <p:cNvSpPr txBox="1">
            <a:spLocks noChangeArrowheads="1"/>
          </p:cNvSpPr>
          <p:nvPr/>
        </p:nvSpPr>
        <p:spPr bwMode="auto">
          <a:xfrm>
            <a:off x="4500563" y="3697288"/>
            <a:ext cx="19446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90000"/>
              </a:lnSpc>
              <a:spcBef>
                <a:spcPct val="50000"/>
              </a:spcBef>
            </a:pPr>
            <a:r>
              <a:rPr lang="it-IT" altLang="it-IT" sz="1600" b="1">
                <a:latin typeface="Arial Narrow" pitchFamily="34" charset="0"/>
                <a:ea typeface="MS PGothic" pitchFamily="34" charset="-128"/>
              </a:rPr>
              <a:t>Analisi dei processi </a:t>
            </a:r>
          </a:p>
          <a:p>
            <a:pPr>
              <a:lnSpc>
                <a:spcPct val="90000"/>
              </a:lnSpc>
              <a:spcBef>
                <a:spcPct val="50000"/>
              </a:spcBef>
            </a:pPr>
            <a:r>
              <a:rPr lang="it-IT" altLang="it-IT" sz="1600" b="1">
                <a:latin typeface="Arial Narrow" pitchFamily="34" charset="0"/>
                <a:ea typeface="MS PGothic" pitchFamily="34" charset="-128"/>
              </a:rPr>
              <a:t>Efficienza efficacia </a:t>
            </a:r>
          </a:p>
          <a:p>
            <a:pPr>
              <a:lnSpc>
                <a:spcPct val="90000"/>
              </a:lnSpc>
              <a:spcBef>
                <a:spcPct val="50000"/>
              </a:spcBef>
            </a:pPr>
            <a:r>
              <a:rPr lang="it-IT" altLang="it-IT" sz="1600" b="1">
                <a:latin typeface="Arial Narrow" pitchFamily="34" charset="0"/>
                <a:ea typeface="MS PGothic" pitchFamily="34" charset="-128"/>
              </a:rPr>
              <a:t>Strumenti di misurazione dei risultati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1"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p:bldP spid="1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18182" t="10733" r="15823" b="3398"/>
          <a:stretch>
            <a:fillRect/>
          </a:stretch>
        </p:blipFill>
        <p:spPr bwMode="auto">
          <a:xfrm>
            <a:off x="831850" y="496888"/>
            <a:ext cx="7480300"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03350" y="241300"/>
            <a:ext cx="6551613" cy="523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it-IT" altLang="it-IT" sz="2800" b="1">
                <a:solidFill>
                  <a:schemeClr val="tx2"/>
                </a:solidFill>
                <a:latin typeface="Arial Narrow" pitchFamily="34" charset="0"/>
              </a:rPr>
              <a:t>Ricerca e Formazione per la Certificazione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20129" t="10023" r="5064" b="3574"/>
          <a:stretch>
            <a:fillRect/>
          </a:stretch>
        </p:blipFill>
        <p:spPr bwMode="auto">
          <a:xfrm>
            <a:off x="323850" y="836613"/>
            <a:ext cx="73040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2"/>
          <p:cNvPicPr>
            <a:picLocks noChangeAspect="1"/>
          </p:cNvPicPr>
          <p:nvPr/>
        </p:nvPicPr>
        <p:blipFill>
          <a:blip r:embed="rId4" cstate="print">
            <a:extLst/>
          </a:blip>
          <a:srcRect/>
          <a:stretch>
            <a:fillRect/>
          </a:stretch>
        </p:blipFill>
        <p:spPr bwMode="auto">
          <a:xfrm>
            <a:off x="5148064" y="4505027"/>
            <a:ext cx="1931987" cy="2092325"/>
          </a:xfrm>
          <a:prstGeom prst="rect">
            <a:avLst/>
          </a:prstGeom>
          <a:noFill/>
          <a:ln>
            <a:noFill/>
          </a:ln>
          <a:scene3d>
            <a:camera prst="orthographicFront"/>
            <a:lightRig rig="threePt" dir="t"/>
          </a:scene3d>
          <a:sp3d>
            <a:bevelT/>
          </a:sp3d>
          <a:extLst/>
        </p:spPr>
      </p:pic>
      <p:pic>
        <p:nvPicPr>
          <p:cNvPr id="23557"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2565400"/>
            <a:ext cx="20002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611188" y="981075"/>
            <a:ext cx="7993062" cy="475138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Rettangolo arrotondato 9"/>
          <p:cNvSpPr/>
          <p:nvPr/>
        </p:nvSpPr>
        <p:spPr>
          <a:xfrm>
            <a:off x="899592" y="4314800"/>
            <a:ext cx="6696744" cy="1058416"/>
          </a:xfrm>
          <a:prstGeom prst="roundRect">
            <a:avLst/>
          </a:prstGeom>
          <a:solidFill>
            <a:schemeClr val="accent3">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Rettangolo arrotondato 8"/>
          <p:cNvSpPr/>
          <p:nvPr/>
        </p:nvSpPr>
        <p:spPr>
          <a:xfrm>
            <a:off x="899592" y="2802632"/>
            <a:ext cx="7344816" cy="1058416"/>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Rettangolo arrotondato 4"/>
          <p:cNvSpPr/>
          <p:nvPr/>
        </p:nvSpPr>
        <p:spPr>
          <a:xfrm>
            <a:off x="899592" y="1196752"/>
            <a:ext cx="6696744" cy="105841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588" name="Text Box 2"/>
          <p:cNvSpPr txBox="1">
            <a:spLocks noChangeArrowheads="1"/>
          </p:cNvSpPr>
          <p:nvPr/>
        </p:nvSpPr>
        <p:spPr bwMode="auto">
          <a:xfrm>
            <a:off x="1403350" y="241300"/>
            <a:ext cx="6551613" cy="523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it-IT" altLang="it-IT" sz="2800" b="1">
                <a:solidFill>
                  <a:schemeClr val="tx2"/>
                </a:solidFill>
                <a:latin typeface="Arial Narrow" pitchFamily="34" charset="0"/>
              </a:rPr>
              <a:t>Quanto ancora da fare?</a:t>
            </a:r>
          </a:p>
        </p:txBody>
      </p:sp>
      <p:sp>
        <p:nvSpPr>
          <p:cNvPr id="24589" name="CasellaDiTesto 1"/>
          <p:cNvSpPr txBox="1">
            <a:spLocks noChangeArrowheads="1"/>
          </p:cNvSpPr>
          <p:nvPr/>
        </p:nvSpPr>
        <p:spPr bwMode="auto">
          <a:xfrm>
            <a:off x="900113" y="1196975"/>
            <a:ext cx="6551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it-IT" altLang="it-IT" b="1">
                <a:solidFill>
                  <a:schemeClr val="bg1"/>
                </a:solidFill>
                <a:latin typeface="Arial Narrow" pitchFamily="34" charset="0"/>
              </a:rPr>
              <a:t>Definire le modalità di valutazione della </a:t>
            </a:r>
            <a:r>
              <a:rPr lang="it-IT" altLang="it-IT" b="1" i="1">
                <a:solidFill>
                  <a:schemeClr val="bg1"/>
                </a:solidFill>
                <a:latin typeface="Arial Narrow" pitchFamily="34" charset="0"/>
              </a:rPr>
              <a:t>Clinical Competence</a:t>
            </a:r>
            <a:endParaRPr lang="it-IT" altLang="it-IT" b="1">
              <a:solidFill>
                <a:schemeClr val="bg1"/>
              </a:solidFill>
              <a:latin typeface="Arial Narrow" pitchFamily="34" charset="0"/>
            </a:endParaRPr>
          </a:p>
        </p:txBody>
      </p:sp>
      <p:sp>
        <p:nvSpPr>
          <p:cNvPr id="24590" name="CasellaDiTesto 5"/>
          <p:cNvSpPr txBox="1">
            <a:spLocks noChangeArrowheads="1"/>
          </p:cNvSpPr>
          <p:nvPr/>
        </p:nvSpPr>
        <p:spPr bwMode="auto">
          <a:xfrm>
            <a:off x="900113" y="2744788"/>
            <a:ext cx="74882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it-IT" altLang="it-IT" b="1">
                <a:solidFill>
                  <a:schemeClr val="bg1"/>
                </a:solidFill>
                <a:latin typeface="Arial Narrow" pitchFamily="34" charset="0"/>
              </a:rPr>
              <a:t>Definire il percorso di sviluppo professionale congruente con gli obiettivi formativi</a:t>
            </a:r>
          </a:p>
        </p:txBody>
      </p:sp>
      <p:sp>
        <p:nvSpPr>
          <p:cNvPr id="24591" name="CasellaDiTesto 6"/>
          <p:cNvSpPr txBox="1">
            <a:spLocks noChangeArrowheads="1"/>
          </p:cNvSpPr>
          <p:nvPr/>
        </p:nvSpPr>
        <p:spPr bwMode="auto">
          <a:xfrm>
            <a:off x="900113" y="4292600"/>
            <a:ext cx="6551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it-IT" altLang="it-IT" b="1">
                <a:solidFill>
                  <a:schemeClr val="bg1"/>
                </a:solidFill>
                <a:latin typeface="Arial Narrow" pitchFamily="34" charset="0"/>
              </a:rPr>
              <a:t>Definire il percorso di validazione e di certificazione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0788" y="44624"/>
            <a:ext cx="6102424" cy="9541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it-IT" sz="2800" b="1" dirty="0">
                <a:solidFill>
                  <a:schemeClr val="tx2"/>
                </a:solidFill>
              </a:rPr>
              <a:t>Industria e Società Scientifiche nella Formazione Continua</a:t>
            </a:r>
            <a:endParaRPr lang="it-IT" sz="2800" dirty="0">
              <a:solidFill>
                <a:schemeClr val="tx2"/>
              </a:solidFill>
            </a:endParaRPr>
          </a:p>
        </p:txBody>
      </p:sp>
      <p:sp>
        <p:nvSpPr>
          <p:cNvPr id="25605" name="CasellaDiTesto 2"/>
          <p:cNvSpPr txBox="1">
            <a:spLocks noChangeArrowheads="1"/>
          </p:cNvSpPr>
          <p:nvPr/>
        </p:nvSpPr>
        <p:spPr bwMode="auto">
          <a:xfrm>
            <a:off x="34925" y="2311400"/>
            <a:ext cx="439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it-IT" altLang="it-IT" sz="2400" b="1"/>
              <a:t>NON INTERESSI CONFLIGGENTI</a:t>
            </a:r>
          </a:p>
        </p:txBody>
      </p:sp>
      <p:sp>
        <p:nvSpPr>
          <p:cNvPr id="5" name="CasellaDiTesto 4"/>
          <p:cNvSpPr txBox="1"/>
          <p:nvPr/>
        </p:nvSpPr>
        <p:spPr>
          <a:xfrm>
            <a:off x="1721825" y="3883695"/>
            <a:ext cx="1019831" cy="7694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pPr>
              <a:defRPr/>
            </a:pPr>
            <a:r>
              <a:rPr lang="it-IT" sz="4400" b="1" dirty="0"/>
              <a:t>MA</a:t>
            </a:r>
          </a:p>
        </p:txBody>
      </p:sp>
      <p:pic>
        <p:nvPicPr>
          <p:cNvPr id="6" name="Immagine 5"/>
          <p:cNvPicPr>
            <a:picLocks noChangeAspect="1"/>
          </p:cNvPicPr>
          <p:nvPr/>
        </p:nvPicPr>
        <p:blipFill>
          <a:blip r:embed="rId2"/>
          <a:stretch>
            <a:fillRect/>
          </a:stretch>
        </p:blipFill>
        <p:spPr>
          <a:xfrm>
            <a:off x="5873750" y="1052513"/>
            <a:ext cx="2055813" cy="2981325"/>
          </a:xfrm>
          <a:prstGeom prst="rect">
            <a:avLst/>
          </a:prstGeom>
          <a:ln>
            <a:noFill/>
          </a:ln>
          <a:effectLst>
            <a:outerShdw blurRad="292100" dist="139700" dir="2700000" algn="tl" rotWithShape="0">
              <a:srgbClr val="333333">
                <a:alpha val="65000"/>
              </a:srgbClr>
            </a:outerShdw>
          </a:effectLst>
        </p:spPr>
      </p:pic>
      <p:grpSp>
        <p:nvGrpSpPr>
          <p:cNvPr id="9" name="Gruppo 8"/>
          <p:cNvGrpSpPr>
            <a:grpSpLocks/>
          </p:cNvGrpSpPr>
          <p:nvPr/>
        </p:nvGrpSpPr>
        <p:grpSpPr bwMode="auto">
          <a:xfrm>
            <a:off x="34925" y="4437063"/>
            <a:ext cx="7972425" cy="2209800"/>
            <a:chOff x="35496" y="4437112"/>
            <a:chExt cx="7971184" cy="2210544"/>
          </a:xfrm>
        </p:grpSpPr>
        <p:sp>
          <p:nvSpPr>
            <p:cNvPr id="25609" name="CasellaDiTesto 3"/>
            <p:cNvSpPr txBox="1">
              <a:spLocks noChangeArrowheads="1"/>
            </p:cNvSpPr>
            <p:nvPr/>
          </p:nvSpPr>
          <p:spPr bwMode="auto">
            <a:xfrm>
              <a:off x="35496" y="5311552"/>
              <a:ext cx="4392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it-IT" altLang="it-IT" sz="2400" b="1"/>
                <a:t>INTERESSI CONVERGENTI</a:t>
              </a:r>
            </a:p>
          </p:txBody>
        </p:sp>
        <p:pic>
          <p:nvPicPr>
            <p:cNvPr id="7" name="Immagine 6"/>
            <p:cNvPicPr>
              <a:picLocks noChangeAspect="1"/>
            </p:cNvPicPr>
            <p:nvPr/>
          </p:nvPicPr>
          <p:blipFill>
            <a:blip r:embed="rId3"/>
            <a:stretch>
              <a:fillRect/>
            </a:stretch>
          </p:blipFill>
          <p:spPr>
            <a:xfrm>
              <a:off x="5795637" y="4437112"/>
              <a:ext cx="2211043" cy="2210544"/>
            </a:xfrm>
            <a:prstGeom prst="rect">
              <a:avLst/>
            </a:prstGeom>
            <a:ln>
              <a:noFill/>
            </a:ln>
            <a:effectLst>
              <a:outerShdw blurRad="292100" dist="139700" dir="2700000" algn="tl" rotWithShape="0">
                <a:srgbClr val="333333">
                  <a:alpha val="65000"/>
                </a:srgbClr>
              </a:outerShdw>
            </a:effec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tridirezionale 12"/>
          <p:cNvSpPr/>
          <p:nvPr/>
        </p:nvSpPr>
        <p:spPr>
          <a:xfrm>
            <a:off x="3707904" y="1196752"/>
            <a:ext cx="1728192" cy="1282440"/>
          </a:xfrm>
          <a:prstGeom prst="leftRightUp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Rectangle 2"/>
          <p:cNvSpPr>
            <a:spLocks noChangeArrowheads="1"/>
          </p:cNvSpPr>
          <p:nvPr/>
        </p:nvSpPr>
        <p:spPr bwMode="auto">
          <a:xfrm>
            <a:off x="323850" y="115888"/>
            <a:ext cx="5761038" cy="647700"/>
          </a:xfrm>
          <a:prstGeom prst="rect">
            <a:avLst/>
          </a:prstGeom>
          <a:noFill/>
          <a:ln>
            <a:noFill/>
          </a:ln>
          <a:extLst/>
        </p:spPr>
        <p:txBody>
          <a:bodyPr anchor="ctr" anchorCtr="1"/>
          <a:lstStyle/>
          <a:p>
            <a:pPr defTabSz="457200">
              <a:lnSpc>
                <a:spcPts val="2800"/>
              </a:lnSpc>
              <a:defRPr/>
            </a:pPr>
            <a:r>
              <a:rPr lang="it-IT" sz="2800" b="1" dirty="0">
                <a:solidFill>
                  <a:schemeClr val="tx2"/>
                </a:solidFill>
                <a:effectLst>
                  <a:outerShdw blurRad="38100" dist="38100" dir="2700000" algn="tl">
                    <a:srgbClr val="C0C0C0"/>
                  </a:outerShdw>
                </a:effectLst>
                <a:latin typeface="Arial Narrow" pitchFamily="34" charset="0"/>
              </a:rPr>
              <a:t>Le novità per l’educazione continua in medicina (E.C.M.)</a:t>
            </a:r>
          </a:p>
        </p:txBody>
      </p:sp>
      <p:sp>
        <p:nvSpPr>
          <p:cNvPr id="3" name="Rectangle 3"/>
          <p:cNvSpPr>
            <a:spLocks noChangeArrowheads="1"/>
          </p:cNvSpPr>
          <p:nvPr/>
        </p:nvSpPr>
        <p:spPr bwMode="auto">
          <a:xfrm>
            <a:off x="755290" y="1950422"/>
            <a:ext cx="2374900" cy="433388"/>
          </a:xfrm>
          <a:prstGeom prst="rect">
            <a:avLst/>
          </a:prstGeom>
          <a:solidFill>
            <a:schemeClr val="accent6">
              <a:lumMod val="20000"/>
              <a:lumOff val="80000"/>
            </a:schemeClr>
          </a:solidFill>
          <a:ln>
            <a:noFill/>
          </a:ln>
          <a:scene3d>
            <a:camera prst="orthographicFront"/>
            <a:lightRig rig="threePt" dir="t"/>
          </a:scene3d>
          <a:sp3d>
            <a:bevelT/>
          </a:sp3d>
        </p:spPr>
        <p:txBody>
          <a:bodyPr/>
          <a:lstStyle/>
          <a:p>
            <a:pPr marL="180975" indent="-180975" algn="ctr" defTabSz="457200">
              <a:spcBef>
                <a:spcPct val="20000"/>
              </a:spcBef>
              <a:defRPr/>
            </a:pPr>
            <a:r>
              <a:rPr lang="it-IT" sz="2400" dirty="0">
                <a:solidFill>
                  <a:srgbClr val="001965"/>
                </a:solidFill>
                <a:latin typeface="Arial Narrow" pitchFamily="34" charset="0"/>
              </a:rPr>
              <a:t>Bisogni Oggettivi</a:t>
            </a:r>
          </a:p>
        </p:txBody>
      </p:sp>
      <p:sp>
        <p:nvSpPr>
          <p:cNvPr id="4" name="Text Box 6"/>
          <p:cNvSpPr txBox="1">
            <a:spLocks noChangeArrowheads="1"/>
          </p:cNvSpPr>
          <p:nvPr/>
        </p:nvSpPr>
        <p:spPr bwMode="auto">
          <a:xfrm>
            <a:off x="466365" y="2564904"/>
            <a:ext cx="2952750" cy="1569660"/>
          </a:xfrm>
          <a:prstGeom prst="rect">
            <a:avLst/>
          </a:prstGeom>
          <a:solidFill>
            <a:schemeClr val="accent1">
              <a:lumMod val="20000"/>
              <a:lumOff val="80000"/>
            </a:schemeClr>
          </a:solidFill>
          <a:ln>
            <a:noFill/>
          </a:ln>
          <a:scene3d>
            <a:camera prst="orthographicFront"/>
            <a:lightRig rig="threePt" dir="t"/>
          </a:scene3d>
          <a:sp3d>
            <a:bevelT/>
          </a:sp3d>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ct val="80000"/>
              </a:lnSpc>
              <a:defRPr/>
            </a:pPr>
            <a:r>
              <a:rPr lang="it-IT" sz="2400" dirty="0" smtClean="0">
                <a:latin typeface="Arial Narrow" pitchFamily="34" charset="0"/>
              </a:rPr>
              <a:t>Da analizzare con il SSN ma soprattutto con il SSR</a:t>
            </a:r>
          </a:p>
          <a:p>
            <a:pPr algn="ctr" eaLnBrk="1" hangingPunct="1">
              <a:lnSpc>
                <a:spcPct val="80000"/>
              </a:lnSpc>
              <a:defRPr/>
            </a:pPr>
            <a:endParaRPr lang="it-IT" sz="2400" dirty="0" smtClean="0">
              <a:latin typeface="Arial Narrow" pitchFamily="34" charset="0"/>
            </a:endParaRPr>
          </a:p>
          <a:p>
            <a:pPr algn="ctr" eaLnBrk="1" hangingPunct="1">
              <a:lnSpc>
                <a:spcPct val="80000"/>
              </a:lnSpc>
              <a:defRPr/>
            </a:pPr>
            <a:r>
              <a:rPr lang="it-IT" sz="2400" dirty="0" smtClean="0">
                <a:latin typeface="Arial Narrow" pitchFamily="34" charset="0"/>
              </a:rPr>
              <a:t>    Approccio  Up Down</a:t>
            </a:r>
          </a:p>
        </p:txBody>
      </p:sp>
      <p:sp>
        <p:nvSpPr>
          <p:cNvPr id="5" name="Text Box 8"/>
          <p:cNvSpPr txBox="1">
            <a:spLocks noChangeArrowheads="1"/>
          </p:cNvSpPr>
          <p:nvPr/>
        </p:nvSpPr>
        <p:spPr bwMode="auto">
          <a:xfrm>
            <a:off x="5724128" y="2583954"/>
            <a:ext cx="2952000" cy="1545038"/>
          </a:xfrm>
          <a:prstGeom prst="rect">
            <a:avLst/>
          </a:prstGeom>
          <a:solidFill>
            <a:schemeClr val="accent1">
              <a:lumMod val="20000"/>
              <a:lumOff val="80000"/>
            </a:schemeClr>
          </a:solidFill>
          <a:ln>
            <a:noFill/>
          </a:ln>
          <a:scene3d>
            <a:camera prst="orthographicFront"/>
            <a:lightRig rig="threePt" dir="t"/>
          </a:scene3d>
          <a:sp3d>
            <a:bevelT/>
          </a:sp3d>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ct val="80000"/>
              </a:lnSpc>
              <a:defRPr/>
            </a:pPr>
            <a:r>
              <a:rPr lang="it-IT" sz="2400" dirty="0" smtClean="0">
                <a:latin typeface="Arial Narrow" pitchFamily="34" charset="0"/>
              </a:rPr>
              <a:t>Da rilevare con strumenti di dialogo</a:t>
            </a:r>
          </a:p>
          <a:p>
            <a:pPr algn="ctr" eaLnBrk="1" hangingPunct="1">
              <a:lnSpc>
                <a:spcPct val="80000"/>
              </a:lnSpc>
              <a:defRPr/>
            </a:pPr>
            <a:endParaRPr lang="it-IT" sz="2400" dirty="0" smtClean="0">
              <a:latin typeface="Arial Narrow" pitchFamily="34" charset="0"/>
            </a:endParaRPr>
          </a:p>
          <a:p>
            <a:pPr algn="ctr" eaLnBrk="1" hangingPunct="1">
              <a:lnSpc>
                <a:spcPct val="80000"/>
              </a:lnSpc>
              <a:defRPr/>
            </a:pPr>
            <a:r>
              <a:rPr lang="it-IT" sz="2400" dirty="0" smtClean="0">
                <a:latin typeface="Arial Narrow" pitchFamily="34" charset="0"/>
              </a:rPr>
              <a:t>  Bottom  Up</a:t>
            </a:r>
          </a:p>
          <a:p>
            <a:pPr algn="ctr" eaLnBrk="1" hangingPunct="1">
              <a:lnSpc>
                <a:spcPct val="80000"/>
              </a:lnSpc>
              <a:defRPr/>
            </a:pPr>
            <a:r>
              <a:rPr lang="it-IT" sz="2200" dirty="0" smtClean="0">
                <a:latin typeface="Arial Narrow" pitchFamily="34" charset="0"/>
              </a:rPr>
              <a:t>(apprendimento dell’adulto)</a:t>
            </a:r>
          </a:p>
        </p:txBody>
      </p:sp>
      <p:sp>
        <p:nvSpPr>
          <p:cNvPr id="6" name="Rectangle 11"/>
          <p:cNvSpPr>
            <a:spLocks noChangeArrowheads="1"/>
          </p:cNvSpPr>
          <p:nvPr/>
        </p:nvSpPr>
        <p:spPr bwMode="auto">
          <a:xfrm>
            <a:off x="1115219" y="1053257"/>
            <a:ext cx="6913563" cy="503238"/>
          </a:xfrm>
          <a:prstGeom prst="rect">
            <a:avLst/>
          </a:prstGeom>
          <a:solidFill>
            <a:schemeClr val="tx2"/>
          </a:solidFill>
          <a:ln>
            <a:noFill/>
          </a:ln>
          <a:effectLst/>
          <a:scene3d>
            <a:camera prst="orthographicFront"/>
            <a:lightRig rig="threePt" dir="t"/>
          </a:scene3d>
          <a:sp3d>
            <a:bevelT/>
          </a:sp3d>
        </p:spPr>
        <p:txBody>
          <a:bodyPr anchor="ctr"/>
          <a:lstStyle/>
          <a:p>
            <a:pPr algn="ctr" defTabSz="457200">
              <a:lnSpc>
                <a:spcPts val="2800"/>
              </a:lnSpc>
              <a:defRPr/>
            </a:pPr>
            <a:r>
              <a:rPr lang="it-IT" sz="3200" b="1" dirty="0">
                <a:solidFill>
                  <a:srgbClr val="FFFF00"/>
                </a:solidFill>
                <a:latin typeface="Arial Narrow" pitchFamily="34" charset="0"/>
              </a:rPr>
              <a:t>La Formazione continua in medicina </a:t>
            </a:r>
          </a:p>
        </p:txBody>
      </p:sp>
      <p:sp>
        <p:nvSpPr>
          <p:cNvPr id="7" name="Rectangle 12"/>
          <p:cNvSpPr>
            <a:spLocks noChangeArrowheads="1"/>
          </p:cNvSpPr>
          <p:nvPr/>
        </p:nvSpPr>
        <p:spPr bwMode="auto">
          <a:xfrm>
            <a:off x="6012128" y="1950422"/>
            <a:ext cx="2376000" cy="431800"/>
          </a:xfrm>
          <a:prstGeom prst="rect">
            <a:avLst/>
          </a:prstGeom>
          <a:solidFill>
            <a:schemeClr val="accent6">
              <a:lumMod val="20000"/>
              <a:lumOff val="80000"/>
            </a:schemeClr>
          </a:solidFill>
          <a:ln w="9525">
            <a:noFill/>
            <a:miter lim="800000"/>
            <a:headEnd/>
            <a:tailEnd/>
          </a:ln>
          <a:effectLst/>
          <a:scene3d>
            <a:camera prst="orthographicFront"/>
            <a:lightRig rig="threePt" dir="t"/>
          </a:scene3d>
          <a:sp3d>
            <a:bevelT/>
          </a:sp3d>
        </p:spPr>
        <p:txBody>
          <a:bodyPr/>
          <a:lstStyle/>
          <a:p>
            <a:pPr marL="342900" indent="-342900" algn="ctr">
              <a:lnSpc>
                <a:spcPct val="85000"/>
              </a:lnSpc>
              <a:spcBef>
                <a:spcPct val="20000"/>
              </a:spcBef>
              <a:buClr>
                <a:schemeClr val="hlink"/>
              </a:buClr>
              <a:buSzPct val="60000"/>
              <a:buFont typeface="Wingdings" pitchFamily="2" charset="2"/>
              <a:buNone/>
              <a:defRPr/>
            </a:pPr>
            <a:r>
              <a:rPr lang="it-IT" sz="2400" dirty="0">
                <a:latin typeface="Arial Narrow" pitchFamily="34" charset="0"/>
              </a:rPr>
              <a:t>Bisogni soggettivi </a:t>
            </a:r>
          </a:p>
        </p:txBody>
      </p:sp>
      <p:sp>
        <p:nvSpPr>
          <p:cNvPr id="8" name="Rectangle 13"/>
          <p:cNvSpPr>
            <a:spLocks noChangeArrowheads="1"/>
          </p:cNvSpPr>
          <p:nvPr/>
        </p:nvSpPr>
        <p:spPr bwMode="auto">
          <a:xfrm>
            <a:off x="457200" y="4437286"/>
            <a:ext cx="8229600" cy="1223962"/>
          </a:xfrm>
          <a:prstGeom prst="rect">
            <a:avLst/>
          </a:prstGeom>
          <a:solidFill>
            <a:schemeClr val="bg1"/>
          </a:solidFill>
          <a:ln w="9525">
            <a:noFill/>
            <a:miter lim="800000"/>
            <a:headEnd/>
            <a:tailEnd/>
          </a:ln>
          <a:scene3d>
            <a:camera prst="orthographicFront"/>
            <a:lightRig rig="threePt" dir="t"/>
          </a:scene3d>
          <a:sp3d>
            <a:bevelT/>
          </a:sp3d>
        </p:spPr>
        <p:txBody>
          <a:bodyPr/>
          <a:lstStyle/>
          <a:p>
            <a:pPr marL="342900" indent="22225">
              <a:lnSpc>
                <a:spcPct val="80000"/>
              </a:lnSpc>
              <a:spcBef>
                <a:spcPct val="20000"/>
              </a:spcBef>
              <a:buClr>
                <a:schemeClr val="hlink"/>
              </a:buClr>
              <a:buSzPct val="60000"/>
              <a:buFont typeface="Wingdings" pitchFamily="2" charset="2"/>
              <a:buNone/>
              <a:defRPr/>
            </a:pPr>
            <a:r>
              <a:rPr lang="it-IT" sz="2400" b="1" dirty="0">
                <a:latin typeface="Arial Narrow" pitchFamily="34" charset="0"/>
              </a:rPr>
              <a:t>Ecco perché i </a:t>
            </a:r>
            <a:r>
              <a:rPr lang="it-IT" sz="2400" b="1" dirty="0">
                <a:solidFill>
                  <a:srgbClr val="FF3300"/>
                </a:solidFill>
                <a:latin typeface="Arial Narrow" pitchFamily="34" charset="0"/>
              </a:rPr>
              <a:t>provider del futuro</a:t>
            </a:r>
            <a:r>
              <a:rPr lang="it-IT" sz="2400" b="1" dirty="0">
                <a:latin typeface="Arial Narrow" pitchFamily="34" charset="0"/>
              </a:rPr>
              <a:t> dovranno non solo saper </a:t>
            </a:r>
            <a:r>
              <a:rPr lang="it-IT" sz="2400" b="1" dirty="0">
                <a:solidFill>
                  <a:srgbClr val="FF3300"/>
                </a:solidFill>
                <a:latin typeface="Arial Narrow" pitchFamily="34" charset="0"/>
              </a:rPr>
              <a:t>erogare formazione</a:t>
            </a:r>
            <a:r>
              <a:rPr lang="it-IT" sz="2400" b="1" dirty="0">
                <a:latin typeface="Arial Narrow" pitchFamily="34" charset="0"/>
              </a:rPr>
              <a:t> e </a:t>
            </a:r>
            <a:r>
              <a:rPr lang="it-IT" sz="2400" b="1" dirty="0">
                <a:solidFill>
                  <a:srgbClr val="FF3300"/>
                </a:solidFill>
                <a:latin typeface="Arial Narrow" pitchFamily="34" charset="0"/>
              </a:rPr>
              <a:t>verificare l’apprendimento</a:t>
            </a:r>
            <a:r>
              <a:rPr lang="it-IT" sz="2400" b="1" dirty="0">
                <a:latin typeface="Arial Narrow" pitchFamily="34" charset="0"/>
              </a:rPr>
              <a:t> ma anche creare strumenti per </a:t>
            </a:r>
            <a:r>
              <a:rPr lang="it-IT" sz="2400" b="1" dirty="0">
                <a:solidFill>
                  <a:srgbClr val="FF3300"/>
                </a:solidFill>
                <a:latin typeface="Arial Narrow" pitchFamily="34" charset="0"/>
              </a:rPr>
              <a:t>misurare l’impatto</a:t>
            </a:r>
            <a:r>
              <a:rPr lang="it-IT" sz="2400" b="1" dirty="0">
                <a:latin typeface="Arial Narrow" pitchFamily="34" charset="0"/>
              </a:rPr>
              <a:t> sui comportamenti in grado di influenzare le attività e i percorsi lavorativi</a:t>
            </a:r>
          </a:p>
        </p:txBody>
      </p:sp>
      <p:sp>
        <p:nvSpPr>
          <p:cNvPr id="9" name="Rectangle 14"/>
          <p:cNvSpPr>
            <a:spLocks noChangeArrowheads="1"/>
          </p:cNvSpPr>
          <p:nvPr/>
        </p:nvSpPr>
        <p:spPr bwMode="auto">
          <a:xfrm>
            <a:off x="1044253" y="5877272"/>
            <a:ext cx="7343775" cy="431800"/>
          </a:xfrm>
          <a:prstGeom prst="rect">
            <a:avLst/>
          </a:prstGeom>
          <a:solidFill>
            <a:schemeClr val="accent2"/>
          </a:solidFill>
          <a:ln>
            <a:noFill/>
          </a:ln>
          <a:effectLst/>
          <a:scene3d>
            <a:camera prst="orthographicFront"/>
            <a:lightRig rig="threePt" dir="t"/>
          </a:scene3d>
          <a:sp3d>
            <a:bevelT/>
          </a:sp3d>
        </p:spPr>
        <p:txBody>
          <a:bodyPr/>
          <a:lstStyle/>
          <a:p>
            <a:pPr marL="342900" indent="22225">
              <a:spcBef>
                <a:spcPct val="20000"/>
              </a:spcBef>
              <a:buClr>
                <a:schemeClr val="hlink"/>
              </a:buClr>
              <a:buSzPct val="60000"/>
              <a:buFont typeface="Wingdings" pitchFamily="2" charset="2"/>
              <a:buNone/>
              <a:defRPr/>
            </a:pPr>
            <a:r>
              <a:rPr lang="it-IT" sz="2400" b="1" dirty="0">
                <a:solidFill>
                  <a:schemeClr val="bg1"/>
                </a:solidFill>
                <a:latin typeface="Arial Narrow" pitchFamily="34" charset="0"/>
              </a:rPr>
              <a:t>Per ottenere tutto questo è necessario fare sistema</a:t>
            </a:r>
            <a:endParaRPr lang="it-IT" sz="2400" dirty="0">
              <a:solidFill>
                <a:schemeClr val="bg1"/>
              </a:solidFill>
              <a:latin typeface="Arial Narrow"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468313" y="620713"/>
          <a:ext cx="8137525" cy="5564187"/>
        </p:xfrm>
        <a:graphic>
          <a:graphicData uri="http://schemas.openxmlformats.org/drawingml/2006/table">
            <a:tbl>
              <a:tblPr firstRow="1" bandRow="1">
                <a:tableStyleId>{93296810-A885-4BE3-A3E7-6D5BEEA58F35}</a:tableStyleId>
              </a:tblPr>
              <a:tblGrid>
                <a:gridCol w="2712508"/>
                <a:gridCol w="1837506"/>
                <a:gridCol w="1854520"/>
                <a:gridCol w="1732991"/>
              </a:tblGrid>
              <a:tr h="1114237">
                <a:tc>
                  <a:txBody>
                    <a:bodyPr/>
                    <a:lstStyle/>
                    <a:p>
                      <a:pPr algn="ctr"/>
                      <a:r>
                        <a:rPr lang="it-IT" sz="2400" dirty="0" smtClean="0">
                          <a:solidFill>
                            <a:schemeClr val="tx1"/>
                          </a:solidFill>
                        </a:rPr>
                        <a:t>Provider </a:t>
                      </a:r>
                    </a:p>
                    <a:p>
                      <a:pPr algn="ctr"/>
                      <a:r>
                        <a:rPr lang="it-IT" sz="2400" dirty="0" smtClean="0">
                          <a:solidFill>
                            <a:schemeClr val="tx1"/>
                          </a:solidFill>
                        </a:rPr>
                        <a:t>Fondazione</a:t>
                      </a:r>
                      <a:r>
                        <a:rPr lang="it-IT" sz="2400" baseline="0" dirty="0" smtClean="0">
                          <a:solidFill>
                            <a:schemeClr val="tx1"/>
                          </a:solidFill>
                        </a:rPr>
                        <a:t> </a:t>
                      </a:r>
                      <a:r>
                        <a:rPr lang="it-IT" sz="2400" dirty="0" smtClean="0">
                          <a:solidFill>
                            <a:schemeClr val="tx1"/>
                          </a:solidFill>
                        </a:rPr>
                        <a:t>FADOI </a:t>
                      </a:r>
                      <a:endParaRPr lang="it-IT" sz="2400" dirty="0">
                        <a:solidFill>
                          <a:schemeClr val="tx1"/>
                        </a:solidFill>
                      </a:endParaRPr>
                    </a:p>
                  </a:txBody>
                  <a:tcPr marL="91447" marR="91447" marT="45719" marB="45719" anchor="ctr"/>
                </a:tc>
                <a:tc>
                  <a:txBody>
                    <a:bodyPr/>
                    <a:lstStyle/>
                    <a:p>
                      <a:pPr algn="ctr"/>
                      <a:r>
                        <a:rPr lang="it-IT" sz="2400" dirty="0" smtClean="0">
                          <a:solidFill>
                            <a:schemeClr val="tx1"/>
                          </a:solidFill>
                        </a:rPr>
                        <a:t>Anno</a:t>
                      </a:r>
                    </a:p>
                    <a:p>
                      <a:pPr algn="ctr"/>
                      <a:r>
                        <a:rPr lang="it-IT" sz="2400" dirty="0" smtClean="0">
                          <a:solidFill>
                            <a:schemeClr val="tx1"/>
                          </a:solidFill>
                        </a:rPr>
                        <a:t> 2011 </a:t>
                      </a:r>
                      <a:endParaRPr lang="it-IT" sz="2400" dirty="0">
                        <a:solidFill>
                          <a:schemeClr val="tx1"/>
                        </a:solidFill>
                      </a:endParaRPr>
                    </a:p>
                  </a:txBody>
                  <a:tcPr marL="91447" marR="91447" marT="45719" marB="45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smtClean="0">
                          <a:ln>
                            <a:noFill/>
                          </a:ln>
                          <a:solidFill>
                            <a:schemeClr val="tx1"/>
                          </a:solidFill>
                          <a:effectLst/>
                          <a:uLnTx/>
                          <a:uFillTx/>
                        </a:rPr>
                        <a:t>Anno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smtClean="0">
                          <a:ln>
                            <a:noFill/>
                          </a:ln>
                          <a:solidFill>
                            <a:schemeClr val="tx1"/>
                          </a:solidFill>
                          <a:effectLst/>
                          <a:uLnTx/>
                          <a:uFillTx/>
                        </a:rPr>
                        <a:t>2012</a:t>
                      </a:r>
                      <a:endParaRPr kumimoji="0" lang="it-IT" sz="2400" b="1" i="0" u="none" strike="noStrike" kern="1200" cap="none" spc="0" normalizeH="0" baseline="0" noProof="0" dirty="0">
                        <a:ln>
                          <a:noFill/>
                        </a:ln>
                        <a:solidFill>
                          <a:schemeClr val="tx1"/>
                        </a:solidFill>
                        <a:effectLst/>
                        <a:uLnTx/>
                        <a:uFillTx/>
                        <a:latin typeface="+mn-lt"/>
                      </a:endParaRPr>
                    </a:p>
                  </a:txBody>
                  <a:tcPr marL="91447" marR="91447" marT="45719" marB="45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smtClean="0">
                          <a:ln>
                            <a:noFill/>
                          </a:ln>
                          <a:solidFill>
                            <a:schemeClr val="tx1"/>
                          </a:solidFill>
                          <a:effectLst/>
                          <a:uLnTx/>
                          <a:uFillTx/>
                        </a:rPr>
                        <a:t>Anno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u="none" strike="noStrike" kern="1200" cap="none" spc="0" normalizeH="0" baseline="0" noProof="0" dirty="0" smtClean="0">
                          <a:ln>
                            <a:noFill/>
                          </a:ln>
                          <a:solidFill>
                            <a:schemeClr val="tx1"/>
                          </a:solidFill>
                          <a:effectLst/>
                          <a:uLnTx/>
                          <a:uFillTx/>
                        </a:rPr>
                        <a:t>2013 </a:t>
                      </a:r>
                      <a:endParaRPr kumimoji="0" lang="it-IT" sz="2400" b="1" i="0" u="none" strike="noStrike" kern="1200" cap="none" spc="0" normalizeH="0" baseline="0" noProof="0" dirty="0" smtClean="0">
                        <a:ln>
                          <a:noFill/>
                        </a:ln>
                        <a:solidFill>
                          <a:schemeClr val="tx1"/>
                        </a:solidFill>
                        <a:effectLst/>
                        <a:uLnTx/>
                        <a:uFillTx/>
                        <a:latin typeface="+mn-lt"/>
                      </a:endParaRPr>
                    </a:p>
                  </a:txBody>
                  <a:tcPr marL="91447" marR="91447" marT="45719" marB="45719"/>
                </a:tc>
              </a:tr>
              <a:tr h="2072580">
                <a:tc>
                  <a:txBody>
                    <a:bodyPr/>
                    <a:lstStyle/>
                    <a:p>
                      <a:pPr algn="ctr"/>
                      <a:r>
                        <a:rPr lang="it-IT" sz="1800" b="1" dirty="0" smtClean="0"/>
                        <a:t>EVENTI</a:t>
                      </a:r>
                      <a:r>
                        <a:rPr lang="it-IT" sz="1800" b="1" baseline="0" dirty="0" smtClean="0"/>
                        <a:t> FORMATIVI EROGATI</a:t>
                      </a:r>
                      <a:endParaRPr lang="it-IT" sz="1800" b="1" dirty="0"/>
                    </a:p>
                  </a:txBody>
                  <a:tcPr marL="91447" marR="91447"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u="none" strike="noStrike" kern="1200" cap="none" spc="0" normalizeH="0" baseline="0" noProof="0" dirty="0" smtClean="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                 106  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u="none" strike="noStrike" kern="1200" cap="none" spc="0" normalizeH="0" baseline="0" noProof="0" dirty="0" smtClean="0">
                          <a:ln>
                            <a:noFill/>
                          </a:ln>
                          <a:effectLst/>
                          <a:uLnTx/>
                          <a:uFillTx/>
                        </a:rPr>
                        <a:t>     </a:t>
                      </a:r>
                      <a:r>
                        <a:rPr kumimoji="0" lang="it-IT" sz="1800" b="1" u="none" strike="noStrike" kern="1200" cap="none" spc="0" normalizeH="0" baseline="0" noProof="0" dirty="0" smtClean="0">
                          <a:ln>
                            <a:noFill/>
                          </a:ln>
                          <a:effectLst/>
                          <a:uLnTx/>
                          <a:uFillTx/>
                        </a:rPr>
                        <a:t>118</a:t>
                      </a:r>
                      <a:r>
                        <a:rPr kumimoji="0" lang="it-IT" sz="1600" u="none" strike="noStrike" kern="1200" cap="none" spc="0" normalizeH="0" baseline="0" noProof="0" dirty="0" smtClean="0">
                          <a:ln>
                            <a:noFill/>
                          </a:ln>
                          <a:effectLst/>
                          <a:uLnTx/>
                          <a:uFillTx/>
                        </a:rPr>
                        <a:t>        10  FSC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                  2   FAD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u="none" strike="noStrike" kern="1200" cap="none" spc="0" normalizeH="0" baseline="0" noProof="0" dirty="0" smtClean="0">
                        <a:ln>
                          <a:noFill/>
                        </a:ln>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smtClean="0">
                          <a:ln>
                            <a:noFill/>
                          </a:ln>
                          <a:effectLst/>
                          <a:uLnTx/>
                          <a:uFillTx/>
                        </a:rPr>
                        <a:t>*Eventi seriali: 22</a:t>
                      </a:r>
                    </a:p>
                  </a:txBody>
                  <a:tcPr marL="91447" marR="91447"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152 </a:t>
                      </a:r>
                      <a:r>
                        <a:rPr kumimoji="0" lang="it-IT" sz="1600" b="0" i="0" u="none" strike="noStrike" kern="1200" cap="none" spc="0" normalizeH="0" baseline="0" noProof="0" dirty="0" err="1" smtClean="0">
                          <a:ln>
                            <a:noFill/>
                          </a:ln>
                          <a:solidFill>
                            <a:prstClr val="black"/>
                          </a:solidFill>
                          <a:effectLst/>
                          <a:uLnTx/>
                          <a:uFillTx/>
                          <a:latin typeface="+mn-lt"/>
                        </a:rPr>
                        <a:t>RES*</a:t>
                      </a:r>
                      <a:endParaRPr kumimoji="0" lang="it-IT" sz="1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r>
                        <a:rPr kumimoji="0" lang="it-IT" sz="1800" b="1" i="0" u="none" strike="noStrike" kern="1200" cap="none" spc="0" normalizeH="0" baseline="0" noProof="0" dirty="0" smtClean="0">
                          <a:ln>
                            <a:noFill/>
                          </a:ln>
                          <a:solidFill>
                            <a:prstClr val="black"/>
                          </a:solidFill>
                          <a:effectLst/>
                          <a:uLnTx/>
                          <a:uFillTx/>
                          <a:latin typeface="+mn-lt"/>
                        </a:rPr>
                        <a:t>172</a:t>
                      </a:r>
                      <a:r>
                        <a:rPr kumimoji="0" lang="it-IT" sz="1600" b="0" i="0" u="none" strike="noStrike" kern="1200" cap="none" spc="0" normalizeH="0" baseline="0" noProof="0" dirty="0" smtClean="0">
                          <a:ln>
                            <a:noFill/>
                          </a:ln>
                          <a:solidFill>
                            <a:prstClr val="black"/>
                          </a:solidFill>
                          <a:effectLst/>
                          <a:uLnTx/>
                          <a:uFillTx/>
                          <a:latin typeface="+mn-lt"/>
                        </a:rPr>
                        <a:t>         20 FSC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r>
                        <a:rPr kumimoji="0" lang="it-IT" sz="1600" b="1" i="0" u="none" strike="noStrike" kern="1200" cap="none" spc="0" normalizeH="0" baseline="0" noProof="0" dirty="0" smtClean="0">
                          <a:ln>
                            <a:noFill/>
                          </a:ln>
                          <a:solidFill>
                            <a:prstClr val="black"/>
                          </a:solidFill>
                          <a:effectLst/>
                          <a:uLnTx/>
                          <a:uFillTx/>
                          <a:latin typeface="+mn-lt"/>
                        </a:rPr>
                        <a:t>     </a:t>
                      </a: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smtClean="0">
                          <a:ln>
                            <a:noFill/>
                          </a:ln>
                          <a:solidFill>
                            <a:prstClr val="black"/>
                          </a:solidFill>
                          <a:effectLst/>
                          <a:uLnTx/>
                          <a:uFillTx/>
                          <a:latin typeface="+mn-lt"/>
                        </a:rPr>
                        <a:t>*Eventi</a:t>
                      </a:r>
                      <a:r>
                        <a:rPr kumimoji="0" lang="it-IT" sz="1600" b="0" i="0" u="none" strike="noStrike" kern="1200" cap="none" spc="0" normalizeH="0" baseline="0" noProof="0" dirty="0" smtClean="0">
                          <a:ln>
                            <a:noFill/>
                          </a:ln>
                          <a:solidFill>
                            <a:prstClr val="black"/>
                          </a:solidFill>
                          <a:effectLst/>
                          <a:uLnTx/>
                          <a:uFillTx/>
                          <a:latin typeface="+mn-lt"/>
                        </a:rPr>
                        <a:t> seriali: 43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endParaRPr kumimoji="0" lang="it-IT" sz="1600" u="none" strike="noStrike" kern="1200" cap="none" spc="0" normalizeH="0" baseline="0" noProof="0" dirty="0" smtClean="0">
                        <a:ln>
                          <a:noFill/>
                        </a:ln>
                        <a:effectLst/>
                        <a:uLnTx/>
                        <a:uFillTx/>
                      </a:endParaRPr>
                    </a:p>
                  </a:txBody>
                  <a:tcPr marL="91447" marR="91447"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130 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r>
                        <a:rPr kumimoji="0" lang="it-IT" sz="1800" b="1" i="0" u="none" strike="noStrike" kern="1200" cap="none" spc="0" normalizeH="0" baseline="0" noProof="0" dirty="0" smtClean="0">
                          <a:ln>
                            <a:noFill/>
                          </a:ln>
                          <a:solidFill>
                            <a:prstClr val="black"/>
                          </a:solidFill>
                          <a:effectLst/>
                          <a:uLnTx/>
                          <a:uFillTx/>
                          <a:latin typeface="+mn-lt"/>
                        </a:rPr>
                        <a:t>176</a:t>
                      </a:r>
                      <a:r>
                        <a:rPr kumimoji="0" lang="it-IT" sz="1600" b="0" i="0" u="none" strike="noStrike" kern="1200" cap="none" spc="0" normalizeH="0" baseline="0" noProof="0" dirty="0" smtClean="0">
                          <a:ln>
                            <a:noFill/>
                          </a:ln>
                          <a:solidFill>
                            <a:prstClr val="black"/>
                          </a:solidFill>
                          <a:effectLst/>
                          <a:uLnTx/>
                          <a:uFillTx/>
                          <a:latin typeface="+mn-lt"/>
                        </a:rPr>
                        <a:t>        44  FSC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2  FAD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smtClean="0">
                          <a:ln>
                            <a:noFill/>
                          </a:ln>
                          <a:solidFill>
                            <a:prstClr val="black"/>
                          </a:solidFill>
                          <a:effectLst/>
                          <a:uLnTx/>
                          <a:uFillTx/>
                          <a:latin typeface="+mn-lt"/>
                        </a:rPr>
                        <a:t>*Eventi</a:t>
                      </a:r>
                      <a:r>
                        <a:rPr kumimoji="0" lang="it-IT" sz="1600" b="0" i="0" u="none" strike="noStrike" kern="1200" cap="none" spc="0" normalizeH="0" baseline="0" noProof="0" dirty="0" smtClean="0">
                          <a:ln>
                            <a:noFill/>
                          </a:ln>
                          <a:solidFill>
                            <a:prstClr val="black"/>
                          </a:solidFill>
                          <a:effectLst/>
                          <a:uLnTx/>
                          <a:uFillTx/>
                          <a:latin typeface="+mn-lt"/>
                        </a:rPr>
                        <a:t> seriali: 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prstClr val="black"/>
                          </a:solidFill>
                          <a:effectLst/>
                          <a:uLnTx/>
                          <a:uFillTx/>
                          <a:latin typeface="+mn-lt"/>
                        </a:rPr>
                        <a:t> </a:t>
                      </a:r>
                      <a:r>
                        <a:rPr lang="fr-FR" sz="1600" dirty="0" smtClean="0"/>
                        <a:t> </a:t>
                      </a:r>
                      <a:endParaRPr lang="it-IT" sz="1600" dirty="0" smtClean="0"/>
                    </a:p>
                  </a:txBody>
                  <a:tcPr marL="91447" marR="91447" marT="45719" marB="45719" anchor="ctr"/>
                </a:tc>
              </a:tr>
              <a:tr h="1188685">
                <a:tc>
                  <a:txBody>
                    <a:bodyPr/>
                    <a:lstStyle/>
                    <a:p>
                      <a:pPr algn="ctr"/>
                      <a:endParaRPr lang="it-IT" sz="1800" b="1" dirty="0" smtClean="0"/>
                    </a:p>
                    <a:p>
                      <a:pPr algn="ctr"/>
                      <a:r>
                        <a:rPr lang="it-IT" sz="1800" b="1" dirty="0" smtClean="0"/>
                        <a:t>NUMERO</a:t>
                      </a:r>
                      <a:r>
                        <a:rPr lang="it-IT" sz="1800" b="1" baseline="0" dirty="0" smtClean="0"/>
                        <a:t> TOTALE DI DISCENTI</a:t>
                      </a:r>
                    </a:p>
                    <a:p>
                      <a:pPr algn="ctr"/>
                      <a:endParaRPr lang="it-IT" sz="1800" b="1" dirty="0"/>
                    </a:p>
                  </a:txBody>
                  <a:tcPr marL="91447" marR="91447" marT="45719" marB="45719" anchor="ctr"/>
                </a:tc>
                <a:tc>
                  <a:txBody>
                    <a:bodyPr/>
                    <a:lstStyle/>
                    <a:p>
                      <a:pPr algn="ctr"/>
                      <a:r>
                        <a:rPr lang="it-IT" sz="1800" b="1" dirty="0" smtClean="0"/>
                        <a:t>5170</a:t>
                      </a:r>
                      <a:endParaRPr lang="it-IT" sz="1800" b="1" dirty="0"/>
                    </a:p>
                  </a:txBody>
                  <a:tcPr marL="91447" marR="91447" marT="45719" marB="45719" anchor="ctr"/>
                </a:tc>
                <a:tc>
                  <a:txBody>
                    <a:bodyPr/>
                    <a:lstStyle/>
                    <a:p>
                      <a:pPr algn="ctr"/>
                      <a:r>
                        <a:rPr lang="it-IT" sz="1800" b="1" dirty="0" smtClean="0"/>
                        <a:t>6949</a:t>
                      </a:r>
                      <a:endParaRPr lang="it-IT" sz="1800" b="1" dirty="0"/>
                    </a:p>
                  </a:txBody>
                  <a:tcPr marL="91447" marR="91447" marT="45719" marB="45719" anchor="ctr"/>
                </a:tc>
                <a:tc>
                  <a:txBody>
                    <a:bodyPr/>
                    <a:lstStyle/>
                    <a:p>
                      <a:pPr algn="ctr"/>
                      <a:endParaRPr lang="it-IT" sz="1600" dirty="0"/>
                    </a:p>
                  </a:txBody>
                  <a:tcPr marL="91447" marR="91447" marT="45719" marB="45719" anchor="ctr"/>
                </a:tc>
              </a:tr>
              <a:tr h="1188685">
                <a:tc>
                  <a:txBody>
                    <a:bodyPr/>
                    <a:lstStyle/>
                    <a:p>
                      <a:pPr algn="ctr"/>
                      <a:endParaRPr lang="it-IT" sz="1800" b="1" dirty="0" smtClean="0"/>
                    </a:p>
                    <a:p>
                      <a:pPr algn="ctr"/>
                      <a:r>
                        <a:rPr lang="it-IT" sz="1800" b="1" dirty="0" smtClean="0"/>
                        <a:t>NUMERO TOTALE DI CREDITI EROGATI</a:t>
                      </a:r>
                    </a:p>
                    <a:p>
                      <a:pPr algn="ctr"/>
                      <a:endParaRPr lang="it-IT" sz="1800" b="1" dirty="0"/>
                    </a:p>
                  </a:txBody>
                  <a:tcPr marL="91447" marR="91447"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mn-lt"/>
                        </a:rPr>
                        <a:t>29.027</a:t>
                      </a:r>
                    </a:p>
                  </a:txBody>
                  <a:tcPr marL="91447" marR="91447" marT="45719" marB="45719" anchor="ctr"/>
                </a:tc>
                <a:tc>
                  <a:txBody>
                    <a:bodyPr/>
                    <a:lstStyle/>
                    <a:p>
                      <a:pPr algn="ctr"/>
                      <a:r>
                        <a:rPr lang="it-IT" sz="1800" b="1" dirty="0" smtClean="0"/>
                        <a:t>43.089</a:t>
                      </a:r>
                      <a:endParaRPr lang="it-IT" sz="1800" b="1" dirty="0"/>
                    </a:p>
                  </a:txBody>
                  <a:tcPr marL="91447" marR="91447" marT="45719" marB="45719" anchor="ctr"/>
                </a:tc>
                <a:tc>
                  <a:txBody>
                    <a:bodyPr/>
                    <a:lstStyle/>
                    <a:p>
                      <a:pPr algn="ctr"/>
                      <a:endParaRPr lang="it-IT" sz="1800" dirty="0"/>
                    </a:p>
                  </a:txBody>
                  <a:tcPr marL="91447" marR="91447" marT="45719" marB="45719" anchor="ctr"/>
                </a:tc>
              </a:tr>
            </a:tbl>
          </a:graphicData>
        </a:graphic>
      </p:graphicFrame>
      <p:sp>
        <p:nvSpPr>
          <p:cNvPr id="3" name="Parentesi graffa aperta 2"/>
          <p:cNvSpPr/>
          <p:nvPr/>
        </p:nvSpPr>
        <p:spPr>
          <a:xfrm>
            <a:off x="3905250" y="2232025"/>
            <a:ext cx="190500" cy="7921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4" name="Parentesi graffa aperta 3"/>
          <p:cNvSpPr/>
          <p:nvPr/>
        </p:nvSpPr>
        <p:spPr>
          <a:xfrm>
            <a:off x="5688013" y="2198688"/>
            <a:ext cx="190500" cy="79216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5" name="Parentesi graffa aperta 4"/>
          <p:cNvSpPr/>
          <p:nvPr/>
        </p:nvSpPr>
        <p:spPr>
          <a:xfrm>
            <a:off x="7523163" y="2219325"/>
            <a:ext cx="188912" cy="7921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38400" y="476250"/>
            <a:ext cx="6381750" cy="106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i="1" dirty="0">
                <a:solidFill>
                  <a:schemeClr val="tx2"/>
                </a:solidFill>
                <a:effectLst>
                  <a:outerShdw blurRad="38100" dist="38100" dir="2700000" algn="tl">
                    <a:srgbClr val="000000">
                      <a:alpha val="43137"/>
                    </a:srgbClr>
                  </a:outerShdw>
                </a:effectLst>
              </a:rPr>
              <a:t>Influenza dello Sponsor</a:t>
            </a:r>
          </a:p>
        </p:txBody>
      </p:sp>
      <p:sp>
        <p:nvSpPr>
          <p:cNvPr id="7171" name="Segnaposto contenuto 2"/>
          <p:cNvSpPr>
            <a:spLocks noGrp="1"/>
          </p:cNvSpPr>
          <p:nvPr/>
        </p:nvSpPr>
        <p:spPr bwMode="auto">
          <a:xfrm>
            <a:off x="179388" y="1844675"/>
            <a:ext cx="85693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defTabSz="449263">
              <a:lnSpc>
                <a:spcPts val="3200"/>
              </a:lnSpc>
              <a:spcBef>
                <a:spcPts val="800"/>
              </a:spcBef>
              <a:buClr>
                <a:srgbClr val="FF0000"/>
              </a:buClr>
              <a:buSzPct val="110000"/>
            </a:pPr>
            <a:r>
              <a:rPr lang="it-IT" altLang="it-IT" sz="2400" b="1">
                <a:latin typeface="Arial Narrow" pitchFamily="34" charset="0"/>
              </a:rPr>
              <a:t>Valutazione espressa da 1357 partecipanti a Simposi – Tavole Rotonde – Corsi monotematici con Sponsor industriale</a:t>
            </a:r>
            <a:r>
              <a:rPr lang="it-IT" altLang="it-IT" sz="2400" b="1">
                <a:solidFill>
                  <a:srgbClr val="10253F"/>
                </a:solidFill>
                <a:latin typeface="Arial Narrow" pitchFamily="34" charset="0"/>
              </a:rPr>
              <a:t>                             </a:t>
            </a:r>
          </a:p>
        </p:txBody>
      </p:sp>
      <p:graphicFrame>
        <p:nvGraphicFramePr>
          <p:cNvPr id="7172" name="Grafico 8"/>
          <p:cNvGraphicFramePr>
            <a:graphicFrameLocks/>
          </p:cNvGraphicFramePr>
          <p:nvPr/>
        </p:nvGraphicFramePr>
        <p:xfrm>
          <a:off x="1014413" y="2790825"/>
          <a:ext cx="7373937" cy="3806825"/>
        </p:xfrm>
        <a:graphic>
          <a:graphicData uri="http://schemas.openxmlformats.org/presentationml/2006/ole">
            <mc:AlternateContent xmlns:mc="http://schemas.openxmlformats.org/markup-compatibility/2006">
              <mc:Choice xmlns:v="urn:schemas-microsoft-com:vml" Requires="v">
                <p:oleObj spid="_x0000_s7174" r:id="rId3" imgW="7370703" imgH="3804234" progId="Excel.Chart.8">
                  <p:embed/>
                </p:oleObj>
              </mc:Choice>
              <mc:Fallback>
                <p:oleObj r:id="rId3" imgW="7370703" imgH="3804234" progId="Excel.Chart.8">
                  <p:embed/>
                  <p:pic>
                    <p:nvPicPr>
                      <p:cNvPr id="0" name="Grafico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2790825"/>
                        <a:ext cx="737393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p:cNvPicPr>
            <a:picLocks noChangeAspect="1" noChangeArrowheads="1"/>
          </p:cNvPicPr>
          <p:nvPr/>
        </p:nvPicPr>
        <p:blipFill>
          <a:blip r:embed="rId5"/>
          <a:srcRect/>
          <a:stretch>
            <a:fillRect/>
          </a:stretch>
        </p:blipFill>
        <p:spPr bwMode="auto">
          <a:xfrm>
            <a:off x="179388" y="115888"/>
            <a:ext cx="2592387" cy="1574800"/>
          </a:xfrm>
          <a:prstGeom prst="rect">
            <a:avLst/>
          </a:prstGeom>
          <a:ln>
            <a:noFill/>
          </a:ln>
          <a:effectLst>
            <a:outerShdw blurRad="292100" dist="139700" dir="2700000" algn="tl" rotWithShape="0">
              <a:srgbClr val="333333">
                <a:alpha val="65000"/>
              </a:srgbClr>
            </a:outerShdw>
          </a:effectLs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632222" y="1700213"/>
            <a:ext cx="2663825" cy="1057275"/>
          </a:xfrm>
          <a:prstGeom prst="roundRect">
            <a:avLst>
              <a:gd name="adj" fmla="val 16667"/>
            </a:avLst>
          </a:prstGeom>
          <a:solidFill>
            <a:schemeClr val="bg1">
              <a:lumMod val="85000"/>
            </a:schemeClr>
          </a:solidFill>
          <a:ln w="25560">
            <a:solidFill>
              <a:srgbClr val="003366"/>
            </a:solidFill>
            <a:miter lim="800000"/>
            <a:headEnd/>
            <a:tailEnd/>
          </a:ln>
          <a:scene3d>
            <a:camera prst="orthographicFront"/>
            <a:lightRig rig="threePt" dir="t"/>
          </a:scene3d>
          <a:sp3d>
            <a:bevelT/>
          </a:sp3d>
        </p:spPr>
        <p:txBody>
          <a:bodyPr lIns="90000" tIns="46800" rIns="90000" bIns="46800"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lnSpc>
                <a:spcPct val="8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dirty="0" smtClean="0">
                <a:solidFill>
                  <a:srgbClr val="000032"/>
                </a:solidFill>
                <a:latin typeface="Arial Narrow" pitchFamily="34" charset="0"/>
                <a:ea typeface="ＭＳ Ｐゴシック" pitchFamily="34" charset="-128"/>
              </a:rPr>
              <a:t>Dipartimento </a:t>
            </a:r>
          </a:p>
          <a:p>
            <a:pPr algn="ctr">
              <a:lnSpc>
                <a:spcPct val="8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dirty="0" smtClean="0">
                <a:solidFill>
                  <a:srgbClr val="000032"/>
                </a:solidFill>
                <a:latin typeface="Arial Narrow" pitchFamily="34" charset="0"/>
                <a:ea typeface="ＭＳ Ｐゴシック" pitchFamily="34" charset="-128"/>
              </a:rPr>
              <a:t>per la </a:t>
            </a:r>
            <a:r>
              <a:rPr lang="it-IT" sz="2000" b="1" dirty="0" smtClean="0">
                <a:solidFill>
                  <a:srgbClr val="000032"/>
                </a:solidFill>
                <a:latin typeface="Arial Narrow" pitchFamily="34" charset="0"/>
                <a:ea typeface="ＭＳ Ｐゴシック" pitchFamily="34" charset="-128"/>
              </a:rPr>
              <a:t>Formazione Clinica </a:t>
            </a:r>
          </a:p>
          <a:p>
            <a:pPr algn="ctr">
              <a:lnSpc>
                <a:spcPct val="80000"/>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dirty="0" smtClean="0">
                <a:solidFill>
                  <a:srgbClr val="000032"/>
                </a:solidFill>
                <a:latin typeface="Arial Narrow" pitchFamily="34" charset="0"/>
                <a:ea typeface="ＭＳ Ｐゴシック" pitchFamily="34" charset="-128"/>
              </a:rPr>
              <a:t>e l’Aggiornamento</a:t>
            </a:r>
            <a:endParaRPr lang="it-IT" sz="2000" dirty="0">
              <a:solidFill>
                <a:srgbClr val="000032"/>
              </a:solidFill>
              <a:latin typeface="Arial Narrow" pitchFamily="34" charset="0"/>
              <a:ea typeface="ＭＳ Ｐゴシック" pitchFamily="34" charset="-128"/>
            </a:endParaRPr>
          </a:p>
        </p:txBody>
      </p:sp>
      <p:sp>
        <p:nvSpPr>
          <p:cNvPr id="6" name="AutoShape 2"/>
          <p:cNvSpPr>
            <a:spLocks noChangeArrowheads="1"/>
          </p:cNvSpPr>
          <p:nvPr/>
        </p:nvSpPr>
        <p:spPr bwMode="auto">
          <a:xfrm>
            <a:off x="5774929" y="1709738"/>
            <a:ext cx="2736850" cy="1071562"/>
          </a:xfrm>
          <a:prstGeom prst="roundRect">
            <a:avLst>
              <a:gd name="adj" fmla="val 16667"/>
            </a:avLst>
          </a:prstGeom>
          <a:solidFill>
            <a:schemeClr val="bg1">
              <a:lumMod val="85000"/>
            </a:schemeClr>
          </a:solidFill>
          <a:ln w="25560">
            <a:solidFill>
              <a:srgbClr val="003366"/>
            </a:solidFill>
            <a:miter lim="800000"/>
            <a:headEnd/>
            <a:tailEnd/>
          </a:ln>
          <a:scene3d>
            <a:camera prst="orthographicFront"/>
            <a:lightRig rig="threePt" dir="t"/>
          </a:scene3d>
          <a:sp3d>
            <a:bevelT/>
          </a:sp3d>
        </p:spPr>
        <p:txBody>
          <a:bodyPr lIns="90000" tIns="46800" rIns="90000" bIns="46800"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dirty="0" smtClean="0">
                <a:solidFill>
                  <a:srgbClr val="000032"/>
                </a:solidFill>
                <a:latin typeface="Arial Narrow" pitchFamily="34" charset="0"/>
                <a:ea typeface="ＭＳ Ｐゴシック" pitchFamily="34" charset="-128"/>
              </a:rPr>
              <a:t>Dipartimento </a:t>
            </a:r>
          </a:p>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dirty="0" smtClean="0">
                <a:solidFill>
                  <a:srgbClr val="000032"/>
                </a:solidFill>
                <a:latin typeface="Arial Narrow" pitchFamily="34" charset="0"/>
                <a:ea typeface="ＭＳ Ｐゴシック" pitchFamily="34" charset="-128"/>
              </a:rPr>
              <a:t>per la </a:t>
            </a:r>
            <a:r>
              <a:rPr lang="it-IT" sz="2000" b="1" dirty="0" smtClean="0">
                <a:solidFill>
                  <a:srgbClr val="000032"/>
                </a:solidFill>
                <a:latin typeface="Arial Narrow" pitchFamily="34" charset="0"/>
                <a:ea typeface="ＭＳ Ｐゴシック" pitchFamily="34" charset="-128"/>
              </a:rPr>
              <a:t>Ricerca Clinica </a:t>
            </a:r>
          </a:p>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dirty="0" smtClean="0">
                <a:solidFill>
                  <a:srgbClr val="000032"/>
                </a:solidFill>
                <a:latin typeface="Arial Narrow" pitchFamily="34" charset="0"/>
                <a:ea typeface="ＭＳ Ｐゴシック" pitchFamily="34" charset="-128"/>
              </a:rPr>
              <a:t>"Centro Studi FADOI"</a:t>
            </a:r>
            <a:endParaRPr lang="it-IT" sz="2000" dirty="0">
              <a:solidFill>
                <a:srgbClr val="000032"/>
              </a:solidFill>
              <a:latin typeface="Arial Narrow" pitchFamily="34" charset="0"/>
              <a:ea typeface="ＭＳ Ｐゴシック" pitchFamily="34" charset="-128"/>
            </a:endParaRPr>
          </a:p>
        </p:txBody>
      </p:sp>
      <p:sp>
        <p:nvSpPr>
          <p:cNvPr id="7" name="Freccia tridirezionale 6"/>
          <p:cNvSpPr/>
          <p:nvPr/>
        </p:nvSpPr>
        <p:spPr bwMode="auto">
          <a:xfrm rot="10800000">
            <a:off x="3964781" y="1773238"/>
            <a:ext cx="1214438" cy="1500187"/>
          </a:xfrm>
          <a:prstGeom prst="leftRightUpArrow">
            <a:avLst/>
          </a:prstGeom>
          <a:solidFill>
            <a:srgbClr val="000032"/>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buFont typeface="Arial" charset="0"/>
              <a:buNone/>
              <a:defRPr/>
            </a:pPr>
            <a:endParaRPr lang="it-IT">
              <a:latin typeface="Arial Narrow" pitchFamily="34" charset="0"/>
            </a:endParaRPr>
          </a:p>
        </p:txBody>
      </p:sp>
      <p:sp>
        <p:nvSpPr>
          <p:cNvPr id="8" name="CasellaDiTesto 17"/>
          <p:cNvSpPr txBox="1">
            <a:spLocks noChangeArrowheads="1"/>
          </p:cNvSpPr>
          <p:nvPr/>
        </p:nvSpPr>
        <p:spPr bwMode="auto">
          <a:xfrm>
            <a:off x="2765255" y="3719513"/>
            <a:ext cx="3613490" cy="523220"/>
          </a:xfrm>
          <a:prstGeom prst="rect">
            <a:avLst/>
          </a:prstGeom>
          <a:solidFill>
            <a:srgbClr val="C00000"/>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285750" indent="-285750" algn="ctr">
              <a:buClr>
                <a:schemeClr val="bg1"/>
              </a:buClr>
              <a:buFont typeface="Arial" pitchFamily="34" charset="0"/>
              <a:buChar char="•"/>
              <a:defRPr/>
            </a:pPr>
            <a:r>
              <a:rPr lang="it-IT" sz="2800" dirty="0" smtClean="0">
                <a:solidFill>
                  <a:schemeClr val="bg1"/>
                </a:solidFill>
                <a:latin typeface="Arial Narrow" pitchFamily="34" charset="0"/>
              </a:rPr>
              <a:t>Coordinamento </a:t>
            </a:r>
            <a:r>
              <a:rPr lang="it-IT" sz="2800" dirty="0">
                <a:solidFill>
                  <a:schemeClr val="bg1"/>
                </a:solidFill>
                <a:latin typeface="Arial Narrow" pitchFamily="34" charset="0"/>
              </a:rPr>
              <a:t>comune</a:t>
            </a:r>
          </a:p>
        </p:txBody>
      </p:sp>
      <p:sp>
        <p:nvSpPr>
          <p:cNvPr id="9" name="CasellaDiTesto 18"/>
          <p:cNvSpPr txBox="1">
            <a:spLocks noChangeArrowheads="1"/>
          </p:cNvSpPr>
          <p:nvPr/>
        </p:nvSpPr>
        <p:spPr bwMode="auto">
          <a:xfrm>
            <a:off x="2273935" y="4408488"/>
            <a:ext cx="4596130" cy="523220"/>
          </a:xfrm>
          <a:prstGeom prst="rect">
            <a:avLst/>
          </a:prstGeom>
          <a:solidFill>
            <a:schemeClr val="accent3">
              <a:lumMod val="50000"/>
            </a:schemeClr>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285750" indent="-285750" algn="ctr">
              <a:buClr>
                <a:schemeClr val="bg1"/>
              </a:buClr>
              <a:buFont typeface="Arial" pitchFamily="34" charset="0"/>
              <a:buChar char="•"/>
              <a:defRPr/>
            </a:pPr>
            <a:r>
              <a:rPr lang="it-IT" sz="2800" dirty="0">
                <a:solidFill>
                  <a:schemeClr val="bg1"/>
                </a:solidFill>
                <a:latin typeface="Arial Narrow" pitchFamily="34" charset="0"/>
              </a:rPr>
              <a:t>Realizzare progettualità comuni</a:t>
            </a:r>
          </a:p>
        </p:txBody>
      </p:sp>
      <p:sp>
        <p:nvSpPr>
          <p:cNvPr id="8209" name="AutoShape 16"/>
          <p:cNvSpPr>
            <a:spLocks noChangeArrowheads="1"/>
          </p:cNvSpPr>
          <p:nvPr/>
        </p:nvSpPr>
        <p:spPr bwMode="auto">
          <a:xfrm>
            <a:off x="1439863" y="5157788"/>
            <a:ext cx="6264275" cy="1295400"/>
          </a:xfrm>
          <a:prstGeom prst="flowChartAlternateProcess">
            <a:avLst/>
          </a:prstGeom>
          <a:solidFill>
            <a:srgbClr val="000032"/>
          </a:solidFill>
          <a:ln w="38160">
            <a:solidFill>
              <a:srgbClr val="BFBFBF"/>
            </a:solidFill>
            <a:round/>
            <a:headEnd/>
            <a:tailEnd/>
          </a:ln>
        </p:spPr>
        <p:txBody>
          <a:bodyPr lIns="90000" tIns="46800" rIns="90000" bIns="46800"/>
          <a:lstStyle/>
          <a:p>
            <a:pPr algn="ctr">
              <a:lnSpc>
                <a:spcPts val="3775"/>
              </a:lnSpc>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Narrow" pitchFamily="34" charset="0"/>
              </a:rPr>
              <a:t>Obiettivo finale sia della Ricerca che della Formazione è </a:t>
            </a:r>
            <a:r>
              <a:rPr lang="it-IT" altLang="it-IT" sz="2800" i="1">
                <a:solidFill>
                  <a:srgbClr val="FFFFFF"/>
                </a:solidFill>
                <a:latin typeface="Arial Narrow" pitchFamily="34" charset="0"/>
              </a:rPr>
              <a:t>migliorare l’Assistenza</a:t>
            </a:r>
          </a:p>
        </p:txBody>
      </p:sp>
      <p:grpSp>
        <p:nvGrpSpPr>
          <p:cNvPr id="8210" name="Gruppo 1"/>
          <p:cNvGrpSpPr>
            <a:grpSpLocks/>
          </p:cNvGrpSpPr>
          <p:nvPr/>
        </p:nvGrpSpPr>
        <p:grpSpPr bwMode="auto">
          <a:xfrm>
            <a:off x="827088" y="115888"/>
            <a:ext cx="6913562" cy="574675"/>
            <a:chOff x="827584" y="115888"/>
            <a:chExt cx="6913066" cy="574675"/>
          </a:xfrm>
        </p:grpSpPr>
        <p:sp>
          <p:nvSpPr>
            <p:cNvPr id="11" name="CasellaDiTesto 10"/>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2" name="Freccia circolare in su 11"/>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3" name="Freccia circolare in su 12"/>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18"/>
          <p:cNvSpPr txBox="1">
            <a:spLocks noChangeArrowheads="1"/>
          </p:cNvSpPr>
          <p:nvPr/>
        </p:nvSpPr>
        <p:spPr bwMode="auto">
          <a:xfrm>
            <a:off x="2176961" y="2080012"/>
            <a:ext cx="4790094" cy="646331"/>
          </a:xfrm>
          <a:prstGeom prst="rect">
            <a:avLst/>
          </a:prstGeom>
          <a:solidFill>
            <a:schemeClr val="accent3">
              <a:lumMod val="50000"/>
            </a:schemeClr>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Clr>
                <a:schemeClr val="bg1"/>
              </a:buClr>
              <a:defRPr/>
            </a:pPr>
            <a:r>
              <a:rPr lang="it-IT" sz="3600" dirty="0" smtClean="0">
                <a:solidFill>
                  <a:schemeClr val="bg1"/>
                </a:solidFill>
                <a:latin typeface="Arial Narrow" pitchFamily="34" charset="0"/>
              </a:rPr>
              <a:t>Fare la ricerca per Formare</a:t>
            </a:r>
            <a:endParaRPr lang="it-IT" sz="3600" dirty="0">
              <a:solidFill>
                <a:schemeClr val="bg1"/>
              </a:solidFill>
              <a:latin typeface="Arial Narrow" pitchFamily="34" charset="0"/>
            </a:endParaRPr>
          </a:p>
        </p:txBody>
      </p:sp>
      <p:sp>
        <p:nvSpPr>
          <p:cNvPr id="9221" name="AutoShape 16"/>
          <p:cNvSpPr>
            <a:spLocks noChangeArrowheads="1"/>
          </p:cNvSpPr>
          <p:nvPr/>
        </p:nvSpPr>
        <p:spPr bwMode="auto">
          <a:xfrm rot="-2406864">
            <a:off x="179388" y="4365625"/>
            <a:ext cx="4321175" cy="863600"/>
          </a:xfrm>
          <a:prstGeom prst="flowChartAlternateProcess">
            <a:avLst/>
          </a:prstGeom>
          <a:solidFill>
            <a:srgbClr val="000032"/>
          </a:solidFill>
          <a:ln w="38160">
            <a:solidFill>
              <a:srgbClr val="BFBFBF"/>
            </a:solidFill>
            <a:round/>
            <a:headEnd/>
            <a:tailEnd/>
          </a:ln>
        </p:spPr>
        <p:txBody>
          <a:bodyPr lIns="90000" tIns="46800" rIns="90000" bIns="46800"/>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1">
                <a:solidFill>
                  <a:srgbClr val="FFFFFF"/>
                </a:solidFill>
                <a:latin typeface="Arial Narrow" pitchFamily="34" charset="0"/>
              </a:rPr>
              <a:t>Migliorare l’Assistenza</a:t>
            </a:r>
          </a:p>
        </p:txBody>
      </p:sp>
      <p:sp>
        <p:nvSpPr>
          <p:cNvPr id="2" name="Freccia circolare a destra 1"/>
          <p:cNvSpPr/>
          <p:nvPr/>
        </p:nvSpPr>
        <p:spPr>
          <a:xfrm>
            <a:off x="1258888" y="1125538"/>
            <a:ext cx="731837" cy="1358900"/>
          </a:xfrm>
          <a:prstGeom prst="curvedRightArrow">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9" name="Freccia circolare a destra 28"/>
          <p:cNvSpPr/>
          <p:nvPr/>
        </p:nvSpPr>
        <p:spPr>
          <a:xfrm flipH="1" flipV="1">
            <a:off x="7164388" y="1125538"/>
            <a:ext cx="731837" cy="1358900"/>
          </a:xfrm>
          <a:prstGeom prst="curvedRightArrow">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9224" name="AutoShape 16"/>
          <p:cNvSpPr>
            <a:spLocks noChangeArrowheads="1"/>
          </p:cNvSpPr>
          <p:nvPr/>
        </p:nvSpPr>
        <p:spPr bwMode="auto">
          <a:xfrm rot="2469316">
            <a:off x="4643438" y="4365625"/>
            <a:ext cx="4321175" cy="863600"/>
          </a:xfrm>
          <a:prstGeom prst="flowChartAlternateProcess">
            <a:avLst/>
          </a:prstGeom>
          <a:solidFill>
            <a:srgbClr val="FA0000"/>
          </a:solidFill>
          <a:ln w="38160">
            <a:solidFill>
              <a:srgbClr val="BFBFBF"/>
            </a:solidFill>
            <a:round/>
            <a:headEnd/>
            <a:tailEnd/>
          </a:ln>
        </p:spPr>
        <p:txBody>
          <a:bodyPr lIns="90000" tIns="46800" rIns="90000" bIns="46800"/>
          <a:lstStyle/>
          <a:p>
            <a:pPr algn="ct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a:solidFill>
                  <a:srgbClr val="FFFFFF"/>
                </a:solidFill>
                <a:latin typeface="Arial Narrow" pitchFamily="34" charset="0"/>
              </a:rPr>
              <a:t>Certificare la Competenza</a:t>
            </a:r>
          </a:p>
        </p:txBody>
      </p:sp>
      <p:sp>
        <p:nvSpPr>
          <p:cNvPr id="31" name="Freccia tridirezionale 30"/>
          <p:cNvSpPr/>
          <p:nvPr/>
        </p:nvSpPr>
        <p:spPr>
          <a:xfrm>
            <a:off x="3963924" y="2780928"/>
            <a:ext cx="1216152" cy="1224136"/>
          </a:xfrm>
          <a:prstGeom prst="leftRigh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CasellaDiTesto 17"/>
          <p:cNvSpPr txBox="1">
            <a:spLocks noChangeArrowheads="1"/>
          </p:cNvSpPr>
          <p:nvPr/>
        </p:nvSpPr>
        <p:spPr bwMode="auto">
          <a:xfrm>
            <a:off x="2545648" y="980728"/>
            <a:ext cx="4052713" cy="646331"/>
          </a:xfrm>
          <a:prstGeom prst="rect">
            <a:avLst/>
          </a:prstGeom>
          <a:solidFill>
            <a:srgbClr val="C00000"/>
          </a:solidFill>
          <a:ln>
            <a:noFill/>
          </a:ln>
          <a:scene3d>
            <a:camera prst="orthographicFront"/>
            <a:lightRig rig="threePt" dir="t"/>
          </a:scene3d>
          <a:sp3d>
            <a:bevelT/>
          </a:sp3d>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buClr>
                <a:schemeClr val="bg1"/>
              </a:buClr>
              <a:defRPr/>
            </a:pPr>
            <a:r>
              <a:rPr lang="it-IT" sz="3600" dirty="0" smtClean="0">
                <a:solidFill>
                  <a:schemeClr val="bg1"/>
                </a:solidFill>
                <a:latin typeface="Arial Narrow" pitchFamily="34" charset="0"/>
              </a:rPr>
              <a:t>Formare per la Ricerca</a:t>
            </a:r>
            <a:endParaRPr lang="it-IT" sz="3600" dirty="0">
              <a:solidFill>
                <a:schemeClr val="bg1"/>
              </a:solidFill>
              <a:latin typeface="Arial Narrow" pitchFamily="34" charset="0"/>
            </a:endParaRPr>
          </a:p>
        </p:txBody>
      </p:sp>
      <p:grpSp>
        <p:nvGrpSpPr>
          <p:cNvPr id="9231" name="Gruppo 11"/>
          <p:cNvGrpSpPr>
            <a:grpSpLocks/>
          </p:cNvGrpSpPr>
          <p:nvPr/>
        </p:nvGrpSpPr>
        <p:grpSpPr bwMode="auto">
          <a:xfrm>
            <a:off x="827088" y="115888"/>
            <a:ext cx="6913562" cy="574675"/>
            <a:chOff x="827584" y="115888"/>
            <a:chExt cx="6913066" cy="574675"/>
          </a:xfrm>
        </p:grpSpPr>
        <p:sp>
          <p:nvSpPr>
            <p:cNvPr id="13" name="CasellaDiTesto 12"/>
            <p:cNvSpPr txBox="1"/>
            <p:nvPr/>
          </p:nvSpPr>
          <p:spPr>
            <a:xfrm>
              <a:off x="827584" y="115888"/>
              <a:ext cx="6913066" cy="52387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800" b="1" dirty="0">
                  <a:solidFill>
                    <a:schemeClr val="tx2"/>
                  </a:solidFill>
                  <a:latin typeface="Arial Narrow" pitchFamily="34" charset="0"/>
                  <a:cs typeface="Arial" pitchFamily="34" charset="0"/>
                </a:rPr>
                <a:t>Modello FADOI tra Ricerca     e     Formazione</a:t>
              </a:r>
            </a:p>
          </p:txBody>
        </p:sp>
        <p:sp>
          <p:nvSpPr>
            <p:cNvPr id="14" name="Freccia circolare in su 13"/>
            <p:cNvSpPr/>
            <p:nvPr/>
          </p:nvSpPr>
          <p:spPr>
            <a:xfrm>
              <a:off x="4867481" y="455613"/>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5" name="Freccia circolare in su 14"/>
            <p:cNvSpPr/>
            <p:nvPr/>
          </p:nvSpPr>
          <p:spPr>
            <a:xfrm flipH="1" flipV="1">
              <a:off x="4867481" y="168275"/>
              <a:ext cx="784169" cy="2349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925" y="188913"/>
            <a:ext cx="8424863" cy="49212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600" b="1" dirty="0">
                <a:solidFill>
                  <a:schemeClr val="tx2"/>
                </a:solidFill>
                <a:latin typeface="Arial Narrow" pitchFamily="34" charset="0"/>
                <a:cs typeface="Arial" pitchFamily="34" charset="0"/>
              </a:rPr>
              <a:t>Corsi di Perfezionamento: Metodologia della Ricerca Clinica</a:t>
            </a:r>
            <a:endParaRPr lang="it-IT" b="1" dirty="0">
              <a:solidFill>
                <a:schemeClr val="tx2"/>
              </a:solidFill>
              <a:latin typeface="Arial Narrow" pitchFamily="34" charset="0"/>
              <a:cs typeface="Arial" pitchFamily="34" charset="0"/>
            </a:endParaRPr>
          </a:p>
        </p:txBody>
      </p:sp>
      <p:pic>
        <p:nvPicPr>
          <p:cNvPr id="12" name="Picture 2"/>
          <p:cNvPicPr>
            <a:picLocks noChangeAspect="1" noChangeArrowheads="1"/>
          </p:cNvPicPr>
          <p:nvPr/>
        </p:nvPicPr>
        <p:blipFill>
          <a:blip r:embed="rId2"/>
          <a:srcRect/>
          <a:stretch>
            <a:fillRect/>
          </a:stretch>
        </p:blipFill>
        <p:spPr bwMode="auto">
          <a:xfrm>
            <a:off x="500063" y="903288"/>
            <a:ext cx="4071937" cy="5694362"/>
          </a:xfrm>
          <a:prstGeom prst="rect">
            <a:avLst/>
          </a:prstGeom>
          <a:ln>
            <a:noFill/>
          </a:ln>
          <a:effectLst>
            <a:outerShdw blurRad="292100" dist="139700" dir="2700000" algn="tl" rotWithShape="0">
              <a:srgbClr val="333333">
                <a:alpha val="65000"/>
              </a:srgbClr>
            </a:outerShdw>
          </a:effectLst>
          <a:extLst/>
        </p:spPr>
      </p:pic>
      <p:sp>
        <p:nvSpPr>
          <p:cNvPr id="13" name="CasellaDiTesto 2"/>
          <p:cNvSpPr txBox="1">
            <a:spLocks noChangeArrowheads="1"/>
          </p:cNvSpPr>
          <p:nvPr/>
        </p:nvSpPr>
        <p:spPr bwMode="auto">
          <a:xfrm>
            <a:off x="4787900" y="2852738"/>
            <a:ext cx="4071938" cy="1898650"/>
          </a:xfrm>
          <a:prstGeom prst="rect">
            <a:avLst/>
          </a:prstGeom>
          <a:solidFill>
            <a:schemeClr val="bg1"/>
          </a:solidFill>
          <a:ln w="19050">
            <a:noFill/>
            <a:miter lim="800000"/>
            <a:headEnd/>
            <a:tailEnd/>
          </a:ln>
          <a:effectLst>
            <a:prstShdw prst="shdw17" dist="17961" dir="2700000">
              <a:srgbClr val="999900"/>
            </a:prstShdw>
          </a:effectLst>
          <a:scene3d>
            <a:camera prst="orthographicFront"/>
            <a:lightRig rig="threePt" dir="t"/>
          </a:scene3d>
          <a:sp3d>
            <a:bevelT/>
          </a:sp3d>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ts val="3200"/>
              </a:lnSpc>
              <a:defRPr/>
            </a:pPr>
            <a:r>
              <a:rPr lang="it-IT" sz="3200" b="1" dirty="0" smtClean="0">
                <a:latin typeface="Arial Narrow" pitchFamily="34" charset="0"/>
              </a:rPr>
              <a:t>3 Corsi 2009  </a:t>
            </a:r>
          </a:p>
          <a:p>
            <a:pPr algn="ctr">
              <a:lnSpc>
                <a:spcPts val="3200"/>
              </a:lnSpc>
              <a:defRPr/>
            </a:pPr>
            <a:r>
              <a:rPr lang="it-IT" sz="3200" b="1" dirty="0" smtClean="0">
                <a:latin typeface="Arial Narrow" pitchFamily="34" charset="0"/>
              </a:rPr>
              <a:t>+ 1 Corso 2010</a:t>
            </a:r>
          </a:p>
          <a:p>
            <a:pPr algn="ctr">
              <a:defRPr/>
            </a:pPr>
            <a:endParaRPr lang="it-IT" sz="3200" b="1" dirty="0" smtClean="0">
              <a:latin typeface="Arial Narrow" pitchFamily="34" charset="0"/>
            </a:endParaRPr>
          </a:p>
          <a:p>
            <a:pPr algn="ctr">
              <a:defRPr/>
            </a:pPr>
            <a:r>
              <a:rPr lang="it-IT" sz="3200" b="1" dirty="0" smtClean="0">
                <a:latin typeface="Arial Narrow" pitchFamily="34" charset="0"/>
              </a:rPr>
              <a:t>120 Internisti under-45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785938" y="1450975"/>
            <a:ext cx="5572125" cy="2695575"/>
          </a:xfrm>
          <a:prstGeom prst="rect">
            <a:avLst/>
          </a:prstGeom>
          <a:ln>
            <a:noFill/>
          </a:ln>
          <a:effectLst>
            <a:outerShdw blurRad="292100" dist="139700" dir="2700000" algn="tl" rotWithShape="0">
              <a:srgbClr val="333333">
                <a:alpha val="65000"/>
              </a:srgbClr>
            </a:outerShdw>
          </a:effectLst>
          <a:extLst/>
        </p:spPr>
      </p:pic>
      <p:sp>
        <p:nvSpPr>
          <p:cNvPr id="11267" name="CasellaDiTesto 4"/>
          <p:cNvSpPr txBox="1">
            <a:spLocks noChangeArrowheads="1"/>
          </p:cNvSpPr>
          <p:nvPr/>
        </p:nvSpPr>
        <p:spPr bwMode="auto">
          <a:xfrm>
            <a:off x="714375" y="4879975"/>
            <a:ext cx="7715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hangingPunct="0">
              <a:lnSpc>
                <a:spcPts val="4000"/>
              </a:lnSpc>
            </a:pPr>
            <a:r>
              <a:rPr lang="it-IT" altLang="it-IT" b="1">
                <a:latin typeface="Arial Narrow" pitchFamily="34" charset="0"/>
                <a:ea typeface="MS PGothic" pitchFamily="34" charset="-128"/>
              </a:rPr>
              <a:t>Corso sulla Metodologia della Ricerca </a:t>
            </a:r>
          </a:p>
          <a:p>
            <a:pPr algn="ctr" eaLnBrk="0" hangingPunct="0">
              <a:lnSpc>
                <a:spcPts val="4000"/>
              </a:lnSpc>
            </a:pPr>
            <a:r>
              <a:rPr lang="it-IT" altLang="it-IT" b="1">
                <a:latin typeface="Arial Narrow" pitchFamily="34" charset="0"/>
                <a:ea typeface="MS PGothic" pitchFamily="34" charset="-128"/>
              </a:rPr>
              <a:t>per Infermieri di Medicina Interna </a:t>
            </a:r>
          </a:p>
        </p:txBody>
      </p:sp>
      <p:sp>
        <p:nvSpPr>
          <p:cNvPr id="11268" name="Rettangolo arrotondato 5"/>
          <p:cNvSpPr>
            <a:spLocks noChangeArrowheads="1"/>
          </p:cNvSpPr>
          <p:nvPr/>
        </p:nvSpPr>
        <p:spPr bwMode="auto">
          <a:xfrm>
            <a:off x="965200" y="4665663"/>
            <a:ext cx="7215188" cy="1571625"/>
          </a:xfrm>
          <a:prstGeom prst="roundRect">
            <a:avLst>
              <a:gd name="adj" fmla="val 16667"/>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it-IT" altLang="it-IT" sz="3200" b="1"/>
          </a:p>
        </p:txBody>
      </p:sp>
      <p:sp>
        <p:nvSpPr>
          <p:cNvPr id="5" name="CasellaDiTesto 4"/>
          <p:cNvSpPr txBox="1"/>
          <p:nvPr/>
        </p:nvSpPr>
        <p:spPr>
          <a:xfrm>
            <a:off x="34925" y="188913"/>
            <a:ext cx="8424863" cy="492125"/>
          </a:xfrm>
          <a:prstGeom prst="rect">
            <a:avLst/>
          </a:prstGeom>
          <a:noFill/>
          <a:effectLst>
            <a:outerShdw blurRad="50800" dist="38100" dir="8100000" algn="tr" rotWithShape="0">
              <a:prstClr val="black">
                <a:alpha val="40000"/>
              </a:prstClr>
            </a:outerShdw>
          </a:effectLst>
        </p:spPr>
        <p:txBody>
          <a:bodyPr>
            <a:spAutoFit/>
          </a:bodyPr>
          <a:lstStyle/>
          <a:p>
            <a:pPr algn="ctr">
              <a:defRPr/>
            </a:pPr>
            <a:r>
              <a:rPr lang="it-IT" sz="2600" b="1" dirty="0">
                <a:solidFill>
                  <a:schemeClr val="tx2"/>
                </a:solidFill>
                <a:latin typeface="Arial Narrow" pitchFamily="34" charset="0"/>
                <a:cs typeface="Arial" pitchFamily="34" charset="0"/>
              </a:rPr>
              <a:t>Corsi di Perfezionamento: Metodologia della Ricerca Clinica</a:t>
            </a:r>
            <a:endParaRPr lang="it-IT" b="1" dirty="0">
              <a:solidFill>
                <a:schemeClr val="tx2"/>
              </a:solidFill>
              <a:latin typeface="Arial Narrow"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929</Words>
  <Application>Microsoft Office PowerPoint</Application>
  <PresentationFormat>Presentazione su schermo (4:3)</PresentationFormat>
  <Paragraphs>219</Paragraphs>
  <Slides>23</Slides>
  <Notes>3</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32" baseType="lpstr">
      <vt:lpstr>Calibri</vt:lpstr>
      <vt:lpstr>Arial</vt:lpstr>
      <vt:lpstr>Arial Narrow</vt:lpstr>
      <vt:lpstr>MS PGothic</vt:lpstr>
      <vt:lpstr>Impact</vt:lpstr>
      <vt:lpstr>Wingdings</vt:lpstr>
      <vt:lpstr>Comic Sans MS</vt:lpstr>
      <vt:lpstr>Tema di Office</vt:lpstr>
      <vt:lpstr>Grafico di Microsoft Office Excel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Fontanella</dc:creator>
  <cp:lastModifiedBy>tecno</cp:lastModifiedBy>
  <cp:revision>68</cp:revision>
  <dcterms:created xsi:type="dcterms:W3CDTF">2012-03-03T04:23:56Z</dcterms:created>
  <dcterms:modified xsi:type="dcterms:W3CDTF">2013-11-05T14:18:39Z</dcterms:modified>
</cp:coreProperties>
</file>