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8" r:id="rId2"/>
    <p:sldId id="270" r:id="rId3"/>
    <p:sldId id="292" r:id="rId4"/>
    <p:sldId id="291" r:id="rId5"/>
    <p:sldId id="274" r:id="rId6"/>
    <p:sldId id="308" r:id="rId7"/>
    <p:sldId id="279" r:id="rId8"/>
    <p:sldId id="285" r:id="rId9"/>
    <p:sldId id="286" r:id="rId10"/>
    <p:sldId id="309" r:id="rId11"/>
    <p:sldId id="313" r:id="rId12"/>
    <p:sldId id="311" r:id="rId13"/>
    <p:sldId id="314" r:id="rId14"/>
    <p:sldId id="315" r:id="rId15"/>
  </p:sldIdLst>
  <p:sldSz cx="9144000" cy="6858000" type="screen4x3"/>
  <p:notesSz cx="6788150" cy="9923463"/>
  <p:defaultTextStyle>
    <a:defPPr>
      <a:defRPr lang="it-IT"/>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1" autoAdjust="0"/>
    <p:restoredTop sz="98551" autoAdjust="0"/>
  </p:normalViewPr>
  <p:slideViewPr>
    <p:cSldViewPr>
      <p:cViewPr varScale="1">
        <p:scale>
          <a:sx n="76" d="100"/>
          <a:sy n="76" d="100"/>
        </p:scale>
        <p:origin x="-1860" y="-90"/>
      </p:cViewPr>
      <p:guideLst>
        <p:guide orient="horz" pos="2160"/>
        <p:guide pos="2880"/>
      </p:guideLst>
    </p:cSldViewPr>
  </p:slideViewPr>
  <p:outlineViewPr>
    <p:cViewPr>
      <p:scale>
        <a:sx n="33" d="100"/>
        <a:sy n="33" d="100"/>
      </p:scale>
      <p:origin x="0" y="1830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1638" cy="496888"/>
          </a:xfrm>
          <a:prstGeom prst="rect">
            <a:avLst/>
          </a:prstGeom>
          <a:noFill/>
          <a:ln>
            <a:noFill/>
          </a:ln>
          <a:effectLst/>
          <a:extLst/>
        </p:spPr>
        <p:txBody>
          <a:bodyPr vert="horz" wrap="square" lIns="91413" tIns="45706" rIns="91413" bIns="45706" numCol="1" anchor="t" anchorCtr="0" compatLnSpc="1">
            <a:prstTxWarp prst="textNoShape">
              <a:avLst/>
            </a:prstTxWarp>
          </a:bodyPr>
          <a:lstStyle>
            <a:lvl1pPr eaLnBrk="1" hangingPunct="1">
              <a:defRPr sz="1200">
                <a:latin typeface="Arial" charset="0"/>
                <a:cs typeface="Arial" charset="0"/>
              </a:defRPr>
            </a:lvl1pPr>
          </a:lstStyle>
          <a:p>
            <a:pPr>
              <a:defRPr/>
            </a:pPr>
            <a:endParaRPr lang="it-IT"/>
          </a:p>
        </p:txBody>
      </p:sp>
      <p:sp>
        <p:nvSpPr>
          <p:cNvPr id="29699" name="Rectangle 3"/>
          <p:cNvSpPr>
            <a:spLocks noGrp="1" noChangeArrowheads="1"/>
          </p:cNvSpPr>
          <p:nvPr>
            <p:ph type="dt" idx="1"/>
          </p:nvPr>
        </p:nvSpPr>
        <p:spPr bwMode="auto">
          <a:xfrm>
            <a:off x="3844925" y="0"/>
            <a:ext cx="2941638" cy="496888"/>
          </a:xfrm>
          <a:prstGeom prst="rect">
            <a:avLst/>
          </a:prstGeom>
          <a:noFill/>
          <a:ln>
            <a:noFill/>
          </a:ln>
          <a:effectLst/>
          <a:extLst/>
        </p:spPr>
        <p:txBody>
          <a:bodyPr vert="horz" wrap="square" lIns="91413" tIns="45706" rIns="91413" bIns="45706"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it-IT"/>
          </a:p>
        </p:txBody>
      </p:sp>
      <p:sp>
        <p:nvSpPr>
          <p:cNvPr id="2052" name="Rectangle 4"/>
          <p:cNvSpPr>
            <a:spLocks noRot="1" noChangeArrowheads="1" noTextEdit="1"/>
          </p:cNvSpPr>
          <p:nvPr>
            <p:ph type="sldImg" idx="2"/>
          </p:nvPr>
        </p:nvSpPr>
        <p:spPr bwMode="auto">
          <a:xfrm>
            <a:off x="912813" y="744538"/>
            <a:ext cx="49625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679450" y="4713288"/>
            <a:ext cx="5429250" cy="4465637"/>
          </a:xfrm>
          <a:prstGeom prst="rect">
            <a:avLst/>
          </a:prstGeom>
          <a:noFill/>
          <a:ln>
            <a:noFill/>
          </a:ln>
          <a:effectLst/>
          <a:extLst/>
        </p:spPr>
        <p:txBody>
          <a:bodyPr vert="horz" wrap="square" lIns="91413" tIns="45706" rIns="91413" bIns="45706"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29702" name="Rectangle 6"/>
          <p:cNvSpPr>
            <a:spLocks noGrp="1" noChangeArrowheads="1"/>
          </p:cNvSpPr>
          <p:nvPr>
            <p:ph type="ftr" sz="quarter" idx="4"/>
          </p:nvPr>
        </p:nvSpPr>
        <p:spPr bwMode="auto">
          <a:xfrm>
            <a:off x="0" y="9424988"/>
            <a:ext cx="2941638" cy="496887"/>
          </a:xfrm>
          <a:prstGeom prst="rect">
            <a:avLst/>
          </a:prstGeom>
          <a:noFill/>
          <a:ln>
            <a:noFill/>
          </a:ln>
          <a:effectLst/>
          <a:extLst/>
        </p:spPr>
        <p:txBody>
          <a:bodyPr vert="horz" wrap="square" lIns="91413" tIns="45706" rIns="91413" bIns="45706" numCol="1" anchor="b" anchorCtr="0" compatLnSpc="1">
            <a:prstTxWarp prst="textNoShape">
              <a:avLst/>
            </a:prstTxWarp>
          </a:bodyPr>
          <a:lstStyle>
            <a:lvl1pPr eaLnBrk="1" hangingPunct="1">
              <a:defRPr sz="1200">
                <a:latin typeface="Arial" charset="0"/>
                <a:cs typeface="Arial" charset="0"/>
              </a:defRPr>
            </a:lvl1pPr>
          </a:lstStyle>
          <a:p>
            <a:pPr>
              <a:defRPr/>
            </a:pPr>
            <a:endParaRPr lang="it-IT"/>
          </a:p>
        </p:txBody>
      </p:sp>
      <p:sp>
        <p:nvSpPr>
          <p:cNvPr id="29703" name="Rectangle 7"/>
          <p:cNvSpPr>
            <a:spLocks noGrp="1" noChangeArrowheads="1"/>
          </p:cNvSpPr>
          <p:nvPr>
            <p:ph type="sldNum" sz="quarter" idx="5"/>
          </p:nvPr>
        </p:nvSpPr>
        <p:spPr bwMode="auto">
          <a:xfrm>
            <a:off x="3844925" y="9424988"/>
            <a:ext cx="2941638" cy="496887"/>
          </a:xfrm>
          <a:prstGeom prst="rect">
            <a:avLst/>
          </a:prstGeom>
          <a:noFill/>
          <a:ln>
            <a:noFill/>
          </a:ln>
          <a:effectLst/>
          <a:extLst/>
        </p:spPr>
        <p:txBody>
          <a:bodyPr vert="horz" wrap="square" lIns="91413" tIns="45706" rIns="91413" bIns="45706" numCol="1" anchor="b" anchorCtr="0" compatLnSpc="1">
            <a:prstTxWarp prst="textNoShape">
              <a:avLst/>
            </a:prstTxWarp>
          </a:bodyPr>
          <a:lstStyle>
            <a:lvl1pPr algn="r" eaLnBrk="1" hangingPunct="1">
              <a:defRPr sz="1200"/>
            </a:lvl1pPr>
          </a:lstStyle>
          <a:p>
            <a:fld id="{A21C4408-CD90-46F9-B7CC-F41C8695B798}" type="slidenum">
              <a:rPr lang="it-IT"/>
              <a:pPr/>
              <a:t>‹N›</a:t>
            </a:fld>
            <a:endParaRPr lang="it-IT"/>
          </a:p>
        </p:txBody>
      </p:sp>
    </p:spTree>
    <p:extLst>
      <p:ext uri="{BB962C8B-B14F-4D97-AF65-F5344CB8AC3E}">
        <p14:creationId xmlns:p14="http://schemas.microsoft.com/office/powerpoint/2010/main" val="699092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fld id="{1A577AEF-3DEB-478B-8AFE-202A655A056F}" type="slidenum">
              <a:rPr lang="it-IT"/>
              <a:pPr/>
              <a:t>‹N›</a:t>
            </a:fld>
            <a:endParaRPr lang="it-IT"/>
          </a:p>
        </p:txBody>
      </p:sp>
    </p:spTree>
    <p:extLst>
      <p:ext uri="{BB962C8B-B14F-4D97-AF65-F5344CB8AC3E}">
        <p14:creationId xmlns:p14="http://schemas.microsoft.com/office/powerpoint/2010/main" val="2643272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fld id="{2FD9ED14-BBF6-49AE-B61E-E41B5C977E10}" type="slidenum">
              <a:rPr lang="it-IT"/>
              <a:pPr/>
              <a:t>‹N›</a:t>
            </a:fld>
            <a:endParaRPr lang="it-IT"/>
          </a:p>
        </p:txBody>
      </p:sp>
    </p:spTree>
    <p:extLst>
      <p:ext uri="{BB962C8B-B14F-4D97-AF65-F5344CB8AC3E}">
        <p14:creationId xmlns:p14="http://schemas.microsoft.com/office/powerpoint/2010/main" val="14508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fld id="{EED7EFC6-154F-45ED-8170-FD26422B3C17}" type="slidenum">
              <a:rPr lang="it-IT"/>
              <a:pPr/>
              <a:t>‹N›</a:t>
            </a:fld>
            <a:endParaRPr lang="it-IT"/>
          </a:p>
        </p:txBody>
      </p:sp>
    </p:spTree>
    <p:extLst>
      <p:ext uri="{BB962C8B-B14F-4D97-AF65-F5344CB8AC3E}">
        <p14:creationId xmlns:p14="http://schemas.microsoft.com/office/powerpoint/2010/main" val="4162733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457200" y="1600200"/>
            <a:ext cx="8229600" cy="4525963"/>
          </a:xfrm>
        </p:spPr>
        <p:txBody>
          <a:bodyPr/>
          <a:lstStyle/>
          <a:p>
            <a:pPr lvl="0"/>
            <a:endParaRPr lang="it-IT"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fld id="{23B84BDB-2F15-441D-9EC2-9BB4216A5F64}" type="slidenum">
              <a:rPr lang="it-IT"/>
              <a:pPr/>
              <a:t>‹N›</a:t>
            </a:fld>
            <a:endParaRPr lang="it-IT"/>
          </a:p>
        </p:txBody>
      </p:sp>
    </p:spTree>
    <p:extLst>
      <p:ext uri="{BB962C8B-B14F-4D97-AF65-F5344CB8AC3E}">
        <p14:creationId xmlns:p14="http://schemas.microsoft.com/office/powerpoint/2010/main" val="2446093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fld id="{D071CBA3-F8FB-4E72-9581-A0F202D3402D}" type="slidenum">
              <a:rPr lang="it-IT"/>
              <a:pPr/>
              <a:t>‹N›</a:t>
            </a:fld>
            <a:endParaRPr lang="it-IT"/>
          </a:p>
        </p:txBody>
      </p:sp>
    </p:spTree>
    <p:extLst>
      <p:ext uri="{BB962C8B-B14F-4D97-AF65-F5344CB8AC3E}">
        <p14:creationId xmlns:p14="http://schemas.microsoft.com/office/powerpoint/2010/main" val="1946399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fld id="{0F78F2F3-5108-42BA-AB20-18F165E4A666}" type="slidenum">
              <a:rPr lang="it-IT"/>
              <a:pPr/>
              <a:t>‹N›</a:t>
            </a:fld>
            <a:endParaRPr lang="it-IT"/>
          </a:p>
        </p:txBody>
      </p:sp>
    </p:spTree>
    <p:extLst>
      <p:ext uri="{BB962C8B-B14F-4D97-AF65-F5344CB8AC3E}">
        <p14:creationId xmlns:p14="http://schemas.microsoft.com/office/powerpoint/2010/main" val="1119097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fld id="{73231D5A-C7DE-4058-B4E9-087ACF4A372A}" type="slidenum">
              <a:rPr lang="it-IT"/>
              <a:pPr/>
              <a:t>‹N›</a:t>
            </a:fld>
            <a:endParaRPr lang="it-IT"/>
          </a:p>
        </p:txBody>
      </p:sp>
    </p:spTree>
    <p:extLst>
      <p:ext uri="{BB962C8B-B14F-4D97-AF65-F5344CB8AC3E}">
        <p14:creationId xmlns:p14="http://schemas.microsoft.com/office/powerpoint/2010/main" val="2170086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fld id="{C24A7F79-0066-4E5D-A11F-69B8F24A35A6}" type="slidenum">
              <a:rPr lang="it-IT"/>
              <a:pPr/>
              <a:t>‹N›</a:t>
            </a:fld>
            <a:endParaRPr lang="it-IT"/>
          </a:p>
        </p:txBody>
      </p:sp>
    </p:spTree>
    <p:extLst>
      <p:ext uri="{BB962C8B-B14F-4D97-AF65-F5344CB8AC3E}">
        <p14:creationId xmlns:p14="http://schemas.microsoft.com/office/powerpoint/2010/main" val="3292342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fld id="{50E6CE4C-4107-43C7-A321-9F0049C7CCC0}" type="slidenum">
              <a:rPr lang="it-IT"/>
              <a:pPr/>
              <a:t>‹N›</a:t>
            </a:fld>
            <a:endParaRPr lang="it-IT"/>
          </a:p>
        </p:txBody>
      </p:sp>
    </p:spTree>
    <p:extLst>
      <p:ext uri="{BB962C8B-B14F-4D97-AF65-F5344CB8AC3E}">
        <p14:creationId xmlns:p14="http://schemas.microsoft.com/office/powerpoint/2010/main" val="4107651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fld id="{32038476-FF5C-4E57-918C-27DDEACF5EB1}" type="slidenum">
              <a:rPr lang="it-IT"/>
              <a:pPr/>
              <a:t>‹N›</a:t>
            </a:fld>
            <a:endParaRPr lang="it-IT"/>
          </a:p>
        </p:txBody>
      </p:sp>
    </p:spTree>
    <p:extLst>
      <p:ext uri="{BB962C8B-B14F-4D97-AF65-F5344CB8AC3E}">
        <p14:creationId xmlns:p14="http://schemas.microsoft.com/office/powerpoint/2010/main" val="3125989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fld id="{352D4A18-227F-4670-8E92-F8087C40E250}" type="slidenum">
              <a:rPr lang="it-IT"/>
              <a:pPr/>
              <a:t>‹N›</a:t>
            </a:fld>
            <a:endParaRPr lang="it-IT"/>
          </a:p>
        </p:txBody>
      </p:sp>
    </p:spTree>
    <p:extLst>
      <p:ext uri="{BB962C8B-B14F-4D97-AF65-F5344CB8AC3E}">
        <p14:creationId xmlns:p14="http://schemas.microsoft.com/office/powerpoint/2010/main" val="616373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fld id="{166BA1B5-FF7B-44C1-A6F8-F0450DE82B07}" type="slidenum">
              <a:rPr lang="it-IT"/>
              <a:pPr/>
              <a:t>‹N›</a:t>
            </a:fld>
            <a:endParaRPr lang="it-IT"/>
          </a:p>
        </p:txBody>
      </p:sp>
    </p:spTree>
    <p:extLst>
      <p:ext uri="{BB962C8B-B14F-4D97-AF65-F5344CB8AC3E}">
        <p14:creationId xmlns:p14="http://schemas.microsoft.com/office/powerpoint/2010/main" val="648650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fld id="{D8AE8071-C6BA-45C2-930B-28C36227118C}" type="slidenum">
              <a:rPr lang="it-IT"/>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935038" y="676275"/>
            <a:ext cx="8208962" cy="289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hangingPunct="0">
              <a:defRPr sz="2000">
                <a:solidFill>
                  <a:schemeClr val="tx1"/>
                </a:solidFill>
                <a:latin typeface="Arial" charset="0"/>
                <a:cs typeface="Arial" charset="0"/>
              </a:defRPr>
            </a:lvl6pPr>
            <a:lvl7pPr eaLnBrk="0" hangingPunct="0">
              <a:defRPr sz="2000">
                <a:solidFill>
                  <a:schemeClr val="tx1"/>
                </a:solidFill>
                <a:latin typeface="Arial" charset="0"/>
                <a:cs typeface="Arial" charset="0"/>
              </a:defRPr>
            </a:lvl7pPr>
            <a:lvl8pPr eaLnBrk="0" hangingPunct="0">
              <a:defRPr sz="2000">
                <a:solidFill>
                  <a:schemeClr val="tx1"/>
                </a:solidFill>
                <a:latin typeface="Arial" charset="0"/>
                <a:cs typeface="Arial" charset="0"/>
              </a:defRPr>
            </a:lvl8pPr>
            <a:lvl9pPr eaLnBrk="0" hangingPunct="0">
              <a:defRPr sz="2000">
                <a:solidFill>
                  <a:schemeClr val="tx1"/>
                </a:solidFill>
                <a:latin typeface="Arial" charset="0"/>
                <a:cs typeface="Arial" charset="0"/>
              </a:defRPr>
            </a:lvl9pPr>
          </a:lstStyle>
          <a:p>
            <a:pPr eaLnBrk="1" hangingPunct="1">
              <a:spcBef>
                <a:spcPct val="50000"/>
              </a:spcBef>
            </a:pPr>
            <a:r>
              <a:rPr lang="it-IT" sz="2800"/>
              <a:t>Direttiva 2005/36/CE</a:t>
            </a:r>
          </a:p>
          <a:p>
            <a:pPr eaLnBrk="1" hangingPunct="1">
              <a:spcBef>
                <a:spcPct val="50000"/>
              </a:spcBef>
            </a:pPr>
            <a:endParaRPr lang="it-IT" sz="2800"/>
          </a:p>
          <a:p>
            <a:pPr eaLnBrk="1" hangingPunct="1">
              <a:spcBef>
                <a:spcPct val="50000"/>
              </a:spcBef>
            </a:pPr>
            <a:endParaRPr lang="it-IT" sz="2800"/>
          </a:p>
          <a:p>
            <a:pPr eaLnBrk="1" hangingPunct="1">
              <a:spcBef>
                <a:spcPct val="50000"/>
              </a:spcBef>
            </a:pPr>
            <a:r>
              <a:rPr lang="it-IT" sz="2800"/>
              <a:t>Relativa al riconoscimento delle qualifiche professionali</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egnaposto contenuto 2"/>
          <p:cNvSpPr>
            <a:spLocks noGrp="1"/>
          </p:cNvSpPr>
          <p:nvPr>
            <p:ph idx="1"/>
          </p:nvPr>
        </p:nvSpPr>
        <p:spPr>
          <a:xfrm>
            <a:off x="611188" y="981075"/>
            <a:ext cx="8229600" cy="4824413"/>
          </a:xfrm>
        </p:spPr>
        <p:txBody>
          <a:bodyPr/>
          <a:lstStyle/>
          <a:p>
            <a:r>
              <a:rPr lang="it-IT" sz="1600" smtClean="0"/>
              <a:t>La sua introduzione  è subordinata all’adozione da parte della Commissione europea di </a:t>
            </a:r>
            <a:r>
              <a:rPr lang="it-IT" sz="1600" b="1" smtClean="0"/>
              <a:t>atti di esecuzione </a:t>
            </a:r>
            <a:r>
              <a:rPr lang="it-IT" sz="1600" smtClean="0"/>
              <a:t>per quanto concerne il formato europeo della tessera, la valutazione  delle professioni cui rilasciarla, la documentazione che il richiedente deve fornire, gli oneri a suo carico, le misure necessarie per garantire la riservatezza e l’autenticità delle informazioni contenute nella tessera e nel file IMI.</a:t>
            </a:r>
          </a:p>
          <a:p>
            <a:endParaRPr lang="it-IT" sz="1600" smtClean="0"/>
          </a:p>
          <a:p>
            <a:r>
              <a:rPr lang="it-IT" sz="1600" smtClean="0"/>
              <a:t> E’ un </a:t>
            </a:r>
            <a:r>
              <a:rPr lang="it-IT" sz="1600" b="1" smtClean="0"/>
              <a:t>certificato elettronico </a:t>
            </a:r>
            <a:r>
              <a:rPr lang="it-IT" sz="1600" smtClean="0"/>
              <a:t>attestante che il professionista ha soddisfatto tutte le condizioni necessarie per fornire servizi su base temporanea e occasionale oppure ai fini dello stabilimento in uno Stato membro ospitante.</a:t>
            </a:r>
          </a:p>
          <a:p>
            <a:endParaRPr lang="it-IT" sz="1800" smtClean="0"/>
          </a:p>
          <a:p>
            <a:pPr algn="just"/>
            <a:r>
              <a:rPr lang="it-IT" sz="1600" b="1" smtClean="0"/>
              <a:t>È prodotta on-line </a:t>
            </a:r>
            <a:r>
              <a:rPr lang="it-IT" sz="1600" smtClean="0"/>
              <a:t>utilizzando il sistema informatico del mercato interno( </a:t>
            </a:r>
            <a:r>
              <a:rPr lang="it-IT" sz="1600" b="1" smtClean="0"/>
              <a:t>IMI </a:t>
            </a:r>
            <a:r>
              <a:rPr lang="it-IT" sz="1600" smtClean="0"/>
              <a:t>) che crea un fascicolo per singolo richiedente sulla base dei dati inseriti dallo Stato membro di origine, che verifica la veridicità dei documenti presentati dal richiedente</a:t>
            </a:r>
          </a:p>
          <a:p>
            <a:pPr algn="just"/>
            <a:endParaRPr lang="it-IT" sz="1600" smtClean="0"/>
          </a:p>
          <a:p>
            <a:pPr algn="just"/>
            <a:r>
              <a:rPr lang="it-IT" sz="1800" smtClean="0">
                <a:cs typeface="DilleniaUPC" pitchFamily="18" charset="-34"/>
              </a:rPr>
              <a:t>Ha il ruolo di </a:t>
            </a:r>
            <a:r>
              <a:rPr lang="it-IT" sz="1800" b="1" smtClean="0">
                <a:cs typeface="DilleniaUPC" pitchFamily="18" charset="-34"/>
              </a:rPr>
              <a:t>facilitare la mobilità </a:t>
            </a:r>
            <a:r>
              <a:rPr lang="it-IT" sz="1800" smtClean="0">
                <a:cs typeface="DilleniaUPC" pitchFamily="18" charset="-34"/>
              </a:rPr>
              <a:t>: fornisce maggiori garanzie riguardo alla autenticità dei documenti prodotti dal richiedente, consente di aggiornare i dati introdotti, riduce i tempi procedurali, accelera lo scambio di informazioni tra lo Stato ospitante e quello di origine,  rafforza il diritto del richiedente ad ottenere comunque la decisione anche  in presenza del silenzio dell’autorità competente chiamata a decidere</a:t>
            </a:r>
            <a:r>
              <a:rPr lang="it-IT" sz="1600" smtClean="0">
                <a:cs typeface="DilleniaUPC" pitchFamily="18" charset="-34"/>
              </a:rPr>
              <a:t>.</a:t>
            </a:r>
          </a:p>
        </p:txBody>
      </p:sp>
      <p:sp>
        <p:nvSpPr>
          <p:cNvPr id="12291" name="Titolo 1"/>
          <p:cNvSpPr>
            <a:spLocks noGrp="1"/>
          </p:cNvSpPr>
          <p:nvPr>
            <p:ph type="title"/>
          </p:nvPr>
        </p:nvSpPr>
        <p:spPr>
          <a:xfrm>
            <a:off x="457200" y="0"/>
            <a:ext cx="8229600" cy="836613"/>
          </a:xfrm>
        </p:spPr>
        <p:txBody>
          <a:bodyPr/>
          <a:lstStyle/>
          <a:p>
            <a:r>
              <a:rPr lang="it-IT" smtClean="0"/>
              <a:t>Tessera sanitaria europea</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endParaRPr lang="it-IT" smtClean="0"/>
          </a:p>
        </p:txBody>
      </p:sp>
      <p:sp>
        <p:nvSpPr>
          <p:cNvPr id="13315" name="Segnaposto contenuto 2"/>
          <p:cNvSpPr>
            <a:spLocks noGrp="1"/>
          </p:cNvSpPr>
          <p:nvPr>
            <p:ph idx="1"/>
          </p:nvPr>
        </p:nvSpPr>
        <p:spPr/>
        <p:txBody>
          <a:bodyPr/>
          <a:lstStyle/>
          <a:p>
            <a:pPr algn="just"/>
            <a:r>
              <a:rPr lang="it-IT" sz="1800" smtClean="0">
                <a:cs typeface="DilleniaUPC" pitchFamily="18" charset="-34"/>
              </a:rPr>
              <a:t> Il professionista può scegliere di presentare la domanda per il rilascio della tessera oppure ricorrere alle procedure attuali che disciplinano la mobilità per prestazione occasionale di servizi o l’esercizio della professione in regime di stabilimento .</a:t>
            </a:r>
            <a:r>
              <a:rPr lang="it-IT" sz="1800" smtClean="0"/>
              <a:t> </a:t>
            </a:r>
          </a:p>
          <a:p>
            <a:pPr algn="just"/>
            <a:endParaRPr lang="it-IT" sz="1800" smtClean="0"/>
          </a:p>
          <a:p>
            <a:pPr algn="just"/>
            <a:r>
              <a:rPr lang="it-IT" sz="1800" smtClean="0">
                <a:cs typeface="DilleniaUPC" pitchFamily="18" charset="-34"/>
              </a:rPr>
              <a:t>E’ valida per tutto il periodo in cui il possessore può esercitare la professione nello Stato membro di origine.</a:t>
            </a:r>
          </a:p>
          <a:p>
            <a:pPr algn="just"/>
            <a:endParaRPr lang="it-IT" sz="1800" smtClean="0">
              <a:cs typeface="DilleniaUPC" pitchFamily="18" charset="-34"/>
            </a:endParaRPr>
          </a:p>
          <a:p>
            <a:pPr algn="just"/>
            <a:r>
              <a:rPr lang="it-IT" sz="1800" smtClean="0"/>
              <a:t> </a:t>
            </a:r>
            <a:r>
              <a:rPr lang="it-IT" sz="1800" b="1" smtClean="0"/>
              <a:t>La sua introduzione  </a:t>
            </a:r>
            <a:r>
              <a:rPr lang="it-IT" sz="1800" smtClean="0"/>
              <a:t>è subordinata all’adozione da parte della Commissione europea di atti di esecuzione per quanto concerne il formato europeo della tessera,  la valutazione delle professione  a cui rilasciarla la documentazione che il richiedente deve fornire, gli oneri a suo carico, le misure necessarie per garantire la riservatezza e l’autenticità delle informazioni contenute nella tessera e nel file IMI, le procedure  per  rilasciarla al suo titolare compresa la possibilità di aggiornarla. </a:t>
            </a:r>
          </a:p>
          <a:p>
            <a:pPr algn="just"/>
            <a:endParaRPr lang="it-IT" sz="1800"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a:xfrm>
            <a:off x="484188" y="-242888"/>
            <a:ext cx="8229600" cy="1143001"/>
          </a:xfrm>
        </p:spPr>
        <p:txBody>
          <a:bodyPr/>
          <a:lstStyle/>
          <a:p>
            <a:r>
              <a:rPr lang="it-IT" sz="2400" smtClean="0"/>
              <a:t/>
            </a:r>
            <a:br>
              <a:rPr lang="it-IT" sz="2400" smtClean="0"/>
            </a:br>
            <a:r>
              <a:rPr lang="it-IT" sz="2400" smtClean="0"/>
              <a:t/>
            </a:r>
            <a:br>
              <a:rPr lang="it-IT" sz="2400" smtClean="0"/>
            </a:br>
            <a:r>
              <a:rPr lang="it-IT" sz="2400" smtClean="0"/>
              <a:t/>
            </a:r>
            <a:br>
              <a:rPr lang="it-IT" sz="2400" smtClean="0"/>
            </a:br>
            <a:r>
              <a:rPr lang="it-IT" sz="2400" smtClean="0"/>
              <a:t/>
            </a:r>
            <a:br>
              <a:rPr lang="it-IT" sz="2400" smtClean="0"/>
            </a:br>
            <a:r>
              <a:rPr lang="it-IT" sz="2400" smtClean="0"/>
              <a:t/>
            </a:r>
            <a:br>
              <a:rPr lang="it-IT" sz="2400" smtClean="0"/>
            </a:br>
            <a:r>
              <a:rPr lang="it-IT" sz="2400" smtClean="0"/>
              <a:t>Richiesta della tessera  per stabilimento a norma del sistema generale e prestazione temporanea occasionale di servizi (art 7, comma 4)</a:t>
            </a:r>
          </a:p>
        </p:txBody>
      </p:sp>
      <p:sp>
        <p:nvSpPr>
          <p:cNvPr id="14339" name="Segnaposto contenuto 2"/>
          <p:cNvSpPr>
            <a:spLocks noGrp="1"/>
          </p:cNvSpPr>
          <p:nvPr>
            <p:ph idx="1"/>
          </p:nvPr>
        </p:nvSpPr>
        <p:spPr>
          <a:xfrm>
            <a:off x="484188" y="765175"/>
            <a:ext cx="8229600" cy="4525963"/>
          </a:xfrm>
        </p:spPr>
        <p:txBody>
          <a:bodyPr/>
          <a:lstStyle/>
          <a:p>
            <a:endParaRPr lang="it-IT" sz="1600" smtClean="0"/>
          </a:p>
          <a:p>
            <a:endParaRPr lang="it-IT" sz="1800" b="1" smtClean="0"/>
          </a:p>
          <a:p>
            <a:endParaRPr lang="it-IT" sz="1800" b="1" smtClean="0"/>
          </a:p>
          <a:p>
            <a:endParaRPr lang="it-IT" sz="1800" b="1" smtClean="0"/>
          </a:p>
          <a:p>
            <a:r>
              <a:rPr lang="it-IT" sz="1800" b="1" smtClean="0"/>
              <a:t>Ruolo dello Stato di origine</a:t>
            </a:r>
            <a:endParaRPr lang="it-IT" sz="1600" smtClean="0"/>
          </a:p>
          <a:p>
            <a:endParaRPr lang="it-IT" sz="1600" smtClean="0"/>
          </a:p>
          <a:p>
            <a:r>
              <a:rPr lang="it-IT" sz="1600" smtClean="0"/>
              <a:t>Ricevuta la domanda , verifica e conferma l’autenticità dei documenti entro </a:t>
            </a:r>
            <a:r>
              <a:rPr lang="it-IT" sz="1600" b="1" smtClean="0"/>
              <a:t>un mese</a:t>
            </a:r>
            <a:r>
              <a:rPr lang="it-IT" sz="1600" smtClean="0"/>
              <a:t> dalla data della richiesta </a:t>
            </a:r>
          </a:p>
          <a:p>
            <a:endParaRPr lang="it-IT" sz="1600" smtClean="0"/>
          </a:p>
          <a:p>
            <a:r>
              <a:rPr lang="it-IT" sz="1600" smtClean="0"/>
              <a:t>Informa l’interessato di eventuale mancanza di documenti entro una settimana dal ricevimento della domanda.</a:t>
            </a:r>
          </a:p>
          <a:p>
            <a:endParaRPr lang="it-IT" sz="1600" smtClean="0"/>
          </a:p>
          <a:p>
            <a:r>
              <a:rPr lang="it-IT" sz="1600" smtClean="0"/>
              <a:t>Crea la tessera e la trasmette , per la convalida, allo Stato membro ospitante informandolo  dell’esistenza del file nel sistema IMI.</a:t>
            </a:r>
          </a:p>
          <a:p>
            <a:endParaRPr lang="it-IT" sz="1600"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endParaRPr lang="it-IT" smtClean="0"/>
          </a:p>
        </p:txBody>
      </p:sp>
      <p:sp>
        <p:nvSpPr>
          <p:cNvPr id="15363" name="Segnaposto contenuto 2"/>
          <p:cNvSpPr>
            <a:spLocks noGrp="1"/>
          </p:cNvSpPr>
          <p:nvPr>
            <p:ph idx="1"/>
          </p:nvPr>
        </p:nvSpPr>
        <p:spPr/>
        <p:txBody>
          <a:bodyPr/>
          <a:lstStyle/>
          <a:p>
            <a:r>
              <a:rPr lang="it-IT" sz="1800" b="1" smtClean="0"/>
              <a:t>Ruolo dello Stato ospitante</a:t>
            </a:r>
          </a:p>
          <a:p>
            <a:pPr algn="just"/>
            <a:r>
              <a:rPr lang="it-IT" sz="1600" smtClean="0"/>
              <a:t>In caso di riconoscimento automatico : ricevuta l’informativa IMI convalida la tessera </a:t>
            </a:r>
            <a:r>
              <a:rPr lang="it-IT" sz="1600" b="1" smtClean="0"/>
              <a:t>entro un mese</a:t>
            </a:r>
            <a:r>
              <a:rPr lang="it-IT" sz="1600" smtClean="0"/>
              <a:t>.(oggi si provvede al riconoscimento entro tre mesi)</a:t>
            </a:r>
          </a:p>
          <a:p>
            <a:pPr algn="just"/>
            <a:r>
              <a:rPr lang="it-IT" sz="1600" smtClean="0"/>
              <a:t>Può chiedere maggiori informazioni allo Stato di origine senza sospensione del suddetto termine .</a:t>
            </a:r>
          </a:p>
          <a:p>
            <a:pPr algn="just"/>
            <a:r>
              <a:rPr lang="it-IT" sz="1600" smtClean="0"/>
              <a:t>In caso di riconoscimento con il sistema generale: decide nel termine di due mesi dal ricevimento della tessera se convalidarla oppure applicare una misura compensativa ( oggi il termine è di quattro mesi)</a:t>
            </a:r>
          </a:p>
          <a:p>
            <a:pPr algn="just"/>
            <a:r>
              <a:rPr lang="it-IT" sz="1600" smtClean="0"/>
              <a:t>Se non provvede nei termini su indicati la tessera si considera rilasciata ed inviata automaticamente al titolare mediante il sistema IMI deve comunque procedere alla convalida della tessera.</a:t>
            </a:r>
          </a:p>
          <a:p>
            <a:pPr algn="just"/>
            <a:r>
              <a:rPr lang="it-IT" sz="1600" smtClean="0"/>
              <a:t>Il rilascio della tessera non conferisce il diritto automatico di esercitare la professione se esistono obblighi di registrazione in ordini o collegi.</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r>
              <a:rPr lang="it-IT" sz="2800" smtClean="0"/>
              <a:t>Richiesta della tessera per mobilità transfrontaliera</a:t>
            </a:r>
          </a:p>
        </p:txBody>
      </p:sp>
      <p:sp>
        <p:nvSpPr>
          <p:cNvPr id="16387" name="Segnaposto contenuto 2"/>
          <p:cNvSpPr>
            <a:spLocks noGrp="1"/>
          </p:cNvSpPr>
          <p:nvPr>
            <p:ph idx="1"/>
          </p:nvPr>
        </p:nvSpPr>
        <p:spPr>
          <a:xfrm>
            <a:off x="457200" y="1268413"/>
            <a:ext cx="8229600" cy="4857750"/>
          </a:xfrm>
        </p:spPr>
        <p:txBody>
          <a:bodyPr/>
          <a:lstStyle/>
          <a:p>
            <a:r>
              <a:rPr lang="it-IT" sz="1800" b="1" smtClean="0"/>
              <a:t>Ruolo dello Stato di origine</a:t>
            </a:r>
          </a:p>
          <a:p>
            <a:r>
              <a:rPr lang="it-IT" sz="1600" smtClean="0"/>
              <a:t>          </a:t>
            </a:r>
            <a:r>
              <a:rPr lang="it-IT" sz="1600" b="1" smtClean="0"/>
              <a:t>A)  </a:t>
            </a:r>
            <a:r>
              <a:rPr lang="it-IT" sz="1600" smtClean="0"/>
              <a:t>Professioni che beneficiano del riconoscimento automatico</a:t>
            </a:r>
          </a:p>
          <a:p>
            <a:r>
              <a:rPr lang="it-IT" sz="1600" smtClean="0"/>
              <a:t>Verifica la richiesta e i documenti</a:t>
            </a:r>
          </a:p>
          <a:p>
            <a:r>
              <a:rPr lang="it-IT" sz="1600" smtClean="0"/>
              <a:t>Crea e </a:t>
            </a:r>
            <a:r>
              <a:rPr lang="it-IT" sz="1600" b="1" smtClean="0"/>
              <a:t>convalida</a:t>
            </a:r>
            <a:r>
              <a:rPr lang="it-IT" sz="1600" smtClean="0"/>
              <a:t> la tessera entro </a:t>
            </a:r>
            <a:r>
              <a:rPr lang="it-IT" sz="1600" b="1" smtClean="0"/>
              <a:t>tre settimane </a:t>
            </a:r>
            <a:r>
              <a:rPr lang="it-IT" sz="1600" smtClean="0"/>
              <a:t>dal ricevimento della </a:t>
            </a:r>
            <a:r>
              <a:rPr lang="it-IT" sz="1800" smtClean="0"/>
              <a:t>richiesta . </a:t>
            </a:r>
          </a:p>
          <a:p>
            <a:r>
              <a:rPr lang="it-IT" sz="1600" smtClean="0"/>
              <a:t>Informa l’interessato dell’avvenuta convalida</a:t>
            </a:r>
          </a:p>
          <a:p>
            <a:r>
              <a:rPr lang="it-IT" sz="1600" smtClean="0"/>
              <a:t>Trasmette la convalida allo Stato membro ospitante che equivale alla dichiarazione preventiva di cui all’art. 7 della Direttiva</a:t>
            </a:r>
            <a:endParaRPr lang="it-IT" sz="1800" smtClean="0"/>
          </a:p>
          <a:p>
            <a:r>
              <a:rPr lang="it-IT" sz="1800" b="1" smtClean="0"/>
              <a:t>Ruolo dello Stato ospitante</a:t>
            </a:r>
          </a:p>
          <a:p>
            <a:r>
              <a:rPr lang="it-IT" sz="1600" b="1" smtClean="0"/>
              <a:t>        A) </a:t>
            </a:r>
            <a:r>
              <a:rPr lang="it-IT" sz="1600" smtClean="0"/>
              <a:t>professioni che beneficiano del riconoscimento automatico       </a:t>
            </a:r>
          </a:p>
          <a:p>
            <a:r>
              <a:rPr lang="it-IT" sz="1600" smtClean="0"/>
              <a:t>Non può chiedere dichiarazioni preventive</a:t>
            </a:r>
          </a:p>
          <a:p>
            <a:r>
              <a:rPr lang="it-IT" sz="1600" smtClean="0"/>
              <a:t>Dopo due anni l’interessato deve presentare una nuiva dichiarazione pur utilizzando la medesima tessera.</a:t>
            </a:r>
          </a:p>
          <a:p>
            <a:r>
              <a:rPr lang="it-IT" sz="1600" b="1" smtClean="0"/>
              <a:t>       B)</a:t>
            </a:r>
            <a:r>
              <a:rPr lang="it-IT" sz="1600" smtClean="0"/>
              <a:t> professioni che non beneficiano del riconoscimento automatico e hanno ripercussioni sulla salute e sicurezza pubblica</a:t>
            </a:r>
            <a:r>
              <a:rPr lang="it-IT" sz="1800" smtClean="0"/>
              <a:t>(art. 7 , comm</a:t>
            </a:r>
            <a:r>
              <a:rPr lang="it-IT" sz="1600" smtClean="0"/>
              <a:t>a 4 della direttiva) </a:t>
            </a:r>
          </a:p>
          <a:p>
            <a:r>
              <a:rPr lang="it-IT" sz="1600" smtClean="0"/>
              <a:t>Decide  nel termine di due mesi dal ricevimento della tessera per la convalida o l’applicazione di una misura compensativa. Entro il mese successivo l’interessato deve comunque  prestare il servizio.</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323850" y="0"/>
            <a:ext cx="8229600" cy="6669088"/>
          </a:xfrm>
        </p:spPr>
        <p:txBody>
          <a:bodyPr/>
          <a:lstStyle/>
          <a:p>
            <a:pPr eaLnBrk="1" hangingPunct="1">
              <a:lnSpc>
                <a:spcPct val="80000"/>
              </a:lnSpc>
              <a:buFontTx/>
              <a:buNone/>
              <a:defRPr/>
            </a:pPr>
            <a:r>
              <a:rPr lang="it-IT" dirty="0" smtClean="0"/>
              <a:t>              </a:t>
            </a:r>
            <a:r>
              <a:rPr lang="it-IT" b="1" dirty="0" smtClean="0"/>
              <a:t>Direttiva 2005/36/CE</a:t>
            </a:r>
          </a:p>
          <a:p>
            <a:pPr eaLnBrk="1" hangingPunct="1">
              <a:lnSpc>
                <a:spcPct val="80000"/>
              </a:lnSpc>
              <a:buFontTx/>
              <a:buNone/>
              <a:defRPr/>
            </a:pPr>
            <a:endParaRPr lang="it-IT" b="1" dirty="0" smtClean="0"/>
          </a:p>
          <a:p>
            <a:pPr eaLnBrk="1" hangingPunct="1">
              <a:lnSpc>
                <a:spcPct val="80000"/>
              </a:lnSpc>
              <a:buFontTx/>
              <a:buNone/>
              <a:defRPr/>
            </a:pPr>
            <a:r>
              <a:rPr lang="it-IT" sz="2400" b="1" dirty="0" smtClean="0"/>
              <a:t>  1) Obiettivo</a:t>
            </a:r>
            <a:r>
              <a:rPr lang="it-IT" sz="2400" dirty="0" smtClean="0"/>
              <a:t> </a:t>
            </a:r>
          </a:p>
          <a:p>
            <a:pPr eaLnBrk="1" hangingPunct="1">
              <a:lnSpc>
                <a:spcPct val="80000"/>
              </a:lnSpc>
              <a:buFontTx/>
              <a:buNone/>
              <a:defRPr/>
            </a:pPr>
            <a:r>
              <a:rPr lang="it-IT" sz="2400" dirty="0" smtClean="0"/>
              <a:t>    </a:t>
            </a:r>
            <a:r>
              <a:rPr lang="it-IT" sz="2000" dirty="0" smtClean="0"/>
              <a:t>Favorire la libera circolazione dei professionisti tra gli Stati membri, al fine di consentire al  migrante   di  esercitare, in uno Stato membro diverso  da quello dove ha conseguito il titolo e la relativa qualifica professionale,  la professione per la quale è qualificato .</a:t>
            </a:r>
          </a:p>
          <a:p>
            <a:pPr eaLnBrk="1" hangingPunct="1">
              <a:lnSpc>
                <a:spcPct val="80000"/>
              </a:lnSpc>
              <a:buFontTx/>
              <a:buNone/>
              <a:defRPr/>
            </a:pPr>
            <a:r>
              <a:rPr lang="it-IT" sz="2000" dirty="0" smtClean="0"/>
              <a:t> </a:t>
            </a:r>
          </a:p>
          <a:p>
            <a:pPr eaLnBrk="1" hangingPunct="1">
              <a:lnSpc>
                <a:spcPct val="80000"/>
              </a:lnSpc>
              <a:buFontTx/>
              <a:buNone/>
              <a:defRPr/>
            </a:pPr>
            <a:r>
              <a:rPr lang="it-IT" sz="2400" b="1" dirty="0" smtClean="0"/>
              <a:t>   2) Strumento di realizzazione:</a:t>
            </a:r>
          </a:p>
          <a:p>
            <a:pPr eaLnBrk="1" hangingPunct="1">
              <a:lnSpc>
                <a:spcPct val="80000"/>
              </a:lnSpc>
              <a:buFontTx/>
              <a:buNone/>
              <a:defRPr/>
            </a:pPr>
            <a:r>
              <a:rPr lang="it-IT" sz="2000" dirty="0" smtClean="0"/>
              <a:t>     Riconoscimento reciproco dei titoli professionali sulla base di uniformi livelli di qualifica.</a:t>
            </a:r>
          </a:p>
          <a:p>
            <a:pPr eaLnBrk="1" hangingPunct="1">
              <a:lnSpc>
                <a:spcPct val="80000"/>
              </a:lnSpc>
              <a:buFontTx/>
              <a:buNone/>
              <a:defRPr/>
            </a:pPr>
            <a:endParaRPr lang="it-IT" sz="2000" dirty="0" smtClean="0"/>
          </a:p>
          <a:p>
            <a:pPr marL="0" indent="0" eaLnBrk="1" hangingPunct="1">
              <a:lnSpc>
                <a:spcPct val="80000"/>
              </a:lnSpc>
              <a:buFontTx/>
              <a:buNone/>
              <a:defRPr/>
            </a:pPr>
            <a:r>
              <a:rPr lang="it-IT" sz="2400" dirty="0" smtClean="0"/>
              <a:t>   </a:t>
            </a:r>
            <a:r>
              <a:rPr lang="it-IT" sz="2400" b="1" dirty="0" smtClean="0"/>
              <a:t>3) Professione</a:t>
            </a:r>
            <a:r>
              <a:rPr lang="it-IT" sz="2400" dirty="0" smtClean="0"/>
              <a:t> </a:t>
            </a:r>
            <a:r>
              <a:rPr lang="it-IT" sz="2400" b="1" dirty="0" smtClean="0"/>
              <a:t> </a:t>
            </a:r>
            <a:r>
              <a:rPr lang="it-IT" sz="2400" b="1" dirty="0"/>
              <a:t>esercitabile nello Stato </a:t>
            </a:r>
            <a:r>
              <a:rPr lang="it-IT" sz="2400" b="1" dirty="0" smtClean="0"/>
              <a:t>ospitante</a:t>
            </a:r>
            <a:endParaRPr lang="it-IT" sz="2400" b="1" dirty="0"/>
          </a:p>
          <a:p>
            <a:pPr eaLnBrk="1" hangingPunct="1">
              <a:lnSpc>
                <a:spcPct val="80000"/>
              </a:lnSpc>
              <a:buFontTx/>
              <a:buNone/>
              <a:defRPr/>
            </a:pPr>
            <a:r>
              <a:rPr lang="it-IT" sz="2000" dirty="0"/>
              <a:t>    </a:t>
            </a:r>
            <a:r>
              <a:rPr lang="it-IT" sz="2400" dirty="0" smtClean="0"/>
              <a:t> </a:t>
            </a:r>
            <a:r>
              <a:rPr lang="it-IT" sz="2000" dirty="0"/>
              <a:t>quella  per la quale il professionista è abilitato nel Paese di origine, purché tale professione sia regolamentata nello Stato membro di </a:t>
            </a:r>
            <a:r>
              <a:rPr lang="it-IT" sz="2000" dirty="0" smtClean="0"/>
              <a:t>stabilimento e comparabile  .</a:t>
            </a:r>
            <a:endParaRPr lang="it-IT" sz="2400" dirty="0"/>
          </a:p>
          <a:p>
            <a:pPr eaLnBrk="1" hangingPunct="1">
              <a:lnSpc>
                <a:spcPct val="80000"/>
              </a:lnSpc>
              <a:buFontTx/>
              <a:buNone/>
              <a:defRPr/>
            </a:pPr>
            <a:endParaRPr lang="it-IT" sz="2400" dirty="0"/>
          </a:p>
          <a:p>
            <a:pPr eaLnBrk="1" hangingPunct="1">
              <a:lnSpc>
                <a:spcPct val="80000"/>
              </a:lnSpc>
              <a:buFontTx/>
              <a:buNone/>
              <a:defRPr/>
            </a:pPr>
            <a:endParaRPr lang="it-IT" sz="2000" dirty="0"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57200" y="476250"/>
            <a:ext cx="8229600" cy="5649913"/>
          </a:xfrm>
        </p:spPr>
        <p:txBody>
          <a:bodyPr/>
          <a:lstStyle/>
          <a:p>
            <a:pPr eaLnBrk="1" hangingPunct="1">
              <a:buFontTx/>
              <a:buNone/>
              <a:defRPr/>
            </a:pPr>
            <a:r>
              <a:rPr lang="it-IT" sz="1800" b="1" dirty="0" smtClean="0"/>
              <a:t>4) Soggetti destinatari </a:t>
            </a:r>
            <a:r>
              <a:rPr lang="it-IT" sz="1800" dirty="0" smtClean="0"/>
              <a:t> </a:t>
            </a:r>
          </a:p>
          <a:p>
            <a:pPr algn="just" eaLnBrk="1" hangingPunct="1">
              <a:buFontTx/>
              <a:buNone/>
              <a:defRPr/>
            </a:pPr>
            <a:r>
              <a:rPr lang="it-IT" sz="2000" dirty="0" smtClean="0"/>
              <a:t>  -  </a:t>
            </a:r>
            <a:r>
              <a:rPr lang="it-IT" sz="1800" dirty="0" smtClean="0"/>
              <a:t>cittadini comunitari che hanno conseguito  una qualifica professionale in uno Stato comunitario e vogliono esercitare una professione regolamentata in un altro Stato membro ;</a:t>
            </a:r>
          </a:p>
          <a:p>
            <a:pPr algn="just" eaLnBrk="1" hangingPunct="1">
              <a:buFontTx/>
              <a:buNone/>
              <a:defRPr/>
            </a:pPr>
            <a:r>
              <a:rPr lang="it-IT" sz="1800" dirty="0" smtClean="0"/>
              <a:t>  -   cittadini non comunitari in possesso di un titolo professionale non comunitario già riconosciuto in un Paese membro se hanno svolto l’attività professionale in quest’ultimo per tre anni ;</a:t>
            </a:r>
          </a:p>
          <a:p>
            <a:pPr algn="just" eaLnBrk="1" hangingPunct="1">
              <a:buFontTx/>
              <a:buNone/>
              <a:defRPr/>
            </a:pPr>
            <a:r>
              <a:rPr lang="it-IT" sz="1800" dirty="0" smtClean="0"/>
              <a:t>  -   cittadini dei Paesi aderenti allo Spazio economico europeo e della Confederazione Svizzera</a:t>
            </a:r>
            <a:r>
              <a:rPr lang="it-IT" sz="1600" dirty="0" smtClean="0"/>
              <a:t>;</a:t>
            </a:r>
          </a:p>
          <a:p>
            <a:pPr algn="just" eaLnBrk="1" hangingPunct="1">
              <a:buFontTx/>
              <a:buNone/>
              <a:defRPr/>
            </a:pPr>
            <a:r>
              <a:rPr lang="it-IT" sz="1600" b="1" dirty="0" smtClean="0"/>
              <a:t>5) </a:t>
            </a:r>
            <a:r>
              <a:rPr lang="it-IT" sz="1800" b="1" dirty="0" smtClean="0"/>
              <a:t>Oggetto del riconoscimento</a:t>
            </a:r>
          </a:p>
          <a:p>
            <a:pPr algn="just" eaLnBrk="1" hangingPunct="1">
              <a:buFontTx/>
              <a:buNone/>
              <a:defRPr/>
            </a:pPr>
            <a:r>
              <a:rPr lang="it-IT" sz="1800" dirty="0" smtClean="0"/>
              <a:t>     titolo professionale , certificato di competenza acquisiti  in  un   Paese comunitario;</a:t>
            </a:r>
          </a:p>
          <a:p>
            <a:pPr algn="just" eaLnBrk="1" hangingPunct="1">
              <a:buFontTx/>
              <a:buNone/>
              <a:defRPr/>
            </a:pPr>
            <a:r>
              <a:rPr lang="it-IT" sz="2000" dirty="0" smtClean="0"/>
              <a:t> </a:t>
            </a:r>
            <a:r>
              <a:rPr lang="it-IT" sz="2000" b="1" dirty="0" smtClean="0"/>
              <a:t>6</a:t>
            </a:r>
            <a:r>
              <a:rPr lang="it-IT" sz="2400" b="1" dirty="0" smtClean="0"/>
              <a:t>) </a:t>
            </a:r>
            <a:r>
              <a:rPr lang="it-IT" sz="1800" b="1" dirty="0" smtClean="0"/>
              <a:t>Diritti riconosciuti al professionista </a:t>
            </a:r>
          </a:p>
          <a:p>
            <a:pPr algn="just" eaLnBrk="1" hangingPunct="1">
              <a:buFontTx/>
              <a:buChar char="-"/>
              <a:defRPr/>
            </a:pPr>
            <a:r>
              <a:rPr lang="it-IT" sz="1600" dirty="0" smtClean="0"/>
              <a:t>Esercizio di prestazione temporanea e occasionale di servizi</a:t>
            </a:r>
          </a:p>
          <a:p>
            <a:pPr algn="just" eaLnBrk="1" hangingPunct="1">
              <a:buFontTx/>
              <a:buChar char="-"/>
              <a:defRPr/>
            </a:pPr>
            <a:r>
              <a:rPr lang="it-IT" sz="1600" dirty="0" smtClean="0"/>
              <a:t>Esercizio di professione regolamentata in regime di stabilimento</a:t>
            </a:r>
          </a:p>
          <a:p>
            <a:pPr marL="0" indent="0" algn="just" eaLnBrk="1" hangingPunct="1">
              <a:buFontTx/>
              <a:buNone/>
              <a:defRPr/>
            </a:pPr>
            <a:r>
              <a:rPr lang="it-IT" sz="1800" b="1" dirty="0" smtClean="0"/>
              <a:t>  7) Requisito linguistico</a:t>
            </a:r>
          </a:p>
          <a:p>
            <a:pPr marL="0" indent="0" algn="just" eaLnBrk="1" hangingPunct="1">
              <a:buFontTx/>
              <a:buNone/>
              <a:defRPr/>
            </a:pPr>
            <a:r>
              <a:rPr lang="it-IT" sz="1600" dirty="0" smtClean="0"/>
              <a:t>     L’accertamento delle conoscenze linguistiche è escluso dal procedimento di     riconoscimento</a:t>
            </a:r>
          </a:p>
          <a:p>
            <a:pPr algn="just" eaLnBrk="1" hangingPunct="1">
              <a:buFontTx/>
              <a:buNone/>
              <a:defRPr/>
            </a:pPr>
            <a:endParaRPr lang="it-IT" sz="2000" dirty="0" smtClean="0"/>
          </a:p>
          <a:p>
            <a:pPr eaLnBrk="1" hangingPunct="1">
              <a:defRPr/>
            </a:pPr>
            <a:endParaRPr lang="it-IT" sz="2000" dirty="0"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76200" y="981075"/>
            <a:ext cx="8642350"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endParaRPr lang="it-IT" sz="2000" dirty="0"/>
          </a:p>
          <a:p>
            <a:pPr eaLnBrk="1" hangingPunct="1">
              <a:defRPr/>
            </a:pPr>
            <a:r>
              <a:rPr lang="it-IT" sz="2000" b="1" dirty="0"/>
              <a:t>8) </a:t>
            </a:r>
            <a:r>
              <a:rPr lang="it-IT" sz="2800" b="1" dirty="0"/>
              <a:t>Autorità competente per le professioni sanitarie</a:t>
            </a:r>
            <a:r>
              <a:rPr lang="it-IT" sz="2800" dirty="0"/>
              <a:t> </a:t>
            </a:r>
            <a:r>
              <a:rPr lang="it-IT" sz="2000" dirty="0"/>
              <a:t>   </a:t>
            </a:r>
          </a:p>
          <a:p>
            <a:pPr eaLnBrk="1" hangingPunct="1">
              <a:defRPr/>
            </a:pPr>
            <a:endParaRPr lang="it-IT" sz="2000" dirty="0"/>
          </a:p>
          <a:p>
            <a:pPr eaLnBrk="1" hangingPunct="1">
              <a:defRPr/>
            </a:pPr>
            <a:endParaRPr lang="it-IT" sz="2000" dirty="0"/>
          </a:p>
          <a:p>
            <a:pPr eaLnBrk="1" hangingPunct="1">
              <a:defRPr/>
            </a:pPr>
            <a:r>
              <a:rPr lang="it-IT" sz="2400" b="1" dirty="0"/>
              <a:t>Ministero della salute</a:t>
            </a:r>
          </a:p>
          <a:p>
            <a:pPr eaLnBrk="1" hangingPunct="1">
              <a:defRPr/>
            </a:pPr>
            <a:endParaRPr lang="it-IT" sz="2400" b="1" dirty="0"/>
          </a:p>
          <a:p>
            <a:pPr marL="342900" indent="-342900" eaLnBrk="1" hangingPunct="1">
              <a:buFontTx/>
              <a:buChar char="-"/>
              <a:defRPr/>
            </a:pPr>
            <a:r>
              <a:rPr lang="it-IT" sz="2000" dirty="0"/>
              <a:t>provvede al riconoscimento del  titolo professionale conseguito in uno Stato dell’UE diverso dall’Italia  ;</a:t>
            </a:r>
          </a:p>
          <a:p>
            <a:pPr marL="342900" indent="-342900" eaLnBrk="1" hangingPunct="1">
              <a:buFontTx/>
              <a:buChar char="-"/>
              <a:defRPr/>
            </a:pPr>
            <a:endParaRPr lang="it-IT" sz="2000" dirty="0"/>
          </a:p>
          <a:p>
            <a:pPr marL="342900" indent="-342900" eaLnBrk="1" hangingPunct="1">
              <a:buFontTx/>
              <a:buChar char="-"/>
              <a:defRPr/>
            </a:pPr>
            <a:r>
              <a:rPr lang="it-IT" sz="2000" dirty="0"/>
              <a:t>Riceve la  dichiarazione preventiva del professionista in caso di mobilità transfrontaliera; </a:t>
            </a:r>
          </a:p>
          <a:p>
            <a:pPr marL="342900" indent="-342900" eaLnBrk="1" hangingPunct="1">
              <a:buFontTx/>
              <a:buChar char="-"/>
              <a:defRPr/>
            </a:pPr>
            <a:endParaRPr lang="it-IT" sz="2000" dirty="0"/>
          </a:p>
          <a:p>
            <a:pPr marL="342900" indent="-342900" eaLnBrk="1" hangingPunct="1">
              <a:buFontTx/>
              <a:buChar char="-"/>
              <a:defRPr/>
            </a:pPr>
            <a:r>
              <a:rPr lang="it-IT" sz="2000" dirty="0"/>
              <a:t>-rilascia, per i titoli professionali conseguiti in Italia, la certificazione di conformità ai requisiti minimi di formazione previsti dalla Direttiva 2005/36/CE necessaria per il riconoscimento del titolo professionale in un altro Stato membro. </a:t>
            </a:r>
          </a:p>
          <a:p>
            <a:pPr eaLnBrk="1" hangingPunct="1">
              <a:defRPr/>
            </a:pPr>
            <a:endParaRPr lang="it-IT"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395288" y="333375"/>
            <a:ext cx="8229600" cy="5832475"/>
          </a:xfrm>
        </p:spPr>
        <p:txBody>
          <a:bodyPr/>
          <a:lstStyle/>
          <a:p>
            <a:pPr marL="609600" indent="-609600" eaLnBrk="1" hangingPunct="1">
              <a:buFontTx/>
              <a:buAutoNum type="arabicParenR" startAt="9"/>
              <a:defRPr/>
            </a:pPr>
            <a:r>
              <a:rPr lang="it-IT" sz="2800" b="1" dirty="0" smtClean="0"/>
              <a:t>Esercizio di prestazione di servizi        	    temporanea e occasionale-</a:t>
            </a:r>
          </a:p>
          <a:p>
            <a:pPr marL="609600" indent="-609600" eaLnBrk="1" hangingPunct="1">
              <a:buFontTx/>
              <a:buAutoNum type="arabicParenR" startAt="9"/>
              <a:defRPr/>
            </a:pPr>
            <a:endParaRPr lang="it-IT" sz="2800" b="1" dirty="0" smtClean="0"/>
          </a:p>
          <a:p>
            <a:pPr>
              <a:defRPr/>
            </a:pPr>
            <a:r>
              <a:rPr lang="it-IT" sz="2000" dirty="0" smtClean="0"/>
              <a:t>Il professionista deve risultare legalmente stabilito nello Stato membro  di origine;</a:t>
            </a:r>
          </a:p>
          <a:p>
            <a:pPr>
              <a:defRPr/>
            </a:pPr>
            <a:endParaRPr lang="it-IT" sz="2000" b="1" dirty="0" smtClean="0"/>
          </a:p>
          <a:p>
            <a:pPr>
              <a:defRPr/>
            </a:pPr>
            <a:r>
              <a:rPr lang="it-IT" sz="2000" dirty="0" smtClean="0"/>
              <a:t>la prestazione di servizi  deve essere  occasionale e temporanea. Tale requisito è valutato dal Ministro della salute </a:t>
            </a:r>
          </a:p>
          <a:p>
            <a:pPr>
              <a:defRPr/>
            </a:pPr>
            <a:r>
              <a:rPr lang="it-IT" sz="2000" dirty="0" smtClean="0"/>
              <a:t>-L’attività è svolta  con il titolo professionale conseguito nello Stato di stabilimento e quindi non necessita di riconoscimento della qualifica.</a:t>
            </a:r>
          </a:p>
          <a:p>
            <a:pPr>
              <a:defRPr/>
            </a:pPr>
            <a:endParaRPr lang="it-IT" sz="2000" dirty="0"/>
          </a:p>
          <a:p>
            <a:pPr>
              <a:defRPr/>
            </a:pPr>
            <a:r>
              <a:rPr lang="it-IT" sz="2000" dirty="0" smtClean="0"/>
              <a:t>Il professionista deve  informare lo Stato ospitante circa la prestazione che  vuole eseguire mediante una dichiarazione preventiva 30 giorni prima dell’esecuzione della prestazione.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endParaRPr lang="it-IT" sz="1600" smtClean="0"/>
          </a:p>
        </p:txBody>
      </p:sp>
      <p:sp>
        <p:nvSpPr>
          <p:cNvPr id="3" name="Segnaposto contenuto 2"/>
          <p:cNvSpPr>
            <a:spLocks noGrp="1"/>
          </p:cNvSpPr>
          <p:nvPr>
            <p:ph idx="1"/>
          </p:nvPr>
        </p:nvSpPr>
        <p:spPr/>
        <p:txBody>
          <a:bodyPr/>
          <a:lstStyle/>
          <a:p>
            <a:pPr marL="285750" indent="-285750" algn="just">
              <a:buFontTx/>
              <a:buChar char="-"/>
              <a:defRPr/>
            </a:pPr>
            <a:r>
              <a:rPr lang="it-IT" sz="2000" dirty="0" smtClean="0"/>
              <a:t>per </a:t>
            </a:r>
            <a:r>
              <a:rPr lang="it-IT" sz="2000" dirty="0"/>
              <a:t>la prima prestazione professionale il professionista deve allegare apposita documentazione;</a:t>
            </a:r>
          </a:p>
          <a:p>
            <a:pPr marL="285750" indent="-285750" algn="just">
              <a:buFontTx/>
              <a:buChar char="-"/>
              <a:defRPr/>
            </a:pPr>
            <a:endParaRPr lang="it-IT" sz="2000" dirty="0"/>
          </a:p>
          <a:p>
            <a:pPr marL="285750" indent="-285750" algn="just">
              <a:buFontTx/>
              <a:buChar char="-"/>
              <a:defRPr/>
            </a:pPr>
            <a:endParaRPr lang="it-IT" sz="2000" dirty="0" smtClean="0"/>
          </a:p>
          <a:p>
            <a:pPr marL="285750" indent="-285750" algn="just">
              <a:buFontTx/>
              <a:buChar char="-"/>
              <a:defRPr/>
            </a:pPr>
            <a:r>
              <a:rPr lang="it-IT" sz="2000" dirty="0" smtClean="0"/>
              <a:t>solo per le professioni che non beneficiano del riconoscimento automatico è possibile procedere alla verifica della qualifica professionale attraverso una prova attitudinale </a:t>
            </a:r>
          </a:p>
          <a:p>
            <a:pPr marL="285750" indent="-285750" algn="just">
              <a:buFontTx/>
              <a:buChar char="-"/>
              <a:defRPr/>
            </a:pPr>
            <a:endParaRPr lang="it-IT" sz="2000" dirty="0"/>
          </a:p>
          <a:p>
            <a:pPr marL="285750" indent="-285750" algn="just">
              <a:buFontTx/>
              <a:buChar char="-"/>
              <a:defRPr/>
            </a:pPr>
            <a:r>
              <a:rPr lang="it-IT" sz="2000" dirty="0" smtClean="0"/>
              <a:t>- Entro  un mese dal ricevimento della dichiarazione il Ministero informa il prestatore riguardo la non necessità di verifica della formazione ovvero della necessità di assegnare una misura compensativa. La decisione va adottata entro due mesi  dal ricevimento della dichiarazione</a:t>
            </a:r>
          </a:p>
          <a:p>
            <a:pPr marL="609600" indent="-609600" eaLnBrk="1" hangingPunct="1">
              <a:buFontTx/>
              <a:buNone/>
              <a:defRPr/>
            </a:pPr>
            <a:endParaRPr lang="it-IT" sz="2000" b="1" dirty="0" smtClean="0"/>
          </a:p>
          <a:p>
            <a:pPr marL="609600" indent="-609600" algn="just" eaLnBrk="1" hangingPunct="1">
              <a:buFontTx/>
              <a:buAutoNum type="alphaLcParenR"/>
              <a:defRPr/>
            </a:pPr>
            <a:endParaRPr lang="it-IT" sz="1600" dirty="0" smtClean="0"/>
          </a:p>
          <a:p>
            <a:pPr>
              <a:defRPr/>
            </a:pPr>
            <a:endParaRPr lang="it-IT" sz="16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68313" y="333375"/>
            <a:ext cx="8229600" cy="5792788"/>
          </a:xfrm>
        </p:spPr>
        <p:txBody>
          <a:bodyPr/>
          <a:lstStyle/>
          <a:p>
            <a:pPr marL="609600" indent="-609600" eaLnBrk="1" hangingPunct="1">
              <a:buFontTx/>
              <a:buNone/>
            </a:pPr>
            <a:r>
              <a:rPr lang="it-IT" sz="2400" b="1" smtClean="0"/>
              <a:t>10 )    </a:t>
            </a:r>
            <a:r>
              <a:rPr lang="it-IT" sz="2800" b="1" smtClean="0"/>
              <a:t>Esercizio di professione regolamentata</a:t>
            </a:r>
          </a:p>
          <a:p>
            <a:pPr marL="609600" indent="-609600" eaLnBrk="1" hangingPunct="1">
              <a:buFontTx/>
              <a:buNone/>
            </a:pPr>
            <a:r>
              <a:rPr lang="it-IT" sz="2800" b="1" smtClean="0"/>
              <a:t>                     in regime di stabilimento </a:t>
            </a:r>
          </a:p>
          <a:p>
            <a:pPr marL="609600" indent="-609600" eaLnBrk="1" hangingPunct="1">
              <a:buFontTx/>
              <a:buNone/>
            </a:pPr>
            <a:r>
              <a:rPr lang="it-IT" sz="1800" smtClean="0"/>
              <a:t>     </a:t>
            </a:r>
            <a:r>
              <a:rPr lang="it-IT" sz="2000" b="1" smtClean="0"/>
              <a:t>Procedura del riconoscimento:</a:t>
            </a:r>
            <a:r>
              <a:rPr lang="it-IT" sz="2000" smtClean="0"/>
              <a:t> si articola in due forme</a:t>
            </a:r>
            <a:r>
              <a:rPr lang="it-IT" sz="1800" smtClean="0"/>
              <a:t>:</a:t>
            </a:r>
          </a:p>
          <a:p>
            <a:pPr marL="609600" indent="-609600" eaLnBrk="1" hangingPunct="1">
              <a:buFontTx/>
              <a:buNone/>
            </a:pPr>
            <a:endParaRPr lang="it-IT" sz="1800" smtClean="0"/>
          </a:p>
          <a:p>
            <a:pPr marL="342900" lvl="1" indent="-342900" algn="just" eaLnBrk="1" hangingPunct="1">
              <a:buFontTx/>
              <a:buChar char="-"/>
            </a:pPr>
            <a:r>
              <a:rPr lang="it-IT" sz="2400" smtClean="0"/>
              <a:t>Sistema di riconoscimento automatico : </a:t>
            </a:r>
            <a:r>
              <a:rPr lang="it-IT" sz="2000" smtClean="0"/>
              <a:t>basato sul coordinamento delle condizioni minime di formazione ( principio di riconoscimento automatico).</a:t>
            </a:r>
          </a:p>
          <a:p>
            <a:pPr marL="342900" lvl="1" indent="-342900" algn="just" eaLnBrk="1" hangingPunct="1">
              <a:buFontTx/>
              <a:buChar char="-"/>
            </a:pPr>
            <a:endParaRPr lang="it-IT" sz="2000" smtClean="0"/>
          </a:p>
          <a:p>
            <a:pPr marL="342900" lvl="1" indent="-342900" algn="just" eaLnBrk="1" hangingPunct="1">
              <a:buFontTx/>
              <a:buChar char="-"/>
            </a:pPr>
            <a:r>
              <a:rPr lang="it-IT" sz="2400" smtClean="0"/>
              <a:t>Sistema generale di riconoscimento</a:t>
            </a:r>
            <a:r>
              <a:rPr lang="it-IT" smtClean="0"/>
              <a:t> : </a:t>
            </a:r>
            <a:r>
              <a:rPr lang="it-IT" sz="2000" smtClean="0"/>
              <a:t>basato sul    confronto tra le formazioni.</a:t>
            </a:r>
            <a:endParaRPr lang="it-IT"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68313" y="0"/>
            <a:ext cx="8229600" cy="6597650"/>
          </a:xfrm>
          <a:noFill/>
        </p:spPr>
        <p:txBody>
          <a:bodyPr/>
          <a:lstStyle/>
          <a:p>
            <a:pPr marL="457200" lvl="1" indent="0" eaLnBrk="1" hangingPunct="1">
              <a:lnSpc>
                <a:spcPct val="90000"/>
              </a:lnSpc>
              <a:buFontTx/>
              <a:buNone/>
            </a:pPr>
            <a:endParaRPr lang="it-IT" sz="2400" b="1" smtClean="0"/>
          </a:p>
          <a:p>
            <a:pPr marL="457200" lvl="1" indent="0" eaLnBrk="1" hangingPunct="1">
              <a:lnSpc>
                <a:spcPct val="90000"/>
              </a:lnSpc>
              <a:buFontTx/>
              <a:buNone/>
            </a:pPr>
            <a:r>
              <a:rPr lang="it-IT" sz="2400" b="1" smtClean="0"/>
              <a:t>11)</a:t>
            </a:r>
            <a:r>
              <a:rPr lang="it-IT" sz="2400" smtClean="0"/>
              <a:t>  </a:t>
            </a:r>
            <a:r>
              <a:rPr lang="it-IT" b="1" smtClean="0"/>
              <a:t>Riconoscimento con il sistema 			       		automatico</a:t>
            </a:r>
          </a:p>
          <a:p>
            <a:pPr eaLnBrk="1" hangingPunct="1">
              <a:lnSpc>
                <a:spcPct val="90000"/>
              </a:lnSpc>
            </a:pPr>
            <a:r>
              <a:rPr lang="it-IT" sz="2000" b="1" smtClean="0"/>
              <a:t>Si applica:</a:t>
            </a:r>
          </a:p>
          <a:p>
            <a:pPr eaLnBrk="1" hangingPunct="1">
              <a:lnSpc>
                <a:spcPct val="90000"/>
              </a:lnSpc>
            </a:pPr>
            <a:r>
              <a:rPr lang="it-IT" sz="2000" b="1" smtClean="0"/>
              <a:t> </a:t>
            </a:r>
            <a:r>
              <a:rPr lang="it-IT" sz="2000" smtClean="0"/>
              <a:t>alle qualifiche settoriali </a:t>
            </a:r>
          </a:p>
          <a:p>
            <a:pPr eaLnBrk="1" hangingPunct="1">
              <a:lnSpc>
                <a:spcPct val="90000"/>
              </a:lnSpc>
            </a:pPr>
            <a:r>
              <a:rPr lang="it-IT" sz="2000" smtClean="0"/>
              <a:t>a formazioni  specifiche  stabilite dalla Direttiva, coperte da diritti acquisiti/diritti specifici  in virtù dell’esperienza professionale.</a:t>
            </a:r>
          </a:p>
          <a:p>
            <a:pPr eaLnBrk="1" hangingPunct="1">
              <a:lnSpc>
                <a:spcPct val="90000"/>
              </a:lnSpc>
            </a:pPr>
            <a:endParaRPr lang="it-IT" sz="2000" smtClean="0"/>
          </a:p>
          <a:p>
            <a:pPr eaLnBrk="1" hangingPunct="1">
              <a:lnSpc>
                <a:spcPct val="90000"/>
              </a:lnSpc>
            </a:pPr>
            <a:r>
              <a:rPr lang="it-IT" sz="2000" b="1" smtClean="0"/>
              <a:t>Requisiti del titolo:</a:t>
            </a:r>
          </a:p>
          <a:p>
            <a:pPr eaLnBrk="1" hangingPunct="1">
              <a:lnSpc>
                <a:spcPct val="90000"/>
              </a:lnSpc>
            </a:pPr>
            <a:r>
              <a:rPr lang="it-IT" sz="2000" smtClean="0"/>
              <a:t>Corrispondenza ai titoli indicati, per ciascuno Stato membro, nell’allegato  V.5.1.1 della direttiva 2005/36/CE, </a:t>
            </a:r>
          </a:p>
          <a:p>
            <a:pPr eaLnBrk="1" hangingPunct="1">
              <a:lnSpc>
                <a:spcPct val="90000"/>
              </a:lnSpc>
            </a:pPr>
            <a:endParaRPr lang="it-IT" sz="2000" smtClean="0"/>
          </a:p>
          <a:p>
            <a:pPr eaLnBrk="1" hangingPunct="1">
              <a:lnSpc>
                <a:spcPct val="90000"/>
              </a:lnSpc>
            </a:pPr>
            <a:r>
              <a:rPr lang="it-IT" sz="2000" b="1" smtClean="0"/>
              <a:t>Tempi di definizione del procedimento: </a:t>
            </a:r>
            <a:r>
              <a:rPr lang="it-IT" sz="2000" smtClean="0"/>
              <a:t>tre mesi dalla presentazione della domanda di riconoscimento</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68313" y="333375"/>
            <a:ext cx="8229600" cy="6224588"/>
          </a:xfrm>
        </p:spPr>
        <p:txBody>
          <a:bodyPr/>
          <a:lstStyle/>
          <a:p>
            <a:pPr eaLnBrk="1" hangingPunct="1"/>
            <a:r>
              <a:rPr lang="it-IT" sz="2800" b="1" smtClean="0"/>
              <a:t>12) Regime generale di riconoscimento</a:t>
            </a:r>
          </a:p>
          <a:p>
            <a:pPr eaLnBrk="1" hangingPunct="1"/>
            <a:r>
              <a:rPr lang="it-IT" sz="1800" smtClean="0"/>
              <a:t>Si applica alle professioni non coperte dal sistema di riconoscimento automatico </a:t>
            </a:r>
          </a:p>
          <a:p>
            <a:pPr eaLnBrk="1" hangingPunct="1"/>
            <a:r>
              <a:rPr lang="it-IT" sz="1800" smtClean="0"/>
              <a:t>.</a:t>
            </a:r>
            <a:r>
              <a:rPr lang="it-IT" sz="2000" b="1" smtClean="0"/>
              <a:t>Procedura</a:t>
            </a:r>
          </a:p>
          <a:p>
            <a:pPr eaLnBrk="1" hangingPunct="1"/>
            <a:r>
              <a:rPr lang="it-IT" sz="2000" smtClean="0"/>
              <a:t>confronto tra la formazione conseguita dal richiedente nel Paese di origine e quella prevista, per la corrispondente qualifica, nello Stato di stabilimento.</a:t>
            </a:r>
          </a:p>
          <a:p>
            <a:pPr eaLnBrk="1" hangingPunct="1"/>
            <a:endParaRPr lang="it-IT" sz="2000" smtClean="0"/>
          </a:p>
          <a:p>
            <a:pPr eaLnBrk="1" hangingPunct="1"/>
            <a:r>
              <a:rPr lang="it-IT" sz="2000" smtClean="0"/>
              <a:t>Possibilità di applicare misure ( tirocinio di adattamento o prova attitudinale).</a:t>
            </a:r>
          </a:p>
          <a:p>
            <a:pPr eaLnBrk="1" hangingPunct="1"/>
            <a:r>
              <a:rPr lang="it-IT" sz="2000" b="1" smtClean="0"/>
              <a:t>Organo di valutazione </a:t>
            </a:r>
            <a:r>
              <a:rPr lang="it-IT" sz="2000" smtClean="0"/>
              <a:t>: Conferenza dei servizi</a:t>
            </a:r>
          </a:p>
          <a:p>
            <a:pPr eaLnBrk="1" hangingPunct="1"/>
            <a:r>
              <a:rPr lang="it-IT" sz="2000" b="1" smtClean="0"/>
              <a:t>Tempi di definizione del procedimento</a:t>
            </a:r>
            <a:r>
              <a:rPr lang="it-IT" sz="2000" smtClean="0"/>
              <a:t>:</a:t>
            </a:r>
          </a:p>
          <a:p>
            <a:pPr eaLnBrk="1" hangingPunct="1"/>
            <a:r>
              <a:rPr lang="it-IT" sz="2000" smtClean="0"/>
              <a:t>Quattro mesi dalla data di presentazione della domanda </a:t>
            </a:r>
          </a:p>
          <a:p>
            <a:pPr eaLnBrk="1" hangingPunct="1"/>
            <a:endParaRPr lang="it-IT" sz="1800"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TotalTime>
  <Words>1228</Words>
  <Application>Microsoft Office PowerPoint</Application>
  <PresentationFormat>Presentazione su schermo (4:3)</PresentationFormat>
  <Paragraphs>121</Paragraphs>
  <Slides>14</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14</vt:i4>
      </vt:variant>
    </vt:vector>
  </HeadingPairs>
  <TitlesOfParts>
    <vt:vector size="17" baseType="lpstr">
      <vt:lpstr>Arial</vt:lpstr>
      <vt:lpstr>DilleniaUPC</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Tessera sanitaria europea</vt:lpstr>
      <vt:lpstr>Presentazione standard di PowerPoint</vt:lpstr>
      <vt:lpstr>     Richiesta della tessera  per stabilimento a norma del sistema generale e prestazione temporanea occasionale di servizi (art 7, comma 4)</vt:lpstr>
      <vt:lpstr>Presentazione standard di PowerPoint</vt:lpstr>
      <vt:lpstr>Richiesta della tessera per mobilità transfrontaliera</vt:lpstr>
    </vt:vector>
  </TitlesOfParts>
  <Company>newage-os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Ambra</dc:creator>
  <cp:lastModifiedBy>tecno</cp:lastModifiedBy>
  <cp:revision>186</cp:revision>
  <cp:lastPrinted>2013-11-04T18:32:18Z</cp:lastPrinted>
  <dcterms:created xsi:type="dcterms:W3CDTF">2009-05-05T18:47:36Z</dcterms:created>
  <dcterms:modified xsi:type="dcterms:W3CDTF">2013-11-05T09:52:37Z</dcterms:modified>
</cp:coreProperties>
</file>