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83" r:id="rId4"/>
    <p:sldId id="284" r:id="rId5"/>
    <p:sldId id="286" r:id="rId6"/>
    <p:sldId id="277" r:id="rId7"/>
    <p:sldId id="288" r:id="rId8"/>
  </p:sldIdLst>
  <p:sldSz cx="9144000" cy="6858000" type="screen4x3"/>
  <p:notesSz cx="6669088" cy="9802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CCFFFF"/>
    <a:srgbClr val="339933"/>
    <a:srgbClr val="EAEAEA"/>
    <a:srgbClr val="9FEFFF"/>
    <a:srgbClr val="FF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9" tIns="45350" rIns="90699" bIns="45350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9" tIns="45350" rIns="90699" bIns="45350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4238" y="73501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56138"/>
            <a:ext cx="5335588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9" tIns="45350" rIns="90699" bIns="45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0688"/>
            <a:ext cx="28908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9" tIns="45350" rIns="90699" bIns="45350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10688"/>
            <a:ext cx="28908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99" tIns="45350" rIns="90699" bIns="45350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824E09F4-3B73-466E-87C4-6011A06FC35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29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8C49A-7A3F-4D4D-8A9D-34D0B5B8F965}" type="slidenum">
              <a:rPr lang="it-IT"/>
              <a:pPr/>
              <a:t>2</a:t>
            </a:fld>
            <a:endParaRPr lang="it-IT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Definire se evidenziare qualche azienda/dato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5666E-0007-4723-B916-48927A26195E}" type="slidenum">
              <a:rPr lang="it-IT"/>
              <a:pPr/>
              <a:t>3</a:t>
            </a:fld>
            <a:endParaRPr lang="it-IT"/>
          </a:p>
        </p:txBody>
      </p:sp>
      <p:sp>
        <p:nvSpPr>
          <p:cNvPr id="57346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66750" y="4656138"/>
            <a:ext cx="5335588" cy="44132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577C1-224A-429D-A4D7-A46D859F1909}" type="slidenum">
              <a:rPr lang="it-IT"/>
              <a:pPr/>
              <a:t>4</a:t>
            </a:fld>
            <a:endParaRPr lang="it-IT"/>
          </a:p>
        </p:txBody>
      </p:sp>
      <p:sp>
        <p:nvSpPr>
          <p:cNvPr id="59394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66750" y="4656138"/>
            <a:ext cx="5335588" cy="44132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1DAF-703A-47F1-AAE2-EC36680A65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0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D1A40-DCE3-4BBF-8BF8-9447CF3718C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65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FA0A2-12E6-42BE-ADC1-1D220830C32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98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8BCF4D-6749-4B97-96BC-646C5569A61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71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0449AD-8A88-4B04-B877-3B9AB4046B8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00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E81D2-B34C-4281-AA2E-1469C581BB0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17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491E-E08D-4465-AD85-46B08DE84E0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08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9E6F-7731-4ABD-96FB-6604AEA0F79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F3C0F-1465-4E65-8572-C8976217449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8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73899-3552-4184-BDD8-FD50768CB3D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154F1-74BE-44B8-90DF-6D387F6B494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46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F187E-8551-4315-AA75-FC8B4954B4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3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2378-D164-42C4-966D-0DDE67B60F5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4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98A5AA-4044-4C59-B647-8F6C589A76C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22413"/>
            <a:ext cx="164941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 descr="S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27425"/>
            <a:ext cx="6480175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4213" y="5229225"/>
            <a:ext cx="65833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lnSpc>
                <a:spcPct val="90000"/>
              </a:lnSpc>
              <a:spcBef>
                <a:spcPts val="1125"/>
              </a:spcBef>
              <a:buClr>
                <a:srgbClr val="3333CC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Alberto Zanobini </a:t>
            </a:r>
          </a:p>
          <a:p>
            <a:pPr defTabSz="449263">
              <a:lnSpc>
                <a:spcPct val="90000"/>
              </a:lnSpc>
              <a:spcBef>
                <a:spcPts val="1125"/>
              </a:spcBef>
              <a:buClr>
                <a:srgbClr val="3333CC"/>
              </a:buClr>
              <a:buSzPct val="10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Roma, 5 Novembre 2013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84213" y="1989138"/>
            <a:ext cx="8316912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La sperimentazione </a:t>
            </a:r>
            <a:r>
              <a:rPr lang="en-GB" sz="3200" b="1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del Dossier formativo</a:t>
            </a:r>
            <a:br>
              <a:rPr lang="en-GB" sz="3200" b="1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3200" b="1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in Regione Toscana  </a:t>
            </a:r>
            <a:endParaRPr lang="en-GB" sz="3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ANd9GcQnswJlJ6lhWVcK_TUOQFC3iFwq2xhm8AaWCfW_SP04-VIIB0F-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81075"/>
            <a:ext cx="3409950" cy="475297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-180975" y="-171450"/>
            <a:ext cx="91440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CONTESTO SPERIMENTAZIONE</a:t>
            </a:r>
            <a:r>
              <a:rPr lang="it-IT" sz="3200" b="1">
                <a:solidFill>
                  <a:schemeClr val="accent2"/>
                </a:solidFill>
              </a:rPr>
              <a:t>  </a:t>
            </a:r>
            <a:endParaRPr lang="it-IT" sz="2400" b="1">
              <a:solidFill>
                <a:schemeClr val="tx1"/>
              </a:solidFill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95288" y="1557338"/>
            <a:ext cx="2268537" cy="6477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>
                <a:solidFill>
                  <a:schemeClr val="accent2"/>
                </a:solidFill>
              </a:rPr>
              <a:t>Regione Toscana</a:t>
            </a:r>
            <a:r>
              <a:rPr lang="it-IT"/>
              <a:t> 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95288" y="2565400"/>
            <a:ext cx="2339975" cy="5762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>
                <a:solidFill>
                  <a:schemeClr val="accent2"/>
                </a:solidFill>
              </a:rPr>
              <a:t>CoGeAPS</a:t>
            </a:r>
            <a:r>
              <a:rPr lang="it-IT"/>
              <a:t> </a:t>
            </a:r>
            <a:r>
              <a:rPr lang="it-IT" sz="2400"/>
              <a:t> 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323850" y="3533775"/>
            <a:ext cx="2627313" cy="8318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1600">
                <a:solidFill>
                  <a:schemeClr val="accent2"/>
                </a:solidFill>
              </a:rPr>
              <a:t>Ordine dei Medici Chrurghi</a:t>
            </a:r>
          </a:p>
          <a:p>
            <a:pPr algn="ctr"/>
            <a:r>
              <a:rPr lang="it-IT" sz="1600">
                <a:solidFill>
                  <a:schemeClr val="accent2"/>
                </a:solidFill>
              </a:rPr>
              <a:t> e degli Odontoiatri</a:t>
            </a:r>
          </a:p>
          <a:p>
            <a:pPr algn="ctr"/>
            <a:r>
              <a:rPr lang="it-IT" sz="1600">
                <a:solidFill>
                  <a:schemeClr val="accent2"/>
                </a:solidFill>
              </a:rPr>
              <a:t>della provincia di Firenze</a:t>
            </a:r>
            <a:r>
              <a:rPr lang="it-IT" sz="1600"/>
              <a:t> 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708400" y="1112838"/>
            <a:ext cx="5162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Regione Toscana inserita nella </a:t>
            </a:r>
          </a:p>
          <a:p>
            <a:r>
              <a:rPr lang="it-IT" b="1"/>
              <a:t>sperimentazione nazionale </a:t>
            </a:r>
          </a:p>
          <a:p>
            <a:r>
              <a:rPr lang="it-IT" b="1"/>
              <a:t>del dossier formativo</a:t>
            </a:r>
            <a:r>
              <a:rPr lang="it-IT"/>
              <a:t> grazie alla disponibilità di </a:t>
            </a:r>
          </a:p>
          <a:p>
            <a:r>
              <a:rPr lang="it-IT" b="1"/>
              <a:t>un’anagrafe informatizzata</a:t>
            </a:r>
            <a:r>
              <a:rPr lang="it-IT"/>
              <a:t> </a:t>
            </a:r>
            <a:r>
              <a:rPr lang="it-IT" b="1"/>
              <a:t>e collegata</a:t>
            </a:r>
            <a:r>
              <a:rPr lang="it-IT"/>
              <a:t> </a:t>
            </a:r>
          </a:p>
          <a:p>
            <a:r>
              <a:rPr lang="it-IT"/>
              <a:t>a Ordini e Collegi per la certificazione </a:t>
            </a:r>
          </a:p>
          <a:p>
            <a:endParaRPr lang="it-IT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708400" y="2774950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OBIETTIVO 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708400" y="3074988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Valutare la qualità dei percorsi formativi </a:t>
            </a:r>
          </a:p>
          <a:p>
            <a:r>
              <a:rPr lang="it-IT"/>
              <a:t>relativi al triennio 2011/2013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708400" y="399891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TARGET  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687763" y="4313238"/>
            <a:ext cx="4184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/>
              <a:t> Dipendenti SST </a:t>
            </a:r>
          </a:p>
          <a:p>
            <a:pPr>
              <a:buFontTx/>
              <a:buChar char="-"/>
            </a:pPr>
            <a:r>
              <a:rPr lang="it-IT"/>
              <a:t> Convenzionati SST </a:t>
            </a:r>
          </a:p>
          <a:p>
            <a:pPr>
              <a:buFontTx/>
              <a:buChar char="-"/>
            </a:pPr>
            <a:r>
              <a:rPr lang="it-IT"/>
              <a:t> Liberi professionisti Ordine dei Medici 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1476375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1476375" y="31400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6888"/>
            <a:ext cx="9144000" cy="574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chemeClr val="accent2"/>
                </a:solidFill>
              </a:rPr>
              <a:t>IL CURRICULUM FORMATIVO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0482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chemeClr val="accent2"/>
                </a:solidFill>
              </a:rPr>
              <a:t>LA CERTIFICAZIONE DI PERTINENZA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5300"/>
            <a:ext cx="9144000" cy="567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STEP DEL PERCORSO</a:t>
            </a:r>
            <a:r>
              <a:rPr lang="it-IT" sz="2400" b="1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32138" y="5445125"/>
            <a:ext cx="5688012" cy="936625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600"/>
              <a:t>FIRMATA CONVENZIONE </a:t>
            </a:r>
            <a:r>
              <a:rPr lang="it-IT"/>
              <a:t>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55650" y="5768975"/>
            <a:ext cx="233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</a:rPr>
              <a:t>11 Settembre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 sz="2000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708400" y="4437063"/>
            <a:ext cx="5111750" cy="9366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600"/>
              <a:t>ANALISI E PROGETTAZIONE PIANO OPERATIVO </a:t>
            </a:r>
            <a:r>
              <a:rPr lang="it-IT"/>
              <a:t>  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08175" y="4692650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</a:rPr>
              <a:t>Ottobre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 sz="2000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067175" y="3141663"/>
            <a:ext cx="4752975" cy="1223962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600" b="1"/>
              <a:t>SPERIMENTAZIONE </a:t>
            </a:r>
            <a:r>
              <a:rPr lang="it-IT" sz="2000" b="1">
                <a:solidFill>
                  <a:srgbClr val="FF3300"/>
                </a:solidFill>
              </a:rPr>
              <a:t>I FASE</a:t>
            </a:r>
            <a:r>
              <a:rPr lang="it-IT" sz="1600"/>
              <a:t> </a:t>
            </a:r>
          </a:p>
          <a:p>
            <a:pPr>
              <a:buFontTx/>
              <a:buChar char="-"/>
            </a:pPr>
            <a:r>
              <a:rPr lang="it-IT" sz="1600"/>
              <a:t> Indice coerenza tra formazione attesa e realizzata </a:t>
            </a:r>
          </a:p>
          <a:p>
            <a:pPr>
              <a:buFontTx/>
              <a:buChar char="-"/>
            </a:pPr>
            <a:r>
              <a:rPr lang="it-IT" sz="1600"/>
              <a:t> Indice pertinenza formazione realizzata </a:t>
            </a:r>
          </a:p>
          <a:p>
            <a:r>
              <a:rPr lang="it-IT" sz="1600"/>
              <a:t>  rispetto l’attività professionale  </a:t>
            </a:r>
            <a:r>
              <a:rPr lang="it-IT"/>
              <a:t>  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835150" y="3548063"/>
            <a:ext cx="2189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3300"/>
                </a:solidFill>
              </a:rPr>
              <a:t>31 Gennaio</a:t>
            </a:r>
            <a:r>
              <a:rPr lang="it-IT">
                <a:solidFill>
                  <a:srgbClr val="FF3300"/>
                </a:solidFill>
              </a:rPr>
              <a:t> </a:t>
            </a:r>
            <a:r>
              <a:rPr lang="it-IT" sz="2000">
                <a:solidFill>
                  <a:srgbClr val="FF3300"/>
                </a:solidFill>
              </a:rPr>
              <a:t>2014</a:t>
            </a:r>
            <a:r>
              <a:rPr lang="it-IT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716463" y="1916113"/>
            <a:ext cx="4103687" cy="1152525"/>
          </a:xfrm>
          <a:prstGeom prst="rect">
            <a:avLst/>
          </a:prstGeom>
          <a:solidFill>
            <a:srgbClr val="CCFFCC"/>
          </a:solidFill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600" b="1"/>
              <a:t>SPERIMENTAZIONE </a:t>
            </a:r>
            <a:r>
              <a:rPr lang="it-IT" sz="2000" b="1">
                <a:solidFill>
                  <a:schemeClr val="hlink"/>
                </a:solidFill>
              </a:rPr>
              <a:t>II FASE</a:t>
            </a:r>
            <a:r>
              <a:rPr lang="it-IT" sz="1600"/>
              <a:t> </a:t>
            </a:r>
          </a:p>
          <a:p>
            <a:pPr>
              <a:buFontTx/>
              <a:buChar char="-"/>
            </a:pPr>
            <a:r>
              <a:rPr lang="it-IT" sz="1600"/>
              <a:t> Indice correttezza formazione realizzata</a:t>
            </a:r>
          </a:p>
          <a:p>
            <a:pPr>
              <a:buFontTx/>
              <a:buChar char="-"/>
            </a:pPr>
            <a:r>
              <a:rPr lang="it-IT" sz="1600"/>
              <a:t> Indice soddisfazione formazione attesa  </a:t>
            </a:r>
            <a:r>
              <a:rPr lang="it-IT"/>
              <a:t>  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55875" y="2324100"/>
            <a:ext cx="213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339933"/>
                </a:solidFill>
              </a:rPr>
              <a:t>15 Maggio</a:t>
            </a:r>
            <a:r>
              <a:rPr lang="it-IT">
                <a:solidFill>
                  <a:srgbClr val="339933"/>
                </a:solidFill>
              </a:rPr>
              <a:t> </a:t>
            </a:r>
            <a:r>
              <a:rPr lang="it-IT" sz="2000">
                <a:solidFill>
                  <a:srgbClr val="339933"/>
                </a:solidFill>
              </a:rPr>
              <a:t>2014</a:t>
            </a:r>
            <a:r>
              <a:rPr lang="it-IT" sz="2000"/>
              <a:t>  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651500" y="981075"/>
            <a:ext cx="3168650" cy="863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600"/>
              <a:t> </a:t>
            </a:r>
            <a:r>
              <a:rPr lang="it-IT"/>
              <a:t>  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748338" y="1089025"/>
            <a:ext cx="3395662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/>
              <a:t>REPORT </a:t>
            </a:r>
          </a:p>
          <a:p>
            <a:r>
              <a:rPr lang="it-IT" sz="1600"/>
              <a:t>E VALUTAZIONI FINALI</a:t>
            </a:r>
            <a:r>
              <a:rPr lang="it-IT"/>
              <a:t> 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903663" y="1236663"/>
            <a:ext cx="177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</a:rPr>
              <a:t>Maggio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 sz="2000">
                <a:solidFill>
                  <a:schemeClr val="accent2"/>
                </a:solidFill>
              </a:rPr>
              <a:t>2014</a:t>
            </a:r>
            <a:r>
              <a:rPr lang="it-IT"/>
              <a:t>  </a:t>
            </a: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179388" y="981075"/>
            <a:ext cx="3240087" cy="4103688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96" name="Line 288"/>
          <p:cNvSpPr>
            <a:spLocks noChangeShapeType="1"/>
          </p:cNvSpPr>
          <p:nvPr/>
        </p:nvSpPr>
        <p:spPr bwMode="auto">
          <a:xfrm>
            <a:off x="4572000" y="981075"/>
            <a:ext cx="0" cy="5111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INDICATORI E TARGET</a:t>
            </a:r>
            <a:r>
              <a:rPr lang="it-IT" sz="2400" b="1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3277" name="AutoShape 269"/>
          <p:cNvSpPr>
            <a:spLocks noChangeArrowheads="1"/>
          </p:cNvSpPr>
          <p:nvPr/>
        </p:nvSpPr>
        <p:spPr bwMode="auto">
          <a:xfrm>
            <a:off x="34925" y="2133600"/>
            <a:ext cx="2305050" cy="1330325"/>
          </a:xfrm>
          <a:prstGeom prst="wedgeRectCallout">
            <a:avLst>
              <a:gd name="adj1" fmla="val -20801"/>
              <a:gd name="adj2" fmla="val 62528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279" name="Text Box 271"/>
          <p:cNvSpPr txBox="1">
            <a:spLocks noChangeArrowheads="1"/>
          </p:cNvSpPr>
          <p:nvPr/>
        </p:nvSpPr>
        <p:spPr bwMode="auto">
          <a:xfrm>
            <a:off x="179388" y="966788"/>
            <a:ext cx="41036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</a:rPr>
              <a:t>I FASE</a:t>
            </a:r>
            <a:r>
              <a:rPr lang="it-IT" sz="2400" b="1"/>
              <a:t> </a:t>
            </a:r>
          </a:p>
          <a:p>
            <a:pPr>
              <a:spcBef>
                <a:spcPct val="50000"/>
              </a:spcBef>
            </a:pPr>
            <a:r>
              <a:rPr lang="it-IT" sz="1600"/>
              <a:t>Settembre 2013 - 31 Gennaio 2014</a:t>
            </a:r>
          </a:p>
        </p:txBody>
      </p:sp>
      <p:sp>
        <p:nvSpPr>
          <p:cNvPr id="43280" name="Text Box 272"/>
          <p:cNvSpPr txBox="1">
            <a:spLocks noChangeArrowheads="1"/>
          </p:cNvSpPr>
          <p:nvPr/>
        </p:nvSpPr>
        <p:spPr bwMode="auto">
          <a:xfrm>
            <a:off x="4645025" y="908050"/>
            <a:ext cx="41036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chemeClr val="hlink"/>
                </a:solidFill>
              </a:rPr>
              <a:t>II FASE</a:t>
            </a:r>
            <a:r>
              <a:rPr lang="it-IT" sz="2400" b="1"/>
              <a:t> </a:t>
            </a:r>
          </a:p>
          <a:p>
            <a:pPr>
              <a:spcBef>
                <a:spcPct val="50000"/>
              </a:spcBef>
            </a:pPr>
            <a:r>
              <a:rPr lang="it-IT" sz="1600"/>
              <a:t>Febbraio - 15 Maggio 2014 </a:t>
            </a:r>
          </a:p>
        </p:txBody>
      </p:sp>
      <p:sp>
        <p:nvSpPr>
          <p:cNvPr id="43281" name="AutoShape 273"/>
          <p:cNvSpPr>
            <a:spLocks noChangeArrowheads="1"/>
          </p:cNvSpPr>
          <p:nvPr/>
        </p:nvSpPr>
        <p:spPr bwMode="auto">
          <a:xfrm>
            <a:off x="4716463" y="2133600"/>
            <a:ext cx="2376487" cy="1330325"/>
          </a:xfrm>
          <a:prstGeom prst="wedgeRectCallout">
            <a:avLst>
              <a:gd name="adj1" fmla="val -21676"/>
              <a:gd name="adj2" fmla="val 625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282" name="Text Box 274"/>
          <p:cNvSpPr txBox="1">
            <a:spLocks noChangeArrowheads="1"/>
          </p:cNvSpPr>
          <p:nvPr/>
        </p:nvSpPr>
        <p:spPr bwMode="auto">
          <a:xfrm>
            <a:off x="28575" y="2228850"/>
            <a:ext cx="22875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INDICE COERENZA </a:t>
            </a:r>
          </a:p>
          <a:p>
            <a:r>
              <a:rPr lang="it-IT" sz="1600" b="1">
                <a:solidFill>
                  <a:schemeClr val="bg1"/>
                </a:solidFill>
              </a:rPr>
              <a:t>tra formazione attesa </a:t>
            </a:r>
          </a:p>
          <a:p>
            <a:r>
              <a:rPr lang="it-IT" sz="1600" b="1">
                <a:solidFill>
                  <a:schemeClr val="bg1"/>
                </a:solidFill>
              </a:rPr>
              <a:t>e realizzata</a:t>
            </a:r>
            <a:r>
              <a:rPr lang="it-IT"/>
              <a:t> </a:t>
            </a:r>
          </a:p>
        </p:txBody>
      </p:sp>
      <p:sp>
        <p:nvSpPr>
          <p:cNvPr id="43284" name="Oval 276"/>
          <p:cNvSpPr>
            <a:spLocks noChangeArrowheads="1"/>
          </p:cNvSpPr>
          <p:nvPr/>
        </p:nvSpPr>
        <p:spPr bwMode="auto">
          <a:xfrm>
            <a:off x="2051050" y="1989138"/>
            <a:ext cx="2449513" cy="172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85" name="Text Box 277"/>
          <p:cNvSpPr txBox="1">
            <a:spLocks noChangeArrowheads="1"/>
          </p:cNvSpPr>
          <p:nvPr/>
        </p:nvSpPr>
        <p:spPr bwMode="auto">
          <a:xfrm>
            <a:off x="2339975" y="2232025"/>
            <a:ext cx="22050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1400"/>
              <a:t> Dipendenti e</a:t>
            </a:r>
          </a:p>
          <a:p>
            <a:r>
              <a:rPr lang="it-IT" sz="1400"/>
              <a:t> Convenzionati SST (tutti)</a:t>
            </a:r>
          </a:p>
          <a:p>
            <a:pPr>
              <a:buFontTx/>
              <a:buChar char="-"/>
            </a:pPr>
            <a:r>
              <a:rPr lang="it-IT" sz="1400"/>
              <a:t> Liberi professionisti </a:t>
            </a:r>
          </a:p>
          <a:p>
            <a:r>
              <a:rPr lang="it-IT" sz="1400"/>
              <a:t> Ordine dei Medici FI</a:t>
            </a:r>
          </a:p>
          <a:p>
            <a:r>
              <a:rPr lang="it-IT" sz="1400"/>
              <a:t> (campione)</a:t>
            </a:r>
            <a:r>
              <a:rPr lang="it-IT"/>
              <a:t> </a:t>
            </a:r>
          </a:p>
        </p:txBody>
      </p:sp>
      <p:sp>
        <p:nvSpPr>
          <p:cNvPr id="43286" name="Text Box 278"/>
          <p:cNvSpPr txBox="1">
            <a:spLocks noChangeArrowheads="1"/>
          </p:cNvSpPr>
          <p:nvPr/>
        </p:nvSpPr>
        <p:spPr bwMode="auto">
          <a:xfrm>
            <a:off x="11113" y="4221163"/>
            <a:ext cx="23907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INDICE PERTINENZA</a:t>
            </a:r>
          </a:p>
          <a:p>
            <a:r>
              <a:rPr lang="it-IT" sz="1600" b="1">
                <a:solidFill>
                  <a:schemeClr val="bg1"/>
                </a:solidFill>
              </a:rPr>
              <a:t>della formazione </a:t>
            </a:r>
          </a:p>
          <a:p>
            <a:r>
              <a:rPr lang="it-IT" sz="1600" b="1">
                <a:solidFill>
                  <a:schemeClr val="bg1"/>
                </a:solidFill>
              </a:rPr>
              <a:t>realizzata </a:t>
            </a:r>
          </a:p>
          <a:p>
            <a:r>
              <a:rPr lang="it-IT" sz="1600" b="1">
                <a:solidFill>
                  <a:schemeClr val="bg1"/>
                </a:solidFill>
              </a:rPr>
              <a:t>rispetto</a:t>
            </a:r>
          </a:p>
          <a:p>
            <a:r>
              <a:rPr lang="it-IT" sz="1600" b="1">
                <a:solidFill>
                  <a:schemeClr val="bg1"/>
                </a:solidFill>
              </a:rPr>
              <a:t>l’attività professionale</a:t>
            </a:r>
            <a:r>
              <a:rPr lang="it-IT" sz="1600"/>
              <a:t> </a:t>
            </a:r>
          </a:p>
        </p:txBody>
      </p:sp>
      <p:sp>
        <p:nvSpPr>
          <p:cNvPr id="43288" name="Oval 280"/>
          <p:cNvSpPr>
            <a:spLocks noChangeArrowheads="1"/>
          </p:cNvSpPr>
          <p:nvPr/>
        </p:nvSpPr>
        <p:spPr bwMode="auto">
          <a:xfrm>
            <a:off x="2124075" y="3933825"/>
            <a:ext cx="2447925" cy="180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89" name="Text Box 281"/>
          <p:cNvSpPr txBox="1">
            <a:spLocks noChangeArrowheads="1"/>
          </p:cNvSpPr>
          <p:nvPr/>
        </p:nvSpPr>
        <p:spPr bwMode="auto">
          <a:xfrm>
            <a:off x="2268538" y="4508500"/>
            <a:ext cx="241141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1400"/>
              <a:t> Dipendenti, Convenzionati </a:t>
            </a:r>
          </a:p>
          <a:p>
            <a:r>
              <a:rPr lang="it-IT" sz="1400"/>
              <a:t>  e Liberi professionisti </a:t>
            </a:r>
          </a:p>
          <a:p>
            <a:r>
              <a:rPr lang="it-IT" sz="1400"/>
              <a:t>  Ordine dei Medici FI</a:t>
            </a:r>
          </a:p>
          <a:p>
            <a:r>
              <a:rPr lang="it-IT" sz="1400"/>
              <a:t> (campione)</a:t>
            </a:r>
            <a:r>
              <a:rPr lang="it-IT"/>
              <a:t> </a:t>
            </a:r>
          </a:p>
        </p:txBody>
      </p:sp>
      <p:sp>
        <p:nvSpPr>
          <p:cNvPr id="43290" name="AutoShape 282"/>
          <p:cNvSpPr>
            <a:spLocks noChangeArrowheads="1"/>
          </p:cNvSpPr>
          <p:nvPr/>
        </p:nvSpPr>
        <p:spPr bwMode="auto">
          <a:xfrm>
            <a:off x="4716463" y="4005263"/>
            <a:ext cx="2447925" cy="1511300"/>
          </a:xfrm>
          <a:prstGeom prst="wedgeRectCallout">
            <a:avLst>
              <a:gd name="adj1" fmla="val -22505"/>
              <a:gd name="adj2" fmla="val 610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291" name="Text Box 283"/>
          <p:cNvSpPr txBox="1">
            <a:spLocks noChangeArrowheads="1"/>
          </p:cNvSpPr>
          <p:nvPr/>
        </p:nvSpPr>
        <p:spPr bwMode="auto">
          <a:xfrm>
            <a:off x="4716463" y="2176463"/>
            <a:ext cx="2436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INDICE CORRETTEZZA</a:t>
            </a:r>
          </a:p>
          <a:p>
            <a:r>
              <a:rPr lang="it-IT" sz="1600" b="1">
                <a:solidFill>
                  <a:schemeClr val="bg1"/>
                </a:solidFill>
              </a:rPr>
              <a:t>della formazione </a:t>
            </a:r>
          </a:p>
          <a:p>
            <a:r>
              <a:rPr lang="it-IT" sz="1600" b="1">
                <a:solidFill>
                  <a:schemeClr val="bg1"/>
                </a:solidFill>
              </a:rPr>
              <a:t>realizzata</a:t>
            </a:r>
          </a:p>
        </p:txBody>
      </p:sp>
      <p:sp>
        <p:nvSpPr>
          <p:cNvPr id="43292" name="Text Box 284"/>
          <p:cNvSpPr txBox="1">
            <a:spLocks noChangeArrowheads="1"/>
          </p:cNvSpPr>
          <p:nvPr/>
        </p:nvSpPr>
        <p:spPr bwMode="auto">
          <a:xfrm>
            <a:off x="4716463" y="4292600"/>
            <a:ext cx="255428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INDICE </a:t>
            </a:r>
          </a:p>
          <a:p>
            <a:r>
              <a:rPr lang="it-IT" sz="1600" b="1">
                <a:solidFill>
                  <a:schemeClr val="bg1"/>
                </a:solidFill>
              </a:rPr>
              <a:t>SODDISFAZIONE</a:t>
            </a:r>
          </a:p>
          <a:p>
            <a:r>
              <a:rPr lang="it-IT" sz="1600" b="1">
                <a:solidFill>
                  <a:schemeClr val="bg1"/>
                </a:solidFill>
              </a:rPr>
              <a:t>della formazione attesa</a:t>
            </a:r>
            <a:r>
              <a:rPr lang="it-IT" sz="1600"/>
              <a:t> </a:t>
            </a:r>
            <a:r>
              <a:rPr lang="it-IT"/>
              <a:t> </a:t>
            </a:r>
          </a:p>
        </p:txBody>
      </p:sp>
      <p:sp>
        <p:nvSpPr>
          <p:cNvPr id="43293" name="Oval 285"/>
          <p:cNvSpPr>
            <a:spLocks noChangeArrowheads="1"/>
          </p:cNvSpPr>
          <p:nvPr/>
        </p:nvSpPr>
        <p:spPr bwMode="auto">
          <a:xfrm>
            <a:off x="6948488" y="1916113"/>
            <a:ext cx="2195512" cy="1944687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94" name="Text Box 286"/>
          <p:cNvSpPr txBox="1">
            <a:spLocks noChangeArrowheads="1"/>
          </p:cNvSpPr>
          <p:nvPr/>
        </p:nvSpPr>
        <p:spPr bwMode="auto">
          <a:xfrm>
            <a:off x="7177088" y="2143125"/>
            <a:ext cx="1858962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1400"/>
              <a:t> Dipendenti e</a:t>
            </a:r>
          </a:p>
          <a:p>
            <a:r>
              <a:rPr lang="it-IT" sz="1400"/>
              <a:t> Convenzionati SST </a:t>
            </a:r>
          </a:p>
          <a:p>
            <a:r>
              <a:rPr lang="it-IT" sz="1400"/>
              <a:t>(tutti)</a:t>
            </a:r>
          </a:p>
          <a:p>
            <a:pPr>
              <a:buFontTx/>
              <a:buChar char="-"/>
            </a:pPr>
            <a:r>
              <a:rPr lang="it-IT" sz="1400"/>
              <a:t> Liberi professionisti </a:t>
            </a:r>
          </a:p>
          <a:p>
            <a:r>
              <a:rPr lang="it-IT" sz="1400"/>
              <a:t> Ordine dei Medici FI</a:t>
            </a:r>
          </a:p>
          <a:p>
            <a:r>
              <a:rPr lang="it-IT" sz="1400"/>
              <a:t> (campione)</a:t>
            </a:r>
            <a:r>
              <a:rPr lang="it-IT"/>
              <a:t> </a:t>
            </a:r>
          </a:p>
        </p:txBody>
      </p:sp>
      <p:sp>
        <p:nvSpPr>
          <p:cNvPr id="43295" name="Oval 287"/>
          <p:cNvSpPr>
            <a:spLocks noChangeArrowheads="1"/>
          </p:cNvSpPr>
          <p:nvPr/>
        </p:nvSpPr>
        <p:spPr bwMode="auto">
          <a:xfrm>
            <a:off x="6948488" y="4005263"/>
            <a:ext cx="2195512" cy="1944687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297" name="Text Box 289"/>
          <p:cNvSpPr txBox="1">
            <a:spLocks noChangeArrowheads="1"/>
          </p:cNvSpPr>
          <p:nvPr/>
        </p:nvSpPr>
        <p:spPr bwMode="auto">
          <a:xfrm>
            <a:off x="7177088" y="4295775"/>
            <a:ext cx="1858962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1400"/>
              <a:t>Dipendenti e </a:t>
            </a:r>
          </a:p>
          <a:p>
            <a:r>
              <a:rPr lang="it-IT" sz="1400"/>
              <a:t> Convenzionati SST </a:t>
            </a:r>
          </a:p>
          <a:p>
            <a:r>
              <a:rPr lang="it-IT" sz="1400"/>
              <a:t> (tutti)</a:t>
            </a:r>
          </a:p>
          <a:p>
            <a:pPr>
              <a:buFontTx/>
              <a:buChar char="-"/>
            </a:pPr>
            <a:r>
              <a:rPr lang="it-IT" sz="1400"/>
              <a:t> Liberi professionisti </a:t>
            </a:r>
          </a:p>
          <a:p>
            <a:r>
              <a:rPr lang="it-IT" sz="1400"/>
              <a:t> Ordine dei Medici FI</a:t>
            </a:r>
          </a:p>
          <a:p>
            <a:r>
              <a:rPr lang="it-IT" sz="1400"/>
              <a:t> (campione)</a:t>
            </a:r>
            <a:r>
              <a:rPr lang="it-IT"/>
              <a:t> </a:t>
            </a:r>
          </a:p>
        </p:txBody>
      </p:sp>
      <p:sp>
        <p:nvSpPr>
          <p:cNvPr id="43298" name="AutoShape 290"/>
          <p:cNvSpPr>
            <a:spLocks noChangeArrowheads="1"/>
          </p:cNvSpPr>
          <p:nvPr/>
        </p:nvSpPr>
        <p:spPr bwMode="auto">
          <a:xfrm>
            <a:off x="34925" y="4076700"/>
            <a:ext cx="2305050" cy="1512888"/>
          </a:xfrm>
          <a:prstGeom prst="wedgeRectCallout">
            <a:avLst>
              <a:gd name="adj1" fmla="val -20801"/>
              <a:gd name="adj2" fmla="val 61019"/>
            </a:avLst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43299" name="Text Box 291"/>
          <p:cNvSpPr txBox="1">
            <a:spLocks noChangeArrowheads="1"/>
          </p:cNvSpPr>
          <p:nvPr/>
        </p:nvSpPr>
        <p:spPr bwMode="auto">
          <a:xfrm>
            <a:off x="36513" y="4292600"/>
            <a:ext cx="24479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INDICE PERTINENZA </a:t>
            </a:r>
          </a:p>
          <a:p>
            <a:r>
              <a:rPr lang="it-IT" sz="1600" b="1">
                <a:solidFill>
                  <a:schemeClr val="bg1"/>
                </a:solidFill>
              </a:rPr>
              <a:t>della formazione </a:t>
            </a:r>
          </a:p>
          <a:p>
            <a:r>
              <a:rPr lang="it-IT" sz="1600" b="1">
                <a:solidFill>
                  <a:schemeClr val="bg1"/>
                </a:solidFill>
              </a:rPr>
              <a:t>realizzata rispetto </a:t>
            </a:r>
          </a:p>
          <a:p>
            <a:r>
              <a:rPr lang="it-IT" sz="1600" b="1">
                <a:solidFill>
                  <a:schemeClr val="bg1"/>
                </a:solidFill>
              </a:rPr>
              <a:t>l’attività professionale</a:t>
            </a:r>
            <a:r>
              <a:rPr lang="it-IT" sz="1600" b="1"/>
              <a:t>  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010650" cy="1143001"/>
          </a:xfrm>
          <a:noFill/>
          <a:ln/>
        </p:spPr>
        <p:txBody>
          <a:bodyPr/>
          <a:lstStyle/>
          <a:p>
            <a:r>
              <a:rPr lang="it-IT" sz="2800" b="1">
                <a:solidFill>
                  <a:schemeClr val="accent2"/>
                </a:solidFill>
              </a:rPr>
              <a:t>CARTA SANITARIA ELETTRONICA</a:t>
            </a:r>
            <a:r>
              <a:rPr lang="it-IT" sz="3600" b="1"/>
              <a:t> </a:t>
            </a:r>
            <a:r>
              <a:rPr lang="it-IT" sz="5400"/>
              <a:t> </a:t>
            </a:r>
          </a:p>
        </p:txBody>
      </p:sp>
      <p:pic>
        <p:nvPicPr>
          <p:cNvPr id="63491" name="Picture 3" descr="cddde7ee-1ae3-4e55-b715-1398ea425660?t=1355485769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7956550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4213" y="3933825"/>
            <a:ext cx="743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DOSSIER FORMATIVO: NUOVO SERVIZIO ON-LINE DELLA CSE</a:t>
            </a:r>
            <a:r>
              <a:rPr lang="it-IT"/>
              <a:t>.</a:t>
            </a:r>
          </a:p>
          <a:p>
            <a:r>
              <a:rPr lang="it-IT"/>
              <a:t>I professionisti sanitari potranno consultare on-line il proprio dossier formativo, segnalare ulteriori bisogni formativi e valutare l’efficacia </a:t>
            </a:r>
          </a:p>
          <a:p>
            <a:r>
              <a:rPr lang="it-IT"/>
              <a:t>degli eventi 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11188" y="4005263"/>
            <a:ext cx="0" cy="1079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7885113" y="4005263"/>
            <a:ext cx="0" cy="18716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5013325"/>
            <a:ext cx="1649412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316</Words>
  <Application>Microsoft Office PowerPoint</Application>
  <PresentationFormat>Presentazione su schermo (4:3)</PresentationFormat>
  <Paragraphs>93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Arial Unicode MS</vt:lpstr>
      <vt:lpstr>Wingdings</vt:lpstr>
      <vt:lpstr>Struttura predefinita</vt:lpstr>
      <vt:lpstr>Presentazione standard di PowerPoint</vt:lpstr>
      <vt:lpstr>CONTESTO SPERIMENTAZIONE  </vt:lpstr>
      <vt:lpstr>Presentazione standard di PowerPoint</vt:lpstr>
      <vt:lpstr>LA CERTIFICAZIONE DI PERTINENZA</vt:lpstr>
      <vt:lpstr>STEP DEL PERCORSO  </vt:lpstr>
      <vt:lpstr>INDICATORI E TARGET  </vt:lpstr>
      <vt:lpstr>CARTA SANITARIA ELETTRONICA 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nencioni</dc:creator>
  <cp:lastModifiedBy>tecno</cp:lastModifiedBy>
  <cp:revision>199</cp:revision>
  <dcterms:created xsi:type="dcterms:W3CDTF">2012-02-23T10:18:32Z</dcterms:created>
  <dcterms:modified xsi:type="dcterms:W3CDTF">2013-11-05T07:48:47Z</dcterms:modified>
</cp:coreProperties>
</file>