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3543" autoAdjust="0"/>
    <p:restoredTop sz="94652" autoAdjust="0"/>
  </p:normalViewPr>
  <p:slideViewPr>
    <p:cSldViewPr>
      <p:cViewPr>
        <p:scale>
          <a:sx n="81" d="100"/>
          <a:sy n="81" d="100"/>
        </p:scale>
        <p:origin x="-6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SISTEMA NAZIONALE</c:v>
                </c:pt>
              </c:strCache>
            </c:strRef>
          </c:tx>
          <c:explosion val="22"/>
          <c:dPt>
            <c:idx val="0"/>
            <c:bubble3D val="0"/>
            <c:explosion val="15"/>
          </c:dPt>
          <c:dPt>
            <c:idx val="1"/>
            <c:bubble3D val="0"/>
            <c:explosion val="30"/>
            <c:spPr>
              <a:solidFill>
                <a:srgbClr val="00B050"/>
              </a:solidFill>
            </c:spPr>
          </c:dPt>
          <c:dPt>
            <c:idx val="2"/>
            <c:bubble3D val="0"/>
            <c:explosion val="2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6.1445392242636336E-2"/>
                  <c:y val="-0.249338520184976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74715660542434E-2"/>
                  <c:y val="1.01368578927634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2142023913677458E-4"/>
                  <c:y val="-2.373765779277590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3781441382327211E-2"/>
                  <c:y val="-6.92622797150356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Accreditati Provvisori</c:v>
                </c:pt>
                <c:pt idx="1">
                  <c:v>Accreditati Standard</c:v>
                </c:pt>
                <c:pt idx="2">
                  <c:v>In valutazione</c:v>
                </c:pt>
                <c:pt idx="3">
                  <c:v>Cancellati / Sospesi / Inammissibili / Diniego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 formatCode="#,##0">
                  <c:v>1003</c:v>
                </c:pt>
                <c:pt idx="1">
                  <c:v>82</c:v>
                </c:pt>
                <c:pt idx="2">
                  <c:v>150</c:v>
                </c:pt>
                <c:pt idx="3">
                  <c:v>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4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lang="it-IT"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lang="it-IT"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2"/>
        <c:txPr>
          <a:bodyPr/>
          <a:lstStyle/>
          <a:p>
            <a:pPr>
              <a:defRPr lang="it-IT"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3"/>
        <c:txPr>
          <a:bodyPr/>
          <a:lstStyle/>
          <a:p>
            <a:pPr>
              <a:defRPr lang="it-IT"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ayout/>
      <c:overlay val="0"/>
      <c:txPr>
        <a:bodyPr/>
        <a:lstStyle/>
        <a:p>
          <a:pPr>
            <a:defRPr lang="it-IT" sz="16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'Sheet 1'!$A$2:$B$22</c:f>
              <c:strCache>
                <c:ptCount val="21"/>
                <c:pt idx="0">
                  <c:v>PIEMONTE</c:v>
                </c:pt>
                <c:pt idx="1">
                  <c:v>VALLE D'AOSTA</c:v>
                </c:pt>
                <c:pt idx="2">
                  <c:v>LOMBARDIA</c:v>
                </c:pt>
                <c:pt idx="3">
                  <c:v>PROV AUT BZ</c:v>
                </c:pt>
                <c:pt idx="4">
                  <c:v>PROV AUT TN</c:v>
                </c:pt>
                <c:pt idx="5">
                  <c:v>VENETO</c:v>
                </c:pt>
                <c:pt idx="6">
                  <c:v>FRIULI-VENEZIA GIULIA</c:v>
                </c:pt>
                <c:pt idx="7">
                  <c:v>LIGURIA</c:v>
                </c:pt>
                <c:pt idx="8">
                  <c:v>EMILIA-ROMAGNA</c:v>
                </c:pt>
                <c:pt idx="9">
                  <c:v>TOSCANA</c:v>
                </c:pt>
                <c:pt idx="10">
                  <c:v>UMBRIA</c:v>
                </c:pt>
                <c:pt idx="11">
                  <c:v>MARCHE</c:v>
                </c:pt>
                <c:pt idx="12">
                  <c:v>LAZIO</c:v>
                </c:pt>
                <c:pt idx="13">
                  <c:v>ABRUZZO</c:v>
                </c:pt>
                <c:pt idx="14">
                  <c:v>MOLISE</c:v>
                </c:pt>
                <c:pt idx="15">
                  <c:v>CAMPANIA</c:v>
                </c:pt>
                <c:pt idx="16">
                  <c:v>PUGLIA</c:v>
                </c:pt>
                <c:pt idx="17">
                  <c:v>BASILICATA</c:v>
                </c:pt>
                <c:pt idx="18">
                  <c:v>CALABRIA</c:v>
                </c:pt>
                <c:pt idx="19">
                  <c:v>SICILIA</c:v>
                </c:pt>
                <c:pt idx="20">
                  <c:v>SARDEGNA</c:v>
                </c:pt>
              </c:strCache>
            </c:strRef>
          </c:cat>
          <c:val>
            <c:numRef>
              <c:f>'Sheet 1'!$C$2:$C$22</c:f>
              <c:numCache>
                <c:formatCode>#,##0</c:formatCode>
                <c:ptCount val="21"/>
                <c:pt idx="0">
                  <c:v>66</c:v>
                </c:pt>
                <c:pt idx="1">
                  <c:v>1</c:v>
                </c:pt>
                <c:pt idx="2">
                  <c:v>214</c:v>
                </c:pt>
                <c:pt idx="3">
                  <c:v>1</c:v>
                </c:pt>
                <c:pt idx="4">
                  <c:v>4</c:v>
                </c:pt>
                <c:pt idx="5">
                  <c:v>35</c:v>
                </c:pt>
                <c:pt idx="6">
                  <c:v>8</c:v>
                </c:pt>
                <c:pt idx="7">
                  <c:v>33</c:v>
                </c:pt>
                <c:pt idx="8">
                  <c:v>73</c:v>
                </c:pt>
                <c:pt idx="9">
                  <c:v>57</c:v>
                </c:pt>
                <c:pt idx="10">
                  <c:v>10</c:v>
                </c:pt>
                <c:pt idx="11">
                  <c:v>21</c:v>
                </c:pt>
                <c:pt idx="12">
                  <c:v>249</c:v>
                </c:pt>
                <c:pt idx="13">
                  <c:v>19</c:v>
                </c:pt>
                <c:pt idx="14">
                  <c:v>3</c:v>
                </c:pt>
                <c:pt idx="15">
                  <c:v>105</c:v>
                </c:pt>
                <c:pt idx="16">
                  <c:v>48</c:v>
                </c:pt>
                <c:pt idx="17">
                  <c:v>8</c:v>
                </c:pt>
                <c:pt idx="18">
                  <c:v>22</c:v>
                </c:pt>
                <c:pt idx="19">
                  <c:v>90</c:v>
                </c:pt>
                <c:pt idx="2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033216"/>
        <c:axId val="31034752"/>
        <c:axId val="0"/>
      </c:bar3DChart>
      <c:catAx>
        <c:axId val="3103321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 rot="-3300000"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it-IT"/>
          </a:p>
        </c:txPr>
        <c:crossAx val="31034752"/>
        <c:crosses val="autoZero"/>
        <c:auto val="1"/>
        <c:lblAlgn val="ctr"/>
        <c:lblOffset val="100"/>
        <c:noMultiLvlLbl val="0"/>
      </c:catAx>
      <c:valAx>
        <c:axId val="31034752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it-IT"/>
          </a:p>
        </c:txPr>
        <c:crossAx val="310332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  <c:spPr>
        <a:solidFill>
          <a:schemeClr val="bg1"/>
        </a:solidFill>
      </c:spPr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cat>
            <c:strRef>
              <c:f>Foglio1!$A$1:$A$30</c:f>
              <c:strCache>
                <c:ptCount val="30"/>
                <c:pt idx="0">
                  <c:v>Tecnico audiometrista </c:v>
                </c:pt>
                <c:pt idx="1">
                  <c:v>Tecnico audioprotesista</c:v>
                </c:pt>
                <c:pt idx="2">
                  <c:v>fisico</c:v>
                </c:pt>
                <c:pt idx="3">
                  <c:v>podologo</c:v>
                </c:pt>
                <c:pt idx="4">
                  <c:v>igienista dentale</c:v>
                </c:pt>
                <c:pt idx="5">
                  <c:v>Tecnico ortopedico</c:v>
                </c:pt>
                <c:pt idx="6">
                  <c:v>Tecnico della fisiopatologia cardiocircolatoria e perfusione cardiovascolare</c:v>
                </c:pt>
                <c:pt idx="7">
                  <c:v>Tecnico di neurofisiopatologia</c:v>
                </c:pt>
                <c:pt idx="8">
                  <c:v> Tecnico della prevenzione nell'ambiente e nei luoghi di lavoro</c:v>
                </c:pt>
                <c:pt idx="9">
                  <c:v> Tecnico della riabilitazione psichiatrica</c:v>
                </c:pt>
                <c:pt idx="10">
                  <c:v>Ortottista/Assistente di oftalmologia</c:v>
                </c:pt>
                <c:pt idx="11">
                  <c:v>chimico</c:v>
                </c:pt>
                <c:pt idx="12">
                  <c:v>dietista</c:v>
                </c:pt>
                <c:pt idx="13">
                  <c:v> Terapista occupazionale</c:v>
                </c:pt>
                <c:pt idx="14">
                  <c:v>educatore professionale</c:v>
                </c:pt>
                <c:pt idx="15">
                  <c:v>veterinario</c:v>
                </c:pt>
                <c:pt idx="16">
                  <c:v>assistente sanitario</c:v>
                </c:pt>
                <c:pt idx="17">
                  <c:v>Terapista della neuro e psicomotricità dell'età evolutiva</c:v>
                </c:pt>
                <c:pt idx="18">
                  <c:v>Tecnico sanitario di radiologia medica</c:v>
                </c:pt>
                <c:pt idx="19">
                  <c:v>logopedista</c:v>
                </c:pt>
                <c:pt idx="20">
                  <c:v>Ostetrica/o </c:v>
                </c:pt>
                <c:pt idx="21">
                  <c:v>Tecnico sanitario laboratorio biomedico</c:v>
                </c:pt>
                <c:pt idx="22">
                  <c:v>psicologo</c:v>
                </c:pt>
                <c:pt idx="23">
                  <c:v>odontoiatra</c:v>
                </c:pt>
                <c:pt idx="24">
                  <c:v>biologo</c:v>
                </c:pt>
                <c:pt idx="25">
                  <c:v>farmacista</c:v>
                </c:pt>
                <c:pt idx="26">
                  <c:v>fisioterapista</c:v>
                </c:pt>
                <c:pt idx="27">
                  <c:v>tutte le professioni</c:v>
                </c:pt>
                <c:pt idx="28">
                  <c:v>infermiere</c:v>
                </c:pt>
                <c:pt idx="29">
                  <c:v>medico</c:v>
                </c:pt>
              </c:strCache>
            </c:strRef>
          </c:cat>
          <c:val>
            <c:numRef>
              <c:f>Foglio1!$B$1:$B$30</c:f>
            </c:numRef>
          </c:val>
        </c:ser>
        <c:ser>
          <c:idx val="1"/>
          <c:order val="1"/>
          <c:invertIfNegative val="0"/>
          <c:cat>
            <c:strRef>
              <c:f>Foglio1!$A$1:$A$30</c:f>
              <c:strCache>
                <c:ptCount val="30"/>
                <c:pt idx="0">
                  <c:v>Tecnico audiometrista </c:v>
                </c:pt>
                <c:pt idx="1">
                  <c:v>Tecnico audioprotesista</c:v>
                </c:pt>
                <c:pt idx="2">
                  <c:v>fisico</c:v>
                </c:pt>
                <c:pt idx="3">
                  <c:v>podologo</c:v>
                </c:pt>
                <c:pt idx="4">
                  <c:v>igienista dentale</c:v>
                </c:pt>
                <c:pt idx="5">
                  <c:v>Tecnico ortopedico</c:v>
                </c:pt>
                <c:pt idx="6">
                  <c:v>Tecnico della fisiopatologia cardiocircolatoria e perfusione cardiovascolare</c:v>
                </c:pt>
                <c:pt idx="7">
                  <c:v>Tecnico di neurofisiopatologia</c:v>
                </c:pt>
                <c:pt idx="8">
                  <c:v> Tecnico della prevenzione nell'ambiente e nei luoghi di lavoro</c:v>
                </c:pt>
                <c:pt idx="9">
                  <c:v> Tecnico della riabilitazione psichiatrica</c:v>
                </c:pt>
                <c:pt idx="10">
                  <c:v>Ortottista/Assistente di oftalmologia</c:v>
                </c:pt>
                <c:pt idx="11">
                  <c:v>chimico</c:v>
                </c:pt>
                <c:pt idx="12">
                  <c:v>dietista</c:v>
                </c:pt>
                <c:pt idx="13">
                  <c:v> Terapista occupazionale</c:v>
                </c:pt>
                <c:pt idx="14">
                  <c:v>educatore professionale</c:v>
                </c:pt>
                <c:pt idx="15">
                  <c:v>veterinario</c:v>
                </c:pt>
                <c:pt idx="16">
                  <c:v>assistente sanitario</c:v>
                </c:pt>
                <c:pt idx="17">
                  <c:v>Terapista della neuro e psicomotricità dell'età evolutiva</c:v>
                </c:pt>
                <c:pt idx="18">
                  <c:v>Tecnico sanitario di radiologia medica</c:v>
                </c:pt>
                <c:pt idx="19">
                  <c:v>logopedista</c:v>
                </c:pt>
                <c:pt idx="20">
                  <c:v>Ostetrica/o </c:v>
                </c:pt>
                <c:pt idx="21">
                  <c:v>Tecnico sanitario laboratorio biomedico</c:v>
                </c:pt>
                <c:pt idx="22">
                  <c:v>psicologo</c:v>
                </c:pt>
                <c:pt idx="23">
                  <c:v>odontoiatra</c:v>
                </c:pt>
                <c:pt idx="24">
                  <c:v>biologo</c:v>
                </c:pt>
                <c:pt idx="25">
                  <c:v>farmacista</c:v>
                </c:pt>
                <c:pt idx="26">
                  <c:v>fisioterapista</c:v>
                </c:pt>
                <c:pt idx="27">
                  <c:v>tutte le professioni</c:v>
                </c:pt>
                <c:pt idx="28">
                  <c:v>infermiere</c:v>
                </c:pt>
                <c:pt idx="29">
                  <c:v>medico</c:v>
                </c:pt>
              </c:strCache>
            </c:strRef>
          </c:cat>
          <c:val>
            <c:numRef>
              <c:f>Foglio1!$C$1:$C$30</c:f>
            </c:numRef>
          </c:val>
        </c:ser>
        <c:ser>
          <c:idx val="2"/>
          <c:order val="2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Foglio1!$A$1:$A$30</c:f>
              <c:strCache>
                <c:ptCount val="30"/>
                <c:pt idx="0">
                  <c:v>Tecnico audiometrista </c:v>
                </c:pt>
                <c:pt idx="1">
                  <c:v>Tecnico audioprotesista</c:v>
                </c:pt>
                <c:pt idx="2">
                  <c:v>fisico</c:v>
                </c:pt>
                <c:pt idx="3">
                  <c:v>podologo</c:v>
                </c:pt>
                <c:pt idx="4">
                  <c:v>igienista dentale</c:v>
                </c:pt>
                <c:pt idx="5">
                  <c:v>Tecnico ortopedico</c:v>
                </c:pt>
                <c:pt idx="6">
                  <c:v>Tecnico della fisiopatologia cardiocircolatoria e perfusione cardiovascolare</c:v>
                </c:pt>
                <c:pt idx="7">
                  <c:v>Tecnico di neurofisiopatologia</c:v>
                </c:pt>
                <c:pt idx="8">
                  <c:v> Tecnico della prevenzione nell'ambiente e nei luoghi di lavoro</c:v>
                </c:pt>
                <c:pt idx="9">
                  <c:v> Tecnico della riabilitazione psichiatrica</c:v>
                </c:pt>
                <c:pt idx="10">
                  <c:v>Ortottista/Assistente di oftalmologia</c:v>
                </c:pt>
                <c:pt idx="11">
                  <c:v>chimico</c:v>
                </c:pt>
                <c:pt idx="12">
                  <c:v>dietista</c:v>
                </c:pt>
                <c:pt idx="13">
                  <c:v> Terapista occupazionale</c:v>
                </c:pt>
                <c:pt idx="14">
                  <c:v>educatore professionale</c:v>
                </c:pt>
                <c:pt idx="15">
                  <c:v>veterinario</c:v>
                </c:pt>
                <c:pt idx="16">
                  <c:v>assistente sanitario</c:v>
                </c:pt>
                <c:pt idx="17">
                  <c:v>Terapista della neuro e psicomotricità dell'età evolutiva</c:v>
                </c:pt>
                <c:pt idx="18">
                  <c:v>Tecnico sanitario di radiologia medica</c:v>
                </c:pt>
                <c:pt idx="19">
                  <c:v>logopedista</c:v>
                </c:pt>
                <c:pt idx="20">
                  <c:v>Ostetrica/o </c:v>
                </c:pt>
                <c:pt idx="21">
                  <c:v>Tecnico sanitario laboratorio biomedico</c:v>
                </c:pt>
                <c:pt idx="22">
                  <c:v>psicologo</c:v>
                </c:pt>
                <c:pt idx="23">
                  <c:v>odontoiatra</c:v>
                </c:pt>
                <c:pt idx="24">
                  <c:v>biologo</c:v>
                </c:pt>
                <c:pt idx="25">
                  <c:v>farmacista</c:v>
                </c:pt>
                <c:pt idx="26">
                  <c:v>fisioterapista</c:v>
                </c:pt>
                <c:pt idx="27">
                  <c:v>tutte le professioni</c:v>
                </c:pt>
                <c:pt idx="28">
                  <c:v>infermiere</c:v>
                </c:pt>
                <c:pt idx="29">
                  <c:v>medico</c:v>
                </c:pt>
              </c:strCache>
            </c:strRef>
          </c:cat>
          <c:val>
            <c:numRef>
              <c:f>Foglio1!$D$1:$D$30</c:f>
              <c:numCache>
                <c:formatCode>General</c:formatCode>
                <c:ptCount val="30"/>
                <c:pt idx="0">
                  <c:v>319</c:v>
                </c:pt>
                <c:pt idx="1">
                  <c:v>326</c:v>
                </c:pt>
                <c:pt idx="2">
                  <c:v>371</c:v>
                </c:pt>
                <c:pt idx="3">
                  <c:v>373</c:v>
                </c:pt>
                <c:pt idx="4">
                  <c:v>498</c:v>
                </c:pt>
                <c:pt idx="5">
                  <c:v>552</c:v>
                </c:pt>
                <c:pt idx="6">
                  <c:v>620</c:v>
                </c:pt>
                <c:pt idx="7">
                  <c:v>653</c:v>
                </c:pt>
                <c:pt idx="8">
                  <c:v>733</c:v>
                </c:pt>
                <c:pt idx="9">
                  <c:v>756</c:v>
                </c:pt>
                <c:pt idx="10">
                  <c:v>907</c:v>
                </c:pt>
                <c:pt idx="11">
                  <c:v>1260</c:v>
                </c:pt>
                <c:pt idx="12">
                  <c:v>1544</c:v>
                </c:pt>
                <c:pt idx="13">
                  <c:v>1599</c:v>
                </c:pt>
                <c:pt idx="14">
                  <c:v>1616</c:v>
                </c:pt>
                <c:pt idx="15">
                  <c:v>1691</c:v>
                </c:pt>
                <c:pt idx="16">
                  <c:v>1723</c:v>
                </c:pt>
                <c:pt idx="17">
                  <c:v>1869</c:v>
                </c:pt>
                <c:pt idx="18">
                  <c:v>1972</c:v>
                </c:pt>
                <c:pt idx="19">
                  <c:v>2019</c:v>
                </c:pt>
                <c:pt idx="20">
                  <c:v>2027</c:v>
                </c:pt>
                <c:pt idx="21">
                  <c:v>2966</c:v>
                </c:pt>
                <c:pt idx="22">
                  <c:v>4501</c:v>
                </c:pt>
                <c:pt idx="23">
                  <c:v>4847</c:v>
                </c:pt>
                <c:pt idx="24">
                  <c:v>5695</c:v>
                </c:pt>
                <c:pt idx="25">
                  <c:v>6475</c:v>
                </c:pt>
                <c:pt idx="26">
                  <c:v>6535</c:v>
                </c:pt>
                <c:pt idx="27">
                  <c:v>7945</c:v>
                </c:pt>
                <c:pt idx="28">
                  <c:v>18426</c:v>
                </c:pt>
                <c:pt idx="29">
                  <c:v>48316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093504"/>
        <c:axId val="31095040"/>
        <c:axId val="0"/>
      </c:bar3DChart>
      <c:catAx>
        <c:axId val="31093504"/>
        <c:scaling>
          <c:orientation val="minMax"/>
        </c:scaling>
        <c:delete val="0"/>
        <c:axPos val="l"/>
        <c:majorGridlines>
          <c:spPr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</c:majorGridlines>
        <c:majorTickMark val="out"/>
        <c:minorTickMark val="none"/>
        <c:tickLblPos val="nextTo"/>
        <c:txPr>
          <a:bodyPr/>
          <a:lstStyle/>
          <a:p>
            <a:pPr>
              <a:defRPr sz="700" b="1" baseline="0"/>
            </a:pPr>
            <a:endParaRPr lang="it-IT"/>
          </a:p>
        </c:txPr>
        <c:crossAx val="31095040"/>
        <c:crosses val="autoZero"/>
        <c:auto val="1"/>
        <c:lblAlgn val="ctr"/>
        <c:lblOffset val="100"/>
        <c:noMultiLvlLbl val="0"/>
      </c:catAx>
      <c:valAx>
        <c:axId val="3109504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109350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E9B66-92FB-4F83-BC3B-0EC265014A85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35827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723D4-6323-439E-9674-839D97F8F872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60573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F241D-D604-49F6-848B-9B788C51AF73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64449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BA1FF-A1C4-41D4-ABEE-18F45AB5DE47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56637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6EE4E-EA3C-4416-A4A5-A844CF1EDF7E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56068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90ADB-84D0-43C5-B8F6-BDD4675A12C2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49534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701E1-784F-414E-B7BD-0258A025BB1B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62132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A6BBC-7444-4D3C-91DE-2AD16BB5AE11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57298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CB01-F344-4588-9DE5-4F2FFEA5D51B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4412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D373E-3591-4375-9F76-56E950B1A116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81178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9E753-6DFC-438A-A1E8-485308044BA4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32764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modificar el estilo de texto del patrón</a:t>
            </a:r>
          </a:p>
          <a:p>
            <a:pPr lvl="1"/>
            <a:r>
              <a:rPr lang="es-ES" altLang="it-IT" smtClean="0"/>
              <a:t>Segundo nivel</a:t>
            </a:r>
          </a:p>
          <a:p>
            <a:pPr lvl="2"/>
            <a:r>
              <a:rPr lang="es-ES" altLang="it-IT" smtClean="0"/>
              <a:t>Tercer nivel</a:t>
            </a:r>
          </a:p>
          <a:p>
            <a:pPr lvl="3"/>
            <a:r>
              <a:rPr lang="es-ES" altLang="it-IT" smtClean="0"/>
              <a:t>Cuarto nivel</a:t>
            </a:r>
          </a:p>
          <a:p>
            <a:pPr lvl="4"/>
            <a:r>
              <a:rPr lang="es-ES" altLang="it-I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E41FB4B-BAF9-4B8D-A999-1D71C96295DD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"/>
          <p:cNvSpPr>
            <a:spLocks noChangeArrowheads="1"/>
          </p:cNvSpPr>
          <p:nvPr/>
        </p:nvSpPr>
        <p:spPr bwMode="auto">
          <a:xfrm>
            <a:off x="1403350" y="2276475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endParaRPr lang="it-IT" altLang="it-IT" sz="3200"/>
          </a:p>
        </p:txBody>
      </p:sp>
      <p:graphicFrame>
        <p:nvGraphicFramePr>
          <p:cNvPr id="8" name="Grafico 7"/>
          <p:cNvGraphicFramePr>
            <a:graphicFrameLocks/>
          </p:cNvGraphicFramePr>
          <p:nvPr/>
        </p:nvGraphicFramePr>
        <p:xfrm>
          <a:off x="273050" y="1196975"/>
          <a:ext cx="8526463" cy="516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Rectangle 25"/>
          <p:cNvSpPr>
            <a:spLocks noChangeArrowheads="1"/>
          </p:cNvSpPr>
          <p:nvPr/>
        </p:nvSpPr>
        <p:spPr bwMode="auto">
          <a:xfrm>
            <a:off x="31750" y="3571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 altLang="it-IT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3676650" y="1452563"/>
            <a:ext cx="4572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PROVIDER ECM</a:t>
            </a:r>
            <a:endParaRPr lang="it-IT" altLang="it-IT" sz="1200">
              <a:solidFill>
                <a:schemeClr val="bg1"/>
              </a:solidFill>
            </a:endParaRPr>
          </a:p>
          <a:p>
            <a:pPr algn="ctr" eaLnBrk="0" hangingPunct="0"/>
            <a:r>
              <a:rPr lang="it-IT" altLang="it-IT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ACCREDITAMENTO NAZIONALE</a:t>
            </a:r>
            <a:endParaRPr lang="it-IT" altLang="it-IT" sz="1200">
              <a:solidFill>
                <a:schemeClr val="bg1"/>
              </a:solidFill>
            </a:endParaRPr>
          </a:p>
        </p:txBody>
      </p:sp>
      <p:pic>
        <p:nvPicPr>
          <p:cNvPr id="2054" name="Picture 5" descr="http://agenas-buonepratiche-cp.it/survey/loghi/age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672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http://www.cedservizi.it/assets/images/marchi%20vari/LOGO%20EC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75" y="0"/>
            <a:ext cx="4276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http://agenas-buonepratiche-cp.it/survey/loghi/age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672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84213" y="1196975"/>
          <a:ext cx="7775575" cy="4248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4637"/>
                <a:gridCol w="1554637"/>
                <a:gridCol w="1555433"/>
                <a:gridCol w="1555433"/>
                <a:gridCol w="1555433"/>
              </a:tblGrid>
              <a:tr h="1257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REGIONE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PROVIDER ACCREDITATI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PROVIDER CANCELLATI SOSPESI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O CON DINIEGO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PROVIDER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IN LAVORAZIONE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EVENTI DEFINITIVI RAPPORTATI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PUGLIA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675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SICILIA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147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948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CALABRIA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BASILICATA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CAMPANIA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ABRUZZO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SARDEGNA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143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VENETO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FRIULI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  <a:tr h="29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totale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156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154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1.743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 anchor="ctr"/>
                </a:tc>
              </a:tr>
            </a:tbl>
          </a:graphicData>
        </a:graphic>
      </p:graphicFrame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2124075" y="0"/>
            <a:ext cx="457200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2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ACCREDITAMENTI REGIONALI </a:t>
            </a:r>
            <a:endParaRPr lang="it-IT" altLang="it-IT" sz="2200">
              <a:solidFill>
                <a:schemeClr val="bg1"/>
              </a:solidFill>
            </a:endParaRPr>
          </a:p>
          <a:p>
            <a:pPr algn="ctr" eaLnBrk="0" hangingPunct="0"/>
            <a:r>
              <a:rPr lang="it-IT" altLang="it-IT" sz="22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Regioni in convenzione con Agenas</a:t>
            </a:r>
            <a:endParaRPr lang="it-IT" altLang="it-IT" sz="2200">
              <a:solidFill>
                <a:schemeClr val="bg1"/>
              </a:solidFill>
            </a:endParaRPr>
          </a:p>
          <a:p>
            <a:pPr algn="ctr" eaLnBrk="0" hangingPunct="0"/>
            <a:endParaRPr lang="it-IT" altLang="it-IT" sz="22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476250"/>
          </a:xfrm>
        </p:spPr>
        <p:txBody>
          <a:bodyPr/>
          <a:lstStyle/>
          <a:p>
            <a:pPr eaLnBrk="1" hangingPunct="1"/>
            <a:r>
              <a:rPr lang="it-IT" sz="1800" b="1" smtClean="0">
                <a:solidFill>
                  <a:schemeClr val="bg1"/>
                </a:solidFill>
              </a:rPr>
              <a:t/>
            </a:r>
            <a:br>
              <a:rPr lang="it-IT" sz="1800" b="1" smtClean="0">
                <a:solidFill>
                  <a:schemeClr val="bg1"/>
                </a:solidFill>
              </a:rPr>
            </a:br>
            <a:r>
              <a:rPr lang="it-IT" sz="1800" b="1" smtClean="0">
                <a:solidFill>
                  <a:schemeClr val="bg1"/>
                </a:solidFill>
              </a:rPr>
              <a:t/>
            </a:r>
            <a:br>
              <a:rPr lang="it-IT" sz="1800" b="1" smtClean="0">
                <a:solidFill>
                  <a:schemeClr val="bg1"/>
                </a:solidFill>
              </a:rPr>
            </a:br>
            <a:r>
              <a:rPr lang="it-IT" sz="1800" b="1" smtClean="0">
                <a:solidFill>
                  <a:schemeClr val="bg1"/>
                </a:solidFill>
              </a:rPr>
              <a:t>SUDDIVISIONE DEI PROVIDER NAZIONALI ACCREDITATI PER REGIONE </a:t>
            </a:r>
            <a:r>
              <a:rPr lang="it-IT" smtClean="0">
                <a:solidFill>
                  <a:schemeClr val="bg1"/>
                </a:solidFill>
              </a:rPr>
              <a:t/>
            </a:r>
            <a:br>
              <a:rPr lang="it-IT" smtClean="0">
                <a:solidFill>
                  <a:schemeClr val="bg1"/>
                </a:solidFill>
              </a:rPr>
            </a:br>
            <a:endParaRPr lang="it-IT" smtClean="0">
              <a:solidFill>
                <a:schemeClr val="bg1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-108520" y="836712"/>
          <a:ext cx="9468544" cy="5616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179388" y="115888"/>
            <a:ext cx="8424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800">
                <a:solidFill>
                  <a:schemeClr val="bg1"/>
                </a:solidFill>
              </a:rPr>
              <a:t>Eventi definitivi rapportati alla data del 31/10/13</a:t>
            </a: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6350" y="908050"/>
            <a:ext cx="91440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2800">
                <a:solidFill>
                  <a:schemeClr val="bg1"/>
                </a:solidFill>
              </a:rPr>
              <a:t>2011: 19.561 (+ 13.218 del sistema di accreditamento eventi che era ancora in vigore)</a:t>
            </a:r>
          </a:p>
          <a:p>
            <a:endParaRPr lang="it-IT" sz="2800">
              <a:solidFill>
                <a:schemeClr val="bg1"/>
              </a:solidFill>
            </a:endParaRPr>
          </a:p>
          <a:p>
            <a:r>
              <a:rPr lang="it-IT" sz="2800">
                <a:solidFill>
                  <a:schemeClr val="bg1"/>
                </a:solidFill>
              </a:rPr>
              <a:t>2012: 30.618</a:t>
            </a:r>
          </a:p>
          <a:p>
            <a:endParaRPr lang="it-IT" sz="2800">
              <a:solidFill>
                <a:schemeClr val="bg1"/>
              </a:solidFill>
            </a:endParaRPr>
          </a:p>
          <a:p>
            <a:r>
              <a:rPr lang="it-IT" sz="2800">
                <a:solidFill>
                  <a:schemeClr val="bg1"/>
                </a:solidFill>
              </a:rPr>
              <a:t>2013: 19.128 (+ 13.466 in corso di svolgimento o programmati entro il 31/12/2013)</a:t>
            </a:r>
          </a:p>
          <a:p>
            <a:endParaRPr lang="it-IT" sz="2800">
              <a:solidFill>
                <a:schemeClr val="bg1"/>
              </a:solidFill>
            </a:endParaRPr>
          </a:p>
          <a:p>
            <a:r>
              <a:rPr lang="it-IT" sz="2800">
                <a:solidFill>
                  <a:schemeClr val="bg1"/>
                </a:solidFill>
              </a:rPr>
              <a:t>TOTALE TRIENNIO: 69.307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-242888"/>
            <a:ext cx="8229600" cy="1143001"/>
          </a:xfrm>
        </p:spPr>
        <p:txBody>
          <a:bodyPr/>
          <a:lstStyle/>
          <a:p>
            <a:pPr eaLnBrk="1" hangingPunct="1"/>
            <a:r>
              <a:rPr lang="it-IT" sz="1800" smtClean="0">
                <a:solidFill>
                  <a:schemeClr val="bg1"/>
                </a:solidFill>
              </a:rPr>
              <a:t>Distinzione per professione (triennio 2011-2013)</a:t>
            </a:r>
            <a:br>
              <a:rPr lang="it-IT" sz="1800" smtClean="0">
                <a:solidFill>
                  <a:schemeClr val="bg1"/>
                </a:solidFill>
              </a:rPr>
            </a:br>
            <a:endParaRPr lang="it-IT" sz="1800" smtClean="0">
              <a:solidFill>
                <a:schemeClr val="bg1"/>
              </a:solidFill>
            </a:endParaRPr>
          </a:p>
        </p:txBody>
      </p:sp>
      <p:graphicFrame>
        <p:nvGraphicFramePr>
          <p:cNvPr id="4" name="Grafico 3"/>
          <p:cNvGraphicFramePr/>
          <p:nvPr/>
        </p:nvGraphicFramePr>
        <p:xfrm>
          <a:off x="395536" y="404664"/>
          <a:ext cx="81369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contenuto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it-IT" sz="4400" b="1" smtClean="0">
                <a:solidFill>
                  <a:schemeClr val="bg1"/>
                </a:solidFill>
              </a:rPr>
              <a:t>Grazie per l’attenzione.</a:t>
            </a:r>
          </a:p>
          <a:p>
            <a:pPr marL="0" indent="0" algn="ctr" eaLnBrk="1" hangingPunct="1">
              <a:buFontTx/>
              <a:buNone/>
            </a:pPr>
            <a:endParaRPr lang="it-IT" sz="4400" b="1" smtClean="0">
              <a:solidFill>
                <a:schemeClr val="bg1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it-IT" sz="4400" b="1" smtClean="0">
              <a:solidFill>
                <a:schemeClr val="bg1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it-IT" sz="4400" b="1" smtClean="0">
              <a:solidFill>
                <a:schemeClr val="bg1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it-IT" sz="4400" b="1" smtClean="0">
                <a:solidFill>
                  <a:schemeClr val="bg1"/>
                </a:solidFill>
              </a:rPr>
              <a:t>				</a:t>
            </a:r>
            <a:r>
              <a:rPr lang="it-IT" sz="1800" smtClean="0">
                <a:solidFill>
                  <a:schemeClr val="bg1"/>
                </a:solidFill>
              </a:rPr>
              <a:t>Achille Iachino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iseño predeterminado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136</Words>
  <Application>Microsoft Office PowerPoint</Application>
  <PresentationFormat>Presentazione su schermo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Diseño predeterminado</vt:lpstr>
      <vt:lpstr>Presentazione standard di PowerPoint</vt:lpstr>
      <vt:lpstr>Presentazione standard di PowerPoint</vt:lpstr>
      <vt:lpstr>  SUDDIVISIONE DEI PROVIDER NAZIONALI ACCREDITATI PER REGIONE  </vt:lpstr>
      <vt:lpstr>Presentazione standard di PowerPoint</vt:lpstr>
      <vt:lpstr>Distinzione per professione (triennio 2011-2013) </vt:lpstr>
      <vt:lpstr>Presentazione standard di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tecno</cp:lastModifiedBy>
  <cp:revision>65</cp:revision>
  <dcterms:created xsi:type="dcterms:W3CDTF">2010-05-23T14:28:12Z</dcterms:created>
  <dcterms:modified xsi:type="dcterms:W3CDTF">2013-11-04T14:23:19Z</dcterms:modified>
</cp:coreProperties>
</file>