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73" r:id="rId4"/>
    <p:sldId id="281" r:id="rId5"/>
    <p:sldId id="294" r:id="rId6"/>
    <p:sldId id="282" r:id="rId7"/>
    <p:sldId id="283" r:id="rId8"/>
    <p:sldId id="278" r:id="rId9"/>
    <p:sldId id="275" r:id="rId10"/>
    <p:sldId id="280" r:id="rId11"/>
    <p:sldId id="279" r:id="rId12"/>
    <p:sldId id="274" r:id="rId13"/>
    <p:sldId id="292" r:id="rId14"/>
    <p:sldId id="269" r:id="rId15"/>
    <p:sldId id="276" r:id="rId16"/>
    <p:sldId id="286" r:id="rId17"/>
    <p:sldId id="288" r:id="rId18"/>
    <p:sldId id="277" r:id="rId19"/>
    <p:sldId id="285" r:id="rId20"/>
    <p:sldId id="293" r:id="rId21"/>
    <p:sldId id="270" r:id="rId22"/>
    <p:sldId id="257" r:id="rId23"/>
    <p:sldId id="258" r:id="rId24"/>
    <p:sldId id="291" r:id="rId25"/>
    <p:sldId id="290" r:id="rId2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548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37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53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7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1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8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66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92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65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05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59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550D-44BE-2849-ADCA-1E828BF29226}" type="datetimeFigureOut">
              <a:rPr lang="it-IT" smtClean="0"/>
              <a:t>16/10/2012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83756-73EA-CA49-B5F7-1811A1601B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96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95943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 RISVOLTI DISCIPLINARI DELL’OBBLIGO FORMATIVO ECM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61955"/>
            <a:ext cx="6400800" cy="1017659"/>
          </a:xfrm>
        </p:spPr>
        <p:txBody>
          <a:bodyPr>
            <a:normAutofit/>
          </a:bodyPr>
          <a:lstStyle/>
          <a:p>
            <a:r>
              <a:rPr lang="it-IT" sz="3600" dirty="0" smtClean="0"/>
              <a:t>Roberta </a:t>
            </a:r>
            <a:r>
              <a:rPr lang="it-IT" sz="3600" dirty="0" err="1" smtClean="0"/>
              <a:t>Chersevani</a:t>
            </a:r>
            <a:endParaRPr lang="it-IT" sz="3600" dirty="0"/>
          </a:p>
        </p:txBody>
      </p:sp>
      <p:pic>
        <p:nvPicPr>
          <p:cNvPr id="4" name="Immagine 3" descr="forum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3" y="226152"/>
            <a:ext cx="5702300" cy="2260600"/>
          </a:xfrm>
          <a:prstGeom prst="rect">
            <a:avLst/>
          </a:prstGeom>
        </p:spPr>
      </p:pic>
      <p:pic>
        <p:nvPicPr>
          <p:cNvPr id="5" name="Immagine 4" descr="foru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00752"/>
            <a:ext cx="23495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5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I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917700"/>
            <a:ext cx="6959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0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2554931"/>
            <a:ext cx="70612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9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RITER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859"/>
            <a:ext cx="9144000" cy="1130531"/>
          </a:xfrm>
          <a:prstGeom prst="rect">
            <a:avLst/>
          </a:prstGeom>
        </p:spPr>
      </p:pic>
      <p:pic>
        <p:nvPicPr>
          <p:cNvPr id="3" name="Immagine 2" descr="TUTOR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3737"/>
            <a:ext cx="9144000" cy="14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ECRET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6" y="953740"/>
            <a:ext cx="6400800" cy="1841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49589" y="3496406"/>
            <a:ext cx="77523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Art. 7</a:t>
            </a:r>
          </a:p>
          <a:p>
            <a:r>
              <a:rPr lang="it-IT" sz="2800" dirty="0" smtClean="0"/>
              <a:t>… formazione è obbligatoria</a:t>
            </a:r>
          </a:p>
          <a:p>
            <a:r>
              <a:rPr lang="it-IT" sz="2800" dirty="0" smtClean="0"/>
              <a:t>… controllo e verifica agli Ordini professionali</a:t>
            </a:r>
          </a:p>
          <a:p>
            <a:endParaRPr lang="it-IT" sz="2800" dirty="0"/>
          </a:p>
          <a:p>
            <a:r>
              <a:rPr lang="it-IT" sz="2800" b="1" dirty="0" smtClean="0"/>
              <a:t>La violazione dell’obbligo di formazione costituisce</a:t>
            </a:r>
          </a:p>
          <a:p>
            <a:r>
              <a:rPr lang="it-IT" sz="2800" b="1" dirty="0" smtClean="0"/>
              <a:t> illecito disciplinare.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09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dic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878"/>
            <a:ext cx="9144000" cy="4625788"/>
          </a:xfrm>
          <a:prstGeom prst="rect">
            <a:avLst/>
          </a:prstGeom>
        </p:spPr>
      </p:pic>
      <p:pic>
        <p:nvPicPr>
          <p:cNvPr id="3" name="Immagine 2" descr="forum1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88"/>
            <a:ext cx="9144000" cy="16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dic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502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6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7329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u="sng" dirty="0" smtClean="0"/>
              <a:t>Qualità, appropriatezza ed equità delle</a:t>
            </a:r>
            <a:br>
              <a:rPr lang="it-IT" sz="3600" u="sng" dirty="0" smtClean="0"/>
            </a:br>
            <a:r>
              <a:rPr lang="it-IT" sz="3600" u="sng" dirty="0" smtClean="0"/>
              <a:t>prestazioni</a:t>
            </a:r>
            <a:r>
              <a:rPr lang="it-IT" sz="3600" dirty="0" smtClean="0"/>
              <a:t>             (70)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57159"/>
            <a:ext cx="8229600" cy="1635135"/>
          </a:xfrm>
        </p:spPr>
        <p:txBody>
          <a:bodyPr>
            <a:normAutofit/>
          </a:bodyPr>
          <a:lstStyle/>
          <a:p>
            <a:r>
              <a:rPr lang="it-IT" dirty="0" smtClean="0"/>
              <a:t>… sicurezza</a:t>
            </a:r>
          </a:p>
        </p:txBody>
      </p:sp>
      <p:pic>
        <p:nvPicPr>
          <p:cNvPr id="4" name="Immagine 3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46" y="5763402"/>
            <a:ext cx="991208" cy="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u="sng" dirty="0" smtClean="0"/>
              <a:t>Conflitto di interesse</a:t>
            </a:r>
            <a:r>
              <a:rPr lang="it-IT" sz="3600" dirty="0" smtClean="0"/>
              <a:t>       (30)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69568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… dichiara</a:t>
            </a:r>
          </a:p>
          <a:p>
            <a:r>
              <a:rPr lang="it-IT" dirty="0" smtClean="0"/>
              <a:t>… rispetta note applicative</a:t>
            </a:r>
          </a:p>
        </p:txBody>
      </p:sp>
      <p:pic>
        <p:nvPicPr>
          <p:cNvPr id="4" name="Immagine 3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46" y="5763402"/>
            <a:ext cx="991208" cy="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3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u="sng" dirty="0" smtClean="0"/>
              <a:t>Aggiornamento e formazione professionale permanente</a:t>
            </a:r>
            <a:r>
              <a:rPr lang="it-IT" sz="3600" dirty="0" smtClean="0"/>
              <a:t>        (19)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9591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… </a:t>
            </a:r>
            <a:r>
              <a:rPr lang="it-IT" dirty="0"/>
              <a:t>p</a:t>
            </a:r>
            <a:r>
              <a:rPr lang="it-IT" dirty="0" smtClean="0"/>
              <a:t>rocesso educazione continua</a:t>
            </a:r>
          </a:p>
          <a:p>
            <a:r>
              <a:rPr lang="it-IT" dirty="0" smtClean="0"/>
              <a:t>… aggiornamento competenze</a:t>
            </a:r>
          </a:p>
          <a:p>
            <a:r>
              <a:rPr lang="it-IT" dirty="0" smtClean="0"/>
              <a:t>… etica e deontologia</a:t>
            </a:r>
          </a:p>
          <a:p>
            <a:r>
              <a:rPr lang="it-IT" dirty="0" smtClean="0"/>
              <a:t>… relazionalità, organizzazione</a:t>
            </a:r>
          </a:p>
          <a:p>
            <a:r>
              <a:rPr lang="it-IT" dirty="0" smtClean="0"/>
              <a:t>… interazione </a:t>
            </a:r>
            <a:r>
              <a:rPr lang="it-IT" dirty="0" err="1" smtClean="0"/>
              <a:t>multiprofessionale</a:t>
            </a:r>
            <a:endParaRPr lang="it-IT" dirty="0" smtClean="0"/>
          </a:p>
          <a:p>
            <a:r>
              <a:rPr lang="it-IT" dirty="0" smtClean="0"/>
              <a:t>… responsabilità, sicurezza</a:t>
            </a:r>
          </a:p>
          <a:p>
            <a:r>
              <a:rPr lang="it-IT" dirty="0" smtClean="0"/>
              <a:t>… </a:t>
            </a:r>
            <a:r>
              <a:rPr lang="it-IT" i="1" dirty="0" smtClean="0"/>
              <a:t>leadership</a:t>
            </a:r>
          </a:p>
          <a:p>
            <a:r>
              <a:rPr lang="it-IT" dirty="0" smtClean="0"/>
              <a:t>… qualità</a:t>
            </a:r>
            <a:endParaRPr lang="it-IT" dirty="0"/>
          </a:p>
        </p:txBody>
      </p:sp>
      <p:pic>
        <p:nvPicPr>
          <p:cNvPr id="4" name="Immagine 3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46" y="5763402"/>
            <a:ext cx="991208" cy="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u="sng" dirty="0" smtClean="0"/>
              <a:t>Aggiornamento e formazione professionale permanente</a:t>
            </a:r>
            <a:r>
              <a:rPr lang="it-IT" sz="3600" dirty="0" smtClean="0"/>
              <a:t>         (19)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070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… reiterato rifiuto</a:t>
            </a:r>
          </a:p>
          <a:p>
            <a:r>
              <a:rPr lang="it-IT" dirty="0" smtClean="0"/>
              <a:t>… effettiva e documentata impossibilità</a:t>
            </a:r>
          </a:p>
          <a:p>
            <a:r>
              <a:rPr lang="it-IT" dirty="0" smtClean="0"/>
              <a:t>… effettiva disponibilità e accessibilità ad attività formative coerenti</a:t>
            </a:r>
          </a:p>
          <a:p>
            <a:r>
              <a:rPr lang="it-IT" dirty="0" smtClean="0"/>
              <a:t>… profili di coerenza tra contenuti attività formativa conseguita e caratteristiche della propria attività</a:t>
            </a:r>
          </a:p>
          <a:p>
            <a:r>
              <a:rPr lang="it-IT" dirty="0" smtClean="0"/>
              <a:t>… disponibilità a correggere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le inadempienze</a:t>
            </a:r>
          </a:p>
        </p:txBody>
      </p:sp>
      <p:pic>
        <p:nvPicPr>
          <p:cNvPr id="4" name="Immagine 3" descr="lo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46" y="5763402"/>
            <a:ext cx="991208" cy="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195943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OBBLIGO FORMATIVO E FNOMCEO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261955"/>
            <a:ext cx="6400800" cy="1017659"/>
          </a:xfrm>
        </p:spPr>
        <p:txBody>
          <a:bodyPr>
            <a:normAutofit/>
          </a:bodyPr>
          <a:lstStyle/>
          <a:p>
            <a:r>
              <a:rPr lang="it-IT" sz="3600" dirty="0" smtClean="0"/>
              <a:t>Roberta </a:t>
            </a:r>
            <a:r>
              <a:rPr lang="it-IT" sz="3600" dirty="0" err="1" smtClean="0"/>
              <a:t>Chersevani</a:t>
            </a:r>
            <a:endParaRPr lang="it-IT" sz="3600" dirty="0"/>
          </a:p>
        </p:txBody>
      </p:sp>
      <p:pic>
        <p:nvPicPr>
          <p:cNvPr id="4" name="Immagine 3" descr="forum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3" y="226152"/>
            <a:ext cx="5702300" cy="2260600"/>
          </a:xfrm>
          <a:prstGeom prst="rect">
            <a:avLst/>
          </a:prstGeom>
        </p:spPr>
      </p:pic>
      <p:pic>
        <p:nvPicPr>
          <p:cNvPr id="5" name="Immagine 4" descr="foru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200752"/>
            <a:ext cx="2349500" cy="1155700"/>
          </a:xfrm>
          <a:prstGeom prst="rect">
            <a:avLst/>
          </a:prstGeom>
        </p:spPr>
      </p:pic>
      <p:pic>
        <p:nvPicPr>
          <p:cNvPr id="6" name="Immagine 5" descr="log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34" y="5624241"/>
            <a:ext cx="991208" cy="9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aro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alduzz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22" y="1454150"/>
            <a:ext cx="3048000" cy="1968500"/>
          </a:xfrm>
          <a:prstGeom prst="rect">
            <a:avLst/>
          </a:prstGeom>
        </p:spPr>
      </p:pic>
      <p:pic>
        <p:nvPicPr>
          <p:cNvPr id="5" name="Immagine 4" descr="bianc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3"/>
          <a:stretch/>
        </p:blipFill>
        <p:spPr>
          <a:xfrm>
            <a:off x="940585" y="1454150"/>
            <a:ext cx="2573494" cy="2324100"/>
          </a:xfrm>
          <a:prstGeom prst="rect">
            <a:avLst/>
          </a:prstGeom>
        </p:spPr>
      </p:pic>
      <p:pic>
        <p:nvPicPr>
          <p:cNvPr id="6" name="Immagine 5" descr="linett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14" y="4374485"/>
            <a:ext cx="1524000" cy="1727200"/>
          </a:xfrm>
          <a:prstGeom prst="rect">
            <a:avLst/>
          </a:prstGeom>
        </p:spPr>
      </p:pic>
      <p:pic>
        <p:nvPicPr>
          <p:cNvPr id="2" name="Immagine 1" descr="boveng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79" y="4542895"/>
            <a:ext cx="1320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8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nifestazio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0"/>
            <a:ext cx="492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4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f per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8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111250"/>
            <a:ext cx="5359400" cy="4635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77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onferenz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79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Ordine Professionale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61212"/>
            <a:ext cx="8229600" cy="1652675"/>
          </a:xfrm>
        </p:spPr>
        <p:txBody>
          <a:bodyPr/>
          <a:lstStyle/>
          <a:p>
            <a:r>
              <a:rPr lang="it-IT" dirty="0" smtClean="0"/>
              <a:t>Auditor </a:t>
            </a:r>
          </a:p>
          <a:p>
            <a:r>
              <a:rPr lang="it-IT" dirty="0" smtClean="0"/>
              <a:t>Certificazione</a:t>
            </a:r>
          </a:p>
          <a:p>
            <a:endParaRPr lang="it-IT" dirty="0"/>
          </a:p>
        </p:txBody>
      </p:sp>
      <p:pic>
        <p:nvPicPr>
          <p:cNvPr id="4" name="Immagine 3" descr="cogeap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" y="4618052"/>
            <a:ext cx="3873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unday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" y="0"/>
            <a:ext cx="2692400" cy="876300"/>
          </a:xfrm>
          <a:prstGeom prst="rect">
            <a:avLst/>
          </a:prstGeom>
        </p:spPr>
      </p:pic>
      <p:pic>
        <p:nvPicPr>
          <p:cNvPr id="3" name="Immagine 2" descr="Sunday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7101"/>
            <a:ext cx="74549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8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Ordine Professionale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61126"/>
            <a:ext cx="8229600" cy="4435884"/>
          </a:xfrm>
        </p:spPr>
        <p:txBody>
          <a:bodyPr>
            <a:normAutofit/>
          </a:bodyPr>
          <a:lstStyle/>
          <a:p>
            <a:r>
              <a:rPr lang="it-IT" dirty="0" smtClean="0"/>
              <a:t>Offerta formativa</a:t>
            </a:r>
          </a:p>
          <a:p>
            <a:pPr lvl="1"/>
            <a:r>
              <a:rPr lang="it-IT" dirty="0" smtClean="0"/>
              <a:t>Etica</a:t>
            </a:r>
          </a:p>
          <a:p>
            <a:pPr lvl="1"/>
            <a:r>
              <a:rPr lang="it-IT" dirty="0" smtClean="0"/>
              <a:t>Deontologia</a:t>
            </a:r>
          </a:p>
          <a:p>
            <a:pPr lvl="1"/>
            <a:r>
              <a:rPr lang="it-IT" dirty="0" smtClean="0"/>
              <a:t>Legislazione </a:t>
            </a:r>
          </a:p>
          <a:p>
            <a:pPr lvl="1"/>
            <a:r>
              <a:rPr lang="it-IT" dirty="0" smtClean="0"/>
              <a:t>Informatica</a:t>
            </a:r>
          </a:p>
          <a:p>
            <a:pPr lvl="1"/>
            <a:r>
              <a:rPr lang="it-IT" dirty="0" smtClean="0"/>
              <a:t>Inglese</a:t>
            </a:r>
          </a:p>
          <a:p>
            <a:pPr lvl="1"/>
            <a:r>
              <a:rPr lang="it-IT" u="sng" dirty="0"/>
              <a:t>C</a:t>
            </a:r>
            <a:r>
              <a:rPr lang="it-IT" u="sng" dirty="0" smtClean="0"/>
              <a:t>omunicazione</a:t>
            </a:r>
          </a:p>
          <a:p>
            <a:pPr marL="457200" lvl="1" indent="0">
              <a:buNone/>
            </a:pPr>
            <a:endParaRPr lang="it-IT" dirty="0" smtClean="0"/>
          </a:p>
          <a:p>
            <a:pPr lvl="1"/>
            <a:endParaRPr lang="it-IT" dirty="0" smtClean="0"/>
          </a:p>
          <a:p>
            <a:pPr lvl="3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488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Ordine Professionale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61126"/>
            <a:ext cx="8229600" cy="4435884"/>
          </a:xfrm>
        </p:spPr>
        <p:txBody>
          <a:bodyPr>
            <a:normAutofit/>
          </a:bodyPr>
          <a:lstStyle/>
          <a:p>
            <a:r>
              <a:rPr lang="it-IT" dirty="0" smtClean="0"/>
              <a:t>Offerta formativa</a:t>
            </a:r>
          </a:p>
          <a:p>
            <a:pPr marL="457200" lvl="1" indent="0">
              <a:buNone/>
            </a:pPr>
            <a:r>
              <a:rPr lang="it-IT" dirty="0" smtClean="0"/>
              <a:t>- Corsi su materie tecnico-professionali</a:t>
            </a:r>
          </a:p>
          <a:p>
            <a:pPr lvl="1"/>
            <a:endParaRPr lang="it-IT" dirty="0" smtClean="0"/>
          </a:p>
          <a:p>
            <a:pPr lvl="3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951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FA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08"/>
            <a:ext cx="9144000" cy="1376737"/>
          </a:xfrm>
          <a:prstGeom prst="rect">
            <a:avLst/>
          </a:prstGeom>
        </p:spPr>
      </p:pic>
      <p:pic>
        <p:nvPicPr>
          <p:cNvPr id="5" name="Immagine 4" descr="audi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7" y="2040006"/>
            <a:ext cx="2882900" cy="1371600"/>
          </a:xfrm>
          <a:prstGeom prst="rect">
            <a:avLst/>
          </a:prstGeom>
        </p:spPr>
      </p:pic>
      <p:pic>
        <p:nvPicPr>
          <p:cNvPr id="6" name="Immagine 5" descr="sicurezz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83" y="2222573"/>
            <a:ext cx="2870200" cy="1346200"/>
          </a:xfrm>
          <a:prstGeom prst="rect">
            <a:avLst/>
          </a:prstGeom>
        </p:spPr>
      </p:pic>
      <p:pic>
        <p:nvPicPr>
          <p:cNvPr id="7" name="Immagine 6" descr="appropriatezz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4142576"/>
            <a:ext cx="35560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obblig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2819400"/>
            <a:ext cx="5969000" cy="1219200"/>
          </a:xfrm>
          <a:prstGeom prst="rect">
            <a:avLst/>
          </a:prstGeom>
        </p:spPr>
      </p:pic>
      <p:pic>
        <p:nvPicPr>
          <p:cNvPr id="3" name="Immagine 2" descr="forum1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79"/>
            <a:ext cx="9144000" cy="16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5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158</Words>
  <Application>Microsoft Office PowerPoint</Application>
  <PresentationFormat>Presentazione su schermo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I RISVOLTI DISCIPLINARI DELL’OBBLIGO FORMATIVO ECM</vt:lpstr>
      <vt:lpstr>OBBLIGO FORMATIVO E FNOMCEO</vt:lpstr>
      <vt:lpstr>Presentazione standard di PowerPoint</vt:lpstr>
      <vt:lpstr>Ordine Professionale</vt:lpstr>
      <vt:lpstr>Presentazione standard di PowerPoint</vt:lpstr>
      <vt:lpstr>Ordine Professionale</vt:lpstr>
      <vt:lpstr>Ordine Professionale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Qualità, appropriatezza ed equità delle prestazioni             (70)</vt:lpstr>
      <vt:lpstr>Conflitto di interesse       (30)</vt:lpstr>
      <vt:lpstr>Aggiornamento e formazione professionale permanente        (19)</vt:lpstr>
      <vt:lpstr>Aggiornamento e formazione professionale permanente         (19)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Tiffany</dc:creator>
  <cp:lastModifiedBy>tecno</cp:lastModifiedBy>
  <cp:revision>40</cp:revision>
  <cp:lastPrinted>2012-10-16T10:28:48Z</cp:lastPrinted>
  <dcterms:created xsi:type="dcterms:W3CDTF">2012-10-15T20:02:30Z</dcterms:created>
  <dcterms:modified xsi:type="dcterms:W3CDTF">2012-10-16T12:09:27Z</dcterms:modified>
</cp:coreProperties>
</file>