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15" r:id="rId3"/>
    <p:sldMasterId id="2147483716" r:id="rId4"/>
  </p:sldMasterIdLst>
  <p:sldIdLst>
    <p:sldId id="298" r:id="rId5"/>
    <p:sldId id="262" r:id="rId6"/>
    <p:sldId id="264" r:id="rId7"/>
    <p:sldId id="265" r:id="rId8"/>
    <p:sldId id="263" r:id="rId9"/>
    <p:sldId id="266" r:id="rId10"/>
    <p:sldId id="267" r:id="rId11"/>
    <p:sldId id="268" r:id="rId12"/>
    <p:sldId id="273" r:id="rId13"/>
    <p:sldId id="269" r:id="rId14"/>
    <p:sldId id="270" r:id="rId15"/>
    <p:sldId id="271" r:id="rId16"/>
    <p:sldId id="272" r:id="rId17"/>
    <p:sldId id="274" r:id="rId18"/>
    <p:sldId id="259" r:id="rId19"/>
    <p:sldId id="260" r:id="rId20"/>
    <p:sldId id="261" r:id="rId21"/>
    <p:sldId id="275" r:id="rId22"/>
    <p:sldId id="276" r:id="rId23"/>
    <p:sldId id="277" r:id="rId24"/>
    <p:sldId id="283" r:id="rId25"/>
    <p:sldId id="285" r:id="rId26"/>
    <p:sldId id="284" r:id="rId27"/>
    <p:sldId id="286" r:id="rId28"/>
    <p:sldId id="278" r:id="rId29"/>
    <p:sldId id="279" r:id="rId30"/>
    <p:sldId id="280" r:id="rId31"/>
    <p:sldId id="281" r:id="rId32"/>
    <p:sldId id="282" r:id="rId33"/>
    <p:sldId id="289" r:id="rId34"/>
    <p:sldId id="287" r:id="rId35"/>
    <p:sldId id="290" r:id="rId36"/>
    <p:sldId id="291" r:id="rId37"/>
    <p:sldId id="292" r:id="rId38"/>
    <p:sldId id="296" r:id="rId39"/>
    <p:sldId id="297" r:id="rId40"/>
    <p:sldId id="293" r:id="rId41"/>
    <p:sldId id="294" r:id="rId42"/>
    <p:sldId id="288" r:id="rId43"/>
    <p:sldId id="295"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varScale="1">
        <p:scale>
          <a:sx n="46" d="100"/>
          <a:sy n="46" d="100"/>
        </p:scale>
        <p:origin x="-165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smtClean="0"/>
            </a:lvl1pPr>
          </a:lstStyle>
          <a:p>
            <a:pPr>
              <a:defRPr/>
            </a:pPr>
            <a:fld id="{62269E72-99C2-4701-A25C-4C8CCD55F9CC}"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E859EB92-2E8D-474A-935C-63737C874E45}" type="slidenum">
              <a:rPr lang="it-IT"/>
              <a:pPr>
                <a:defRPr/>
              </a:pPr>
              <a:t>‹N›</a:t>
            </a:fld>
            <a:endParaRPr lang="it-IT"/>
          </a:p>
        </p:txBody>
      </p:sp>
    </p:spTree>
    <p:extLst>
      <p:ext uri="{BB962C8B-B14F-4D97-AF65-F5344CB8AC3E}">
        <p14:creationId xmlns:p14="http://schemas.microsoft.com/office/powerpoint/2010/main" val="89875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893FE0C5-9F90-442E-B177-163B942782E0}"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2B6BABCC-F2FF-44B3-819A-CFD5E744B1AB}" type="slidenum">
              <a:rPr lang="it-IT"/>
              <a:pPr>
                <a:defRPr/>
              </a:pPr>
              <a:t>‹N›</a:t>
            </a:fld>
            <a:endParaRPr lang="it-IT"/>
          </a:p>
        </p:txBody>
      </p:sp>
    </p:spTree>
    <p:extLst>
      <p:ext uri="{BB962C8B-B14F-4D97-AF65-F5344CB8AC3E}">
        <p14:creationId xmlns:p14="http://schemas.microsoft.com/office/powerpoint/2010/main" val="384139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04850"/>
            <a:ext cx="2057400" cy="56197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704850"/>
            <a:ext cx="6019800" cy="56197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E8BB9126-8CB1-4234-B6F5-8D9DEF557256}"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FF395260-BF8F-469E-B76E-7CEC3A6733A2}" type="slidenum">
              <a:rPr lang="it-IT"/>
              <a:pPr>
                <a:defRPr/>
              </a:pPr>
              <a:t>‹N›</a:t>
            </a:fld>
            <a:endParaRPr lang="it-IT"/>
          </a:p>
        </p:txBody>
      </p:sp>
    </p:spTree>
    <p:extLst>
      <p:ext uri="{BB962C8B-B14F-4D97-AF65-F5344CB8AC3E}">
        <p14:creationId xmlns:p14="http://schemas.microsoft.com/office/powerpoint/2010/main" val="294799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smtClean="0"/>
            </a:lvl1pPr>
          </a:lstStyle>
          <a:p>
            <a:pPr>
              <a:defRPr/>
            </a:pPr>
            <a:fld id="{48ECBDEF-CCD7-4FD8-8A0D-74D0C03AC63C}"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CA363F3B-9027-4383-A29E-AB96A0C80D7F}" type="slidenum">
              <a:rPr lang="it-IT"/>
              <a:pPr>
                <a:defRPr/>
              </a:pPr>
              <a:t>‹N›</a:t>
            </a:fld>
            <a:endParaRPr lang="it-IT"/>
          </a:p>
        </p:txBody>
      </p:sp>
    </p:spTree>
    <p:extLst>
      <p:ext uri="{BB962C8B-B14F-4D97-AF65-F5344CB8AC3E}">
        <p14:creationId xmlns:p14="http://schemas.microsoft.com/office/powerpoint/2010/main" val="410152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EBF96EAB-6A20-43BD-A20F-E33A7528CC5A}"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65B535DF-F8A6-4102-BAB9-02BA0C9E92BF}" type="slidenum">
              <a:rPr lang="it-IT"/>
              <a:pPr>
                <a:defRPr/>
              </a:pPr>
              <a:t>‹N›</a:t>
            </a:fld>
            <a:endParaRPr lang="it-IT"/>
          </a:p>
        </p:txBody>
      </p:sp>
    </p:spTree>
    <p:extLst>
      <p:ext uri="{BB962C8B-B14F-4D97-AF65-F5344CB8AC3E}">
        <p14:creationId xmlns:p14="http://schemas.microsoft.com/office/powerpoint/2010/main" val="392985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smtClean="0"/>
            </a:lvl1pPr>
          </a:lstStyle>
          <a:p>
            <a:pPr>
              <a:defRPr/>
            </a:pPr>
            <a:fld id="{668EB4C0-86E5-4CFC-8A8B-FB43D19BD5D7}"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99532A7C-C521-482C-81E4-331D019FE2B0}" type="slidenum">
              <a:rPr lang="it-IT"/>
              <a:pPr>
                <a:defRPr/>
              </a:pPr>
              <a:t>‹N›</a:t>
            </a:fld>
            <a:endParaRPr lang="it-IT"/>
          </a:p>
        </p:txBody>
      </p:sp>
    </p:spTree>
    <p:extLst>
      <p:ext uri="{BB962C8B-B14F-4D97-AF65-F5344CB8AC3E}">
        <p14:creationId xmlns:p14="http://schemas.microsoft.com/office/powerpoint/2010/main" val="266082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smtClean="0"/>
            </a:lvl1pPr>
          </a:lstStyle>
          <a:p>
            <a:pPr>
              <a:defRPr/>
            </a:pPr>
            <a:fld id="{8A51932D-8767-44BC-8645-424C608AAE74}"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215D8548-6B23-495C-8207-5C04520ACBF9}" type="slidenum">
              <a:rPr lang="it-IT"/>
              <a:pPr>
                <a:defRPr/>
              </a:pPr>
              <a:t>‹N›</a:t>
            </a:fld>
            <a:endParaRPr lang="it-IT"/>
          </a:p>
        </p:txBody>
      </p:sp>
    </p:spTree>
    <p:extLst>
      <p:ext uri="{BB962C8B-B14F-4D97-AF65-F5344CB8AC3E}">
        <p14:creationId xmlns:p14="http://schemas.microsoft.com/office/powerpoint/2010/main" val="253218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smtClean="0"/>
            </a:lvl1pPr>
          </a:lstStyle>
          <a:p>
            <a:pPr>
              <a:defRPr/>
            </a:pPr>
            <a:fld id="{C833132C-AAF2-4456-8BB2-AFF915E462E1}" type="datetimeFigureOut">
              <a:rPr lang="it-IT"/>
              <a:pPr>
                <a:defRPr/>
              </a:pPr>
              <a:t>16/10/2012</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vl1pPr>
          </a:lstStyle>
          <a:p>
            <a:pPr>
              <a:defRPr/>
            </a:pPr>
            <a:fld id="{422AFDE7-1C8E-4925-8788-8E66CF49843E}" type="slidenum">
              <a:rPr lang="it-IT"/>
              <a:pPr>
                <a:defRPr/>
              </a:pPr>
              <a:t>‹N›</a:t>
            </a:fld>
            <a:endParaRPr lang="it-IT"/>
          </a:p>
        </p:txBody>
      </p:sp>
    </p:spTree>
    <p:extLst>
      <p:ext uri="{BB962C8B-B14F-4D97-AF65-F5344CB8AC3E}">
        <p14:creationId xmlns:p14="http://schemas.microsoft.com/office/powerpoint/2010/main" val="314077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smtClean="0"/>
            </a:lvl1pPr>
          </a:lstStyle>
          <a:p>
            <a:pPr>
              <a:defRPr/>
            </a:pPr>
            <a:fld id="{DF300C87-411F-420C-BEE6-09F451EF1A02}" type="datetimeFigureOut">
              <a:rPr lang="it-IT"/>
              <a:pPr>
                <a:defRPr/>
              </a:pPr>
              <a:t>16/10/2012</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vl1pPr>
          </a:lstStyle>
          <a:p>
            <a:pPr>
              <a:defRPr/>
            </a:pPr>
            <a:fld id="{EF7B9ED0-7C55-40AC-A51F-64C21C81B9AF}" type="slidenum">
              <a:rPr lang="it-IT"/>
              <a:pPr>
                <a:defRPr/>
              </a:pPr>
              <a:t>‹N›</a:t>
            </a:fld>
            <a:endParaRPr lang="it-IT"/>
          </a:p>
        </p:txBody>
      </p:sp>
    </p:spTree>
    <p:extLst>
      <p:ext uri="{BB962C8B-B14F-4D97-AF65-F5344CB8AC3E}">
        <p14:creationId xmlns:p14="http://schemas.microsoft.com/office/powerpoint/2010/main" val="303140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fld id="{5720F6D9-67F6-4503-8177-4B0F1B13AB10}" type="datetimeFigureOut">
              <a:rPr lang="it-IT"/>
              <a:pPr>
                <a:defRPr/>
              </a:pPr>
              <a:t>16/10/2012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vl1pPr>
          </a:lstStyle>
          <a:p>
            <a:pPr>
              <a:defRPr/>
            </a:pPr>
            <a:fld id="{F82F9FDA-4979-44AA-A3B8-6C76D611EAC3}" type="slidenum">
              <a:rPr lang="it-IT"/>
              <a:pPr>
                <a:defRPr/>
              </a:pPr>
              <a:t>‹N›</a:t>
            </a:fld>
            <a:endParaRPr lang="it-IT"/>
          </a:p>
        </p:txBody>
      </p:sp>
    </p:spTree>
    <p:extLst>
      <p:ext uri="{BB962C8B-B14F-4D97-AF65-F5344CB8AC3E}">
        <p14:creationId xmlns:p14="http://schemas.microsoft.com/office/powerpoint/2010/main" val="102645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E8B15BD4-B9B1-4EE9-A9BB-74CA182120E3}"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BD7C2AC6-37B2-4B0F-9FEB-F3293C3B0319}" type="slidenum">
              <a:rPr lang="it-IT"/>
              <a:pPr>
                <a:defRPr/>
              </a:pPr>
              <a:t>‹N›</a:t>
            </a:fld>
            <a:endParaRPr lang="it-IT"/>
          </a:p>
        </p:txBody>
      </p:sp>
    </p:spTree>
    <p:extLst>
      <p:ext uri="{BB962C8B-B14F-4D97-AF65-F5344CB8AC3E}">
        <p14:creationId xmlns:p14="http://schemas.microsoft.com/office/powerpoint/2010/main" val="286629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8C9BB0C5-132D-4994-B6EF-6C4BC13D57AE}"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A652BCD0-01B1-4D7B-B33D-586C7E672F4D}" type="slidenum">
              <a:rPr lang="it-IT"/>
              <a:pPr>
                <a:defRPr/>
              </a:pPr>
              <a:t>‹N›</a:t>
            </a:fld>
            <a:endParaRPr lang="it-IT"/>
          </a:p>
        </p:txBody>
      </p:sp>
    </p:spTree>
    <p:extLst>
      <p:ext uri="{BB962C8B-B14F-4D97-AF65-F5344CB8AC3E}">
        <p14:creationId xmlns:p14="http://schemas.microsoft.com/office/powerpoint/2010/main" val="228738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B6AF6F10-6F95-4973-910E-97962FB0F4DA}"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9E21D7B9-54AB-4FD2-8F0C-FCAE0CC91586}" type="slidenum">
              <a:rPr lang="it-IT"/>
              <a:pPr>
                <a:defRPr/>
              </a:pPr>
              <a:t>‹N›</a:t>
            </a:fld>
            <a:endParaRPr lang="it-IT"/>
          </a:p>
        </p:txBody>
      </p:sp>
    </p:spTree>
    <p:extLst>
      <p:ext uri="{BB962C8B-B14F-4D97-AF65-F5344CB8AC3E}">
        <p14:creationId xmlns:p14="http://schemas.microsoft.com/office/powerpoint/2010/main" val="62294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FCEAEBE9-8C14-453B-9996-79EE4821FEC8}"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353F2B75-974F-409B-B4ED-6CAB34F0C675}" type="slidenum">
              <a:rPr lang="it-IT"/>
              <a:pPr>
                <a:defRPr/>
              </a:pPr>
              <a:t>‹N›</a:t>
            </a:fld>
            <a:endParaRPr lang="it-IT"/>
          </a:p>
        </p:txBody>
      </p:sp>
    </p:spTree>
    <p:extLst>
      <p:ext uri="{BB962C8B-B14F-4D97-AF65-F5344CB8AC3E}">
        <p14:creationId xmlns:p14="http://schemas.microsoft.com/office/powerpoint/2010/main" val="283592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04850"/>
            <a:ext cx="2057400" cy="56197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704850"/>
            <a:ext cx="6019800" cy="56197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06EE275F-7224-4AD1-BD14-59904DA9CA96}"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8B6AA5E3-EADE-4F9A-A634-8C68ADFE98C6}" type="slidenum">
              <a:rPr lang="it-IT"/>
              <a:pPr>
                <a:defRPr/>
              </a:pPr>
              <a:t>‹N›</a:t>
            </a:fld>
            <a:endParaRPr lang="it-IT"/>
          </a:p>
        </p:txBody>
      </p:sp>
    </p:spTree>
    <p:extLst>
      <p:ext uri="{BB962C8B-B14F-4D97-AF65-F5344CB8AC3E}">
        <p14:creationId xmlns:p14="http://schemas.microsoft.com/office/powerpoint/2010/main" val="289602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smtClean="0"/>
            </a:lvl1pPr>
          </a:lstStyle>
          <a:p>
            <a:pPr>
              <a:defRPr/>
            </a:pPr>
            <a:fld id="{B4E96977-18CF-4CB0-B6A7-1208F5AD4F21}"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C103ACFE-AD88-4094-8B25-87606AB1F92F}" type="slidenum">
              <a:rPr lang="it-IT"/>
              <a:pPr>
                <a:defRPr/>
              </a:pPr>
              <a:t>‹N›</a:t>
            </a:fld>
            <a:endParaRPr lang="it-IT"/>
          </a:p>
        </p:txBody>
      </p:sp>
    </p:spTree>
    <p:extLst>
      <p:ext uri="{BB962C8B-B14F-4D97-AF65-F5344CB8AC3E}">
        <p14:creationId xmlns:p14="http://schemas.microsoft.com/office/powerpoint/2010/main" val="3321630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2C740546-4603-496C-A753-A0F77AA16518}"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449FDDE6-397C-4F85-878E-5F3E6A33F09E}" type="slidenum">
              <a:rPr lang="it-IT"/>
              <a:pPr>
                <a:defRPr/>
              </a:pPr>
              <a:t>‹N›</a:t>
            </a:fld>
            <a:endParaRPr lang="it-IT"/>
          </a:p>
        </p:txBody>
      </p:sp>
    </p:spTree>
    <p:extLst>
      <p:ext uri="{BB962C8B-B14F-4D97-AF65-F5344CB8AC3E}">
        <p14:creationId xmlns:p14="http://schemas.microsoft.com/office/powerpoint/2010/main" val="2570458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smtClean="0"/>
            </a:lvl1pPr>
          </a:lstStyle>
          <a:p>
            <a:pPr>
              <a:defRPr/>
            </a:pPr>
            <a:fld id="{C9A53926-A2B0-4FF4-906F-BB9267F526B3}"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87915F28-CC5D-4EDD-AB72-1108EE3604D4}" type="slidenum">
              <a:rPr lang="it-IT"/>
              <a:pPr>
                <a:defRPr/>
              </a:pPr>
              <a:t>‹N›</a:t>
            </a:fld>
            <a:endParaRPr lang="it-IT"/>
          </a:p>
        </p:txBody>
      </p:sp>
    </p:spTree>
    <p:extLst>
      <p:ext uri="{BB962C8B-B14F-4D97-AF65-F5344CB8AC3E}">
        <p14:creationId xmlns:p14="http://schemas.microsoft.com/office/powerpoint/2010/main" val="3024734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smtClean="0"/>
            </a:lvl1pPr>
          </a:lstStyle>
          <a:p>
            <a:pPr>
              <a:defRPr/>
            </a:pPr>
            <a:fld id="{CB7ED5B6-0640-4CC8-A420-C255EFFD8AC5}"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ACA5BBDF-FF48-4D60-AE94-4EE463C05610}" type="slidenum">
              <a:rPr lang="it-IT"/>
              <a:pPr>
                <a:defRPr/>
              </a:pPr>
              <a:t>‹N›</a:t>
            </a:fld>
            <a:endParaRPr lang="it-IT"/>
          </a:p>
        </p:txBody>
      </p:sp>
    </p:spTree>
    <p:extLst>
      <p:ext uri="{BB962C8B-B14F-4D97-AF65-F5344CB8AC3E}">
        <p14:creationId xmlns:p14="http://schemas.microsoft.com/office/powerpoint/2010/main" val="2942635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smtClean="0"/>
            </a:lvl1pPr>
          </a:lstStyle>
          <a:p>
            <a:pPr>
              <a:defRPr/>
            </a:pPr>
            <a:fld id="{04AF24B7-BC05-4B5F-99F4-6EB25EE6CC09}" type="datetimeFigureOut">
              <a:rPr lang="it-IT"/>
              <a:pPr>
                <a:defRPr/>
              </a:pPr>
              <a:t>16/10/2012</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vl1pPr>
          </a:lstStyle>
          <a:p>
            <a:pPr>
              <a:defRPr/>
            </a:pPr>
            <a:fld id="{1DACA52D-FADA-4FA7-A187-A5480D6922F3}" type="slidenum">
              <a:rPr lang="it-IT"/>
              <a:pPr>
                <a:defRPr/>
              </a:pPr>
              <a:t>‹N›</a:t>
            </a:fld>
            <a:endParaRPr lang="it-IT"/>
          </a:p>
        </p:txBody>
      </p:sp>
    </p:spTree>
    <p:extLst>
      <p:ext uri="{BB962C8B-B14F-4D97-AF65-F5344CB8AC3E}">
        <p14:creationId xmlns:p14="http://schemas.microsoft.com/office/powerpoint/2010/main" val="2450505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smtClean="0"/>
            </a:lvl1pPr>
          </a:lstStyle>
          <a:p>
            <a:pPr>
              <a:defRPr/>
            </a:pPr>
            <a:fld id="{4BDD055A-0358-477C-8442-490AFAAEA063}" type="datetimeFigureOut">
              <a:rPr lang="it-IT"/>
              <a:pPr>
                <a:defRPr/>
              </a:pPr>
              <a:t>16/10/2012</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vl1pPr>
          </a:lstStyle>
          <a:p>
            <a:pPr>
              <a:defRPr/>
            </a:pPr>
            <a:fld id="{98F7810A-32B5-4888-9BFF-344AAA7B0722}" type="slidenum">
              <a:rPr lang="it-IT"/>
              <a:pPr>
                <a:defRPr/>
              </a:pPr>
              <a:t>‹N›</a:t>
            </a:fld>
            <a:endParaRPr lang="it-IT"/>
          </a:p>
        </p:txBody>
      </p:sp>
    </p:spTree>
    <p:extLst>
      <p:ext uri="{BB962C8B-B14F-4D97-AF65-F5344CB8AC3E}">
        <p14:creationId xmlns:p14="http://schemas.microsoft.com/office/powerpoint/2010/main" val="187417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fld id="{675DAA89-CFCA-482F-9EB0-00F7C501820F}" type="datetimeFigureOut">
              <a:rPr lang="it-IT"/>
              <a:pPr>
                <a:defRPr/>
              </a:pPr>
              <a:t>16/10/2012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vl1pPr>
          </a:lstStyle>
          <a:p>
            <a:pPr>
              <a:defRPr/>
            </a:pPr>
            <a:fld id="{AE50D234-791F-418F-B64B-66D6EDB20F07}" type="slidenum">
              <a:rPr lang="it-IT"/>
              <a:pPr>
                <a:defRPr/>
              </a:pPr>
              <a:t>‹N›</a:t>
            </a:fld>
            <a:endParaRPr lang="it-IT"/>
          </a:p>
        </p:txBody>
      </p:sp>
    </p:spTree>
    <p:extLst>
      <p:ext uri="{BB962C8B-B14F-4D97-AF65-F5344CB8AC3E}">
        <p14:creationId xmlns:p14="http://schemas.microsoft.com/office/powerpoint/2010/main" val="314762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smtClean="0"/>
            </a:lvl1pPr>
          </a:lstStyle>
          <a:p>
            <a:pPr>
              <a:defRPr/>
            </a:pPr>
            <a:fld id="{CBF26C58-99B0-46A6-9BB8-5B5EEF70D4CB}"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FA4C3DC0-5479-48A0-8663-1F5B1B41D18F}" type="slidenum">
              <a:rPr lang="it-IT"/>
              <a:pPr>
                <a:defRPr/>
              </a:pPr>
              <a:t>‹N›</a:t>
            </a:fld>
            <a:endParaRPr lang="it-IT"/>
          </a:p>
        </p:txBody>
      </p:sp>
    </p:spTree>
    <p:extLst>
      <p:ext uri="{BB962C8B-B14F-4D97-AF65-F5344CB8AC3E}">
        <p14:creationId xmlns:p14="http://schemas.microsoft.com/office/powerpoint/2010/main" val="401976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92E75A12-B277-4F28-90F0-C797D08A45B1}"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9C603D05-D09C-475D-95EB-F33915D867EF}" type="slidenum">
              <a:rPr lang="it-IT"/>
              <a:pPr>
                <a:defRPr/>
              </a:pPr>
              <a:t>‹N›</a:t>
            </a:fld>
            <a:endParaRPr lang="it-IT"/>
          </a:p>
        </p:txBody>
      </p:sp>
    </p:spTree>
    <p:extLst>
      <p:ext uri="{BB962C8B-B14F-4D97-AF65-F5344CB8AC3E}">
        <p14:creationId xmlns:p14="http://schemas.microsoft.com/office/powerpoint/2010/main" val="433408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812E6870-8E76-4F20-9B20-7D167160A16B}"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EA06FB6C-6051-4AE8-BA1F-4ED50AB175C3}" type="slidenum">
              <a:rPr lang="it-IT"/>
              <a:pPr>
                <a:defRPr/>
              </a:pPr>
              <a:t>‹N›</a:t>
            </a:fld>
            <a:endParaRPr lang="it-IT"/>
          </a:p>
        </p:txBody>
      </p:sp>
    </p:spTree>
    <p:extLst>
      <p:ext uri="{BB962C8B-B14F-4D97-AF65-F5344CB8AC3E}">
        <p14:creationId xmlns:p14="http://schemas.microsoft.com/office/powerpoint/2010/main" val="1404576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130F3495-7755-4947-8F70-6CBF24AE1AC9}"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4B65DB7A-2856-4B7A-B398-04E263F2DB41}" type="slidenum">
              <a:rPr lang="it-IT"/>
              <a:pPr>
                <a:defRPr/>
              </a:pPr>
              <a:t>‹N›</a:t>
            </a:fld>
            <a:endParaRPr lang="it-IT"/>
          </a:p>
        </p:txBody>
      </p:sp>
    </p:spTree>
    <p:extLst>
      <p:ext uri="{BB962C8B-B14F-4D97-AF65-F5344CB8AC3E}">
        <p14:creationId xmlns:p14="http://schemas.microsoft.com/office/powerpoint/2010/main" val="1964122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04850"/>
            <a:ext cx="2057400" cy="56197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704850"/>
            <a:ext cx="6019800" cy="56197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95FF4218-C4C0-4C35-9C8C-148C3C488C55}"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45940BDC-583D-4EB3-A56F-D88D78FC61E9}" type="slidenum">
              <a:rPr lang="it-IT"/>
              <a:pPr>
                <a:defRPr/>
              </a:pPr>
              <a:t>‹N›</a:t>
            </a:fld>
            <a:endParaRPr lang="it-IT"/>
          </a:p>
        </p:txBody>
      </p:sp>
    </p:spTree>
    <p:extLst>
      <p:ext uri="{BB962C8B-B14F-4D97-AF65-F5344CB8AC3E}">
        <p14:creationId xmlns:p14="http://schemas.microsoft.com/office/powerpoint/2010/main" val="2688746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smtClean="0"/>
            </a:lvl1pPr>
          </a:lstStyle>
          <a:p>
            <a:pPr>
              <a:defRPr/>
            </a:pPr>
            <a:fld id="{338F4C7E-B8E2-4AEB-AA86-707809153FFB}"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A3D28D45-3559-416B-BEBC-B7872FA64ADB}" type="slidenum">
              <a:rPr lang="it-IT"/>
              <a:pPr>
                <a:defRPr/>
              </a:pPr>
              <a:t>‹N›</a:t>
            </a:fld>
            <a:endParaRPr lang="it-IT"/>
          </a:p>
        </p:txBody>
      </p:sp>
    </p:spTree>
    <p:extLst>
      <p:ext uri="{BB962C8B-B14F-4D97-AF65-F5344CB8AC3E}">
        <p14:creationId xmlns:p14="http://schemas.microsoft.com/office/powerpoint/2010/main" val="1049018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BCD719A8-CF73-4D30-AB39-1148E929BB08}"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0D0B45C3-6C0B-4A91-A34A-46B240AB0F04}" type="slidenum">
              <a:rPr lang="it-IT"/>
              <a:pPr>
                <a:defRPr/>
              </a:pPr>
              <a:t>‹N›</a:t>
            </a:fld>
            <a:endParaRPr lang="it-IT"/>
          </a:p>
        </p:txBody>
      </p:sp>
    </p:spTree>
    <p:extLst>
      <p:ext uri="{BB962C8B-B14F-4D97-AF65-F5344CB8AC3E}">
        <p14:creationId xmlns:p14="http://schemas.microsoft.com/office/powerpoint/2010/main" val="1318063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smtClean="0"/>
            </a:lvl1pPr>
          </a:lstStyle>
          <a:p>
            <a:pPr>
              <a:defRPr/>
            </a:pPr>
            <a:fld id="{F4604343-062A-4455-9261-EAF40EE233E1}"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26060BAB-27F9-4E2D-B0DD-DAD9B13A98E9}" type="slidenum">
              <a:rPr lang="it-IT"/>
              <a:pPr>
                <a:defRPr/>
              </a:pPr>
              <a:t>‹N›</a:t>
            </a:fld>
            <a:endParaRPr lang="it-IT"/>
          </a:p>
        </p:txBody>
      </p:sp>
    </p:spTree>
    <p:extLst>
      <p:ext uri="{BB962C8B-B14F-4D97-AF65-F5344CB8AC3E}">
        <p14:creationId xmlns:p14="http://schemas.microsoft.com/office/powerpoint/2010/main" val="639025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smtClean="0"/>
            </a:lvl1pPr>
          </a:lstStyle>
          <a:p>
            <a:pPr>
              <a:defRPr/>
            </a:pPr>
            <a:fld id="{73417157-6447-4C63-9805-BCCDCC1EB41E}"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2773AB09-0F1A-4374-A34F-E405094B3AAB}" type="slidenum">
              <a:rPr lang="it-IT"/>
              <a:pPr>
                <a:defRPr/>
              </a:pPr>
              <a:t>‹N›</a:t>
            </a:fld>
            <a:endParaRPr lang="it-IT"/>
          </a:p>
        </p:txBody>
      </p:sp>
    </p:spTree>
    <p:extLst>
      <p:ext uri="{BB962C8B-B14F-4D97-AF65-F5344CB8AC3E}">
        <p14:creationId xmlns:p14="http://schemas.microsoft.com/office/powerpoint/2010/main" val="2916135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smtClean="0"/>
            </a:lvl1pPr>
          </a:lstStyle>
          <a:p>
            <a:pPr>
              <a:defRPr/>
            </a:pPr>
            <a:fld id="{208609DD-E93F-4912-B3D4-1C7BE44CFFA1}" type="datetimeFigureOut">
              <a:rPr lang="it-IT"/>
              <a:pPr>
                <a:defRPr/>
              </a:pPr>
              <a:t>16/10/2012</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vl1pPr>
          </a:lstStyle>
          <a:p>
            <a:pPr>
              <a:defRPr/>
            </a:pPr>
            <a:fld id="{A02BBC4E-EDD0-4C57-9D08-3B4621DA516F}" type="slidenum">
              <a:rPr lang="it-IT"/>
              <a:pPr>
                <a:defRPr/>
              </a:pPr>
              <a:t>‹N›</a:t>
            </a:fld>
            <a:endParaRPr lang="it-IT"/>
          </a:p>
        </p:txBody>
      </p:sp>
    </p:spTree>
    <p:extLst>
      <p:ext uri="{BB962C8B-B14F-4D97-AF65-F5344CB8AC3E}">
        <p14:creationId xmlns:p14="http://schemas.microsoft.com/office/powerpoint/2010/main" val="2651690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smtClean="0"/>
            </a:lvl1pPr>
          </a:lstStyle>
          <a:p>
            <a:pPr>
              <a:defRPr/>
            </a:pPr>
            <a:fld id="{AD041053-1802-43FD-B063-C809CCF81D37}" type="datetimeFigureOut">
              <a:rPr lang="it-IT"/>
              <a:pPr>
                <a:defRPr/>
              </a:pPr>
              <a:t>16/10/2012</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vl1pPr>
          </a:lstStyle>
          <a:p>
            <a:pPr>
              <a:defRPr/>
            </a:pPr>
            <a:fld id="{CE96ABFE-C5A8-4B41-83A3-7207CDFB30A9}" type="slidenum">
              <a:rPr lang="it-IT"/>
              <a:pPr>
                <a:defRPr/>
              </a:pPr>
              <a:t>‹N›</a:t>
            </a:fld>
            <a:endParaRPr lang="it-IT"/>
          </a:p>
        </p:txBody>
      </p:sp>
    </p:spTree>
    <p:extLst>
      <p:ext uri="{BB962C8B-B14F-4D97-AF65-F5344CB8AC3E}">
        <p14:creationId xmlns:p14="http://schemas.microsoft.com/office/powerpoint/2010/main" val="32392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smtClean="0"/>
            </a:lvl1pPr>
          </a:lstStyle>
          <a:p>
            <a:pPr>
              <a:defRPr/>
            </a:pPr>
            <a:fld id="{C02AD8A8-C1EF-4AA9-874C-23199924D511}"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634EBAF8-E53A-4CAE-A96B-80865E43B326}" type="slidenum">
              <a:rPr lang="it-IT"/>
              <a:pPr>
                <a:defRPr/>
              </a:pPr>
              <a:t>‹N›</a:t>
            </a:fld>
            <a:endParaRPr lang="it-IT"/>
          </a:p>
        </p:txBody>
      </p:sp>
    </p:spTree>
    <p:extLst>
      <p:ext uri="{BB962C8B-B14F-4D97-AF65-F5344CB8AC3E}">
        <p14:creationId xmlns:p14="http://schemas.microsoft.com/office/powerpoint/2010/main" val="3231846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fld id="{9ADF5CD7-1E99-43D8-B859-D097B2262F07}" type="datetimeFigureOut">
              <a:rPr lang="it-IT"/>
              <a:pPr>
                <a:defRPr/>
              </a:pPr>
              <a:t>16/10/2012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vl1pPr>
          </a:lstStyle>
          <a:p>
            <a:pPr>
              <a:defRPr/>
            </a:pPr>
            <a:fld id="{9226710F-C19E-431A-9060-13DC4E40642C}" type="slidenum">
              <a:rPr lang="it-IT"/>
              <a:pPr>
                <a:defRPr/>
              </a:pPr>
              <a:t>‹N›</a:t>
            </a:fld>
            <a:endParaRPr lang="it-IT"/>
          </a:p>
        </p:txBody>
      </p:sp>
    </p:spTree>
    <p:extLst>
      <p:ext uri="{BB962C8B-B14F-4D97-AF65-F5344CB8AC3E}">
        <p14:creationId xmlns:p14="http://schemas.microsoft.com/office/powerpoint/2010/main" val="2285671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928BF6DF-6513-4625-9DC8-3A7ECEC65262}"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0E78EA3C-AEFA-4969-B5E1-0F47655904B3}" type="slidenum">
              <a:rPr lang="it-IT"/>
              <a:pPr>
                <a:defRPr/>
              </a:pPr>
              <a:t>‹N›</a:t>
            </a:fld>
            <a:endParaRPr lang="it-IT"/>
          </a:p>
        </p:txBody>
      </p:sp>
    </p:spTree>
    <p:extLst>
      <p:ext uri="{BB962C8B-B14F-4D97-AF65-F5344CB8AC3E}">
        <p14:creationId xmlns:p14="http://schemas.microsoft.com/office/powerpoint/2010/main" val="2984900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09F0177D-6F94-4345-8E75-F8005E9760D6}"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F5D3C0C3-D444-4B7A-87C3-7DFFDCDD2CDD}" type="slidenum">
              <a:rPr lang="it-IT"/>
              <a:pPr>
                <a:defRPr/>
              </a:pPr>
              <a:t>‹N›</a:t>
            </a:fld>
            <a:endParaRPr lang="it-IT"/>
          </a:p>
        </p:txBody>
      </p:sp>
    </p:spTree>
    <p:extLst>
      <p:ext uri="{BB962C8B-B14F-4D97-AF65-F5344CB8AC3E}">
        <p14:creationId xmlns:p14="http://schemas.microsoft.com/office/powerpoint/2010/main" val="998037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09141E81-E925-45A2-A11D-BE8991C129C1}"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26E4E41C-0CA1-4068-9225-D25900EA88D8}" type="slidenum">
              <a:rPr lang="it-IT"/>
              <a:pPr>
                <a:defRPr/>
              </a:pPr>
              <a:t>‹N›</a:t>
            </a:fld>
            <a:endParaRPr lang="it-IT"/>
          </a:p>
        </p:txBody>
      </p:sp>
    </p:spTree>
    <p:extLst>
      <p:ext uri="{BB962C8B-B14F-4D97-AF65-F5344CB8AC3E}">
        <p14:creationId xmlns:p14="http://schemas.microsoft.com/office/powerpoint/2010/main" val="695389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04850"/>
            <a:ext cx="2057400" cy="56197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704850"/>
            <a:ext cx="6019800" cy="56197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10AF415D-35A4-409E-A426-D7CE01429305}" type="datetimeFigureOut">
              <a:rPr lang="it-IT"/>
              <a:pPr>
                <a:defRPr/>
              </a:pPr>
              <a:t>16/10/2012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133FD301-3B1A-41CC-85C3-FD7E420772E2}" type="slidenum">
              <a:rPr lang="it-IT"/>
              <a:pPr>
                <a:defRPr/>
              </a:pPr>
              <a:t>‹N›</a:t>
            </a:fld>
            <a:endParaRPr lang="it-IT"/>
          </a:p>
        </p:txBody>
      </p:sp>
    </p:spTree>
    <p:extLst>
      <p:ext uri="{BB962C8B-B14F-4D97-AF65-F5344CB8AC3E}">
        <p14:creationId xmlns:p14="http://schemas.microsoft.com/office/powerpoint/2010/main" val="281861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smtClean="0"/>
            </a:lvl1pPr>
          </a:lstStyle>
          <a:p>
            <a:pPr>
              <a:defRPr/>
            </a:pPr>
            <a:fld id="{2D0640E7-B448-4C17-B2A1-97843382379A}" type="datetimeFigureOut">
              <a:rPr lang="it-IT"/>
              <a:pPr>
                <a:defRPr/>
              </a:pPr>
              <a:t>16/10/2012</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vl1pPr>
          </a:lstStyle>
          <a:p>
            <a:pPr>
              <a:defRPr/>
            </a:pPr>
            <a:fld id="{82580FE9-79A0-492D-9527-AF13D31CEF18}" type="slidenum">
              <a:rPr lang="it-IT"/>
              <a:pPr>
                <a:defRPr/>
              </a:pPr>
              <a:t>‹N›</a:t>
            </a:fld>
            <a:endParaRPr lang="it-IT"/>
          </a:p>
        </p:txBody>
      </p:sp>
    </p:spTree>
    <p:extLst>
      <p:ext uri="{BB962C8B-B14F-4D97-AF65-F5344CB8AC3E}">
        <p14:creationId xmlns:p14="http://schemas.microsoft.com/office/powerpoint/2010/main" val="399920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smtClean="0"/>
            </a:lvl1pPr>
          </a:lstStyle>
          <a:p>
            <a:pPr>
              <a:defRPr/>
            </a:pPr>
            <a:fld id="{86A0CAE1-B50B-4B16-ADA0-4179991DF60D}" type="datetimeFigureOut">
              <a:rPr lang="it-IT"/>
              <a:pPr>
                <a:defRPr/>
              </a:pPr>
              <a:t>16/10/2012</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vl1pPr>
          </a:lstStyle>
          <a:p>
            <a:pPr>
              <a:defRPr/>
            </a:pPr>
            <a:fld id="{88F0374E-F457-423C-B42B-74FE5D4773EC}" type="slidenum">
              <a:rPr lang="it-IT"/>
              <a:pPr>
                <a:defRPr/>
              </a:pPr>
              <a:t>‹N›</a:t>
            </a:fld>
            <a:endParaRPr lang="it-IT"/>
          </a:p>
        </p:txBody>
      </p:sp>
    </p:spTree>
    <p:extLst>
      <p:ext uri="{BB962C8B-B14F-4D97-AF65-F5344CB8AC3E}">
        <p14:creationId xmlns:p14="http://schemas.microsoft.com/office/powerpoint/2010/main" val="8481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fld id="{CDCCB5FA-36F8-47E1-9675-6F7405B12C6C}" type="datetimeFigureOut">
              <a:rPr lang="it-IT"/>
              <a:pPr>
                <a:defRPr/>
              </a:pPr>
              <a:t>16/10/2012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vl1pPr>
          </a:lstStyle>
          <a:p>
            <a:pPr>
              <a:defRPr/>
            </a:pPr>
            <a:fld id="{A0859B63-0BC3-4B92-97F5-3B3B2A505B93}" type="slidenum">
              <a:rPr lang="it-IT"/>
              <a:pPr>
                <a:defRPr/>
              </a:pPr>
              <a:t>‹N›</a:t>
            </a:fld>
            <a:endParaRPr lang="it-IT"/>
          </a:p>
        </p:txBody>
      </p:sp>
    </p:spTree>
    <p:extLst>
      <p:ext uri="{BB962C8B-B14F-4D97-AF65-F5344CB8AC3E}">
        <p14:creationId xmlns:p14="http://schemas.microsoft.com/office/powerpoint/2010/main" val="391050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CD99BD1E-0757-45EF-800F-0EAD708B9F1E}"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FE791A50-1FCC-4358-B9EA-89D28D4D1B2F}" type="slidenum">
              <a:rPr lang="it-IT"/>
              <a:pPr>
                <a:defRPr/>
              </a:pPr>
              <a:t>‹N›</a:t>
            </a:fld>
            <a:endParaRPr lang="it-IT"/>
          </a:p>
        </p:txBody>
      </p:sp>
    </p:spTree>
    <p:extLst>
      <p:ext uri="{BB962C8B-B14F-4D97-AF65-F5344CB8AC3E}">
        <p14:creationId xmlns:p14="http://schemas.microsoft.com/office/powerpoint/2010/main" val="303775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A4ABD3AF-244B-489C-9E5D-79AC7B92FD7C}" type="datetimeFigureOut">
              <a:rPr lang="it-IT"/>
              <a:pPr>
                <a:defRPr/>
              </a:pPr>
              <a:t>16/10/2012</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4988B341-E557-4765-935C-64CF1DB5A490}" type="slidenum">
              <a:rPr lang="it-IT"/>
              <a:pPr>
                <a:defRPr/>
              </a:pPr>
              <a:t>‹N›</a:t>
            </a:fld>
            <a:endParaRPr lang="it-IT"/>
          </a:p>
        </p:txBody>
      </p:sp>
    </p:spTree>
    <p:extLst>
      <p:ext uri="{BB962C8B-B14F-4D97-AF65-F5344CB8AC3E}">
        <p14:creationId xmlns:p14="http://schemas.microsoft.com/office/powerpoint/2010/main" val="286827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Segnaposto titolo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1BE9CB8-6E3F-435F-9ABC-55BE91DBF4D8}" type="datetimeFigureOut">
              <a:rPr lang="it-IT"/>
              <a:pPr>
                <a:defRPr/>
              </a:pPr>
              <a:t>16/10/2012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65CEA24-A659-4999-886A-B159D2685338}"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2052"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053" name="Segnaposto titolo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054" name="Segnaposto testo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29"/>
          <p:cNvSpPr>
            <a:spLocks noGrp="1"/>
          </p:cNvSpPr>
          <p:nvPr>
            <p:ph type="dt" sz="half" idx="2"/>
          </p:nvPr>
        </p:nvSpPr>
        <p:spPr>
          <a:xfrm>
            <a:off x="457200" y="6356350"/>
            <a:ext cx="2133600" cy="365125"/>
          </a:xfrm>
          <a:prstGeom prst="rect">
            <a:avLst/>
          </a:prstGeom>
        </p:spPr>
        <p:txBody>
          <a:bodyPr vert="horz" lIns="0" tIns="0" rIns="0" bIns="0" anchor="b"/>
          <a:lstStyle>
            <a:lvl1pPr>
              <a:defRPr sz="1200">
                <a:solidFill>
                  <a:schemeClr val="tx2">
                    <a:shade val="90000"/>
                  </a:schemeClr>
                </a:solidFill>
              </a:defRPr>
            </a:lvl1pPr>
          </a:lstStyle>
          <a:p>
            <a:pPr>
              <a:defRPr/>
            </a:pPr>
            <a:fld id="{D486F83F-E051-4C07-A55B-96F53D7C5DD0}" type="datetimeFigureOut">
              <a:rPr lang="it-IT"/>
              <a:pPr>
                <a:defRPr/>
              </a:pPr>
              <a:t>16/10/2012</a:t>
            </a:fld>
            <a:endParaRPr lang="it-IT"/>
          </a:p>
        </p:txBody>
      </p:sp>
      <p:sp>
        <p:nvSpPr>
          <p:cNvPr id="15" name="Segnaposto piè di pagina 18"/>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solidFill>
                  <a:schemeClr val="tx2">
                    <a:shade val="90000"/>
                  </a:schemeClr>
                </a:solidFill>
              </a:defRPr>
            </a:lvl1pPr>
          </a:lstStyle>
          <a:p>
            <a:pPr>
              <a:defRPr/>
            </a:pPr>
            <a:endParaRPr lang="it-IT"/>
          </a:p>
        </p:txBody>
      </p:sp>
      <p:sp>
        <p:nvSpPr>
          <p:cNvPr id="16" name="Segnaposto numero diapositiva 26"/>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chemeClr val="tx2">
                    <a:shade val="90000"/>
                  </a:schemeClr>
                </a:solidFill>
              </a:defRPr>
            </a:lvl1pPr>
          </a:lstStyle>
          <a:p>
            <a:pPr>
              <a:defRPr/>
            </a:pPr>
            <a:fld id="{52382ADE-7BE2-4428-BAB1-F9C383749283}"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3076"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3077" name="Segnaposto titolo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3078" name="Segnaposto testo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3"/>
          <p:cNvSpPr>
            <a:spLocks noGrp="1"/>
          </p:cNvSpPr>
          <p:nvPr>
            <p:ph type="dt" sz="half" idx="2"/>
          </p:nvPr>
        </p:nvSpPr>
        <p:spPr>
          <a:xfrm>
            <a:off x="457200" y="6356350"/>
            <a:ext cx="2133600" cy="365125"/>
          </a:xfrm>
          <a:prstGeom prst="rect">
            <a:avLst/>
          </a:prstGeom>
        </p:spPr>
        <p:txBody>
          <a:bodyPr vert="horz" lIns="0" tIns="0" rIns="0" bIns="0" anchor="b"/>
          <a:lstStyle>
            <a:lvl1pPr>
              <a:defRPr sz="1200">
                <a:solidFill>
                  <a:schemeClr val="tx2">
                    <a:shade val="90000"/>
                  </a:schemeClr>
                </a:solidFill>
              </a:defRPr>
            </a:lvl1pPr>
          </a:lstStyle>
          <a:p>
            <a:pPr>
              <a:defRPr/>
            </a:pPr>
            <a:fld id="{ECB284F3-F486-4F38-B03E-D13427589FBC}" type="datetimeFigureOut">
              <a:rPr lang="it-IT"/>
              <a:pPr>
                <a:defRPr/>
              </a:pPr>
              <a:t>16/10/2012</a:t>
            </a:fld>
            <a:endParaRPr lang="it-IT"/>
          </a:p>
        </p:txBody>
      </p:sp>
      <p:sp>
        <p:nvSpPr>
          <p:cNvPr id="15" name="Segnaposto piè di pagina 4"/>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solidFill>
                  <a:schemeClr val="tx2">
                    <a:shade val="90000"/>
                  </a:schemeClr>
                </a:solidFill>
              </a:defRPr>
            </a:lvl1pPr>
          </a:lstStyle>
          <a:p>
            <a:pPr>
              <a:defRPr/>
            </a:pPr>
            <a:endParaRPr lang="it-IT"/>
          </a:p>
        </p:txBody>
      </p:sp>
      <p:sp>
        <p:nvSpPr>
          <p:cNvPr id="16" name="Segnaposto numero diapositiva 5"/>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chemeClr val="tx2">
                    <a:shade val="90000"/>
                  </a:schemeClr>
                </a:solidFill>
              </a:defRPr>
            </a:lvl1pPr>
          </a:lstStyle>
          <a:p>
            <a:pPr>
              <a:defRPr/>
            </a:pPr>
            <a:fld id="{4ADB432E-F180-4485-B38A-9FD2DDC5AB05}"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taglia e arrotonda singolo angolo rettangolo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riangolo rettangolo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igura a mano libera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7" name="Figura a mano libera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4102" name="Segnaposto titolo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4103" name="Segnaposto testo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9" name="Segnaposto data 4"/>
          <p:cNvSpPr>
            <a:spLocks noGrp="1"/>
          </p:cNvSpPr>
          <p:nvPr>
            <p:ph type="dt" sz="half" idx="2"/>
          </p:nvPr>
        </p:nvSpPr>
        <p:spPr>
          <a:xfrm>
            <a:off x="457200" y="6356350"/>
            <a:ext cx="2133600" cy="365125"/>
          </a:xfrm>
          <a:prstGeom prst="rect">
            <a:avLst/>
          </a:prstGeom>
        </p:spPr>
        <p:txBody>
          <a:bodyPr vert="horz" lIns="0" tIns="0" rIns="0" bIns="0" anchor="b"/>
          <a:lstStyle>
            <a:lvl1pPr>
              <a:defRPr sz="1200">
                <a:solidFill>
                  <a:schemeClr val="tx2">
                    <a:shade val="90000"/>
                  </a:schemeClr>
                </a:solidFill>
              </a:defRPr>
            </a:lvl1pPr>
          </a:lstStyle>
          <a:p>
            <a:pPr>
              <a:defRPr/>
            </a:pPr>
            <a:fld id="{2D985E97-296E-4265-9110-61F024D40DDE}" type="datetimeFigureOut">
              <a:rPr lang="it-IT"/>
              <a:pPr>
                <a:defRPr/>
              </a:pPr>
              <a:t>16/10/2012</a:t>
            </a:fld>
            <a:endParaRPr lang="it-IT"/>
          </a:p>
        </p:txBody>
      </p:sp>
      <p:sp>
        <p:nvSpPr>
          <p:cNvPr id="20" name="Segnaposto piè di pagina 5"/>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solidFill>
                  <a:schemeClr val="tx2">
                    <a:shade val="90000"/>
                  </a:schemeClr>
                </a:solidFill>
              </a:defRPr>
            </a:lvl1pPr>
          </a:lstStyle>
          <a:p>
            <a:pPr>
              <a:defRPr/>
            </a:pPr>
            <a:endParaRPr lang="it-IT"/>
          </a:p>
        </p:txBody>
      </p:sp>
      <p:sp>
        <p:nvSpPr>
          <p:cNvPr id="21" name="Segnaposto numero diapositiva 6"/>
          <p:cNvSpPr>
            <a:spLocks noGrp="1"/>
          </p:cNvSpPr>
          <p:nvPr>
            <p:ph type="sldNum" sz="quarter" idx="4"/>
          </p:nvPr>
        </p:nvSpPr>
        <p:spPr>
          <a:xfrm>
            <a:off x="8077200" y="6356350"/>
            <a:ext cx="609600" cy="365125"/>
          </a:xfrm>
          <a:prstGeom prst="rect">
            <a:avLst/>
          </a:prstGeom>
        </p:spPr>
        <p:txBody>
          <a:bodyPr vert="horz" lIns="0" tIns="0" rIns="0" bIns="0" anchor="b"/>
          <a:lstStyle>
            <a:lvl1pPr algn="r">
              <a:defRPr sz="1200">
                <a:solidFill>
                  <a:schemeClr val="tx2">
                    <a:shade val="90000"/>
                  </a:schemeClr>
                </a:solidFill>
              </a:defRPr>
            </a:lvl1pPr>
          </a:lstStyle>
          <a:p>
            <a:pPr>
              <a:defRPr/>
            </a:pPr>
            <a:fld id="{8993A5EA-E478-4020-AEFD-6B8DA02A5F0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5" name="Group 5"/>
          <p:cNvGrpSpPr>
            <a:grpSpLocks/>
          </p:cNvGrpSpPr>
          <p:nvPr/>
        </p:nvGrpSpPr>
        <p:grpSpPr bwMode="auto">
          <a:xfrm>
            <a:off x="2324100" y="3778250"/>
            <a:ext cx="4421188" cy="1849438"/>
            <a:chOff x="1464" y="2380"/>
            <a:chExt cx="2785" cy="1165"/>
          </a:xfrm>
        </p:grpSpPr>
        <p:pic>
          <p:nvPicPr>
            <p:cNvPr id="614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 y="2380"/>
              <a:ext cx="2785"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 y="2380"/>
              <a:ext cx="2785"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6" name="Rectangle 6"/>
          <p:cNvSpPr>
            <a:spLocks noChangeArrowheads="1"/>
          </p:cNvSpPr>
          <p:nvPr/>
        </p:nvSpPr>
        <p:spPr bwMode="auto">
          <a:xfrm>
            <a:off x="252413" y="706438"/>
            <a:ext cx="8359775" cy="77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61452" name="Rectangle 12"/>
          <p:cNvSpPr>
            <a:spLocks noChangeArrowheads="1"/>
          </p:cNvSpPr>
          <p:nvPr/>
        </p:nvSpPr>
        <p:spPr bwMode="auto">
          <a:xfrm>
            <a:off x="344488" y="5513388"/>
            <a:ext cx="1679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400" b="1">
                <a:solidFill>
                  <a:srgbClr val="000000"/>
                </a:solidFill>
                <a:latin typeface="Times New Roman" pitchFamily="18" charset="0"/>
              </a:rPr>
              <a:t>Luigi Conte</a:t>
            </a:r>
            <a:endParaRPr lang="it-IT" sz="2400">
              <a:latin typeface="Times New Roman" pitchFamily="18" charset="0"/>
            </a:endParaRPr>
          </a:p>
        </p:txBody>
      </p:sp>
      <p:sp>
        <p:nvSpPr>
          <p:cNvPr id="61453" name="Rectangle 13"/>
          <p:cNvSpPr>
            <a:spLocks noChangeArrowheads="1"/>
          </p:cNvSpPr>
          <p:nvPr/>
        </p:nvSpPr>
        <p:spPr bwMode="auto">
          <a:xfrm>
            <a:off x="344488" y="5880100"/>
            <a:ext cx="40973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Times New Roman" pitchFamily="18" charset="0"/>
              </a:rPr>
              <a:t>Componente della Commissione Nazionale ECM</a:t>
            </a:r>
            <a:endParaRPr lang="it-IT" sz="2400">
              <a:latin typeface="Times New Roman" pitchFamily="18" charset="0"/>
            </a:endParaRPr>
          </a:p>
        </p:txBody>
      </p:sp>
      <p:sp>
        <p:nvSpPr>
          <p:cNvPr id="61454" name="Rectangle 14"/>
          <p:cNvSpPr>
            <a:spLocks noChangeArrowheads="1"/>
          </p:cNvSpPr>
          <p:nvPr/>
        </p:nvSpPr>
        <p:spPr bwMode="auto">
          <a:xfrm>
            <a:off x="344488" y="6124575"/>
            <a:ext cx="790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Times New Roman" pitchFamily="18" charset="0"/>
              </a:rPr>
              <a:t>Coordinatore Quarta Sezione Commissione Nazionale per la Formazione Continua e del GdL sul</a:t>
            </a:r>
            <a:endParaRPr lang="it-IT" sz="2400">
              <a:latin typeface="Times New Roman" pitchFamily="18" charset="0"/>
            </a:endParaRPr>
          </a:p>
        </p:txBody>
      </p:sp>
      <p:sp>
        <p:nvSpPr>
          <p:cNvPr id="61455" name="Rectangle 15"/>
          <p:cNvSpPr>
            <a:spLocks noChangeArrowheads="1"/>
          </p:cNvSpPr>
          <p:nvPr/>
        </p:nvSpPr>
        <p:spPr bwMode="auto">
          <a:xfrm>
            <a:off x="344488" y="6369050"/>
            <a:ext cx="1600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Times New Roman" pitchFamily="18" charset="0"/>
              </a:rPr>
              <a:t>Dossier Formativo</a:t>
            </a:r>
            <a:endParaRPr lang="it-IT" sz="2400">
              <a:latin typeface="Times New Roman" pitchFamily="18" charset="0"/>
            </a:endParaRPr>
          </a:p>
        </p:txBody>
      </p:sp>
      <p:grpSp>
        <p:nvGrpSpPr>
          <p:cNvPr id="61458" name="Group 18"/>
          <p:cNvGrpSpPr>
            <a:grpSpLocks/>
          </p:cNvGrpSpPr>
          <p:nvPr/>
        </p:nvGrpSpPr>
        <p:grpSpPr bwMode="auto">
          <a:xfrm>
            <a:off x="3175" y="3175"/>
            <a:ext cx="2857500" cy="571500"/>
            <a:chOff x="2" y="2"/>
            <a:chExt cx="1800" cy="360"/>
          </a:xfrm>
        </p:grpSpPr>
        <p:pic>
          <p:nvPicPr>
            <p:cNvPr id="6145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61" name="Group 21"/>
          <p:cNvGrpSpPr>
            <a:grpSpLocks/>
          </p:cNvGrpSpPr>
          <p:nvPr/>
        </p:nvGrpSpPr>
        <p:grpSpPr bwMode="auto">
          <a:xfrm>
            <a:off x="3175" y="3175"/>
            <a:ext cx="2857500" cy="571500"/>
            <a:chOff x="2" y="2"/>
            <a:chExt cx="1800" cy="360"/>
          </a:xfrm>
        </p:grpSpPr>
        <p:pic>
          <p:nvPicPr>
            <p:cNvPr id="6145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64" name="Group 24"/>
          <p:cNvGrpSpPr>
            <a:grpSpLocks/>
          </p:cNvGrpSpPr>
          <p:nvPr/>
        </p:nvGrpSpPr>
        <p:grpSpPr bwMode="auto">
          <a:xfrm>
            <a:off x="3175" y="3175"/>
            <a:ext cx="2857500" cy="571500"/>
            <a:chOff x="2" y="2"/>
            <a:chExt cx="1800" cy="360"/>
          </a:xfrm>
        </p:grpSpPr>
        <p:pic>
          <p:nvPicPr>
            <p:cNvPr id="6146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67" name="Group 27"/>
          <p:cNvGrpSpPr>
            <a:grpSpLocks/>
          </p:cNvGrpSpPr>
          <p:nvPr/>
        </p:nvGrpSpPr>
        <p:grpSpPr bwMode="auto">
          <a:xfrm>
            <a:off x="3175" y="3175"/>
            <a:ext cx="2857500" cy="571500"/>
            <a:chOff x="2" y="2"/>
            <a:chExt cx="1800" cy="360"/>
          </a:xfrm>
        </p:grpSpPr>
        <p:pic>
          <p:nvPicPr>
            <p:cNvPr id="6146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6"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68" name="Rectangle 28"/>
          <p:cNvSpPr>
            <a:spLocks noChangeArrowheads="1"/>
          </p:cNvSpPr>
          <p:nvPr/>
        </p:nvSpPr>
        <p:spPr bwMode="auto">
          <a:xfrm>
            <a:off x="4252913" y="2635250"/>
            <a:ext cx="47879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61469" name="Rectangle 29"/>
          <p:cNvSpPr>
            <a:spLocks noChangeArrowheads="1"/>
          </p:cNvSpPr>
          <p:nvPr/>
        </p:nvSpPr>
        <p:spPr bwMode="auto">
          <a:xfrm>
            <a:off x="1143000" y="914400"/>
            <a:ext cx="1963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b="1">
                <a:solidFill>
                  <a:srgbClr val="000000"/>
                </a:solidFill>
                <a:latin typeface="Times New Roman" pitchFamily="18" charset="0"/>
              </a:rPr>
              <a:t>IV FORUM ECM</a:t>
            </a:r>
            <a:endParaRPr lang="it-IT" sz="2400">
              <a:latin typeface="Times New Roman" pitchFamily="18" charset="0"/>
            </a:endParaRPr>
          </a:p>
        </p:txBody>
      </p:sp>
      <p:sp>
        <p:nvSpPr>
          <p:cNvPr id="61471" name="Rectangle 31"/>
          <p:cNvSpPr>
            <a:spLocks noChangeArrowheads="1"/>
          </p:cNvSpPr>
          <p:nvPr/>
        </p:nvSpPr>
        <p:spPr bwMode="auto">
          <a:xfrm>
            <a:off x="3505200" y="914400"/>
            <a:ext cx="402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latin typeface="Times New Roman" pitchFamily="18" charset="0"/>
              </a:rPr>
              <a:t>sulla Formazione Continua in Medicina</a:t>
            </a:r>
            <a:endParaRPr lang="it-IT" sz="2400">
              <a:latin typeface="Times New Roman" pitchFamily="18" charset="0"/>
            </a:endParaRPr>
          </a:p>
        </p:txBody>
      </p:sp>
      <p:sp>
        <p:nvSpPr>
          <p:cNvPr id="61472" name="Rectangle 32"/>
          <p:cNvSpPr>
            <a:spLocks noChangeArrowheads="1"/>
          </p:cNvSpPr>
          <p:nvPr/>
        </p:nvSpPr>
        <p:spPr bwMode="auto">
          <a:xfrm>
            <a:off x="1219200" y="1371600"/>
            <a:ext cx="211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latin typeface="Times New Roman" pitchFamily="18" charset="0"/>
              </a:rPr>
              <a:t>15 / 16 Ottobre 2012</a:t>
            </a:r>
            <a:endParaRPr lang="it-IT" sz="2400">
              <a:latin typeface="Times New Roman" pitchFamily="18" charset="0"/>
            </a:endParaRPr>
          </a:p>
        </p:txBody>
      </p:sp>
      <p:sp>
        <p:nvSpPr>
          <p:cNvPr id="61473" name="Rectangle 33"/>
          <p:cNvSpPr>
            <a:spLocks noChangeArrowheads="1"/>
          </p:cNvSpPr>
          <p:nvPr/>
        </p:nvSpPr>
        <p:spPr bwMode="auto">
          <a:xfrm>
            <a:off x="3657600" y="1371600"/>
            <a:ext cx="3184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latin typeface="Times New Roman" pitchFamily="18" charset="0"/>
              </a:rPr>
              <a:t>Villa Erba - Cernobbio (Como)</a:t>
            </a:r>
            <a:endParaRPr lang="it-IT" sz="2400">
              <a:latin typeface="Times New Roman" pitchFamily="18" charset="0"/>
            </a:endParaRPr>
          </a:p>
        </p:txBody>
      </p:sp>
      <p:sp>
        <p:nvSpPr>
          <p:cNvPr id="61474" name="WordArt 34"/>
          <p:cNvSpPr>
            <a:spLocks noChangeArrowheads="1" noChangeShapeType="1" noTextEdit="1"/>
          </p:cNvSpPr>
          <p:nvPr/>
        </p:nvSpPr>
        <p:spPr bwMode="auto">
          <a:xfrm>
            <a:off x="457200" y="1981200"/>
            <a:ext cx="8229600" cy="1731963"/>
          </a:xfrm>
          <a:prstGeom prst="rect">
            <a:avLst/>
          </a:prstGeom>
        </p:spPr>
        <p:txBody>
          <a:bodyPr wrap="none" fromWordArt="1">
            <a:prstTxWarp prst="textPlain">
              <a:avLst>
                <a:gd name="adj" fmla="val 50000"/>
              </a:avLst>
            </a:prstTxWarp>
          </a:bodyPr>
          <a:lstStyle/>
          <a:p>
            <a:pPr algn="ct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Manuale per l'attività </a:t>
            </a:r>
          </a:p>
          <a:p>
            <a:pPr algn="ct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di certificazione:</a:t>
            </a:r>
          </a:p>
          <a:p>
            <a:pPr algn="ct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 un'anteprima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idx="4294967295"/>
          </p:nvPr>
        </p:nvSpPr>
        <p:spPr>
          <a:xfrm>
            <a:off x="1143000" y="285750"/>
            <a:ext cx="7358063" cy="1143000"/>
          </a:xfrm>
        </p:spPr>
        <p:txBody>
          <a:bodyPr/>
          <a:lstStyle/>
          <a:p>
            <a:pPr eaLnBrk="1" hangingPunct="1"/>
            <a:r>
              <a:rPr lang="it-IT" b="1"/>
              <a:t>Sanzioni</a:t>
            </a:r>
            <a:endParaRPr lang="it-IT"/>
          </a:p>
        </p:txBody>
      </p:sp>
      <p:sp>
        <p:nvSpPr>
          <p:cNvPr id="14339" name="Segnaposto contenuto 2"/>
          <p:cNvSpPr>
            <a:spLocks noGrp="1"/>
          </p:cNvSpPr>
          <p:nvPr>
            <p:ph idx="4294967295"/>
          </p:nvPr>
        </p:nvSpPr>
        <p:spPr/>
        <p:txBody>
          <a:bodyPr/>
          <a:lstStyle/>
          <a:p>
            <a:pPr eaLnBrk="1" hangingPunct="1"/>
            <a:r>
              <a:rPr lang="it-IT"/>
              <a:t>I medici  e tutti gli operatori sanitari in passato si sono sempre aggiornati liberamente secondo i propri bisogni e le loro preferenze.</a:t>
            </a:r>
          </a:p>
          <a:p>
            <a:pPr eaLnBrk="1" hangingPunct="1"/>
            <a:r>
              <a:rPr lang="it-IT"/>
              <a:t>La 502 è intervenuta a stabilire che la partecipazione alle attività di formazione continua costituisce requisito indispensabile per svolgere attività professionale, in qualità di dipendente o libero professionista, per conto delle aziende ospedaliere, delle Università, delle unità sanitarie locali e delle strutture sanitarie private</a:t>
            </a:r>
          </a:p>
          <a:p>
            <a:pPr eaLnBrk="1" hangingPunct="1"/>
            <a:endParaRPr lang="it-IT"/>
          </a:p>
        </p:txBody>
      </p:sp>
      <p:sp>
        <p:nvSpPr>
          <p:cNvPr id="14340" name="Rettangolo 3"/>
          <p:cNvSpPr>
            <a:spLocks noChangeArrowheads="1"/>
          </p:cNvSpPr>
          <p:nvPr/>
        </p:nvSpPr>
        <p:spPr bwMode="auto">
          <a:xfrm>
            <a:off x="107950" y="630872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amond(in)">
                                      <p:cBhvr>
                                        <p:cTn id="12"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4294967295"/>
          </p:nvPr>
        </p:nvSpPr>
        <p:spPr>
          <a:xfrm>
            <a:off x="500063" y="1428750"/>
            <a:ext cx="8229600" cy="4389438"/>
          </a:xfrm>
        </p:spPr>
        <p:txBody>
          <a:bodyPr/>
          <a:lstStyle/>
          <a:p>
            <a:pPr eaLnBrk="1" hangingPunct="1"/>
            <a:r>
              <a:rPr lang="it-IT"/>
              <a:t>Oggi la legge prevede un controllo sistematico e “misurato” del livello di conoscenze mantenute ed aggiornate, sulla base del numero di crediti acquisiti annualmente dal professionista con la frequenza di “formazione accreditata”</a:t>
            </a:r>
          </a:p>
          <a:p>
            <a:pPr eaLnBrk="1" hangingPunct="1"/>
            <a:r>
              <a:rPr lang="it-IT"/>
              <a:t>Partecipare ai programmi di E.C.M. è un dovere degli operatori della Sanità, richiamato anche dai rispettivi </a:t>
            </a:r>
            <a:r>
              <a:rPr lang="it-IT" u="sng"/>
              <a:t>Codici Deontologici </a:t>
            </a:r>
            <a:r>
              <a:rPr lang="it-IT"/>
              <a:t>, ma è anche - naturalmente - un diritto dei cittadini, che giustamente richiedono operatori attenti, aggiornati e sensibili. </a:t>
            </a:r>
          </a:p>
          <a:p>
            <a:pPr eaLnBrk="1" hangingPunct="1"/>
            <a:endParaRPr lang="it-IT"/>
          </a:p>
        </p:txBody>
      </p:sp>
      <p:sp>
        <p:nvSpPr>
          <p:cNvPr id="15363" name="Rettangolo 2"/>
          <p:cNvSpPr>
            <a:spLocks noChangeArrowheads="1"/>
          </p:cNvSpPr>
          <p:nvPr/>
        </p:nvSpPr>
        <p:spPr bwMode="auto">
          <a:xfrm>
            <a:off x="1793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amond(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amond(in)">
                                      <p:cBhvr>
                                        <p:cTn id="12" dur="20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idx="4294967295"/>
          </p:nvPr>
        </p:nvSpPr>
        <p:spPr/>
        <p:txBody>
          <a:bodyPr/>
          <a:lstStyle/>
          <a:p>
            <a:pPr eaLnBrk="1" hangingPunct="1"/>
            <a:r>
              <a:rPr lang="it-IT"/>
              <a:t>Sanzioni</a:t>
            </a:r>
          </a:p>
        </p:txBody>
      </p:sp>
      <p:sp>
        <p:nvSpPr>
          <p:cNvPr id="3" name="Segnaposto contenuto 2"/>
          <p:cNvSpPr>
            <a:spLocks noGrp="1"/>
          </p:cNvSpPr>
          <p:nvPr>
            <p:ph idx="4294967295"/>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it-IT" b="1" kern="1200" dirty="0">
                <a:latin typeface="+mn-lt"/>
                <a:ea typeface="+mn-ea"/>
                <a:cs typeface="+mn-cs"/>
              </a:rPr>
              <a:t>La Legge 148 del 14/09/2011  prevede </a:t>
            </a:r>
            <a:r>
              <a:rPr lang="it-IT" kern="1200" dirty="0">
                <a:latin typeface="+mn-lt"/>
                <a:ea typeface="+mn-ea"/>
                <a:cs typeface="+mn-cs"/>
              </a:rPr>
              <a:t>all’art. 3 ,comma 5 , lettera b) : “l'obbligo  per  il  professionista  di  seguire percorsi di formazione continua permanente predisposti sulla base  di appositi regolamenti emanati dai consigli nazionali,  </a:t>
            </a:r>
            <a:r>
              <a:rPr lang="it-IT" kern="1200" dirty="0">
                <a:solidFill>
                  <a:srgbClr val="FF0000"/>
                </a:solidFill>
                <a:latin typeface="+mn-lt"/>
                <a:ea typeface="+mn-ea"/>
                <a:cs typeface="+mn-cs"/>
              </a:rPr>
              <a:t>fermo  restando quanto previsto dalla normativa  vigente  in  materia  di  educazione continua in medicina (ECM). </a:t>
            </a:r>
            <a:r>
              <a:rPr lang="it-IT" b="1" kern="1200" dirty="0">
                <a:latin typeface="+mn-lt"/>
                <a:ea typeface="+mn-ea"/>
                <a:cs typeface="+mn-cs"/>
              </a:rPr>
              <a:t>La violazione dell'obbligo di  formazione</a:t>
            </a:r>
            <a:r>
              <a:rPr lang="it-IT" kern="1200" dirty="0">
                <a:latin typeface="+mn-lt"/>
                <a:ea typeface="+mn-ea"/>
                <a:cs typeface="+mn-cs"/>
              </a:rPr>
              <a:t> </a:t>
            </a:r>
            <a:r>
              <a:rPr lang="it-IT" b="1" kern="1200" dirty="0">
                <a:latin typeface="+mn-lt"/>
                <a:ea typeface="+mn-ea"/>
                <a:cs typeface="+mn-cs"/>
              </a:rPr>
              <a:t>continua determina un illecito disciplinare e come tale e' sanzionato</a:t>
            </a:r>
            <a:r>
              <a:rPr lang="it-IT" kern="1200" dirty="0">
                <a:latin typeface="+mn-lt"/>
                <a:ea typeface="+mn-ea"/>
                <a:cs typeface="+mn-cs"/>
              </a:rPr>
              <a:t> </a:t>
            </a:r>
            <a:r>
              <a:rPr lang="it-IT" b="1" kern="1200" dirty="0">
                <a:latin typeface="+mn-lt"/>
                <a:ea typeface="+mn-ea"/>
                <a:cs typeface="+mn-cs"/>
              </a:rPr>
              <a:t>sulla base di quanto  stabilito  dall'ordinamento  professionale  che</a:t>
            </a:r>
            <a:r>
              <a:rPr lang="it-IT" kern="1200" dirty="0">
                <a:latin typeface="+mn-lt"/>
                <a:ea typeface="+mn-ea"/>
                <a:cs typeface="+mn-cs"/>
              </a:rPr>
              <a:t> </a:t>
            </a:r>
            <a:r>
              <a:rPr lang="it-IT" b="1" kern="1200" dirty="0">
                <a:latin typeface="+mn-lt"/>
                <a:ea typeface="+mn-ea"/>
                <a:cs typeface="+mn-cs"/>
              </a:rPr>
              <a:t>dovra' integrare tale previsione.</a:t>
            </a:r>
            <a:endParaRPr lang="it-IT" kern="1200" dirty="0">
              <a:latin typeface="+mn-lt"/>
              <a:ea typeface="+mn-ea"/>
              <a:cs typeface="+mn-cs"/>
            </a:endParaRPr>
          </a:p>
          <a:p>
            <a:pPr marL="274320" indent="-274320" eaLnBrk="1" fontAlgn="auto" hangingPunct="1">
              <a:spcAft>
                <a:spcPts val="0"/>
              </a:spcAft>
              <a:buClr>
                <a:schemeClr val="accent3"/>
              </a:buClr>
              <a:buFont typeface="Wingdings 2"/>
              <a:buChar char=""/>
              <a:defRPr/>
            </a:pPr>
            <a:endParaRPr lang="it-IT" kern="1200" dirty="0">
              <a:latin typeface="+mn-lt"/>
              <a:ea typeface="+mn-ea"/>
              <a:cs typeface="+mn-cs"/>
            </a:endParaRPr>
          </a:p>
        </p:txBody>
      </p:sp>
      <p:sp>
        <p:nvSpPr>
          <p:cNvPr id="16388" name="Rettangolo 3"/>
          <p:cNvSpPr>
            <a:spLocks noChangeArrowheads="1"/>
          </p:cNvSpPr>
          <p:nvPr/>
        </p:nvSpPr>
        <p:spPr bwMode="auto">
          <a:xfrm>
            <a:off x="7793038" y="6488113"/>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idx="4294967295"/>
          </p:nvPr>
        </p:nvSpPr>
        <p:spPr/>
        <p:txBody>
          <a:bodyPr/>
          <a:lstStyle/>
          <a:p>
            <a:pPr eaLnBrk="1" hangingPunct="1"/>
            <a:r>
              <a:rPr lang="it-IT"/>
              <a:t>Problemi</a:t>
            </a:r>
          </a:p>
        </p:txBody>
      </p:sp>
      <p:sp>
        <p:nvSpPr>
          <p:cNvPr id="17411" name="Segnaposto contenuto 2"/>
          <p:cNvSpPr>
            <a:spLocks noGrp="1"/>
          </p:cNvSpPr>
          <p:nvPr>
            <p:ph idx="4294967295"/>
          </p:nvPr>
        </p:nvSpPr>
        <p:spPr/>
        <p:txBody>
          <a:bodyPr/>
          <a:lstStyle/>
          <a:p>
            <a:pPr eaLnBrk="1" hangingPunct="1"/>
            <a:r>
              <a:rPr lang="it-IT"/>
              <a:t>In Commissione Nazionale ECM abbiamo manifestato e sostenuto l’orientamento a fissare criteri premianti i comportamenti virtuosi attraverso incentivazioni di tipo economico e di carriera su cui lavorare nel prossimo futuro.</a:t>
            </a:r>
          </a:p>
          <a:p>
            <a:pPr eaLnBrk="1" hangingPunct="1"/>
            <a:r>
              <a:rPr lang="it-IT"/>
              <a:t>Criticità : non tutti hanno fatto il n° congruo di crediti</a:t>
            </a:r>
          </a:p>
          <a:p>
            <a:pPr eaLnBrk="1" hangingPunct="1"/>
            <a:r>
              <a:rPr lang="it-IT" b="1"/>
              <a:t>Eventuali specifiche sanzioni, per chi non ottempera all’obbligo dell’ECM :</a:t>
            </a:r>
            <a:r>
              <a:rPr lang="it-IT"/>
              <a:t> si sta lavorando perché avvengano non prima di aver  espletato una opportuna azione di “recupero” e purchè l’offerta formativa sia congrua</a:t>
            </a:r>
          </a:p>
          <a:p>
            <a:pPr eaLnBrk="1" hangingPunct="1"/>
            <a:endParaRPr lang="it-IT"/>
          </a:p>
        </p:txBody>
      </p:sp>
      <p:sp>
        <p:nvSpPr>
          <p:cNvPr id="17412" name="Rettangolo 3"/>
          <p:cNvSpPr>
            <a:spLocks noChangeArrowheads="1"/>
          </p:cNvSpPr>
          <p:nvPr/>
        </p:nvSpPr>
        <p:spPr bwMode="auto">
          <a:xfrm>
            <a:off x="7596188" y="6381750"/>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amond(in)">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diamond(in)">
                                      <p:cBhvr>
                                        <p:cTn id="18"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28625" y="2468563"/>
            <a:ext cx="8229600" cy="4389437"/>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kern="1200" dirty="0">
                <a:solidFill>
                  <a:srgbClr val="FF0000"/>
                </a:solidFill>
                <a:latin typeface="+mn-lt"/>
                <a:ea typeface="+mn-ea"/>
                <a:cs typeface="+mn-cs"/>
              </a:rPr>
              <a:t>Gli ordini collegi e associazioni professionali e le rispettive federazioni rivestono anche un ruolo “produttivo” nella formazione continua</a:t>
            </a:r>
            <a:r>
              <a:rPr lang="it-IT" kern="1200" dirty="0">
                <a:latin typeface="+mn-lt"/>
                <a:ea typeface="+mn-ea"/>
                <a:cs typeface="+mn-cs"/>
              </a:rPr>
              <a:t> in quanto la loro “offerta formativa” potrà consentire ai professionisti di aggiornarsi su </a:t>
            </a:r>
            <a:r>
              <a:rPr lang="it-IT" kern="1200" dirty="0">
                <a:solidFill>
                  <a:srgbClr val="FF0000"/>
                </a:solidFill>
                <a:latin typeface="+mn-lt"/>
                <a:ea typeface="+mn-ea"/>
                <a:cs typeface="+mn-cs"/>
              </a:rPr>
              <a:t>tematiche di particolare rilevanza tecnico-professionale</a:t>
            </a:r>
            <a:r>
              <a:rPr lang="it-IT" kern="1200" dirty="0">
                <a:latin typeface="+mn-lt"/>
                <a:ea typeface="+mn-ea"/>
                <a:cs typeface="+mn-cs"/>
              </a:rPr>
              <a:t>, consentendo anche un’offerta formativa rivolta ai professionisti </a:t>
            </a:r>
            <a:r>
              <a:rPr lang="it-IT" kern="1200" dirty="0">
                <a:solidFill>
                  <a:srgbClr val="FF0000"/>
                </a:solidFill>
                <a:latin typeface="+mn-lt"/>
                <a:ea typeface="+mn-ea"/>
                <a:cs typeface="+mn-cs"/>
              </a:rPr>
              <a:t>senza forme di condizionamento commerciale</a:t>
            </a:r>
            <a:r>
              <a:rPr lang="it-IT" kern="1200" dirty="0">
                <a:latin typeface="+mn-lt"/>
                <a:ea typeface="+mn-ea"/>
                <a:cs typeface="+mn-cs"/>
              </a:rPr>
              <a:t> trattandosi nella quasi totalità di formazione continua priva di sponsorizzazioni commerciali. </a:t>
            </a:r>
          </a:p>
          <a:p>
            <a:pPr marL="274320" indent="-274320" eaLnBrk="1" fontAlgn="auto" hangingPunct="1">
              <a:spcAft>
                <a:spcPts val="0"/>
              </a:spcAft>
              <a:buClr>
                <a:schemeClr val="accent3"/>
              </a:buClr>
              <a:buFont typeface="Wingdings 2"/>
              <a:buChar char=""/>
              <a:defRPr/>
            </a:pPr>
            <a:endParaRPr lang="it-IT" kern="1200" dirty="0">
              <a:latin typeface="+mn-lt"/>
              <a:ea typeface="+mn-ea"/>
              <a:cs typeface="+mn-cs"/>
            </a:endParaRPr>
          </a:p>
        </p:txBody>
      </p:sp>
      <p:pic>
        <p:nvPicPr>
          <p:cNvPr id="18435" name="Diagramma 1"/>
          <p:cNvPicPr>
            <a:picLocks noChangeArrowheads="1"/>
          </p:cNvPicPr>
          <p:nvPr/>
        </p:nvPicPr>
        <p:blipFill>
          <a:blip r:embed="rId2">
            <a:extLst>
              <a:ext uri="{28A0092B-C50C-407E-A947-70E740481C1C}">
                <a14:useLocalDpi xmlns:a14="http://schemas.microsoft.com/office/drawing/2010/main" val="0"/>
              </a:ext>
            </a:extLst>
          </a:blip>
          <a:srcRect t="34245" r="1051" b="35617"/>
          <a:stretch>
            <a:fillRect/>
          </a:stretch>
        </p:blipFill>
        <p:spPr bwMode="auto">
          <a:xfrm>
            <a:off x="1071563" y="714375"/>
            <a:ext cx="6715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ttangolo 3"/>
          <p:cNvSpPr>
            <a:spLocks noChangeArrowheads="1"/>
          </p:cNvSpPr>
          <p:nvPr/>
        </p:nvSpPr>
        <p:spPr bwMode="auto">
          <a:xfrm>
            <a:off x="7667625"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714375"/>
            <a:ext cx="8229600" cy="6143625"/>
          </a:xfrm>
        </p:spPr>
        <p:txBody>
          <a:bodyPr rtlCol="0">
            <a:normAutofit fontScale="92500" lnSpcReduction="20000"/>
          </a:bodyPr>
          <a:lstStyle/>
          <a:p>
            <a:pPr marL="274320" indent="-274320" eaLnBrk="1" fontAlgn="auto" hangingPunct="1">
              <a:spcAft>
                <a:spcPts val="0"/>
              </a:spcAft>
              <a:buClr>
                <a:schemeClr val="accent3"/>
              </a:buClr>
              <a:buFont typeface="Arial" pitchFamily="34" charset="0"/>
              <a:buChar char="•"/>
              <a:defRPr/>
            </a:pPr>
            <a:r>
              <a:rPr lang="it-IT" kern="1200" dirty="0">
                <a:solidFill>
                  <a:srgbClr val="FF0000"/>
                </a:solidFill>
                <a:latin typeface="+mn-lt"/>
                <a:ea typeface="+mn-ea"/>
                <a:cs typeface="+mn-cs"/>
              </a:rPr>
              <a:t>Non sono previste limitazioni per l’offerta formativa su etica, deontologia, legislazione, informatica, inglese e comunicazione, </a:t>
            </a:r>
            <a:r>
              <a:rPr lang="it-IT" kern="1200" dirty="0">
                <a:latin typeface="+mn-lt"/>
                <a:ea typeface="+mn-ea"/>
                <a:cs typeface="+mn-cs"/>
              </a:rPr>
              <a:t>mentre </a:t>
            </a:r>
            <a:r>
              <a:rPr lang="it-IT" kern="1200" dirty="0">
                <a:solidFill>
                  <a:schemeClr val="bg2">
                    <a:lumMod val="25000"/>
                  </a:schemeClr>
                </a:solidFill>
                <a:latin typeface="+mn-lt"/>
                <a:ea typeface="+mn-ea"/>
                <a:cs typeface="+mn-cs"/>
              </a:rPr>
              <a:t>è consentita la possibilità di implementare l’offerta formativa nel limite massimo del 50% rispetto </a:t>
            </a:r>
            <a:r>
              <a:rPr lang="it-IT" b="1" kern="1200" dirty="0">
                <a:solidFill>
                  <a:srgbClr val="FF0000"/>
                </a:solidFill>
                <a:latin typeface="+mn-lt"/>
                <a:ea typeface="+mn-ea"/>
                <a:cs typeface="+mn-cs"/>
              </a:rPr>
              <a:t>all’offerta formativa pianificata </a:t>
            </a:r>
            <a:r>
              <a:rPr lang="it-IT" kern="1200" dirty="0">
                <a:solidFill>
                  <a:schemeClr val="bg2">
                    <a:lumMod val="25000"/>
                  </a:schemeClr>
                </a:solidFill>
                <a:latin typeface="+mn-lt"/>
                <a:ea typeface="+mn-ea"/>
                <a:cs typeface="+mn-cs"/>
              </a:rPr>
              <a:t>ogni anno da ciascun ordine, collegio o associazione professionale, sulla base degli obiettivi formativi contenuti nel presente Accordo. </a:t>
            </a:r>
            <a:r>
              <a:rPr lang="it-IT" kern="1200" dirty="0">
                <a:solidFill>
                  <a:srgbClr val="FF0000"/>
                </a:solidFill>
                <a:latin typeface="+mn-lt"/>
                <a:ea typeface="+mn-ea"/>
                <a:cs typeface="+mn-cs"/>
              </a:rPr>
              <a:t>Almeno il 50% delle attività effettivamente pianificate nel piano formativo devono riguardare etica, deontologia, legislazione, informatica, inglese e comunicazione.</a:t>
            </a:r>
          </a:p>
          <a:p>
            <a:pPr marL="274320" indent="-274320" eaLnBrk="1" fontAlgn="auto" hangingPunct="1">
              <a:spcAft>
                <a:spcPts val="0"/>
              </a:spcAft>
              <a:buClr>
                <a:schemeClr val="accent3"/>
              </a:buClr>
              <a:buFont typeface="Arial" pitchFamily="34" charset="0"/>
              <a:buChar char="•"/>
              <a:defRPr/>
            </a:pPr>
            <a:r>
              <a:rPr lang="it-IT" kern="1200" dirty="0">
                <a:solidFill>
                  <a:srgbClr val="FF0000"/>
                </a:solidFill>
                <a:latin typeface="+mn-lt"/>
                <a:ea typeface="+mn-ea"/>
                <a:cs typeface="+mn-cs"/>
              </a:rPr>
              <a:t>Tale attività va dedicata in modo preferenziale ai liberi professionisti ed a quelle categorie e discipline che hanno ridotta offerta formativa.</a:t>
            </a:r>
          </a:p>
          <a:p>
            <a:pPr marL="274320" indent="-274320" eaLnBrk="1" fontAlgn="auto" hangingPunct="1">
              <a:spcAft>
                <a:spcPts val="0"/>
              </a:spcAft>
              <a:buClr>
                <a:schemeClr val="accent3"/>
              </a:buClr>
              <a:buFont typeface="Arial" pitchFamily="34" charset="0"/>
              <a:buChar char="•"/>
              <a:defRPr/>
            </a:pPr>
            <a:r>
              <a:rPr lang="it-IT" kern="1200" dirty="0">
                <a:latin typeface="+mn-lt"/>
                <a:ea typeface="+mn-ea"/>
                <a:cs typeface="+mn-cs"/>
              </a:rPr>
              <a:t>Tale offerta </a:t>
            </a:r>
            <a:r>
              <a:rPr lang="it-IT" kern="1200" dirty="0">
                <a:solidFill>
                  <a:srgbClr val="FF0000"/>
                </a:solidFill>
                <a:latin typeface="+mn-lt"/>
                <a:ea typeface="+mn-ea"/>
                <a:cs typeface="+mn-cs"/>
              </a:rPr>
              <a:t>non può essere oggetto di </a:t>
            </a:r>
            <a:r>
              <a:rPr lang="it-IT" b="1" kern="1200" dirty="0">
                <a:solidFill>
                  <a:srgbClr val="FF0000"/>
                </a:solidFill>
                <a:latin typeface="+mn-lt"/>
                <a:ea typeface="+mn-ea"/>
                <a:cs typeface="+mn-cs"/>
              </a:rPr>
              <a:t>sponsorizzazione</a:t>
            </a:r>
            <a:r>
              <a:rPr lang="it-IT" kern="1200" dirty="0">
                <a:solidFill>
                  <a:srgbClr val="FF0000"/>
                </a:solidFill>
                <a:latin typeface="+mn-lt"/>
                <a:ea typeface="+mn-ea"/>
                <a:cs typeface="+mn-cs"/>
              </a:rPr>
              <a:t> </a:t>
            </a:r>
            <a:r>
              <a:rPr lang="it-IT" b="1" kern="1200" dirty="0">
                <a:solidFill>
                  <a:srgbClr val="7030A0"/>
                </a:solidFill>
                <a:latin typeface="+mn-lt"/>
                <a:ea typeface="+mn-ea"/>
                <a:cs typeface="+mn-cs"/>
              </a:rPr>
              <a:t>commerciale</a:t>
            </a:r>
            <a:r>
              <a:rPr lang="it-IT" kern="1200" dirty="0">
                <a:latin typeface="+mn-lt"/>
                <a:ea typeface="+mn-ea"/>
                <a:cs typeface="+mn-cs"/>
              </a:rPr>
              <a:t> (?) e deve consentire ai rispettivi iscritti la partecipazione gratuita o a costi minimi necessari alla coperture delle spese sostenute dall’ordine, collegio associazione e dalle relative federazioni nazionali.</a:t>
            </a:r>
          </a:p>
          <a:p>
            <a:pPr marL="274320" indent="-274320" eaLnBrk="1" fontAlgn="auto" hangingPunct="1">
              <a:spcAft>
                <a:spcPts val="0"/>
              </a:spcAft>
              <a:buClr>
                <a:schemeClr val="accent3"/>
              </a:buClr>
              <a:buFont typeface="Arial" pitchFamily="34" charset="0"/>
              <a:buChar char="•"/>
              <a:defRPr/>
            </a:pPr>
            <a:endParaRPr lang="it-IT" kern="1200" dirty="0">
              <a:latin typeface="+mn-lt"/>
              <a:ea typeface="+mn-ea"/>
              <a:cs typeface="+mn-cs"/>
            </a:endParaRPr>
          </a:p>
        </p:txBody>
      </p:sp>
      <p:sp>
        <p:nvSpPr>
          <p:cNvPr id="19459" name="Rettangolo 3"/>
          <p:cNvSpPr>
            <a:spLocks noChangeArrowheads="1"/>
          </p:cNvSpPr>
          <p:nvPr/>
        </p:nvSpPr>
        <p:spPr bwMode="auto">
          <a:xfrm>
            <a:off x="7793038" y="6488113"/>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00063" y="2468563"/>
            <a:ext cx="8229600" cy="4389437"/>
          </a:xfrm>
        </p:spPr>
        <p:txBody>
          <a:bodyPr rtlCol="0">
            <a:normAutofit fontScale="92500" lnSpcReduction="10000"/>
          </a:bodyPr>
          <a:lstStyle/>
          <a:p>
            <a:pPr marL="274320" indent="-274320" eaLnBrk="1" fontAlgn="auto" hangingPunct="1">
              <a:spcAft>
                <a:spcPts val="0"/>
              </a:spcAft>
              <a:buClr>
                <a:schemeClr val="accent3"/>
              </a:buClr>
              <a:buFont typeface="Arial" pitchFamily="34" charset="0"/>
              <a:buChar char="•"/>
              <a:defRPr/>
            </a:pPr>
            <a:r>
              <a:rPr lang="it-IT" kern="1200" dirty="0">
                <a:latin typeface="+mn-lt"/>
                <a:ea typeface="+mn-ea"/>
                <a:cs typeface="+mn-cs"/>
              </a:rPr>
              <a:t>Le Federazioni, gli ordini, i collegi e le associazioni professionali sono presenti anche nella posizione di </a:t>
            </a:r>
            <a:r>
              <a:rPr lang="it-IT" i="1" kern="1200" dirty="0">
                <a:latin typeface="+mn-lt"/>
                <a:ea typeface="+mn-ea"/>
                <a:cs typeface="+mn-cs"/>
              </a:rPr>
              <a:t>auditor</a:t>
            </a:r>
            <a:r>
              <a:rPr lang="it-IT" kern="1200" dirty="0">
                <a:latin typeface="+mn-lt"/>
                <a:ea typeface="+mn-ea"/>
                <a:cs typeface="+mn-cs"/>
              </a:rPr>
              <a:t> nel processo di qualità della formazione continua partecipando </a:t>
            </a:r>
            <a:r>
              <a:rPr lang="it-IT" kern="1200" dirty="0">
                <a:solidFill>
                  <a:srgbClr val="FF0000"/>
                </a:solidFill>
                <a:latin typeface="+mn-lt"/>
                <a:ea typeface="+mn-ea"/>
                <a:cs typeface="+mn-cs"/>
              </a:rPr>
              <a:t>con propri designati alla costituzione degli Osservatori e alla partecipazione in qualità di </a:t>
            </a:r>
            <a:r>
              <a:rPr lang="it-IT" i="1" kern="1200" dirty="0">
                <a:solidFill>
                  <a:srgbClr val="FF0000"/>
                </a:solidFill>
                <a:latin typeface="+mn-lt"/>
                <a:ea typeface="+mn-ea"/>
                <a:cs typeface="+mn-cs"/>
              </a:rPr>
              <a:t>auditor</a:t>
            </a:r>
            <a:r>
              <a:rPr lang="it-IT" kern="1200" dirty="0">
                <a:solidFill>
                  <a:srgbClr val="FF0000"/>
                </a:solidFill>
                <a:latin typeface="+mn-lt"/>
                <a:ea typeface="+mn-ea"/>
                <a:cs typeface="+mn-cs"/>
              </a:rPr>
              <a:t> dell’Osservatorio Nazionale per la qualità della formazione continua nonché negli osservatori regionali.</a:t>
            </a:r>
          </a:p>
          <a:p>
            <a:pPr marL="274320" indent="-274320" eaLnBrk="1" fontAlgn="auto" hangingPunct="1">
              <a:spcAft>
                <a:spcPts val="0"/>
              </a:spcAft>
              <a:buClr>
                <a:schemeClr val="accent3"/>
              </a:buClr>
              <a:buFont typeface="Arial" pitchFamily="34" charset="0"/>
              <a:buChar char="•"/>
              <a:defRPr/>
            </a:pPr>
            <a:r>
              <a:rPr lang="it-IT" kern="1200" dirty="0">
                <a:latin typeface="+mn-lt"/>
                <a:ea typeface="+mn-ea"/>
                <a:cs typeface="+mn-cs"/>
              </a:rPr>
              <a:t>Con propri designati, che operano nel territorio di riferimento, sarà costituita una rete presso gli enti accreditanti che vedrà gli ordini i  collegi e le associazioni professionali - unitamente alle rispettive federazioni - monitorare la qualità dell’offerta formativa.</a:t>
            </a:r>
          </a:p>
          <a:p>
            <a:pPr marL="274320" indent="-274320" eaLnBrk="1" fontAlgn="auto" hangingPunct="1">
              <a:spcAft>
                <a:spcPts val="0"/>
              </a:spcAft>
              <a:buClr>
                <a:schemeClr val="accent3"/>
              </a:buClr>
              <a:buFont typeface="Arial" pitchFamily="34" charset="0"/>
              <a:buChar char="•"/>
              <a:defRPr/>
            </a:pPr>
            <a:endParaRPr lang="it-IT" kern="1200" dirty="0">
              <a:latin typeface="+mn-lt"/>
              <a:ea typeface="+mn-ea"/>
              <a:cs typeface="+mn-cs"/>
            </a:endParaRPr>
          </a:p>
        </p:txBody>
      </p:sp>
      <p:pic>
        <p:nvPicPr>
          <p:cNvPr id="20483" name="Diagramma 4"/>
          <p:cNvPicPr>
            <a:picLocks noChangeArrowheads="1"/>
          </p:cNvPicPr>
          <p:nvPr/>
        </p:nvPicPr>
        <p:blipFill>
          <a:blip r:embed="rId2">
            <a:extLst>
              <a:ext uri="{28A0092B-C50C-407E-A947-70E740481C1C}">
                <a14:useLocalDpi xmlns:a14="http://schemas.microsoft.com/office/drawing/2010/main" val="0"/>
              </a:ext>
            </a:extLst>
          </a:blip>
          <a:srcRect l="926" t="35135" r="926" b="35135"/>
          <a:stretch>
            <a:fillRect/>
          </a:stretch>
        </p:blipFill>
        <p:spPr bwMode="auto">
          <a:xfrm>
            <a:off x="928688" y="714375"/>
            <a:ext cx="7429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ttangolo 3"/>
          <p:cNvSpPr>
            <a:spLocks noChangeArrowheads="1"/>
          </p:cNvSpPr>
          <p:nvPr/>
        </p:nvSpPr>
        <p:spPr bwMode="auto">
          <a:xfrm>
            <a:off x="7793038" y="6488113"/>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14313" y="1928813"/>
            <a:ext cx="8643937" cy="5143500"/>
          </a:xfrm>
        </p:spPr>
        <p:txBody>
          <a:bodyPr rtlCol="0">
            <a:normAutofit fontScale="92500" lnSpcReduction="20000"/>
          </a:bodyPr>
          <a:lstStyle/>
          <a:p>
            <a:pPr marL="274320" indent="-274320" eaLnBrk="1" fontAlgn="auto" hangingPunct="1">
              <a:spcAft>
                <a:spcPts val="0"/>
              </a:spcAft>
              <a:buClr>
                <a:schemeClr val="accent3"/>
              </a:buClr>
              <a:buFont typeface="Arial" pitchFamily="34" charset="0"/>
              <a:buChar char="•"/>
              <a:defRPr/>
            </a:pPr>
            <a:r>
              <a:rPr lang="it-IT" kern="1200" dirty="0">
                <a:latin typeface="+mn-lt"/>
                <a:ea typeface="+mn-ea"/>
                <a:cs typeface="+mn-cs"/>
              </a:rPr>
              <a:t>I professionisti sanitari che intervengono sotto il profilo scientifico, culturale o come responsabili scientifici di un evento (partecipazione attiva ECM) compreso nell’ambito dell’offerta formativa erogata dall’Ordine, collegio o Associazione professionale di appartenenza - facente riferimento agli obiettivi formativi contenuti nel presente Accordo </a:t>
            </a:r>
            <a:r>
              <a:rPr lang="it-IT" kern="1200" dirty="0">
                <a:solidFill>
                  <a:srgbClr val="FF0000"/>
                </a:solidFill>
                <a:latin typeface="+mn-lt"/>
                <a:ea typeface="+mn-ea"/>
                <a:cs typeface="+mn-cs"/>
              </a:rPr>
              <a:t>diversi dall’etica, deontologia, legislazione, informatica, inglese e comunicazione </a:t>
            </a:r>
            <a:r>
              <a:rPr lang="it-IT" kern="1200" dirty="0">
                <a:latin typeface="+mn-lt"/>
                <a:ea typeface="+mn-ea"/>
                <a:cs typeface="+mn-cs"/>
              </a:rPr>
              <a:t>-  non possono essere coinvolti nelle attività di </a:t>
            </a:r>
            <a:r>
              <a:rPr lang="it-IT" i="1" kern="1200" dirty="0">
                <a:latin typeface="+mn-lt"/>
                <a:ea typeface="+mn-ea"/>
                <a:cs typeface="+mn-cs"/>
              </a:rPr>
              <a:t>auditor </a:t>
            </a:r>
            <a:r>
              <a:rPr lang="it-IT" kern="1200" dirty="0">
                <a:latin typeface="+mn-lt"/>
                <a:ea typeface="+mn-ea"/>
                <a:cs typeface="+mn-cs"/>
              </a:rPr>
              <a:t>nel processo della qualità della formazione continua.</a:t>
            </a:r>
          </a:p>
          <a:p>
            <a:pPr marL="274320" indent="-274320" eaLnBrk="1" fontAlgn="auto" hangingPunct="1">
              <a:spcAft>
                <a:spcPts val="0"/>
              </a:spcAft>
              <a:buClr>
                <a:schemeClr val="accent3"/>
              </a:buClr>
              <a:buFont typeface="Arial" pitchFamily="34" charset="0"/>
              <a:buChar char="•"/>
              <a:defRPr/>
            </a:pPr>
            <a:r>
              <a:rPr lang="it-IT" kern="1200" dirty="0">
                <a:latin typeface="+mn-lt"/>
                <a:ea typeface="+mn-ea"/>
                <a:cs typeface="+mn-cs"/>
              </a:rPr>
              <a:t>In analogia, i professionisti sanitari che operano nelle strutture che erogano prestazioni sanitarie pubbliche o private accreditate </a:t>
            </a:r>
            <a:r>
              <a:rPr lang="it-IT" kern="1200" dirty="0">
                <a:solidFill>
                  <a:srgbClr val="FF0000"/>
                </a:solidFill>
                <a:latin typeface="+mn-lt"/>
                <a:ea typeface="+mn-ea"/>
                <a:cs typeface="+mn-cs"/>
              </a:rPr>
              <a:t>non possono essere coinvolti nelle attività di </a:t>
            </a:r>
            <a:r>
              <a:rPr lang="it-IT" i="1" kern="1200" dirty="0">
                <a:solidFill>
                  <a:srgbClr val="FF0000"/>
                </a:solidFill>
                <a:latin typeface="+mn-lt"/>
                <a:ea typeface="+mn-ea"/>
                <a:cs typeface="+mn-cs"/>
              </a:rPr>
              <a:t>auditor </a:t>
            </a:r>
            <a:r>
              <a:rPr lang="it-IT" kern="1200" dirty="0">
                <a:solidFill>
                  <a:srgbClr val="FF0000"/>
                </a:solidFill>
                <a:latin typeface="+mn-lt"/>
                <a:ea typeface="+mn-ea"/>
                <a:cs typeface="+mn-cs"/>
              </a:rPr>
              <a:t>per le attività formative ECM comprese nel territorio di competenza dell’azienda dove operano</a:t>
            </a:r>
          </a:p>
          <a:p>
            <a:pPr marL="274320" indent="-274320" eaLnBrk="1" fontAlgn="auto" hangingPunct="1">
              <a:spcAft>
                <a:spcPts val="0"/>
              </a:spcAft>
              <a:buClr>
                <a:schemeClr val="accent3"/>
              </a:buClr>
              <a:buFont typeface="Arial" pitchFamily="34" charset="0"/>
              <a:buNone/>
              <a:defRPr/>
            </a:pPr>
            <a:r>
              <a:rPr lang="it-IT" b="1" kern="1200" dirty="0">
                <a:latin typeface="+mn-lt"/>
                <a:ea typeface="+mn-ea"/>
                <a:cs typeface="+mn-cs"/>
              </a:rPr>
              <a:t> </a:t>
            </a:r>
            <a:endParaRPr lang="it-IT" kern="1200" dirty="0">
              <a:latin typeface="+mn-lt"/>
              <a:ea typeface="+mn-ea"/>
              <a:cs typeface="+mn-cs"/>
            </a:endParaRPr>
          </a:p>
          <a:p>
            <a:pPr marL="274320" indent="-274320" eaLnBrk="1" fontAlgn="auto" hangingPunct="1">
              <a:spcAft>
                <a:spcPts val="0"/>
              </a:spcAft>
              <a:buClr>
                <a:schemeClr val="accent3"/>
              </a:buClr>
              <a:buFont typeface="Arial" pitchFamily="34" charset="0"/>
              <a:buChar char="•"/>
              <a:defRPr/>
            </a:pPr>
            <a:endParaRPr lang="it-IT" kern="1200" dirty="0">
              <a:latin typeface="+mn-lt"/>
              <a:ea typeface="+mn-ea"/>
              <a:cs typeface="+mn-cs"/>
            </a:endParaRPr>
          </a:p>
        </p:txBody>
      </p:sp>
      <p:sp>
        <p:nvSpPr>
          <p:cNvPr id="4" name="Rettangolo 3"/>
          <p:cNvSpPr/>
          <p:nvPr/>
        </p:nvSpPr>
        <p:spPr>
          <a:xfrm>
            <a:off x="0" y="0"/>
            <a:ext cx="9144000" cy="1754326"/>
          </a:xfrm>
          <a:prstGeom prst="rect">
            <a:avLst/>
          </a:prstGeom>
          <a:noFill/>
        </p:spPr>
        <p:txBody>
          <a:bodyPr>
            <a:spAutoFit/>
          </a:bodyPr>
          <a:lstStyle/>
          <a:p>
            <a:pPr algn="ctr">
              <a:defRPr/>
            </a:pPr>
            <a:r>
              <a:rPr lang="it-IT"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Attenzione ai conflitti </a:t>
            </a:r>
          </a:p>
          <a:p>
            <a:pPr algn="ctr">
              <a:defRPr/>
            </a:pPr>
            <a:r>
              <a:rPr lang="it-IT"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 interesse</a:t>
            </a:r>
          </a:p>
        </p:txBody>
      </p:sp>
      <p:sp>
        <p:nvSpPr>
          <p:cNvPr id="21508" name="Rettangolo 4"/>
          <p:cNvSpPr>
            <a:spLocks noChangeArrowheads="1"/>
          </p:cNvSpPr>
          <p:nvPr/>
        </p:nvSpPr>
        <p:spPr bwMode="auto">
          <a:xfrm>
            <a:off x="7793038" y="6488113"/>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28625" y="2143125"/>
            <a:ext cx="8229600" cy="4389438"/>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it-IT" kern="1200" dirty="0">
                <a:latin typeface="+mn-lt"/>
                <a:ea typeface="+mn-ea"/>
                <a:cs typeface="+mn-cs"/>
              </a:rPr>
              <a:t>In questo ambito sono ricompresi i tirocini di valutazione e/o obbligatori : esame di abilitazione all’esercizio professionale , internato di studenti dei corsi di laurea delle professioni sanitarie e delle scuole di specializzazione, corso di formazione in medicina generale.</a:t>
            </a:r>
          </a:p>
          <a:p>
            <a:pPr marL="274320" indent="-274320" eaLnBrk="1" fontAlgn="auto" hangingPunct="1">
              <a:spcAft>
                <a:spcPts val="0"/>
              </a:spcAft>
              <a:buClr>
                <a:schemeClr val="accent3"/>
              </a:buClr>
              <a:buFont typeface="Wingdings 2"/>
              <a:buChar char=""/>
              <a:defRPr/>
            </a:pPr>
            <a:r>
              <a:rPr lang="it-IT" kern="1200" dirty="0">
                <a:latin typeface="+mn-lt"/>
                <a:ea typeface="+mn-ea"/>
                <a:cs typeface="+mn-cs"/>
              </a:rPr>
              <a:t>L’ente erogatore dell’attività compila l’attestazione che ha impiegato il professionista in funzione di tutor , specificando la previsione legislativa o regolamentare ed il tempo di impegno durante ciascun anno solare e la inoltra all’Ordine , Collegio , Associazione di appartenenza del professionista, che provvederà all’emissione dell’attestazione , erogazione e registrazione dei crediti ECM nella misura di </a:t>
            </a:r>
            <a:r>
              <a:rPr lang="it-IT" kern="1200" dirty="0">
                <a:solidFill>
                  <a:srgbClr val="FF0000"/>
                </a:solidFill>
                <a:latin typeface="+mn-lt"/>
                <a:ea typeface="+mn-ea"/>
                <a:cs typeface="+mn-cs"/>
              </a:rPr>
              <a:t>4 crediti per mese di tutorato o frazione di 1 settimana </a:t>
            </a:r>
            <a:r>
              <a:rPr lang="it-IT" kern="1200" dirty="0">
                <a:latin typeface="+mn-lt"/>
                <a:ea typeface="+mn-ea"/>
                <a:cs typeface="+mn-cs"/>
              </a:rPr>
              <a:t>con il limite massimo del 50% del debito crediti annuale</a:t>
            </a:r>
            <a:endParaRPr lang="it-IT" kern="1200" dirty="0">
              <a:latin typeface="+mn-lt"/>
              <a:ea typeface="+mn-ea"/>
              <a:cs typeface="+mn-cs"/>
            </a:endParaRPr>
          </a:p>
        </p:txBody>
      </p:sp>
      <p:pic>
        <p:nvPicPr>
          <p:cNvPr id="22531" name="Diagramma 1"/>
          <p:cNvPicPr>
            <a:picLocks noChangeArrowheads="1"/>
          </p:cNvPicPr>
          <p:nvPr/>
        </p:nvPicPr>
        <p:blipFill>
          <a:blip r:embed="rId2">
            <a:extLst>
              <a:ext uri="{28A0092B-C50C-407E-A947-70E740481C1C}">
                <a14:useLocalDpi xmlns:a14="http://schemas.microsoft.com/office/drawing/2010/main" val="0"/>
              </a:ext>
            </a:extLst>
          </a:blip>
          <a:srcRect l="1053" t="69862"/>
          <a:stretch>
            <a:fillRect/>
          </a:stretch>
        </p:blipFill>
        <p:spPr bwMode="auto">
          <a:xfrm>
            <a:off x="1285875" y="642938"/>
            <a:ext cx="64293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ttangolo 3"/>
          <p:cNvSpPr>
            <a:spLocks noChangeArrowheads="1"/>
          </p:cNvSpPr>
          <p:nvPr/>
        </p:nvSpPr>
        <p:spPr bwMode="auto">
          <a:xfrm>
            <a:off x="7667625"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idx="4294967295"/>
          </p:nvPr>
        </p:nvSpPr>
        <p:spPr>
          <a:xfrm>
            <a:off x="785813" y="1357313"/>
            <a:ext cx="7872412" cy="1143000"/>
          </a:xfrm>
        </p:spPr>
        <p:txBody>
          <a:bodyPr/>
          <a:lstStyle/>
          <a:p>
            <a:pPr eaLnBrk="1" hangingPunct="1"/>
            <a:r>
              <a:rPr lang="it-IT" sz="4000"/>
              <a:t>Compete al PROVIDER </a:t>
            </a:r>
            <a:br>
              <a:rPr lang="it-IT" sz="4000"/>
            </a:br>
            <a:r>
              <a:rPr lang="it-IT" sz="4000"/>
              <a:t>assegnare crediti </a:t>
            </a:r>
            <a:br>
              <a:rPr lang="it-IT" sz="4000"/>
            </a:br>
            <a:r>
              <a:rPr lang="it-IT" sz="4000">
                <a:solidFill>
                  <a:srgbClr val="FF0000"/>
                </a:solidFill>
              </a:rPr>
              <a:t>in eventi accreditati ECM </a:t>
            </a:r>
            <a:r>
              <a:rPr lang="it-IT" sz="4000"/>
              <a:t>per :</a:t>
            </a:r>
          </a:p>
        </p:txBody>
      </p:sp>
      <p:sp>
        <p:nvSpPr>
          <p:cNvPr id="23555" name="Segnaposto contenuto 2"/>
          <p:cNvSpPr>
            <a:spLocks noGrp="1"/>
          </p:cNvSpPr>
          <p:nvPr>
            <p:ph idx="4294967295"/>
          </p:nvPr>
        </p:nvSpPr>
        <p:spPr>
          <a:xfrm>
            <a:off x="500063" y="3143250"/>
            <a:ext cx="8229600" cy="3357563"/>
          </a:xfrm>
        </p:spPr>
        <p:txBody>
          <a:bodyPr/>
          <a:lstStyle/>
          <a:p>
            <a:pPr eaLnBrk="1" hangingPunct="1"/>
            <a:r>
              <a:rPr lang="it-IT"/>
              <a:t>Tutorato in fad, fsc, residenziale</a:t>
            </a:r>
          </a:p>
          <a:p>
            <a:pPr eaLnBrk="1" hangingPunct="1"/>
            <a:r>
              <a:rPr lang="it-IT"/>
              <a:t>Relazioni</a:t>
            </a:r>
          </a:p>
          <a:p>
            <a:pPr eaLnBrk="1" hangingPunct="1"/>
            <a:r>
              <a:rPr lang="it-IT"/>
              <a:t>Docenze</a:t>
            </a:r>
          </a:p>
          <a:p>
            <a:pPr eaLnBrk="1" hangingPunct="1"/>
            <a:r>
              <a:rPr lang="it-IT"/>
              <a:t>Moderazioni </a:t>
            </a:r>
          </a:p>
          <a:p>
            <a:pPr eaLnBrk="1" hangingPunct="1"/>
            <a:r>
              <a:rPr lang="it-IT"/>
              <a:t>Discussant </a:t>
            </a:r>
          </a:p>
        </p:txBody>
      </p:sp>
      <p:sp>
        <p:nvSpPr>
          <p:cNvPr id="23556" name="Rettangolo 3"/>
          <p:cNvSpPr>
            <a:spLocks noChangeArrowheads="1"/>
          </p:cNvSpPr>
          <p:nvPr/>
        </p:nvSpPr>
        <p:spPr bwMode="auto">
          <a:xfrm>
            <a:off x="7596188"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1000"/>
                                        <p:tgtEl>
                                          <p:spTgt spid="23555">
                                            <p:txEl>
                                              <p:pRg st="1" end="1"/>
                                            </p:txEl>
                                          </p:spTgt>
                                        </p:tgtEl>
                                      </p:cBhvr>
                                    </p:animEffect>
                                    <p:anim calcmode="lin" valueType="num">
                                      <p:cBhvr>
                                        <p:cTn id="14"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Effect transition="in" filter="fade">
                                      <p:cBhvr>
                                        <p:cTn id="19" dur="1000"/>
                                        <p:tgtEl>
                                          <p:spTgt spid="23555">
                                            <p:txEl>
                                              <p:pRg st="1" end="1"/>
                                            </p:txEl>
                                          </p:spTgt>
                                        </p:tgtEl>
                                      </p:cBhvr>
                                    </p:animEffect>
                                    <p:anim calcmode="lin" valueType="num">
                                      <p:cBhvr>
                                        <p:cTn id="20"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0"/>
                                        <p:tgtEl>
                                          <p:spTgt spid="23555">
                                            <p:txEl>
                                              <p:pRg st="2" end="2"/>
                                            </p:txEl>
                                          </p:spTgt>
                                        </p:tgtEl>
                                      </p:cBhvr>
                                    </p:animEffect>
                                    <p:anim calcmode="lin" valueType="num">
                                      <p:cBhvr>
                                        <p:cTn id="26"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Effect transition="in" filter="fade">
                                      <p:cBhvr>
                                        <p:cTn id="31" dur="1000"/>
                                        <p:tgtEl>
                                          <p:spTgt spid="23555">
                                            <p:txEl>
                                              <p:pRg st="3" end="3"/>
                                            </p:txEl>
                                          </p:spTgt>
                                        </p:tgtEl>
                                      </p:cBhvr>
                                    </p:animEffect>
                                    <p:anim calcmode="lin" valueType="num">
                                      <p:cBhvr>
                                        <p:cTn id="32"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23555">
                                            <p:txEl>
                                              <p:pRg st="4" end="4"/>
                                            </p:txEl>
                                          </p:spTgt>
                                        </p:tgtEl>
                                        <p:attrNameLst>
                                          <p:attrName>style.visibility</p:attrName>
                                        </p:attrNameLst>
                                      </p:cBhvr>
                                      <p:to>
                                        <p:strVal val="visible"/>
                                      </p:to>
                                    </p:set>
                                    <p:animEffect transition="in" filter="fade">
                                      <p:cBhvr>
                                        <p:cTn id="37" dur="1000"/>
                                        <p:tgtEl>
                                          <p:spTgt spid="23555">
                                            <p:txEl>
                                              <p:pRg st="4" end="4"/>
                                            </p:txEl>
                                          </p:spTgt>
                                        </p:tgtEl>
                                      </p:cBhvr>
                                    </p:animEffect>
                                    <p:anim calcmode="lin" valueType="num">
                                      <p:cBhvr>
                                        <p:cTn id="38"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609600" y="762000"/>
            <a:ext cx="8229600" cy="1143000"/>
          </a:xfrm>
        </p:spPr>
        <p:txBody>
          <a:bodyPr>
            <a:normAutofit/>
          </a:bodyPr>
          <a:lstStyle/>
          <a:p>
            <a:pPr eaLnBrk="1" hangingPunct="1"/>
            <a:r>
              <a:rPr lang="it-IT" sz="3200" b="1"/>
              <a:t>Quadro sinottico delle funzioni degli Ordini Collegi ed Associazioni nell’ECM</a:t>
            </a:r>
            <a:r>
              <a:rPr lang="it-IT" sz="4500"/>
              <a:t/>
            </a:r>
            <a:br>
              <a:rPr lang="it-IT" sz="4500"/>
            </a:br>
            <a:endParaRPr lang="it-IT" sz="4500"/>
          </a:p>
        </p:txBody>
      </p:sp>
      <p:pic>
        <p:nvPicPr>
          <p:cNvPr id="6147" name="Diagramma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14438"/>
            <a:ext cx="678656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ttangolo 3"/>
          <p:cNvSpPr>
            <a:spLocks noChangeArrowheads="1"/>
          </p:cNvSpPr>
          <p:nvPr/>
        </p:nvSpPr>
        <p:spPr bwMode="auto">
          <a:xfrm>
            <a:off x="0" y="64881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Diagramma 3"/>
          <p:cNvPicPr>
            <a:picLocks noChangeArrowheads="1"/>
          </p:cNvPicPr>
          <p:nvPr/>
        </p:nvPicPr>
        <p:blipFill>
          <a:blip r:embed="rId2">
            <a:extLst>
              <a:ext uri="{28A0092B-C50C-407E-A947-70E740481C1C}">
                <a14:useLocalDpi xmlns:a14="http://schemas.microsoft.com/office/drawing/2010/main" val="0"/>
              </a:ext>
            </a:extLst>
          </a:blip>
          <a:srcRect l="909" t="71233" r="909" b="1369"/>
          <a:stretch>
            <a:fillRect/>
          </a:stretch>
        </p:blipFill>
        <p:spPr bwMode="auto">
          <a:xfrm>
            <a:off x="1071563" y="714375"/>
            <a:ext cx="74295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7375"/>
            <a:ext cx="91059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2"/>
          <p:cNvSpPr>
            <a:spLocks noGrp="1"/>
          </p:cNvSpPr>
          <p:nvPr>
            <p:ph idx="4294967295"/>
          </p:nvPr>
        </p:nvSpPr>
        <p:spPr>
          <a:xfrm>
            <a:off x="571500" y="714375"/>
            <a:ext cx="8229600" cy="4389438"/>
          </a:xfrm>
        </p:spPr>
        <p:txBody>
          <a:bodyPr/>
          <a:lstStyle/>
          <a:p>
            <a:pPr eaLnBrk="1" hangingPunct="1"/>
            <a:r>
              <a:rPr lang="it-IT" b="1"/>
              <a:t>L’Ufficio Formazione dell’Azienda Sanitaria Pubblica o Privata e gli Ordini, Collegi ed Associazioni per quanto nelle competenze sopra specificate seguiranno la seguente procedura : </a:t>
            </a:r>
            <a:r>
              <a:rPr lang="it-IT"/>
              <a:t>il professionista - ultimata la frequenza - dovrà consegnare la documentazione relativa all’evento (programma, contenuti, docenti, ore, modalità di verifica dell’apprendimento,…) e quella che dimostri la sua frequenza e il superamento della prova di apprendimento all’ente accreditante (CNFC/ Regione, Provincia autonoma) ovvero al soggetto da esso indicato (es. Ufficio formazione dell’Azienda presso cui presta servizio oppure, per i liberi professionisti, al proprio Ordine, Collegio, Associazione professionale di cui al D.M. 19/6/2006</a:t>
            </a:r>
          </a:p>
        </p:txBody>
      </p:sp>
      <p:sp>
        <p:nvSpPr>
          <p:cNvPr id="25603" name="Rettangolo 2"/>
          <p:cNvSpPr>
            <a:spLocks noChangeArrowheads="1"/>
          </p:cNvSpPr>
          <p:nvPr/>
        </p:nvSpPr>
        <p:spPr bwMode="auto">
          <a:xfrm>
            <a:off x="7667625"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idx="4294967295"/>
          </p:nvPr>
        </p:nvSpPr>
        <p:spPr>
          <a:xfrm>
            <a:off x="714375" y="3857625"/>
            <a:ext cx="8229600" cy="1143000"/>
          </a:xfrm>
        </p:spPr>
        <p:txBody>
          <a:bodyPr/>
          <a:lstStyle/>
          <a:p>
            <a:pPr eaLnBrk="1" hangingPunct="1"/>
            <a:r>
              <a:rPr lang="it-IT" b="1"/>
              <a:t>a seguito di positiva valutazione sarà rilasciato al professionista la relativa attestazione con i crediti riconosciuti.</a:t>
            </a:r>
            <a:endParaRPr lang="it-IT"/>
          </a:p>
        </p:txBody>
      </p:sp>
      <p:sp>
        <p:nvSpPr>
          <p:cNvPr id="26627" name="Rettangolo 2"/>
          <p:cNvSpPr>
            <a:spLocks noChangeArrowheads="1"/>
          </p:cNvSpPr>
          <p:nvPr/>
        </p:nvSpPr>
        <p:spPr bwMode="auto">
          <a:xfrm>
            <a:off x="107950" y="6488113"/>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contenuto 2"/>
          <p:cNvSpPr>
            <a:spLocks noGrp="1"/>
          </p:cNvSpPr>
          <p:nvPr>
            <p:ph idx="4294967295"/>
          </p:nvPr>
        </p:nvSpPr>
        <p:spPr>
          <a:xfrm>
            <a:off x="428625" y="1143000"/>
            <a:ext cx="8229600" cy="4389438"/>
          </a:xfrm>
        </p:spPr>
        <p:txBody>
          <a:bodyPr/>
          <a:lstStyle/>
          <a:p>
            <a:pPr eaLnBrk="1" hangingPunct="1"/>
            <a:r>
              <a:rPr lang="it-IT" b="1"/>
              <a:t>Laddove esistano accordi di reciproco riconoscimento dei crediti ECM con regioni europee transfrontaliere stipulate tra FNOMCeO e pari Organismi esteri e riconosciuti dalle rispettive regioni italiane transfrontaliere o dalla CN ECM, possono essere anche riconosciuti interamente i crediti conseguiti all’estero con valutazione motivata del valore e della qualità formativa dell’evento che va conservata agli atti.</a:t>
            </a:r>
            <a:endParaRPr lang="it-IT"/>
          </a:p>
          <a:p>
            <a:pPr eaLnBrk="1" hangingPunct="1"/>
            <a:r>
              <a:rPr lang="it-IT" b="1"/>
              <a:t>Attualmente esistono ufficiali accordi di riconoscimento con Austria, Germania, Slovenia e Croazia.</a:t>
            </a:r>
            <a:endParaRPr lang="it-IT"/>
          </a:p>
          <a:p>
            <a:pPr eaLnBrk="1" hangingPunct="1"/>
            <a:endParaRPr lang="it-IT"/>
          </a:p>
        </p:txBody>
      </p:sp>
      <p:sp>
        <p:nvSpPr>
          <p:cNvPr id="27651" name="Rettangolo 2"/>
          <p:cNvSpPr>
            <a:spLocks noChangeArrowheads="1"/>
          </p:cNvSpPr>
          <p:nvPr/>
        </p:nvSpPr>
        <p:spPr bwMode="auto">
          <a:xfrm>
            <a:off x="0" y="6381750"/>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checkerboard(across)">
                                      <p:cBhvr>
                                        <p:cTn id="12" dur="500"/>
                                        <p:tgtEl>
                                          <p:spTgt spid="276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Diagramma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ttangolo 2"/>
          <p:cNvSpPr>
            <a:spLocks noChangeArrowheads="1"/>
          </p:cNvSpPr>
          <p:nvPr/>
        </p:nvSpPr>
        <p:spPr bwMode="auto">
          <a:xfrm>
            <a:off x="7793038" y="6381750"/>
            <a:ext cx="135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2"/>
          <p:cNvSpPr>
            <a:spLocks noGrp="1"/>
          </p:cNvSpPr>
          <p:nvPr>
            <p:ph idx="4294967295"/>
          </p:nvPr>
        </p:nvSpPr>
        <p:spPr>
          <a:xfrm>
            <a:off x="500063" y="2468563"/>
            <a:ext cx="8229600" cy="4389437"/>
          </a:xfrm>
        </p:spPr>
        <p:txBody>
          <a:bodyPr/>
          <a:lstStyle/>
          <a:p>
            <a:pPr eaLnBrk="1" hangingPunct="1"/>
            <a:r>
              <a:rPr lang="it-IT" b="1"/>
              <a:t>Autoformazione / Pubblicazioni</a:t>
            </a:r>
            <a:endParaRPr lang="it-IT"/>
          </a:p>
          <a:p>
            <a:pPr eaLnBrk="1" hangingPunct="1"/>
            <a:r>
              <a:rPr lang="it-IT"/>
              <a:t>In questo ambito si fa rientrare le attività di ricerca non pianificate da un Provider ma che danno esito a pubblicazioni scientifiche</a:t>
            </a:r>
          </a:p>
        </p:txBody>
      </p:sp>
      <p:pic>
        <p:nvPicPr>
          <p:cNvPr id="29699" name="Diagramma 3"/>
          <p:cNvPicPr>
            <a:picLocks noChangeArrowheads="1"/>
          </p:cNvPicPr>
          <p:nvPr/>
        </p:nvPicPr>
        <p:blipFill>
          <a:blip r:embed="rId2">
            <a:extLst>
              <a:ext uri="{28A0092B-C50C-407E-A947-70E740481C1C}">
                <a14:useLocalDpi xmlns:a14="http://schemas.microsoft.com/office/drawing/2010/main" val="0"/>
              </a:ext>
            </a:extLst>
          </a:blip>
          <a:srcRect l="3636" t="36987" r="2727" b="38354"/>
          <a:stretch>
            <a:fillRect/>
          </a:stretch>
        </p:blipFill>
        <p:spPr bwMode="auto">
          <a:xfrm>
            <a:off x="928688" y="785813"/>
            <a:ext cx="73580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ttangolo 3"/>
          <p:cNvSpPr>
            <a:spLocks noChangeArrowheads="1"/>
          </p:cNvSpPr>
          <p:nvPr/>
        </p:nvSpPr>
        <p:spPr bwMode="auto">
          <a:xfrm>
            <a:off x="1793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4294967295"/>
          </p:nvPr>
        </p:nvSpPr>
        <p:spPr>
          <a:xfrm>
            <a:off x="500063" y="785813"/>
            <a:ext cx="8229600" cy="4389437"/>
          </a:xfrm>
        </p:spPr>
        <p:txBody>
          <a:bodyPr/>
          <a:lstStyle/>
          <a:p>
            <a:pPr eaLnBrk="1" hangingPunct="1"/>
            <a:r>
              <a:rPr lang="it-IT" b="1"/>
              <a:t>l’attribuzione dei crediti avviene da parte dell’O. C. A. professionale secondo la seguente tabella</a:t>
            </a:r>
            <a:r>
              <a:rPr lang="it-IT"/>
              <a:t> :</a:t>
            </a:r>
          </a:p>
          <a:p>
            <a:pPr eaLnBrk="1" hangingPunct="1"/>
            <a:r>
              <a:rPr lang="it-IT"/>
              <a:t>- Citazioni su riviste citate nel Citation Index</a:t>
            </a:r>
          </a:p>
          <a:p>
            <a:pPr eaLnBrk="1" hangingPunct="1"/>
            <a:r>
              <a:rPr lang="it-IT"/>
              <a:t>- primo nome 3 crediti</a:t>
            </a:r>
          </a:p>
          <a:p>
            <a:pPr eaLnBrk="1" hangingPunct="1"/>
            <a:r>
              <a:rPr lang="it-IT"/>
              <a:t>- altro nome 1.0 credito</a:t>
            </a:r>
          </a:p>
          <a:p>
            <a:pPr eaLnBrk="1" hangingPunct="1"/>
            <a:r>
              <a:rPr lang="it-IT"/>
              <a:t>- Pubblicazioni su riviste non citate su C.I. ed atti di congressi nazionali o internazionali</a:t>
            </a:r>
          </a:p>
          <a:p>
            <a:pPr eaLnBrk="1" hangingPunct="1"/>
            <a:r>
              <a:rPr lang="it-IT"/>
              <a:t>- primo nome 1.0 credito</a:t>
            </a:r>
          </a:p>
          <a:p>
            <a:pPr eaLnBrk="1" hangingPunct="1"/>
            <a:r>
              <a:rPr lang="it-IT"/>
              <a:t>- altro nome 0.5 credito</a:t>
            </a:r>
          </a:p>
          <a:p>
            <a:pPr eaLnBrk="1" hangingPunct="1"/>
            <a:r>
              <a:rPr lang="it-IT"/>
              <a:t>- Capitoli di libri e monografie</a:t>
            </a:r>
          </a:p>
          <a:p>
            <a:pPr eaLnBrk="1" hangingPunct="1"/>
            <a:r>
              <a:rPr lang="it-IT"/>
              <a:t>- primo nome 2 crediti</a:t>
            </a:r>
          </a:p>
          <a:p>
            <a:pPr eaLnBrk="1" hangingPunct="1"/>
            <a:r>
              <a:rPr lang="it-IT"/>
              <a:t>- altro nome 1 credito</a:t>
            </a:r>
          </a:p>
          <a:p>
            <a:pPr eaLnBrk="1" hangingPunct="1"/>
            <a:endParaRPr lang="it-IT"/>
          </a:p>
        </p:txBody>
      </p:sp>
      <p:sp>
        <p:nvSpPr>
          <p:cNvPr id="30723" name="Rettangolo 2"/>
          <p:cNvSpPr>
            <a:spLocks noChangeArrowheads="1"/>
          </p:cNvSpPr>
          <p:nvPr/>
        </p:nvSpPr>
        <p:spPr bwMode="auto">
          <a:xfrm>
            <a:off x="7667625"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fade">
                                      <p:cBhvr>
                                        <p:cTn id="7" dur="1000"/>
                                        <p:tgtEl>
                                          <p:spTgt spid="30722">
                                            <p:txEl>
                                              <p:pRg st="1" end="1"/>
                                            </p:txEl>
                                          </p:spTgt>
                                        </p:tgtEl>
                                      </p:cBhvr>
                                    </p:animEffect>
                                    <p:anim calcmode="lin" valueType="num">
                                      <p:cBhvr>
                                        <p:cTn id="8" dur="10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animEffect transition="in" filter="fade">
                                      <p:cBhvr>
                                        <p:cTn id="13" dur="1000"/>
                                        <p:tgtEl>
                                          <p:spTgt spid="30722">
                                            <p:txEl>
                                              <p:pRg st="2" end="2"/>
                                            </p:txEl>
                                          </p:spTgt>
                                        </p:tgtEl>
                                      </p:cBhvr>
                                    </p:animEffect>
                                    <p:anim calcmode="lin" valueType="num">
                                      <p:cBhvr>
                                        <p:cTn id="14" dur="10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0722">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animEffect transition="in" filter="fade">
                                      <p:cBhvr>
                                        <p:cTn id="19" dur="1000"/>
                                        <p:tgtEl>
                                          <p:spTgt spid="30722">
                                            <p:txEl>
                                              <p:pRg st="3" end="3"/>
                                            </p:txEl>
                                          </p:spTgt>
                                        </p:tgtEl>
                                      </p:cBhvr>
                                    </p:animEffect>
                                    <p:anim calcmode="lin" valueType="num">
                                      <p:cBhvr>
                                        <p:cTn id="20" dur="10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0722">
                                            <p:txEl>
                                              <p:pRg st="3" end="3"/>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30722">
                                            <p:txEl>
                                              <p:pRg st="4" end="4"/>
                                            </p:txEl>
                                          </p:spTgt>
                                        </p:tgtEl>
                                        <p:attrNameLst>
                                          <p:attrName>style.visibility</p:attrName>
                                        </p:attrNameLst>
                                      </p:cBhvr>
                                      <p:to>
                                        <p:strVal val="visible"/>
                                      </p:to>
                                    </p:set>
                                    <p:animEffect transition="in" filter="fade">
                                      <p:cBhvr>
                                        <p:cTn id="25" dur="1000"/>
                                        <p:tgtEl>
                                          <p:spTgt spid="30722">
                                            <p:txEl>
                                              <p:pRg st="4" end="4"/>
                                            </p:txEl>
                                          </p:spTgt>
                                        </p:tgtEl>
                                      </p:cBhvr>
                                    </p:animEffect>
                                    <p:anim calcmode="lin" valueType="num">
                                      <p:cBhvr>
                                        <p:cTn id="26" dur="10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0722">
                                            <p:txEl>
                                              <p:pRg st="4" end="4"/>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30722">
                                            <p:txEl>
                                              <p:pRg st="5" end="5"/>
                                            </p:txEl>
                                          </p:spTgt>
                                        </p:tgtEl>
                                        <p:attrNameLst>
                                          <p:attrName>style.visibility</p:attrName>
                                        </p:attrNameLst>
                                      </p:cBhvr>
                                      <p:to>
                                        <p:strVal val="visible"/>
                                      </p:to>
                                    </p:set>
                                    <p:animEffect transition="in" filter="fade">
                                      <p:cBhvr>
                                        <p:cTn id="31" dur="1000"/>
                                        <p:tgtEl>
                                          <p:spTgt spid="30722">
                                            <p:txEl>
                                              <p:pRg st="5" end="5"/>
                                            </p:txEl>
                                          </p:spTgt>
                                        </p:tgtEl>
                                      </p:cBhvr>
                                    </p:animEffect>
                                    <p:anim calcmode="lin" valueType="num">
                                      <p:cBhvr>
                                        <p:cTn id="32" dur="10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0722">
                                            <p:txEl>
                                              <p:pRg st="5" end="5"/>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30722">
                                            <p:txEl>
                                              <p:pRg st="6" end="6"/>
                                            </p:txEl>
                                          </p:spTgt>
                                        </p:tgtEl>
                                        <p:attrNameLst>
                                          <p:attrName>style.visibility</p:attrName>
                                        </p:attrNameLst>
                                      </p:cBhvr>
                                      <p:to>
                                        <p:strVal val="visible"/>
                                      </p:to>
                                    </p:set>
                                    <p:animEffect transition="in" filter="fade">
                                      <p:cBhvr>
                                        <p:cTn id="37" dur="1000"/>
                                        <p:tgtEl>
                                          <p:spTgt spid="30722">
                                            <p:txEl>
                                              <p:pRg st="6" end="6"/>
                                            </p:txEl>
                                          </p:spTgt>
                                        </p:tgtEl>
                                      </p:cBhvr>
                                    </p:animEffect>
                                    <p:anim calcmode="lin" valueType="num">
                                      <p:cBhvr>
                                        <p:cTn id="38" dur="1000" fill="hold"/>
                                        <p:tgtEl>
                                          <p:spTgt spid="3072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0722">
                                            <p:txEl>
                                              <p:pRg st="6" end="6"/>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7" presetClass="entr" presetSubtype="0" fill="hold" nodeType="afterEffect">
                                  <p:stCondLst>
                                    <p:cond delay="0"/>
                                  </p:stCondLst>
                                  <p:childTnLst>
                                    <p:set>
                                      <p:cBhvr>
                                        <p:cTn id="42" dur="1" fill="hold">
                                          <p:stCondLst>
                                            <p:cond delay="0"/>
                                          </p:stCondLst>
                                        </p:cTn>
                                        <p:tgtEl>
                                          <p:spTgt spid="30722">
                                            <p:txEl>
                                              <p:pRg st="7" end="7"/>
                                            </p:txEl>
                                          </p:spTgt>
                                        </p:tgtEl>
                                        <p:attrNameLst>
                                          <p:attrName>style.visibility</p:attrName>
                                        </p:attrNameLst>
                                      </p:cBhvr>
                                      <p:to>
                                        <p:strVal val="visible"/>
                                      </p:to>
                                    </p:set>
                                    <p:animEffect transition="in" filter="fade">
                                      <p:cBhvr>
                                        <p:cTn id="43" dur="1000"/>
                                        <p:tgtEl>
                                          <p:spTgt spid="30722">
                                            <p:txEl>
                                              <p:pRg st="7" end="7"/>
                                            </p:txEl>
                                          </p:spTgt>
                                        </p:tgtEl>
                                      </p:cBhvr>
                                    </p:animEffect>
                                    <p:anim calcmode="lin" valueType="num">
                                      <p:cBhvr>
                                        <p:cTn id="44" dur="1000" fill="hold"/>
                                        <p:tgtEl>
                                          <p:spTgt spid="3072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0722">
                                            <p:txEl>
                                              <p:pRg st="7" end="7"/>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7" presetClass="entr" presetSubtype="0" fill="hold" nodeType="afterEffect">
                                  <p:stCondLst>
                                    <p:cond delay="0"/>
                                  </p:stCondLst>
                                  <p:childTnLst>
                                    <p:set>
                                      <p:cBhvr>
                                        <p:cTn id="48" dur="1" fill="hold">
                                          <p:stCondLst>
                                            <p:cond delay="0"/>
                                          </p:stCondLst>
                                        </p:cTn>
                                        <p:tgtEl>
                                          <p:spTgt spid="30722">
                                            <p:txEl>
                                              <p:pRg st="8" end="8"/>
                                            </p:txEl>
                                          </p:spTgt>
                                        </p:tgtEl>
                                        <p:attrNameLst>
                                          <p:attrName>style.visibility</p:attrName>
                                        </p:attrNameLst>
                                      </p:cBhvr>
                                      <p:to>
                                        <p:strVal val="visible"/>
                                      </p:to>
                                    </p:set>
                                    <p:animEffect transition="in" filter="fade">
                                      <p:cBhvr>
                                        <p:cTn id="49" dur="1000"/>
                                        <p:tgtEl>
                                          <p:spTgt spid="30722">
                                            <p:txEl>
                                              <p:pRg st="8" end="8"/>
                                            </p:txEl>
                                          </p:spTgt>
                                        </p:tgtEl>
                                      </p:cBhvr>
                                    </p:animEffect>
                                    <p:anim calcmode="lin" valueType="num">
                                      <p:cBhvr>
                                        <p:cTn id="50" dur="1000" fill="hold"/>
                                        <p:tgtEl>
                                          <p:spTgt spid="3072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0722">
                                            <p:txEl>
                                              <p:pRg st="8" end="8"/>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7" presetClass="entr" presetSubtype="0" fill="hold" nodeType="afterEffect">
                                  <p:stCondLst>
                                    <p:cond delay="0"/>
                                  </p:stCondLst>
                                  <p:childTnLst>
                                    <p:set>
                                      <p:cBhvr>
                                        <p:cTn id="54" dur="1" fill="hold">
                                          <p:stCondLst>
                                            <p:cond delay="0"/>
                                          </p:stCondLst>
                                        </p:cTn>
                                        <p:tgtEl>
                                          <p:spTgt spid="30722">
                                            <p:txEl>
                                              <p:pRg st="9" end="9"/>
                                            </p:txEl>
                                          </p:spTgt>
                                        </p:tgtEl>
                                        <p:attrNameLst>
                                          <p:attrName>style.visibility</p:attrName>
                                        </p:attrNameLst>
                                      </p:cBhvr>
                                      <p:to>
                                        <p:strVal val="visible"/>
                                      </p:to>
                                    </p:set>
                                    <p:animEffect transition="in" filter="fade">
                                      <p:cBhvr>
                                        <p:cTn id="55" dur="1000"/>
                                        <p:tgtEl>
                                          <p:spTgt spid="30722">
                                            <p:txEl>
                                              <p:pRg st="9" end="9"/>
                                            </p:txEl>
                                          </p:spTgt>
                                        </p:tgtEl>
                                      </p:cBhvr>
                                    </p:animEffect>
                                    <p:anim calcmode="lin" valueType="num">
                                      <p:cBhvr>
                                        <p:cTn id="56" dur="1000" fill="hold"/>
                                        <p:tgtEl>
                                          <p:spTgt spid="3072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072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contenuto 2"/>
          <p:cNvSpPr>
            <a:spLocks noGrp="1"/>
          </p:cNvSpPr>
          <p:nvPr>
            <p:ph idx="4294967295"/>
          </p:nvPr>
        </p:nvSpPr>
        <p:spPr/>
        <p:txBody>
          <a:bodyPr/>
          <a:lstStyle/>
          <a:p>
            <a:pPr eaLnBrk="1" hangingPunct="1"/>
            <a:r>
              <a:rPr lang="it-IT" b="1"/>
              <a:t>L’Ordine esaminata la documentazione originale assume agli atti una documentazione riassuntiva, secondo il format allegato, sulla  autenticità e veridicità della documentazione esibita e rilascia un’attestazione sui crediti erogati  </a:t>
            </a:r>
          </a:p>
          <a:p>
            <a:pPr eaLnBrk="1" hangingPunct="1">
              <a:buFont typeface="Wingdings 2" pitchFamily="18" charset="2"/>
              <a:buNone/>
            </a:pPr>
            <a:r>
              <a:rPr lang="it-IT" b="1"/>
              <a:t>    inviandone comunicazione per via informatica secondo prassi all’ente accreditante di riferimento nazionale/regionale.</a:t>
            </a:r>
            <a:endParaRPr lang="it-IT"/>
          </a:p>
          <a:p>
            <a:pPr eaLnBrk="1" hangingPunct="1">
              <a:buFont typeface="Wingdings 2" pitchFamily="18" charset="2"/>
              <a:buNone/>
            </a:pPr>
            <a:endParaRPr lang="it-IT"/>
          </a:p>
          <a:p>
            <a:pPr eaLnBrk="1" hangingPunct="1"/>
            <a:endParaRPr lang="it-IT"/>
          </a:p>
        </p:txBody>
      </p:sp>
      <p:sp>
        <p:nvSpPr>
          <p:cNvPr id="31747" name="Rettangolo 2"/>
          <p:cNvSpPr>
            <a:spLocks noChangeArrowheads="1"/>
          </p:cNvSpPr>
          <p:nvPr/>
        </p:nvSpPr>
        <p:spPr bwMode="auto">
          <a:xfrm>
            <a:off x="7793038" y="6381750"/>
            <a:ext cx="135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4294967295"/>
          </p:nvPr>
        </p:nvSpPr>
        <p:spPr>
          <a:xfrm>
            <a:off x="428625" y="1214438"/>
            <a:ext cx="8229600" cy="4389437"/>
          </a:xfrm>
        </p:spPr>
        <p:txBody>
          <a:bodyPr/>
          <a:lstStyle/>
          <a:p>
            <a:pPr eaLnBrk="1" hangingPunct="1"/>
            <a:r>
              <a:rPr lang="it-IT" b="1"/>
              <a:t>Logo ed intestazione dell’Ordine</a:t>
            </a:r>
            <a:endParaRPr lang="it-IT"/>
          </a:p>
          <a:p>
            <a:pPr eaLnBrk="1" hangingPunct="1"/>
            <a:r>
              <a:rPr lang="it-IT" b="1"/>
              <a:t>DICHIARAZIONE RIASSUNTIVA</a:t>
            </a:r>
            <a:r>
              <a:rPr lang="de-DE"/>
              <a:t> </a:t>
            </a:r>
            <a:endParaRPr lang="it-IT"/>
          </a:p>
          <a:p>
            <a:pPr eaLnBrk="1" hangingPunct="1"/>
            <a:r>
              <a:rPr lang="it-IT"/>
              <a:t>Il/La sottoscritto/a Dott./Dott.ssa__________________________________</a:t>
            </a:r>
          </a:p>
          <a:p>
            <a:pPr eaLnBrk="1" hangingPunct="1"/>
            <a:r>
              <a:rPr lang="it-IT"/>
              <a:t>nato/a  a    _____                       il __________________</a:t>
            </a:r>
          </a:p>
          <a:p>
            <a:pPr eaLnBrk="1" hangingPunct="1"/>
            <a:r>
              <a:rPr lang="it-IT"/>
              <a:t>residente in ___________________________________</a:t>
            </a:r>
          </a:p>
          <a:p>
            <a:pPr eaLnBrk="1" hangingPunct="1"/>
            <a:r>
              <a:rPr lang="it-IT"/>
              <a:t>Via _______________ n.  _______e-mail/pec_______-</a:t>
            </a:r>
          </a:p>
          <a:p>
            <a:pPr eaLnBrk="1" hangingPunct="1"/>
            <a:r>
              <a:rPr lang="it-IT"/>
              <a:t>Iscritto/a al n°           dell’albo         …    della Provincia di                                     </a:t>
            </a:r>
          </a:p>
          <a:p>
            <a:pPr eaLnBrk="1" hangingPunct="1"/>
            <a:endParaRPr lang="it-IT"/>
          </a:p>
        </p:txBody>
      </p:sp>
      <p:sp>
        <p:nvSpPr>
          <p:cNvPr id="32771" name="Rettangolo 2"/>
          <p:cNvSpPr>
            <a:spLocks noChangeArrowheads="1"/>
          </p:cNvSpPr>
          <p:nvPr/>
        </p:nvSpPr>
        <p:spPr bwMode="auto">
          <a:xfrm>
            <a:off x="1793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2"/>
          <p:cNvSpPr>
            <a:spLocks noGrp="1"/>
          </p:cNvSpPr>
          <p:nvPr>
            <p:ph idx="4294967295"/>
          </p:nvPr>
        </p:nvSpPr>
        <p:spPr>
          <a:xfrm>
            <a:off x="571500" y="785813"/>
            <a:ext cx="8229600" cy="4389437"/>
          </a:xfrm>
        </p:spPr>
        <p:txBody>
          <a:bodyPr/>
          <a:lstStyle/>
          <a:p>
            <a:pPr eaLnBrk="1" hangingPunct="1"/>
            <a:r>
              <a:rPr lang="it-IT" b="1"/>
              <a:t>DICHIARA</a:t>
            </a:r>
            <a:endParaRPr lang="it-IT"/>
          </a:p>
          <a:p>
            <a:pPr eaLnBrk="1" hangingPunct="1"/>
            <a:r>
              <a:rPr lang="it-IT" sz="1800"/>
              <a:t>di aver pubblicato il lavoro scientifico/capitolo______________________________</a:t>
            </a:r>
          </a:p>
          <a:p>
            <a:pPr eaLnBrk="1" hangingPunct="1"/>
            <a:r>
              <a:rPr lang="it-IT" sz="1800"/>
              <a:t>sulla rivista/libro/monografia/atti di congresso: inserire tutti gli abituali estremi bibliografici</a:t>
            </a:r>
          </a:p>
          <a:p>
            <a:pPr eaLnBrk="1" hangingPunct="1"/>
            <a:r>
              <a:rPr lang="it-IT" sz="1800"/>
              <a:t>citata sul Citation Index                NON citata sul Citation Index__________________________</a:t>
            </a:r>
            <a:r>
              <a:rPr lang="it-IT" sz="1800">
                <a:sym typeface="Symbol" pitchFamily="18" charset="2"/>
              </a:rPr>
              <a:t></a:t>
            </a:r>
            <a:r>
              <a:rPr lang="it-IT" sz="1800"/>
              <a:t> </a:t>
            </a:r>
          </a:p>
          <a:p>
            <a:pPr eaLnBrk="1" hangingPunct="1"/>
            <a:r>
              <a:rPr lang="it-IT" sz="1800"/>
              <a:t>in qualità di primo autore………..in qualità di altro autore</a:t>
            </a:r>
          </a:p>
          <a:p>
            <a:pPr eaLnBrk="1" hangingPunct="1"/>
            <a:r>
              <a:rPr lang="it-IT" sz="1800"/>
              <a:t>Il  programma ed i contenuti erano inerenti : indicare tema, disciplina </a:t>
            </a:r>
          </a:p>
          <a:p>
            <a:pPr eaLnBrk="1" hangingPunct="1"/>
            <a:r>
              <a:rPr lang="it-IT" sz="1800"/>
              <a:t>di essere : medico dipendente / medico convenzionato / libero professionista / odontoiatra dipendente/ odontoiatra libero professionista </a:t>
            </a:r>
          </a:p>
          <a:p>
            <a:pPr eaLnBrk="1" hangingPunct="1"/>
            <a:r>
              <a:rPr lang="it-IT" sz="1800"/>
              <a:t> di essere in possesso della seguente qualifica professionale/titolo di specializzazione/abilitazione:____________________________________________________________________</a:t>
            </a:r>
          </a:p>
          <a:p>
            <a:pPr eaLnBrk="1" hangingPunct="1"/>
            <a:r>
              <a:rPr lang="it-IT" sz="1800"/>
              <a:t>Luogo e data _______________________________</a:t>
            </a:r>
          </a:p>
          <a:p>
            <a:pPr eaLnBrk="1" hangingPunct="1"/>
            <a:r>
              <a:rPr lang="it-IT" sz="1800" b="1"/>
              <a:t>Il dichiarante</a:t>
            </a:r>
          </a:p>
          <a:p>
            <a:pPr eaLnBrk="1" hangingPunct="1"/>
            <a:endParaRPr lang="it-IT"/>
          </a:p>
        </p:txBody>
      </p:sp>
      <p:sp>
        <p:nvSpPr>
          <p:cNvPr id="33795" name="Rettangolo 2"/>
          <p:cNvSpPr>
            <a:spLocks noChangeArrowheads="1"/>
          </p:cNvSpPr>
          <p:nvPr/>
        </p:nvSpPr>
        <p:spPr bwMode="auto">
          <a:xfrm>
            <a:off x="107950" y="6381750"/>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iagramma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785812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ttangolo 2"/>
          <p:cNvSpPr>
            <a:spLocks noChangeArrowheads="1"/>
          </p:cNvSpPr>
          <p:nvPr/>
        </p:nvSpPr>
        <p:spPr bwMode="auto">
          <a:xfrm>
            <a:off x="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Luigi Conte</a:t>
            </a:r>
          </a:p>
          <a:p>
            <a:r>
              <a:rPr lang="it-IT"/>
              <a:t>Segretario Gen.FNOMCeO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idx="4294967295"/>
          </p:nvPr>
        </p:nvSpPr>
        <p:spPr>
          <a:xfrm>
            <a:off x="500063" y="714375"/>
            <a:ext cx="8229600" cy="4389438"/>
          </a:xfrm>
        </p:spPr>
        <p:txBody>
          <a:bodyPr/>
          <a:lstStyle/>
          <a:p>
            <a:pPr eaLnBrk="1" hangingPunct="1"/>
            <a:r>
              <a:rPr lang="it-IT" sz="2000" b="1"/>
              <a:t>Proposta di format per l’attestazione dei crediti erogati.</a:t>
            </a:r>
          </a:p>
          <a:p>
            <a:pPr eaLnBrk="1" hangingPunct="1"/>
            <a:r>
              <a:rPr lang="it-IT" sz="2000"/>
              <a:t>Titolo : Attestazione di crediti formativi conseguiti all’estero/autoformazione</a:t>
            </a:r>
          </a:p>
          <a:p>
            <a:pPr eaLnBrk="1" hangingPunct="1"/>
            <a:r>
              <a:rPr lang="it-IT" sz="2000"/>
              <a:t>Visto le disposizioni dell’Accordo Stato / Regioni agosto 2007 e 5 novembre 2009 </a:t>
            </a:r>
          </a:p>
          <a:p>
            <a:pPr eaLnBrk="1" hangingPunct="1"/>
            <a:r>
              <a:rPr lang="it-IT" sz="2000"/>
              <a:t>Visto le disposizioni regolamentari della Commissione nazionale ECM del 13 gennaio 2010</a:t>
            </a:r>
          </a:p>
          <a:p>
            <a:pPr eaLnBrk="1" hangingPunct="1"/>
            <a:r>
              <a:rPr lang="it-IT" sz="2000"/>
              <a:t>Esaminata la documentazione esibita </a:t>
            </a:r>
          </a:p>
          <a:p>
            <a:pPr algn="ctr" eaLnBrk="1" hangingPunct="1"/>
            <a:r>
              <a:rPr lang="it-IT" sz="2000" b="1"/>
              <a:t>il Presidente riconosce </a:t>
            </a:r>
            <a:endParaRPr lang="it-IT" sz="2000"/>
          </a:p>
          <a:p>
            <a:pPr eaLnBrk="1" hangingPunct="1"/>
            <a:r>
              <a:rPr lang="it-IT" sz="2000"/>
              <a:t>al/alla Dott/Dott.ssa. ………………………………………       nato a …………………… il ……………………….</a:t>
            </a:r>
          </a:p>
          <a:p>
            <a:pPr eaLnBrk="1" hangingPunct="1"/>
            <a:r>
              <a:rPr lang="it-IT" sz="2000"/>
              <a:t>Iscritto presso codesto Ordine/Collegio/Associazione al numero : …………………………..</a:t>
            </a:r>
            <a:r>
              <a:rPr lang="it-IT" sz="2000" b="1"/>
              <a:t>per l’anno ….. … n° ……. Crediti  ECM</a:t>
            </a:r>
            <a:endParaRPr lang="it-IT" sz="2000"/>
          </a:p>
          <a:p>
            <a:pPr eaLnBrk="1" hangingPunct="1"/>
            <a:r>
              <a:rPr lang="it-IT" sz="2000" b="1"/>
              <a:t> </a:t>
            </a:r>
            <a:endParaRPr lang="it-IT" sz="2000"/>
          </a:p>
          <a:p>
            <a:pPr eaLnBrk="1" hangingPunct="1"/>
            <a:r>
              <a:rPr lang="it-IT" sz="2000" b="1"/>
              <a:t>firmato: il Presidente</a:t>
            </a:r>
            <a:endParaRPr lang="it-IT"/>
          </a:p>
          <a:p>
            <a:pPr eaLnBrk="1" hangingPunct="1"/>
            <a:endParaRPr lang="it-IT"/>
          </a:p>
        </p:txBody>
      </p:sp>
      <p:sp>
        <p:nvSpPr>
          <p:cNvPr id="34819" name="Rettangolo 2"/>
          <p:cNvSpPr>
            <a:spLocks noChangeArrowheads="1"/>
          </p:cNvSpPr>
          <p:nvPr/>
        </p:nvSpPr>
        <p:spPr bwMode="auto">
          <a:xfrm>
            <a:off x="107950" y="6381750"/>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egnaposto contenuto 4"/>
          <p:cNvSpPr>
            <a:spLocks noGrp="1"/>
          </p:cNvSpPr>
          <p:nvPr>
            <p:ph idx="4294967295"/>
          </p:nvPr>
        </p:nvSpPr>
        <p:spPr>
          <a:xfrm>
            <a:off x="0" y="3000375"/>
            <a:ext cx="9144000" cy="3071813"/>
          </a:xfrm>
        </p:spPr>
        <p:txBody>
          <a:bodyPr/>
          <a:lstStyle/>
          <a:p>
            <a:pPr eaLnBrk="1" hangingPunct="1"/>
            <a:r>
              <a:rPr lang="it-IT"/>
              <a:t>E' esonerato dall'obbligo dell'E.C.M. il personale sanitario che frequenta, in Italia o all'estero :</a:t>
            </a:r>
          </a:p>
          <a:p>
            <a:pPr eaLnBrk="1" hangingPunct="1"/>
            <a:r>
              <a:rPr lang="it-IT"/>
              <a:t>corsi di formazione post-base propri della categoria di appartenenza (corso di specializzazione, dottorato di ricerca, master, corso di perfezionamento scientifico e laurea specialistica, previsti e disciplinati dal Decreto del MURST del 3 novembre 1999, n. 509, pubblicato nella G.U. n. 2 del 4 gennaio 2000; </a:t>
            </a:r>
          </a:p>
          <a:p>
            <a:pPr eaLnBrk="1" hangingPunct="1"/>
            <a:endParaRPr lang="it-IT"/>
          </a:p>
        </p:txBody>
      </p:sp>
      <p:pic>
        <p:nvPicPr>
          <p:cNvPr id="2" name="Diagramma 71"/>
          <p:cNvPicPr>
            <a:picLocks noChangeArrowheads="1"/>
          </p:cNvPicPr>
          <p:nvPr/>
        </p:nvPicPr>
        <p:blipFill>
          <a:blip r:embed="rId2">
            <a:extLst>
              <a:ext uri="{28A0092B-C50C-407E-A947-70E740481C1C}">
                <a14:useLocalDpi xmlns:a14="http://schemas.microsoft.com/office/drawing/2010/main" val="0"/>
              </a:ext>
            </a:extLst>
          </a:blip>
          <a:srcRect l="900" t="1370" b="53426"/>
          <a:stretch>
            <a:fillRect/>
          </a:stretch>
        </p:blipFill>
        <p:spPr bwMode="auto">
          <a:xfrm>
            <a:off x="857250" y="928688"/>
            <a:ext cx="7715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ttangolo 3"/>
          <p:cNvSpPr>
            <a:spLocks noChangeArrowheads="1"/>
          </p:cNvSpPr>
          <p:nvPr/>
        </p:nvSpPr>
        <p:spPr bwMode="auto">
          <a:xfrm>
            <a:off x="0" y="6488113"/>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1000"/>
                                        <p:tgtEl>
                                          <p:spTgt spid="35843">
                                            <p:txEl>
                                              <p:pRg st="1" end="1"/>
                                            </p:txEl>
                                          </p:spTgt>
                                        </p:tgtEl>
                                      </p:cBhvr>
                                    </p:animEffect>
                                    <p:anim calcmode="lin" valueType="num">
                                      <p:cBhvr>
                                        <p:cTn id="8"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2"/>
          <p:cNvSpPr>
            <a:spLocks noGrp="1"/>
          </p:cNvSpPr>
          <p:nvPr>
            <p:ph idx="4294967295"/>
          </p:nvPr>
        </p:nvSpPr>
        <p:spPr>
          <a:xfrm>
            <a:off x="428625" y="928688"/>
            <a:ext cx="8229600" cy="4389437"/>
          </a:xfrm>
        </p:spPr>
        <p:txBody>
          <a:bodyPr/>
          <a:lstStyle/>
          <a:p>
            <a:pPr eaLnBrk="1" hangingPunct="1"/>
            <a:r>
              <a:rPr lang="it-IT"/>
              <a:t>Dottorato di ricerca presso Università, strutture ospedaliere, centri di ricerca all’estero, per un periodo di </a:t>
            </a:r>
            <a:r>
              <a:rPr lang="it-IT">
                <a:solidFill>
                  <a:srgbClr val="FF0000"/>
                </a:solidFill>
              </a:rPr>
              <a:t>svolgimento minimo di 150 ore</a:t>
            </a:r>
          </a:p>
          <a:p>
            <a:pPr eaLnBrk="1" hangingPunct="1"/>
            <a:r>
              <a:rPr lang="it-IT"/>
              <a:t>Master, corso di perfezionamento, comunque denominato, presso Università, strutture ospedaliere, centri di ricerca all’estero per un periodo di </a:t>
            </a:r>
            <a:r>
              <a:rPr lang="it-IT">
                <a:solidFill>
                  <a:srgbClr val="FF0000"/>
                </a:solidFill>
              </a:rPr>
              <a:t>svolgimento minimo dio 150 ore</a:t>
            </a:r>
            <a:r>
              <a:rPr lang="it-IT"/>
              <a:t>;</a:t>
            </a:r>
          </a:p>
          <a:p>
            <a:pPr eaLnBrk="1" hangingPunct="1"/>
            <a:r>
              <a:rPr lang="it-IT"/>
              <a:t>corso di formazione specifica in medicina generale, di cui al Decreto Legislativo 17 agosto 1999, n. 368, emanato in attuazione della Direttiva 93/16/CEE in materia di libera circolazione dei medici e di reciproco riconoscimento dei loro diplomi, certificati ed altri titoli;</a:t>
            </a:r>
          </a:p>
          <a:p>
            <a:pPr eaLnBrk="1" hangingPunct="1"/>
            <a:endParaRPr lang="it-IT"/>
          </a:p>
        </p:txBody>
      </p:sp>
      <p:sp>
        <p:nvSpPr>
          <p:cNvPr id="36867" name="Rettangolo 2"/>
          <p:cNvSpPr>
            <a:spLocks noChangeArrowheads="1"/>
          </p:cNvSpPr>
          <p:nvPr/>
        </p:nvSpPr>
        <p:spPr bwMode="auto">
          <a:xfrm>
            <a:off x="0" y="6381750"/>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1000"/>
                                        <p:tgtEl>
                                          <p:spTgt spid="36866">
                                            <p:txEl>
                                              <p:pRg st="0" end="0"/>
                                            </p:txEl>
                                          </p:spTgt>
                                        </p:tgtEl>
                                      </p:cBhvr>
                                    </p:animEffect>
                                    <p:anim calcmode="lin" valueType="num">
                                      <p:cBhvr>
                                        <p:cTn id="8"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6866">
                                            <p:txEl>
                                              <p:pRg st="1" end="1"/>
                                            </p:txEl>
                                          </p:spTgt>
                                        </p:tgtEl>
                                        <p:attrNameLst>
                                          <p:attrName>style.visibility</p:attrName>
                                        </p:attrNameLst>
                                      </p:cBhvr>
                                      <p:to>
                                        <p:strVal val="visible"/>
                                      </p:to>
                                    </p:set>
                                    <p:animEffect transition="in" filter="fade">
                                      <p:cBhvr>
                                        <p:cTn id="14" dur="1000"/>
                                        <p:tgtEl>
                                          <p:spTgt spid="36866">
                                            <p:txEl>
                                              <p:pRg st="1" end="1"/>
                                            </p:txEl>
                                          </p:spTgt>
                                        </p:tgtEl>
                                      </p:cBhvr>
                                    </p:animEffect>
                                    <p:anim calcmode="lin" valueType="num">
                                      <p:cBhvr>
                                        <p:cTn id="15"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6866">
                                            <p:txEl>
                                              <p:pRg st="2" end="2"/>
                                            </p:txEl>
                                          </p:spTgt>
                                        </p:tgtEl>
                                        <p:attrNameLst>
                                          <p:attrName>style.visibility</p:attrName>
                                        </p:attrNameLst>
                                      </p:cBhvr>
                                      <p:to>
                                        <p:strVal val="visible"/>
                                      </p:to>
                                    </p:set>
                                    <p:animEffect transition="in" filter="fade">
                                      <p:cBhvr>
                                        <p:cTn id="21" dur="1000"/>
                                        <p:tgtEl>
                                          <p:spTgt spid="36866">
                                            <p:txEl>
                                              <p:pRg st="2" end="2"/>
                                            </p:txEl>
                                          </p:spTgt>
                                        </p:tgtEl>
                                      </p:cBhvr>
                                    </p:animEffect>
                                    <p:anim calcmode="lin" valueType="num">
                                      <p:cBhvr>
                                        <p:cTn id="22"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a:spLocks noGrp="1"/>
          </p:cNvSpPr>
          <p:nvPr>
            <p:ph idx="4294967295"/>
          </p:nvPr>
        </p:nvSpPr>
        <p:spPr>
          <a:xfrm>
            <a:off x="500063" y="642938"/>
            <a:ext cx="8229600" cy="4389437"/>
          </a:xfrm>
        </p:spPr>
        <p:txBody>
          <a:bodyPr/>
          <a:lstStyle/>
          <a:p>
            <a:pPr eaLnBrk="1" hangingPunct="1"/>
            <a:r>
              <a:rPr lang="it-IT" sz="2400"/>
              <a:t>formazione complementare es. corsi effettuati ai sensi dell’art. 66 “Idoneità all’esercizio dell’attività di emergenza” di cui al Decreto del Presidente della Repubblica 28 luglio 2000 n. 270 Regolamento di esecuzione dell’accordo collettivo nazionale per la disciplina dei rapporti con i medici di medicina generale;</a:t>
            </a:r>
          </a:p>
          <a:p>
            <a:pPr eaLnBrk="1" hangingPunct="1"/>
            <a:r>
              <a:rPr lang="it-IT" sz="2400"/>
              <a:t> corsi di formazione e di aggiornamento professionale svolti ai sensi dell’art. 1, comma 1, lettera d) “Piano di interventi contro l’AIDS” di cui alla Legge 5 giugno 1990, n. 135, pubblicata nella G.U. n. 132 dell’8 giugno 1990) per tutto il periodo di formazione (anno di frequenza/semestre/trimestre). </a:t>
            </a:r>
          </a:p>
          <a:p>
            <a:pPr eaLnBrk="1" hangingPunct="1"/>
            <a:r>
              <a:rPr lang="it-IT" sz="2400"/>
              <a:t>Sono esonerati glii operatori sanitari, aventi obbligo ECM, che soggiornano all’estero per giustificati motivi (per esempio legge N. 26 dell’11 febbraio 1980) o per attività lavorative ivi svolte;</a:t>
            </a:r>
          </a:p>
          <a:p>
            <a:pPr eaLnBrk="1" hangingPunct="1"/>
            <a:endParaRPr lang="it-IT" sz="2400"/>
          </a:p>
        </p:txBody>
      </p:sp>
      <p:sp>
        <p:nvSpPr>
          <p:cNvPr id="37891" name="Rettangolo 2"/>
          <p:cNvSpPr>
            <a:spLocks noChangeArrowheads="1"/>
          </p:cNvSpPr>
          <p:nvPr/>
        </p:nvSpPr>
        <p:spPr bwMode="auto">
          <a:xfrm>
            <a:off x="7793038" y="6488113"/>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diamond(in)">
                                      <p:cBhvr>
                                        <p:cTn id="7" dur="20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diamond(in)">
                                      <p:cBhvr>
                                        <p:cTn id="12" dur="20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diamond(in)">
                                      <p:cBhvr>
                                        <p:cTn id="17" dur="2000"/>
                                        <p:tgtEl>
                                          <p:spTgt spid="378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contenuto 2"/>
          <p:cNvSpPr>
            <a:spLocks noGrp="1"/>
          </p:cNvSpPr>
          <p:nvPr>
            <p:ph idx="4294967295"/>
          </p:nvPr>
        </p:nvSpPr>
        <p:spPr/>
        <p:txBody>
          <a:bodyPr/>
          <a:lstStyle/>
          <a:p>
            <a:pPr eaLnBrk="1" hangingPunct="1"/>
            <a:r>
              <a:rPr lang="it-IT"/>
              <a:t>Sono esonerati, altresì, dall’obbligo E.C.M. i soggetti che usufruiscono delle disposizioni in materia di tutela della </a:t>
            </a:r>
            <a:r>
              <a:rPr lang="it-IT" b="1"/>
              <a:t>gravidanza</a:t>
            </a:r>
            <a:r>
              <a:rPr lang="it-IT"/>
              <a:t> di cui alla legge 30 dicembre 1971, n. 1204, e successive modificazioni, nonché in materia di adempimento del </a:t>
            </a:r>
            <a:r>
              <a:rPr lang="it-IT" b="1"/>
              <a:t>servizio militare</a:t>
            </a:r>
            <a:r>
              <a:rPr lang="it-IT"/>
              <a:t> di cui alla legge 24 dicembre 1986, n. 958, e successive modificazioni, per tutto il periodo (anno di riferimento) in cui usufruiscono o sono assoggettati alle predette disposizioni.</a:t>
            </a:r>
          </a:p>
          <a:p>
            <a:pPr eaLnBrk="1" hangingPunct="1"/>
            <a:endParaRPr lang="it-IT"/>
          </a:p>
        </p:txBody>
      </p:sp>
      <p:sp>
        <p:nvSpPr>
          <p:cNvPr id="38915" name="Rettangolo 2"/>
          <p:cNvSpPr>
            <a:spLocks noChangeArrowheads="1"/>
          </p:cNvSpPr>
          <p:nvPr/>
        </p:nvSpPr>
        <p:spPr bwMode="auto">
          <a:xfrm>
            <a:off x="75961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contenuto 2"/>
          <p:cNvSpPr>
            <a:spLocks noGrp="1"/>
          </p:cNvSpPr>
          <p:nvPr>
            <p:ph idx="4294967295"/>
          </p:nvPr>
        </p:nvSpPr>
        <p:spPr>
          <a:xfrm>
            <a:off x="142875" y="714375"/>
            <a:ext cx="8586788" cy="4389438"/>
          </a:xfrm>
        </p:spPr>
        <p:txBody>
          <a:bodyPr/>
          <a:lstStyle/>
          <a:p>
            <a:r>
              <a:rPr lang="it-IT" b="1"/>
              <a:t>ESONERO IN CASO DI MALATTIA:</a:t>
            </a:r>
            <a:endParaRPr lang="it-IT"/>
          </a:p>
          <a:p>
            <a:r>
              <a:rPr lang="it-IT"/>
              <a:t>	Il Cogeaps suggerisce una serie di esenzioni:</a:t>
            </a:r>
          </a:p>
          <a:p>
            <a:r>
              <a:rPr lang="it-IT"/>
              <a:t> - Congedo parentale (D.Lgs. 15/2001)</a:t>
            </a:r>
          </a:p>
          <a:p>
            <a:r>
              <a:rPr lang="it-IT"/>
              <a:t> - Congedo retributivo per assistenza ai figli portatori di handicap (D.Lgs. 151/2011)</a:t>
            </a:r>
          </a:p>
          <a:p>
            <a:r>
              <a:rPr lang="it-IT"/>
              <a:t> - Adozione e affidamento preadottivo (D.Lgs. 151/2011)</a:t>
            </a:r>
          </a:p>
          <a:p>
            <a:r>
              <a:rPr lang="it-IT"/>
              <a:t> - Adozione internazionale in aspettativa non retribuita per la durata dell’espletamento delle pratiche (D.Lgs. 151/2011)</a:t>
            </a:r>
          </a:p>
          <a:p>
            <a:r>
              <a:rPr lang="it-IT"/>
              <a:t> - Aspettativa senza assegni per gravi motivi di famiglia (CCNL)</a:t>
            </a:r>
          </a:p>
          <a:p>
            <a:r>
              <a:rPr lang="it-IT"/>
              <a:t>  - Permesso retribuito dipendenti affetti da gravi patologie periodo per cure ed effetti 	  (CCNL)</a:t>
            </a:r>
          </a:p>
        </p:txBody>
      </p:sp>
      <p:sp>
        <p:nvSpPr>
          <p:cNvPr id="39939" name="Rettangolo 2"/>
          <p:cNvSpPr>
            <a:spLocks noChangeArrowheads="1"/>
          </p:cNvSpPr>
          <p:nvPr/>
        </p:nvSpPr>
        <p:spPr bwMode="auto">
          <a:xfrm>
            <a:off x="7667625"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2"/>
          <p:cNvSpPr>
            <a:spLocks noGrp="1"/>
          </p:cNvSpPr>
          <p:nvPr>
            <p:ph idx="4294967295"/>
          </p:nvPr>
        </p:nvSpPr>
        <p:spPr>
          <a:xfrm>
            <a:off x="500063" y="928688"/>
            <a:ext cx="8229600" cy="4389437"/>
          </a:xfrm>
        </p:spPr>
        <p:txBody>
          <a:bodyPr/>
          <a:lstStyle/>
          <a:p>
            <a:r>
              <a:rPr lang="it-IT"/>
              <a:t>Malattie documentate con autocertificazione (per assenza min. 6 mesi)</a:t>
            </a:r>
          </a:p>
          <a:p>
            <a:r>
              <a:rPr lang="it-IT"/>
              <a:t>  - Aspettativa per motivi documentati (cariche pubbliche elettive, cooperazione con i  Paesi in via di sviluppo, distacchi sindacali) (CCNL)</a:t>
            </a:r>
          </a:p>
          <a:p>
            <a:r>
              <a:rPr lang="it-IT"/>
              <a:t> - Aspettativa per motivi documentati (motivi personali e familiari per assenza di min. 6 mesi)</a:t>
            </a:r>
          </a:p>
          <a:p>
            <a:r>
              <a:rPr lang="it-IT"/>
              <a:t>  - Aspettativa per incarico direttore sanitario, direttore generale (art. 3 bis, comma 11 D. Lgs. 502/92)</a:t>
            </a:r>
          </a:p>
          <a:p>
            <a:r>
              <a:rPr lang="it-IT"/>
              <a:t>  - Incarichi di alta amministrazione di natura gestionale (riunione CNFC del 13  Gennaio 2010</a:t>
            </a:r>
          </a:p>
          <a:p>
            <a:endParaRPr lang="it-IT"/>
          </a:p>
        </p:txBody>
      </p:sp>
      <p:sp>
        <p:nvSpPr>
          <p:cNvPr id="40963" name="Rettangolo 2"/>
          <p:cNvSpPr>
            <a:spLocks noChangeArrowheads="1"/>
          </p:cNvSpPr>
          <p:nvPr/>
        </p:nvSpPr>
        <p:spPr bwMode="auto">
          <a:xfrm>
            <a:off x="75961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contenuto 2"/>
          <p:cNvSpPr>
            <a:spLocks noGrp="1"/>
          </p:cNvSpPr>
          <p:nvPr>
            <p:ph idx="4294967295"/>
          </p:nvPr>
        </p:nvSpPr>
        <p:spPr>
          <a:xfrm>
            <a:off x="500063" y="785813"/>
            <a:ext cx="8229600" cy="4389437"/>
          </a:xfrm>
        </p:spPr>
        <p:txBody>
          <a:bodyPr/>
          <a:lstStyle/>
          <a:p>
            <a:pPr eaLnBrk="1" hangingPunct="1"/>
            <a:r>
              <a:rPr lang="it-IT"/>
              <a:t>Occorre conservare la documentazione comprovante la facoltà della fruizione dell'esonero, data l'impossibilità di frequentare i corsi.</a:t>
            </a:r>
            <a:br>
              <a:rPr lang="it-IT"/>
            </a:br>
            <a:r>
              <a:rPr lang="it-IT"/>
              <a:t>La documentazione va presentata all’O.C.A. di appartenenza che verifica il diritto all’esenzione e ne rilascia, a richiesta, attestazione al professionista, acquisendo agli atti competente autocertificazione,  ed inviando all’ente accreditante ed al Cogeaps la comunicazione per la relativa registrazione</a:t>
            </a:r>
            <a:br>
              <a:rPr lang="it-IT"/>
            </a:br>
            <a:r>
              <a:rPr lang="it-IT"/>
              <a:t>L'esonero dall'obbligo di acquisire i crediti è valido per tutto il periodo (anno di riferimento o frazione) in cui i soggetti interessati usufruiscono o sono assoggettati alle predette disposizioni.</a:t>
            </a:r>
          </a:p>
        </p:txBody>
      </p:sp>
      <p:sp>
        <p:nvSpPr>
          <p:cNvPr id="41987" name="Rettangolo 2"/>
          <p:cNvSpPr>
            <a:spLocks noChangeArrowheads="1"/>
          </p:cNvSpPr>
          <p:nvPr/>
        </p:nvSpPr>
        <p:spPr bwMode="auto">
          <a:xfrm>
            <a:off x="75961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contenuto 2"/>
          <p:cNvSpPr>
            <a:spLocks noGrp="1"/>
          </p:cNvSpPr>
          <p:nvPr>
            <p:ph idx="4294967295"/>
          </p:nvPr>
        </p:nvSpPr>
        <p:spPr/>
        <p:txBody>
          <a:bodyPr/>
          <a:lstStyle/>
          <a:p>
            <a:pPr eaLnBrk="1" hangingPunct="1"/>
            <a:r>
              <a:rPr lang="it-IT"/>
              <a:t>Occorre specificare che: nel caso in cui il periodo di assenza dal lavoro ricadesse a cavallo di due anni, l'anno di validità per l'esenzione dai crediti sarà quello in cui il periodo di assenza risulta maggiore e l'esenzione dall'obbligo di acquisire i crediti sarà valida esclusivamente per quell’anno.</a:t>
            </a:r>
            <a:br>
              <a:rPr lang="it-IT"/>
            </a:br>
            <a:r>
              <a:rPr lang="it-IT"/>
              <a:t>Eventuali crediti percepiti nell'anno di esenzione non possono essere portati in detrazione</a:t>
            </a:r>
          </a:p>
        </p:txBody>
      </p:sp>
      <p:sp>
        <p:nvSpPr>
          <p:cNvPr id="43011" name="Rettangolo 2"/>
          <p:cNvSpPr>
            <a:spLocks noChangeArrowheads="1"/>
          </p:cNvSpPr>
          <p:nvPr/>
        </p:nvSpPr>
        <p:spPr bwMode="auto">
          <a:xfrm>
            <a:off x="75961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Diagramma 71"/>
          <p:cNvPicPr>
            <a:picLocks noChangeArrowheads="1"/>
          </p:cNvPicPr>
          <p:nvPr/>
        </p:nvPicPr>
        <p:blipFill>
          <a:blip r:embed="rId2">
            <a:extLst>
              <a:ext uri="{28A0092B-C50C-407E-A947-70E740481C1C}">
                <a14:useLocalDpi xmlns:a14="http://schemas.microsoft.com/office/drawing/2010/main" val="0"/>
              </a:ext>
            </a:extLst>
          </a:blip>
          <a:srcRect l="900" t="53426" r="3603" b="8218"/>
          <a:stretch>
            <a:fillRect/>
          </a:stretch>
        </p:blipFill>
        <p:spPr bwMode="auto">
          <a:xfrm>
            <a:off x="714375" y="857250"/>
            <a:ext cx="75723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Diagramma 4"/>
          <p:cNvPicPr>
            <a:picLocks noChangeArrowheads="1"/>
          </p:cNvPicPr>
          <p:nvPr/>
        </p:nvPicPr>
        <p:blipFill>
          <a:blip r:embed="rId3">
            <a:extLst>
              <a:ext uri="{28A0092B-C50C-407E-A947-70E740481C1C}">
                <a14:useLocalDpi xmlns:a14="http://schemas.microsoft.com/office/drawing/2010/main" val="0"/>
              </a:ext>
            </a:extLst>
          </a:blip>
          <a:srcRect l="926" t="68919" r="-1852"/>
          <a:stretch>
            <a:fillRect/>
          </a:stretch>
        </p:blipFill>
        <p:spPr bwMode="auto">
          <a:xfrm>
            <a:off x="714375" y="2643188"/>
            <a:ext cx="77866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Diagramma 4"/>
          <p:cNvPicPr>
            <a:picLocks noChangeArrowheads="1"/>
          </p:cNvPicPr>
          <p:nvPr/>
        </p:nvPicPr>
        <p:blipFill>
          <a:blip r:embed="rId3">
            <a:extLst>
              <a:ext uri="{28A0092B-C50C-407E-A947-70E740481C1C}">
                <a14:useLocalDpi xmlns:a14="http://schemas.microsoft.com/office/drawing/2010/main" val="0"/>
              </a:ext>
            </a:extLst>
          </a:blip>
          <a:srcRect b="68919"/>
          <a:stretch>
            <a:fillRect/>
          </a:stretch>
        </p:blipFill>
        <p:spPr bwMode="auto">
          <a:xfrm>
            <a:off x="642938" y="4214813"/>
            <a:ext cx="77152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ttangolo 4"/>
          <p:cNvSpPr>
            <a:spLocks noChangeArrowheads="1"/>
          </p:cNvSpPr>
          <p:nvPr/>
        </p:nvSpPr>
        <p:spPr bwMode="auto">
          <a:xfrm>
            <a:off x="7596188" y="6308725"/>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pic>
        <p:nvPicPr>
          <p:cNvPr id="2" name="Picture 5" descr="C:\Documents and Settings\Luigi e Mary\Impostazioni locali\Temporary Internet Files\Content.IE5\J98W1W29\MC90005458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788" y="1847850"/>
            <a:ext cx="31464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Diagramma 7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929563"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ttangolo 2"/>
          <p:cNvSpPr>
            <a:spLocks noChangeArrowheads="1"/>
          </p:cNvSpPr>
          <p:nvPr/>
        </p:nvSpPr>
        <p:spPr bwMode="auto">
          <a:xfrm>
            <a:off x="0" y="6381750"/>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idx="4294967295"/>
          </p:nvPr>
        </p:nvSpPr>
        <p:spPr>
          <a:xfrm>
            <a:off x="500063" y="1643063"/>
            <a:ext cx="8229600" cy="1143000"/>
          </a:xfrm>
        </p:spPr>
        <p:txBody>
          <a:bodyPr/>
          <a:lstStyle/>
          <a:p>
            <a:pPr eaLnBrk="1" hangingPunct="1"/>
            <a:r>
              <a:rPr lang="it-IT"/>
              <a:t>Ho già esagerato …………</a:t>
            </a:r>
            <a:br>
              <a:rPr lang="it-IT"/>
            </a:br>
            <a:r>
              <a:rPr lang="it-IT"/>
              <a:t>ad una prossima occasione …..</a:t>
            </a:r>
          </a:p>
        </p:txBody>
      </p:sp>
      <p:sp>
        <p:nvSpPr>
          <p:cNvPr id="4" name="Rettangolo 3"/>
          <p:cNvSpPr/>
          <p:nvPr/>
        </p:nvSpPr>
        <p:spPr>
          <a:xfrm rot="20673071">
            <a:off x="642910" y="3929066"/>
            <a:ext cx="7571303" cy="923330"/>
          </a:xfrm>
          <a:prstGeom prst="rect">
            <a:avLst/>
          </a:prstGeom>
          <a:noFill/>
        </p:spPr>
        <p:txBody>
          <a:bodyPr wrap="none">
            <a:spAutoFit/>
          </a:bodyPr>
          <a:lstStyle/>
          <a:p>
            <a:pPr algn="ctr">
              <a:defRPr/>
            </a:pP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Grazie per l’attenzione</a:t>
            </a:r>
          </a:p>
        </p:txBody>
      </p:sp>
      <p:pic>
        <p:nvPicPr>
          <p:cNvPr id="45060" name="Picture 2" descr="Mostra immagine a dimensione in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857500"/>
            <a:ext cx="16637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it.dreamstime.com/uomo-che-dorme-alla-tabella-di-lavoro-sopra-il-computer-portatile-thumb167833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4286250"/>
            <a:ext cx="2547937"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Diagramma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7152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ttangolo 2"/>
          <p:cNvSpPr>
            <a:spLocks noChangeArrowheads="1"/>
          </p:cNvSpPr>
          <p:nvPr/>
        </p:nvSpPr>
        <p:spPr bwMode="auto">
          <a:xfrm>
            <a:off x="0" y="630872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contenuto 2"/>
          <p:cNvSpPr>
            <a:spLocks noGrp="1"/>
          </p:cNvSpPr>
          <p:nvPr>
            <p:ph idx="4294967295"/>
          </p:nvPr>
        </p:nvSpPr>
        <p:spPr>
          <a:xfrm>
            <a:off x="500063" y="2143125"/>
            <a:ext cx="8229600" cy="4389438"/>
          </a:xfrm>
        </p:spPr>
        <p:txBody>
          <a:bodyPr/>
          <a:lstStyle/>
          <a:p>
            <a:pPr eaLnBrk="1" hangingPunct="1"/>
            <a:r>
              <a:rPr lang="it-IT"/>
              <a:t>“Le Federazioni, gli ordini, i collegi e le associazioni professionali rivestono un ruolo centrale nella funzione della certificazione della formazione continua e dell’aggiornamento”.</a:t>
            </a:r>
          </a:p>
          <a:p>
            <a:pPr eaLnBrk="1" hangingPunct="1"/>
            <a:r>
              <a:rPr lang="it-IT"/>
              <a:t>Per tali finalità è operante un </a:t>
            </a:r>
            <a:r>
              <a:rPr lang="it-IT">
                <a:solidFill>
                  <a:srgbClr val="FF0000"/>
                </a:solidFill>
              </a:rPr>
              <a:t>Consorzio (Co.ge.a.p.s.)</a:t>
            </a:r>
            <a:r>
              <a:rPr lang="it-IT"/>
              <a:t> deputato a gestire un’anagrafe nazionale dei crediti formativi da trasmettere a tutti gli ordini, collegi e associazioni professionali presenti sul territorio affinché gli stessi possano certificare al termine del triennio formativo i crediti formativi acquisiti. (Accordo  Conf. S/R 2012)</a:t>
            </a:r>
          </a:p>
          <a:p>
            <a:pPr eaLnBrk="1" hangingPunct="1"/>
            <a:endParaRPr lang="it-IT"/>
          </a:p>
          <a:p>
            <a:pPr eaLnBrk="1" hangingPunct="1"/>
            <a:endParaRPr lang="it-IT"/>
          </a:p>
        </p:txBody>
      </p:sp>
      <p:pic>
        <p:nvPicPr>
          <p:cNvPr id="10243" name="Diagramma 1"/>
          <p:cNvPicPr>
            <a:picLocks noChangeArrowheads="1"/>
          </p:cNvPicPr>
          <p:nvPr/>
        </p:nvPicPr>
        <p:blipFill>
          <a:blip r:embed="rId2">
            <a:extLst>
              <a:ext uri="{28A0092B-C50C-407E-A947-70E740481C1C}">
                <a14:useLocalDpi xmlns:a14="http://schemas.microsoft.com/office/drawing/2010/main" val="0"/>
              </a:ext>
            </a:extLst>
          </a:blip>
          <a:srcRect l="-1053" b="68494"/>
          <a:stretch>
            <a:fillRect/>
          </a:stretch>
        </p:blipFill>
        <p:spPr bwMode="auto">
          <a:xfrm>
            <a:off x="1571625" y="642938"/>
            <a:ext cx="621506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ttangolo 3"/>
          <p:cNvSpPr>
            <a:spLocks noChangeArrowheads="1"/>
          </p:cNvSpPr>
          <p:nvPr/>
        </p:nvSpPr>
        <p:spPr bwMode="auto">
          <a:xfrm>
            <a:off x="7667625" y="64881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normAutofit fontScale="90000"/>
          </a:bodyPr>
          <a:lstStyle/>
          <a:p>
            <a:pPr eaLnBrk="1" fontAlgn="auto" hangingPunct="1">
              <a:spcAft>
                <a:spcPts val="0"/>
              </a:spcAft>
              <a:defRPr/>
            </a:pPr>
            <a:r>
              <a:rPr lang="it-IT" kern="1200" dirty="0">
                <a:latin typeface="+mj-lt"/>
                <a:ea typeface="+mj-ea"/>
                <a:cs typeface="+mj-cs"/>
              </a:rPr>
              <a:t>I CREDITI FORMATIVI TRIENNIO 2011/2013</a:t>
            </a:r>
            <a:endParaRPr lang="it-IT" kern="1200" dirty="0">
              <a:latin typeface="+mj-lt"/>
              <a:ea typeface="+mj-ea"/>
              <a:cs typeface="+mj-cs"/>
            </a:endParaRPr>
          </a:p>
        </p:txBody>
      </p:sp>
      <p:sp>
        <p:nvSpPr>
          <p:cNvPr id="11267" name="Segnaposto contenuto 2"/>
          <p:cNvSpPr>
            <a:spLocks noGrp="1"/>
          </p:cNvSpPr>
          <p:nvPr>
            <p:ph idx="4294967295"/>
          </p:nvPr>
        </p:nvSpPr>
        <p:spPr>
          <a:xfrm>
            <a:off x="500063" y="2071688"/>
            <a:ext cx="8229600" cy="4389437"/>
          </a:xfrm>
        </p:spPr>
        <p:txBody>
          <a:bodyPr/>
          <a:lstStyle/>
          <a:p>
            <a:pPr eaLnBrk="1" hangingPunct="1"/>
            <a:r>
              <a:rPr lang="it-IT"/>
              <a:t>debito complessivo di crediti : 150 per il triennio 2011-2013 (50 crediti annui, minimo 25 massimo 75) </a:t>
            </a:r>
          </a:p>
          <a:p>
            <a:pPr eaLnBrk="1" hangingPunct="1"/>
            <a:r>
              <a:rPr lang="it-IT"/>
              <a:t>si prevede la possibilità per tutti i professionisti sanitari di riportare dal triennio precedente (2008-2010) fino a 45 crediti. </a:t>
            </a:r>
          </a:p>
          <a:p>
            <a:pPr eaLnBrk="1" hangingPunct="1"/>
            <a:r>
              <a:rPr lang="it-IT"/>
              <a:t>I liberi professionisti possono acquisire i crediti formativi attraverso modalità flessibili per crediti/anno. </a:t>
            </a:r>
          </a:p>
          <a:p>
            <a:pPr eaLnBrk="1" hangingPunct="1"/>
            <a:endParaRPr lang="it-IT"/>
          </a:p>
          <a:p>
            <a:pPr eaLnBrk="1" hangingPunct="1"/>
            <a:endParaRPr lang="it-IT"/>
          </a:p>
        </p:txBody>
      </p:sp>
      <p:sp>
        <p:nvSpPr>
          <p:cNvPr id="11268" name="Rettangolo 3"/>
          <p:cNvSpPr>
            <a:spLocks noChangeArrowheads="1"/>
          </p:cNvSpPr>
          <p:nvPr/>
        </p:nvSpPr>
        <p:spPr bwMode="auto">
          <a:xfrm>
            <a:off x="7524750" y="6237288"/>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contenuto 2"/>
          <p:cNvSpPr>
            <a:spLocks noGrp="1"/>
          </p:cNvSpPr>
          <p:nvPr>
            <p:ph idx="4294967295"/>
          </p:nvPr>
        </p:nvSpPr>
        <p:spPr>
          <a:xfrm>
            <a:off x="457200" y="785813"/>
            <a:ext cx="8229600" cy="5715000"/>
          </a:xfrm>
        </p:spPr>
        <p:txBody>
          <a:bodyPr/>
          <a:lstStyle/>
          <a:p>
            <a:pPr eaLnBrk="1" hangingPunct="1"/>
            <a:r>
              <a:rPr lang="it-IT"/>
              <a:t>“I crediti ECM sono indicatori della quantità di formazione/apprendimento effettuato dagli operatori sanitari in occasione di attività ECM. </a:t>
            </a:r>
          </a:p>
          <a:p>
            <a:pPr eaLnBrk="1" hangingPunct="1"/>
            <a:r>
              <a:rPr lang="it-IT"/>
              <a:t>I crediti ECM vengono assegnati dal Provider ad ogni programma educazionale che realizza secondo criteri uniformi, indicati dalla Commissione Nazionale per la Formazione Continua, sulla base del </a:t>
            </a:r>
            <a:r>
              <a:rPr lang="it-IT">
                <a:solidFill>
                  <a:srgbClr val="FF0000"/>
                </a:solidFill>
              </a:rPr>
              <a:t>tempo</a:t>
            </a:r>
            <a:r>
              <a:rPr lang="it-IT"/>
              <a:t>, della </a:t>
            </a:r>
            <a:r>
              <a:rPr lang="it-IT">
                <a:solidFill>
                  <a:srgbClr val="FF0000"/>
                </a:solidFill>
              </a:rPr>
              <a:t>tipologia formativa </a:t>
            </a:r>
            <a:r>
              <a:rPr lang="it-IT"/>
              <a:t>e delle </a:t>
            </a:r>
            <a:r>
              <a:rPr lang="it-IT">
                <a:solidFill>
                  <a:srgbClr val="FF0000"/>
                </a:solidFill>
              </a:rPr>
              <a:t>caratteristiche del programma , composizione e numerosità d’aula.</a:t>
            </a:r>
            <a:r>
              <a:rPr lang="it-IT"/>
              <a:t> </a:t>
            </a:r>
          </a:p>
          <a:p>
            <a:pPr eaLnBrk="1" hangingPunct="1"/>
            <a:r>
              <a:rPr lang="it-IT"/>
              <a:t>I crediti ECM vengono attestati dal Provider ai partecipanti agli eventi o programmi educazionali </a:t>
            </a:r>
            <a:r>
              <a:rPr lang="it-IT">
                <a:solidFill>
                  <a:srgbClr val="FF0000"/>
                </a:solidFill>
              </a:rPr>
              <a:t>una volta accertato un adeguato apprendimento </a:t>
            </a:r>
            <a:r>
              <a:rPr lang="it-IT"/>
              <a:t>e sono validi su tutto il territorio nazionale</a:t>
            </a:r>
          </a:p>
          <a:p>
            <a:pPr eaLnBrk="1" hangingPunct="1"/>
            <a:endParaRPr lang="it-IT"/>
          </a:p>
        </p:txBody>
      </p:sp>
      <p:sp>
        <p:nvSpPr>
          <p:cNvPr id="12291" name="Rettangolo 2"/>
          <p:cNvSpPr>
            <a:spLocks noChangeArrowheads="1"/>
          </p:cNvSpPr>
          <p:nvPr/>
        </p:nvSpPr>
        <p:spPr bwMode="auto">
          <a:xfrm>
            <a:off x="0" y="6488113"/>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amond(in)">
                                      <p:cBhvr>
                                        <p:cTn id="7" dur="20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diamond(in)">
                                      <p:cBhvr>
                                        <p:cTn id="12" dur="20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diamond(in)">
                                      <p:cBhvr>
                                        <p:cTn id="17" dur="20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idx="4294967295"/>
          </p:nvPr>
        </p:nvSpPr>
        <p:spPr>
          <a:xfrm>
            <a:off x="500034" y="3714752"/>
            <a:ext cx="7851648" cy="1828800"/>
          </a:xfrm>
          <a:noFill/>
          <a:ln>
            <a:miter lim="800000"/>
            <a:headEnd/>
            <a:tailEnd/>
          </a:ln>
        </p:spPr>
        <p:txBody>
          <a:bodyPr tIns="0" rIns="18288">
            <a:normAutofit fontScale="90000"/>
            <a:scene3d>
              <a:camera prst="orthographicFront"/>
              <a:lightRig rig="freezing" dir="t">
                <a:rot lat="0" lon="0" rev="5640000"/>
              </a:lightRig>
            </a:scene3d>
            <a:sp3d prstMaterial="flat">
              <a:bevelT w="38100" h="38100"/>
              <a:contourClr>
                <a:schemeClr val="tx2"/>
              </a:contourClr>
            </a:sp3d>
          </a:bodyPr>
          <a:lstStyle/>
          <a:p>
            <a:pPr algn="r" eaLnBrk="1" fontAlgn="auto" hangingPunct="1">
              <a:spcAft>
                <a:spcPts val="0"/>
              </a:spcAft>
              <a:defRPr/>
            </a:pPr>
            <a:r>
              <a:rPr lang="it-IT" sz="5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La certificazione avviene a richiesta del professionista alla fine di un triennio da parte dell’Ordine di appartenenza accedendo all’anagrafica del Co.Ge.A.P.S</a:t>
            </a:r>
            <a:endParaRPr lang="it-IT" sz="5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13315" name="Rettangolo 2"/>
          <p:cNvSpPr>
            <a:spLocks noChangeArrowheads="1"/>
          </p:cNvSpPr>
          <p:nvPr/>
        </p:nvSpPr>
        <p:spPr bwMode="auto">
          <a:xfrm>
            <a:off x="107950" y="6381750"/>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Luigi Conte</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quinozio">
  <a:themeElements>
    <a:clrScheme name="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Equinozio">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quinozio">
  <a:themeElements>
    <a:clrScheme name="1_Equinozio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Equinozio">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quinozio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quinozio">
  <a:themeElements>
    <a:clrScheme name="2_Equinozio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2_Equinozio">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quinozio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quinozio">
  <a:themeElements>
    <a:clrScheme name="3_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Equinozio">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429</TotalTime>
  <Words>2327</Words>
  <Application>Microsoft Office PowerPoint</Application>
  <PresentationFormat>Presentazione su schermo (4:3)</PresentationFormat>
  <Paragraphs>161</Paragraphs>
  <Slides>40</Slides>
  <Notes>0</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40</vt:i4>
      </vt:variant>
    </vt:vector>
  </HeadingPairs>
  <TitlesOfParts>
    <vt:vector size="50" baseType="lpstr">
      <vt:lpstr>Arial</vt:lpstr>
      <vt:lpstr>Calibri</vt:lpstr>
      <vt:lpstr>Constantia</vt:lpstr>
      <vt:lpstr>Wingdings 2</vt:lpstr>
      <vt:lpstr>Times New Roman</vt:lpstr>
      <vt:lpstr>Symbol</vt:lpstr>
      <vt:lpstr>Equinozio</vt:lpstr>
      <vt:lpstr>1_Equinozio</vt:lpstr>
      <vt:lpstr>2_Equinozio</vt:lpstr>
      <vt:lpstr>3_Equinozio</vt:lpstr>
      <vt:lpstr>Presentazione standard di PowerPoint</vt:lpstr>
      <vt:lpstr>Quadro sinottico delle funzioni degli Ordini Collegi ed Associazioni nell’ECM </vt:lpstr>
      <vt:lpstr>Presentazione standard di PowerPoint</vt:lpstr>
      <vt:lpstr>Presentazione standard di PowerPoint</vt:lpstr>
      <vt:lpstr>Presentazione standard di PowerPoint</vt:lpstr>
      <vt:lpstr>Presentazione standard di PowerPoint</vt:lpstr>
      <vt:lpstr>I CREDITI FORMATIVI TRIENNIO 2011/2013</vt:lpstr>
      <vt:lpstr>Presentazione standard di PowerPoint</vt:lpstr>
      <vt:lpstr>La certificazione avviene a richiesta del professionista alla fine di un triennio da parte dell’Ordine di appartenenza accedendo all’anagrafica del Co.Ge.A.P.S</vt:lpstr>
      <vt:lpstr>Sanzioni</vt:lpstr>
      <vt:lpstr>Presentazione standard di PowerPoint</vt:lpstr>
      <vt:lpstr>Sanzioni</vt:lpstr>
      <vt:lpstr>Problemi</vt:lpstr>
      <vt:lpstr>Presentazione standard di PowerPoint</vt:lpstr>
      <vt:lpstr>Presentazione standard di PowerPoint</vt:lpstr>
      <vt:lpstr>Presentazione standard di PowerPoint</vt:lpstr>
      <vt:lpstr>Presentazione standard di PowerPoint</vt:lpstr>
      <vt:lpstr>Presentazione standard di PowerPoint</vt:lpstr>
      <vt:lpstr>Compete al PROVIDER  assegnare crediti  in eventi accreditati ECM per :</vt:lpstr>
      <vt:lpstr>Presentazione standard di PowerPoint</vt:lpstr>
      <vt:lpstr>Presentazione standard di PowerPoint</vt:lpstr>
      <vt:lpstr>a seguito di positiva valutazione sarà rilasciato al professionista la relativa attestazione con i crediti riconosciuti.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 già esagerato ………… ad una prossima occasione …..</vt:lpstr>
    </vt:vector>
  </TitlesOfParts>
  <Company>Olidata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Xp Professional Sp2b Italiano</dc:creator>
  <cp:lastModifiedBy>tecno</cp:lastModifiedBy>
  <cp:revision>44</cp:revision>
  <dcterms:created xsi:type="dcterms:W3CDTF">2012-08-08T08:30:44Z</dcterms:created>
  <dcterms:modified xsi:type="dcterms:W3CDTF">2012-10-16T11:57:07Z</dcterms:modified>
</cp:coreProperties>
</file>