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6" r:id="rId2"/>
    <p:sldId id="307" r:id="rId3"/>
    <p:sldId id="346" r:id="rId4"/>
    <p:sldId id="347" r:id="rId5"/>
    <p:sldId id="360" r:id="rId6"/>
    <p:sldId id="363" r:id="rId7"/>
    <p:sldId id="361" r:id="rId8"/>
    <p:sldId id="362" r:id="rId9"/>
    <p:sldId id="359" r:id="rId10"/>
    <p:sldId id="358" r:id="rId11"/>
    <p:sldId id="364" r:id="rId12"/>
    <p:sldId id="356" r:id="rId13"/>
  </p:sldIdLst>
  <p:sldSz cx="9144000" cy="6858000" type="screen4x3"/>
  <p:notesSz cx="6788150" cy="99234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gelo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29077" autoAdjust="0"/>
    <p:restoredTop sz="94706" autoAdjust="0"/>
  </p:normalViewPr>
  <p:slideViewPr>
    <p:cSldViewPr>
      <p:cViewPr varScale="1">
        <p:scale>
          <a:sx n="46" d="100"/>
          <a:sy n="46" d="100"/>
        </p:scale>
        <p:origin x="-16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5-05T14:00:31.017" idx="2">
    <p:pos x="5465" y="436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16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16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24988"/>
            <a:ext cx="29416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CF1654-E5BD-4B25-B0AF-83FD1617E4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782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416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3288"/>
            <a:ext cx="5432425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16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24988"/>
            <a:ext cx="29416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AE4870-2DD7-41F6-A4AC-18A26C5B13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767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EC8EE9-CED6-434A-8959-CBB6F13623D1}" type="slidenum">
              <a:rPr lang="it-IT" smtClean="0"/>
              <a:pPr eaLnBrk="1" hangingPunct="1"/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88E329-BECE-458B-96EB-C0B081FBAC83}" type="slidenum">
              <a:rPr lang="it-IT" smtClean="0"/>
              <a:pPr eaLnBrk="1" hangingPunct="1"/>
              <a:t>9</a:t>
            </a:fld>
            <a:endParaRPr lang="it-IT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B4765-CD37-4DAB-B016-DDEC67DF7B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5478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C1D05-7449-49DD-A042-EE38235CF2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982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4C342-79C8-4A14-8C06-6151E6A133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2004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B954E-05EA-4523-B09C-D80810F451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25902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A488E-92AD-491C-9D7C-5F30416AD9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3425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2F0AE-BCA8-4968-B24D-99537BEA76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24030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BDCCF-4DDB-4653-BCA8-7D62037FAD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51299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676FA-61B6-47E5-9DCB-50C3A0D6CF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5348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A9FC5-3784-4065-8E0C-E90B1C7007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05221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DF2B6-C966-4FBD-82D1-E4629D52B0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661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5AB39-97A1-489C-BEDE-26C498530D2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583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4DDB668-C1B0-4307-A438-5F89D672ED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687388" y="2565400"/>
            <a:ext cx="7772400" cy="3743325"/>
          </a:xfrm>
        </p:spPr>
        <p:txBody>
          <a:bodyPr/>
          <a:lstStyle/>
          <a:p>
            <a:r>
              <a:rPr lang="it-IT" sz="3600" b="1" smtClean="0">
                <a:solidFill>
                  <a:srgbClr val="0070C0"/>
                </a:solidFill>
              </a:rPr>
              <a:t>RISVOLTI DISCIPLINARI NELL’OBBLIGO ECM</a:t>
            </a:r>
            <a:br>
              <a:rPr lang="it-IT" sz="3600" b="1" smtClean="0">
                <a:solidFill>
                  <a:srgbClr val="0070C0"/>
                </a:solidFill>
              </a:rPr>
            </a:br>
            <a:r>
              <a:rPr lang="it-IT" sz="3600" b="1" smtClean="0">
                <a:solidFill>
                  <a:srgbClr val="0070C0"/>
                </a:solidFill>
              </a:rPr>
              <a:t/>
            </a:r>
            <a:br>
              <a:rPr lang="it-IT" sz="3600" b="1" smtClean="0">
                <a:solidFill>
                  <a:srgbClr val="0070C0"/>
                </a:solidFill>
              </a:rPr>
            </a:br>
            <a:r>
              <a:rPr lang="it-IT" b="1" smtClean="0">
                <a:solidFill>
                  <a:srgbClr val="0070C0"/>
                </a:solidFill>
              </a:rPr>
              <a:t>Maria Teresa Camera</a:t>
            </a:r>
            <a:endParaRPr lang="it-IT" sz="3600" smtClean="0">
              <a:solidFill>
                <a:srgbClr val="0070C0"/>
              </a:solidFill>
            </a:endParaRPr>
          </a:p>
        </p:txBody>
      </p:sp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457200" y="650875"/>
            <a:ext cx="8229600" cy="58324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sz="2400" b="1" smtClean="0"/>
              <a:t>	Ruolo del Consorzio per la Gestione dell’Anagrafe delle Professioni Sanitarie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sz="2400" b="1" smtClean="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sz="2400" u="sng" smtClean="0"/>
              <a:t>Gli accordi Stato Regioni </a:t>
            </a:r>
            <a:r>
              <a:rPr lang="it-IT" sz="2400" b="1" u="sng" smtClean="0"/>
              <a:t>prevedono</a:t>
            </a:r>
            <a:r>
              <a:rPr lang="it-IT" sz="2400" u="sng" smtClean="0"/>
              <a:t> che 2007/2009/2012</a:t>
            </a:r>
            <a:r>
              <a:rPr lang="it-IT" sz="2400" smtClean="0"/>
              <a:t>:</a:t>
            </a:r>
            <a:endParaRPr lang="it-IT" sz="2400" b="1" smtClean="0"/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it-IT" sz="2400" smtClean="0"/>
              <a:t>I Provider alla fine di ogni evento formativo, devono trasmettere l’elenco dei professionisti che hanno ricevuto i crediti al Co.Ge.A.P.S. che gestisce l’anagrafe dei crediti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it-IT" sz="2400" smtClean="0"/>
              <a:t>Il Co.Ge.A.P.S. trasmette i dati ai rispettivi Ordini/Collegi e Associazioni professionali per la creazione dei relativi dossier formativi </a:t>
            </a:r>
            <a:r>
              <a:rPr lang="it-IT" sz="2000" smtClean="0"/>
              <a:t>(individuali o di equipe)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it-IT" sz="2400" smtClean="0"/>
              <a:t>Accesso alla banca dati per la verifica dello stato dei crediti acquisiti: professionista; l’Ordine, Collegio e Associazione professionale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it-IT" sz="2400" smtClean="0"/>
              <a:t>Il sanitario interessato può richiedere il rilascio della certificazione all’Ordine/Collegio e Associazione </a:t>
            </a:r>
            <a:r>
              <a:rPr lang="it-IT" sz="2000" smtClean="0"/>
              <a:t>(non è un compito meramente contabile, ma di qualità) </a:t>
            </a:r>
            <a:r>
              <a:rPr lang="it-IT" sz="2400" smtClean="0"/>
              <a:t>nel triennio formativo, previo esito positivo della verifica nella banca dati dei crediti ECM </a:t>
            </a:r>
          </a:p>
        </p:txBody>
      </p:sp>
      <p:sp>
        <p:nvSpPr>
          <p:cNvPr id="11268" name="Segnaposto numero diapositiva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C52E02E-C04A-46F1-8EFB-48D3BE6CA880}" type="slidenum">
              <a:rPr lang="it-IT" sz="1400"/>
              <a:pPr algn="r" eaLnBrk="1" hangingPunct="1"/>
              <a:t>10</a:t>
            </a:fld>
            <a:endParaRPr lang="it-IT" sz="1400"/>
          </a:p>
        </p:txBody>
      </p:sp>
      <p:sp>
        <p:nvSpPr>
          <p:cNvPr id="11269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A12572-E091-49E8-BF61-79A892487A46}" type="slidenum">
              <a:rPr lang="it-IT" smtClean="0"/>
              <a:pPr eaLnBrk="1" hangingPunct="1"/>
              <a:t>10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58340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it-IT" sz="2800" b="1" smtClean="0">
              <a:solidFill>
                <a:srgbClr val="0070C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it-IT" sz="8000" b="1" smtClean="0">
              <a:solidFill>
                <a:srgbClr val="0070C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it-IT" sz="8000" b="1" smtClean="0">
                <a:solidFill>
                  <a:srgbClr val="0070C0"/>
                </a:solidFill>
              </a:rPr>
              <a:t>Grazie </a:t>
            </a:r>
          </a:p>
        </p:txBody>
      </p:sp>
      <p:sp>
        <p:nvSpPr>
          <p:cNvPr id="12292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2791B1-5040-4897-BEA4-F34CD0846309}" type="slidenum">
              <a:rPr lang="it-IT" smtClean="0"/>
              <a:pPr eaLnBrk="1" hangingPunct="1"/>
              <a:t>11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29600" cy="583247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it-IT" sz="2800" b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b="1" u="sng" dirty="0" smtClean="0">
                <a:solidFill>
                  <a:srgbClr val="0070C0"/>
                </a:solidFill>
              </a:rPr>
              <a:t>Dott. Luigi Conte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it-IT" b="1" dirty="0" smtClean="0">
                <a:solidFill>
                  <a:srgbClr val="0070C0"/>
                </a:solidFill>
              </a:rPr>
              <a:t>Manuale </a:t>
            </a:r>
            <a:r>
              <a:rPr lang="it-IT" b="1" dirty="0">
                <a:solidFill>
                  <a:srgbClr val="0070C0"/>
                </a:solidFill>
              </a:rPr>
              <a:t>per l’attività di </a:t>
            </a:r>
            <a:r>
              <a:rPr lang="it-IT" b="1" dirty="0" smtClean="0">
                <a:solidFill>
                  <a:srgbClr val="0070C0"/>
                </a:solidFill>
              </a:rPr>
              <a:t>certificazione: anteprima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b="1" u="sng" dirty="0" smtClean="0">
                <a:solidFill>
                  <a:srgbClr val="0070C0"/>
                </a:solidFill>
              </a:rPr>
              <a:t>Dott.ssa Roberta </a:t>
            </a:r>
            <a:r>
              <a:rPr lang="it-IT" b="1" u="sng" dirty="0" err="1" smtClean="0">
                <a:solidFill>
                  <a:srgbClr val="0070C0"/>
                </a:solidFill>
              </a:rPr>
              <a:t>Chersevani</a:t>
            </a:r>
            <a:endParaRPr lang="it-IT" b="1" u="sng" dirty="0" smtClean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b="1" u="sng" dirty="0" smtClean="0">
                <a:solidFill>
                  <a:srgbClr val="0070C0"/>
                </a:solidFill>
              </a:rPr>
              <a:t>Dott. Matteo </a:t>
            </a:r>
            <a:r>
              <a:rPr lang="it-IT" b="1" u="sng" dirty="0" err="1" smtClean="0">
                <a:solidFill>
                  <a:srgbClr val="0070C0"/>
                </a:solidFill>
              </a:rPr>
              <a:t>Cestari</a:t>
            </a:r>
            <a:endParaRPr lang="it-IT" b="1" u="sng" dirty="0" smtClean="0">
              <a:solidFill>
                <a:srgbClr val="0070C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it-IT" b="1" dirty="0">
                <a:solidFill>
                  <a:srgbClr val="0070C0"/>
                </a:solidFill>
              </a:rPr>
              <a:t>I</a:t>
            </a:r>
            <a:r>
              <a:rPr lang="it-IT" b="1" dirty="0" smtClean="0">
                <a:solidFill>
                  <a:srgbClr val="0070C0"/>
                </a:solidFill>
              </a:rPr>
              <a:t>l sistema informativo </a:t>
            </a:r>
            <a:r>
              <a:rPr lang="it-IT" b="1" dirty="0" err="1" smtClean="0">
                <a:solidFill>
                  <a:srgbClr val="0070C0"/>
                </a:solidFill>
              </a:rPr>
              <a:t>CO.Ge.A.P.S</a:t>
            </a:r>
            <a:r>
              <a:rPr lang="it-IT" b="1" dirty="0" smtClean="0">
                <a:solidFill>
                  <a:srgbClr val="0070C0"/>
                </a:solidFill>
              </a:rPr>
              <a:t>. al servizio degli Ordini per la certificazione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it-IT" b="1" dirty="0" smtClean="0">
              <a:solidFill>
                <a:srgbClr val="0070C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it-IT" b="1" dirty="0">
              <a:solidFill>
                <a:srgbClr val="0070C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13316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D575D3-3238-42CB-BA69-E9D9D1EF7839}" type="slidenum">
              <a:rPr lang="it-IT" smtClean="0"/>
              <a:pPr eaLnBrk="1" hangingPunct="1"/>
              <a:t>12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59769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sz="2800" smtClean="0"/>
              <a:t>	</a:t>
            </a:r>
            <a:r>
              <a:rPr lang="it-IT" sz="2800" b="1" smtClean="0"/>
              <a:t>Educazione Continua in Medicina</a:t>
            </a:r>
            <a:endParaRPr lang="it-IT" sz="2400" b="1" smtClean="0"/>
          </a:p>
          <a:p>
            <a:pPr algn="just" eaLnBrk="1" hangingPunct="1">
              <a:buFontTx/>
              <a:buNone/>
            </a:pPr>
            <a:r>
              <a:rPr lang="it-IT" sz="2400" smtClean="0"/>
              <a:t>	 è lo strumento mediante il quale si assicura una migliore qualità della prestazione sanitaria, a livello individuale, aziendale e territoriale, attraverso un sistema che contempla l’acquisizione di crediti formativi per mezzo di percorsi formativi residenziali, a distanza, misti, per autoformazione, per partecipazione a progetti e/o programmi di ricerca </a:t>
            </a:r>
            <a:r>
              <a:rPr lang="it-IT" sz="2000" smtClean="0"/>
              <a:t>(d.lgs. n. 502/1992 come modificato e integrato dal d.lgs. n. 229/1999: artt. da 16 bis a 16 sexies).</a:t>
            </a:r>
          </a:p>
          <a:p>
            <a:pPr algn="just" eaLnBrk="1" hangingPunct="1">
              <a:buFontTx/>
              <a:buNone/>
            </a:pPr>
            <a:endParaRPr lang="it-IT" sz="2000" smtClean="0"/>
          </a:p>
          <a:p>
            <a:pPr algn="just" eaLnBrk="1" hangingPunct="1">
              <a:buFontTx/>
              <a:buNone/>
            </a:pPr>
            <a:r>
              <a:rPr lang="it-IT" sz="2400" smtClean="0"/>
              <a:t>	</a:t>
            </a:r>
            <a:r>
              <a:rPr lang="it-IT" sz="2400" u="sng" smtClean="0"/>
              <a:t>I sanitari hanno l'obbligo deontologico di mettere in pratica le nuove conoscenze e competenze aggiornate per offrire una assistenza qualitativamente utile dei propri pazienti.</a:t>
            </a:r>
          </a:p>
          <a:p>
            <a:pPr algn="just" eaLnBrk="1" hangingPunct="1">
              <a:buFontTx/>
              <a:buNone/>
            </a:pPr>
            <a:endParaRPr lang="it-IT" sz="2400" smtClean="0"/>
          </a:p>
          <a:p>
            <a:pPr algn="just" eaLnBrk="1" hangingPunct="1">
              <a:buFontTx/>
              <a:buNone/>
            </a:pPr>
            <a:endParaRPr lang="it-IT" sz="2400" smtClean="0"/>
          </a:p>
        </p:txBody>
      </p:sp>
      <p:sp>
        <p:nvSpPr>
          <p:cNvPr id="3076" name="Segnaposto numero diapositiva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F3757A3-8E97-4C54-A170-8EF8CF695E4E}" type="slidenum">
              <a:rPr lang="it-IT" sz="1400"/>
              <a:pPr algn="r" eaLnBrk="1" hangingPunct="1"/>
              <a:t>2</a:t>
            </a:fld>
            <a:endParaRPr lang="it-IT" sz="1400"/>
          </a:p>
        </p:txBody>
      </p:sp>
      <p:sp>
        <p:nvSpPr>
          <p:cNvPr id="3077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0A92B2-55E6-42E4-9026-EB9ED8BAE271}" type="slidenum">
              <a:rPr lang="it-IT" smtClean="0"/>
              <a:pPr eaLnBrk="1" hangingPunct="1"/>
              <a:t>2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4099" name="Segnaposto numero diapositiv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6FA9DBA-8198-4052-B6B5-B144E418A0FA}" type="slidenum">
              <a:rPr lang="it-IT" sz="1400"/>
              <a:pPr algn="r" eaLnBrk="1" hangingPunct="1"/>
              <a:t>3</a:t>
            </a:fld>
            <a:endParaRPr lang="it-IT" sz="1400"/>
          </a:p>
        </p:txBody>
      </p:sp>
      <p:sp>
        <p:nvSpPr>
          <p:cNvPr id="4100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6EACCC-6F25-442C-9806-ADD4B975CC2A}" type="slidenum">
              <a:rPr lang="it-IT" smtClean="0"/>
              <a:pPr eaLnBrk="1" hangingPunct="1"/>
              <a:t>3</a:t>
            </a:fld>
            <a:endParaRPr lang="it-IT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92150"/>
            <a:ext cx="8280400" cy="58324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smtClean="0"/>
              <a:t>	</a:t>
            </a:r>
            <a:r>
              <a:rPr lang="it-IT" sz="2400" b="1" smtClean="0"/>
              <a:t>I FASE: OBBLIGO FORMATIVO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sz="2400" b="1" smtClean="0"/>
              <a:t> (art. 16 quater del d.lgs. n. 502/1992)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800" smtClean="0"/>
              <a:t>	</a:t>
            </a:r>
            <a:r>
              <a:rPr lang="it-IT" sz="2400" smtClean="0"/>
              <a:t>La Corte Costituzionale </a:t>
            </a:r>
            <a:r>
              <a:rPr lang="it-IT" sz="2000" smtClean="0"/>
              <a:t>(sentenza n. 328/2006) </a:t>
            </a:r>
            <a:r>
              <a:rPr lang="it-IT" sz="2400" smtClean="0"/>
              <a:t>aveva ricondotto la formazione ECM alla più generica «formazione professionale» e dunque «sul lavoro» e quindi oltre la formazione universitaria e anzi al di fuori di questa.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400" smtClean="0"/>
              <a:t>	Conseguentemente rimaneva dubbia la questione relativa all’applicabilità dell’obbligo formativo mancando una  conseguente sanzione </a:t>
            </a:r>
            <a:r>
              <a:rPr lang="it-IT" sz="2000" smtClean="0"/>
              <a:t>(nulla poena sine lege).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400" smtClean="0"/>
              <a:t>	Nel precedente sistema non c’era: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400" smtClean="0"/>
              <a:t>	- una effettiva sanzione per chi non curava il proprio aggiornamento professionale;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400" smtClean="0"/>
              <a:t>	- una norma che rendesse obbligatoria la comunicazione dei crediti conseguiti agli Ordini/Collegi. </a:t>
            </a:r>
            <a:endParaRPr lang="it-IT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557213" y="373063"/>
            <a:ext cx="8147050" cy="6192837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it-IT" sz="1800" b="1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sz="1800" b="1" smtClean="0"/>
              <a:t>II FASE: OBBLIGO FORMATIVO  E CONSEGUENZE  DELLA VIOLAZIONE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2400" b="1" smtClean="0"/>
              <a:t>	</a:t>
            </a:r>
            <a:r>
              <a:rPr lang="it-IT" sz="1600" b="1" smtClean="0"/>
              <a:t>(art. 3, commi 5, e 5 bis, d.l.n. 138/2011, convertito in L. n.148/2011, modificato ed integrato dalla l n. 214/2011 e dal d.l. 13.9.2012, n. 158) </a:t>
            </a:r>
            <a:endParaRPr lang="it-IT" sz="1600" smtClean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2400" smtClean="0"/>
              <a:t>	</a:t>
            </a:r>
            <a:r>
              <a:rPr lang="it-IT" sz="2000" smtClean="0"/>
              <a:t>- </a:t>
            </a:r>
            <a:r>
              <a:rPr lang="it-IT" sz="1800" smtClean="0"/>
              <a:t>La formazione professionale è obbligatoria.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1800" smtClean="0"/>
              <a:t>	- La violazione dell'obbligo di formazione continua determina un illecito disciplinare del sanitario e come tale è sanzionato sulla base di quanto stabilito dall'ordinamento professionale.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1800" smtClean="0"/>
              <a:t>	La sanzione disciplinare </a:t>
            </a:r>
            <a:r>
              <a:rPr lang="it-IT" sz="1600" smtClean="0"/>
              <a:t>(avvertimento, censura, sospensione, radiazione</a:t>
            </a:r>
            <a:r>
              <a:rPr lang="it-IT" sz="1800" smtClean="0"/>
              <a:t>), è impugnabile dal sanitario, innanzi alla Commissione Centrale per gli Esercenti le Professioni Sanitarie e in appello innanzi alla Corte di Cassazione </a:t>
            </a:r>
            <a:r>
              <a:rPr lang="it-IT" sz="1600" smtClean="0"/>
              <a:t>(D.lgs.C.p.S. n. 233/1946, DPR n. 221/1950 );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1800" smtClean="0"/>
              <a:t>	- Ripercussioni gravi, come nel caso in cui l’autorità giudiziaria rilevi un nesso di causalità tra un eventuale danno causato dal professionista a terzi, derivato da imperizia, e accertate carenze o incompletezze nell’aggiornamento tecnico scientifico </a:t>
            </a:r>
            <a:r>
              <a:rPr lang="it-IT" sz="1600" smtClean="0"/>
              <a:t>(teorico e pratico), </a:t>
            </a:r>
            <a:r>
              <a:rPr lang="it-IT" sz="1800" smtClean="0"/>
              <a:t>che potrebbe perfino comportare ulteriori aggravanti.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1800" smtClean="0"/>
              <a:t>	- Requisito per l’accesso e la progressione di carriera per i professionisti in servizio presso strutture SSN  </a:t>
            </a:r>
            <a:r>
              <a:rPr lang="it-IT" sz="1600" smtClean="0"/>
              <a:t>(CCNL  di  comparto).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1800" smtClean="0"/>
              <a:t>	- L’obbligo di assicurazione da parte dei professionisti e di trasparenza nei confronti dei clienti.  Possibili ripercussioni.</a:t>
            </a:r>
          </a:p>
          <a:p>
            <a:pPr algn="just" eaLnBrk="1" hangingPunct="1">
              <a:buFontTx/>
              <a:buNone/>
            </a:pPr>
            <a:r>
              <a:rPr lang="it-IT" sz="1800" smtClean="0"/>
              <a:t>	</a:t>
            </a:r>
            <a:endParaRPr lang="it-IT" sz="1800" i="1" smtClean="0"/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6CB42-6C5E-4C7B-9E08-4D1D13BF7516}" type="slidenum">
              <a:rPr lang="it-IT" sz="1400"/>
              <a:pPr algn="r" eaLnBrk="1" hangingPunct="1"/>
              <a:t>4</a:t>
            </a:fld>
            <a:endParaRPr lang="it-IT" sz="1400"/>
          </a:p>
        </p:txBody>
      </p:sp>
      <p:sp>
        <p:nvSpPr>
          <p:cNvPr id="5125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9AD949-D8C5-4594-90DC-AF835D13C17C}" type="slidenum">
              <a:rPr lang="it-IT" smtClean="0"/>
              <a:pPr eaLnBrk="1" hangingPunct="1"/>
              <a:t>4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sz="2800" smtClean="0"/>
              <a:t>	</a:t>
            </a:r>
            <a:r>
              <a:rPr lang="it-IT" sz="2800" b="1" smtClean="0"/>
              <a:t>Codici deontologici Ordini e Collegi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2400" smtClean="0"/>
              <a:t>	- </a:t>
            </a:r>
            <a:r>
              <a:rPr lang="it-IT" sz="2000" smtClean="0"/>
              <a:t>Gli ordinamenti professionali devono stabilire le sanzioni da applicare a chi non acquisisce ogni anno i crediti ECM necessari per soddisfare l’obbligo formativo  adeguando </a:t>
            </a:r>
            <a:r>
              <a:rPr lang="it-IT" sz="2000" u="sng" smtClean="0"/>
              <a:t>i codici deontologici entro il 13.8.2012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2000" smtClean="0"/>
              <a:t>	-  Ciascun Ordine/Collegio ha facoltà di adottare, nel proprio potere regolamentare, il CD, ma nelle professioni si è soliti lasciare alla Federazione nazionale il compito di emanare il CD con vincolo per tutti gli iscritti agli albi.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2000" smtClean="0"/>
              <a:t>	- Gli Ordini/Collegi hanno da tempo integrato i propri CD, includendovi l’obbligo di formazione continua o di aggiornamento, ma sono ancora manchevoli di previsioni sanzionatorie.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sz="200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000" smtClean="0"/>
              <a:t>	- Codici deontologici: Medici Veterinari 2012 (artt. 11 e 56), con la precisa previsione di dimostrazione dei percorsi di aggiornamento in caso di cattiva pratica, è il più aggiornato tra tutte le professioni sanitarie;  Medici Chirurghi e Odontoiatri 2006 (art. 19 e disp. fin.);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000" smtClean="0"/>
              <a:t>	Farmacisti 2007 (art. 9); Psicologi 2006 (art. 5); TSRM 2004 (art. 2.12); IPASVI 2009 (art.11); Ostetrica 2010 (art.1) </a:t>
            </a:r>
          </a:p>
        </p:txBody>
      </p:sp>
      <p:sp>
        <p:nvSpPr>
          <p:cNvPr id="6148" name="Segnaposto numero diapositiva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8E59C68-61E0-4001-989C-CAB702BC3319}" type="slidenum">
              <a:rPr lang="it-IT" sz="1400"/>
              <a:pPr algn="r" eaLnBrk="1" hangingPunct="1"/>
              <a:t>5</a:t>
            </a:fld>
            <a:endParaRPr lang="it-IT" sz="1400"/>
          </a:p>
        </p:txBody>
      </p:sp>
      <p:sp>
        <p:nvSpPr>
          <p:cNvPr id="6149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FE65E6-5E0E-449A-9A2A-C6285350F864}" type="slidenum">
              <a:rPr lang="it-IT" smtClean="0"/>
              <a:pPr eaLnBrk="1" hangingPunct="1"/>
              <a:t>5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it-IT" sz="2400" b="1" dirty="0" smtClean="0"/>
              <a:t>SOGGETTI </a:t>
            </a:r>
          </a:p>
          <a:p>
            <a:pPr marL="0" indent="0" algn="just">
              <a:buFontTx/>
              <a:buNone/>
              <a:defRPr/>
            </a:pPr>
            <a:r>
              <a:rPr lang="it-IT" sz="2400" b="1" dirty="0" smtClean="0"/>
              <a:t>Liberi professionisti che lavorano in strutture sanitarie private e </a:t>
            </a:r>
            <a:r>
              <a:rPr lang="it-IT" sz="2400" b="1" dirty="0"/>
              <a:t>d</a:t>
            </a:r>
            <a:r>
              <a:rPr lang="it-IT" sz="2400" b="1" dirty="0" smtClean="0"/>
              <a:t>ipendenti del SSN (o convenzionati)</a:t>
            </a:r>
          </a:p>
          <a:p>
            <a:pPr algn="just">
              <a:buFontTx/>
              <a:buChar char="-"/>
              <a:defRPr/>
            </a:pPr>
            <a:r>
              <a:rPr lang="it-IT" sz="2400" dirty="0"/>
              <a:t>Il professionista ha il diritto/dovere di acquisire crediti ECM su tematiche coerenti con il proprio lavoro.</a:t>
            </a:r>
          </a:p>
          <a:p>
            <a:pPr marL="0" indent="0" algn="just">
              <a:buFontTx/>
              <a:buNone/>
              <a:defRPr/>
            </a:pPr>
            <a:endParaRPr lang="it-IT" sz="2400" dirty="0" smtClean="0"/>
          </a:p>
          <a:p>
            <a:pPr algn="just">
              <a:buFontTx/>
              <a:buChar char="-"/>
              <a:defRPr/>
            </a:pPr>
            <a:r>
              <a:rPr lang="it-IT" sz="2400" dirty="0" smtClean="0"/>
              <a:t>DERMINA </a:t>
            </a:r>
            <a:r>
              <a:rPr lang="it-IT" sz="2400" dirty="0"/>
              <a:t>del CNFC del </a:t>
            </a:r>
            <a:r>
              <a:rPr lang="it-IT" sz="2400" dirty="0" smtClean="0"/>
              <a:t>9.11.2010: </a:t>
            </a:r>
            <a:r>
              <a:rPr lang="it-IT" sz="2400" i="1" dirty="0" smtClean="0"/>
              <a:t>«Destinatari dell’obbligo di aggiornamento nel sistema di formazione continua in medicina (ECM) sono i «professionisti della sanità». Conseguentemente </a:t>
            </a:r>
            <a:r>
              <a:rPr lang="it-IT" sz="2400" i="1" u="sng" dirty="0" smtClean="0"/>
              <a:t>non</a:t>
            </a:r>
            <a:r>
              <a:rPr lang="it-IT" sz="2400" i="1" dirty="0" smtClean="0"/>
              <a:t> sono destinatari dell’obbligo gli    operatori afferenti alle arti ausiliarie delle professioni sanitari»</a:t>
            </a:r>
            <a:r>
              <a:rPr lang="it-IT" sz="2400" dirty="0" smtClean="0"/>
              <a:t> </a:t>
            </a:r>
            <a:r>
              <a:rPr lang="it-IT" sz="2000" dirty="0" smtClean="0"/>
              <a:t>(ottico, odontotecnico, puericultrice, massaggiatore capo bagnino degli stabilimenti idroterapici). </a:t>
            </a:r>
          </a:p>
          <a:p>
            <a:pPr marL="0" indent="0" algn="just">
              <a:buFontTx/>
              <a:buNone/>
              <a:defRPr/>
            </a:pPr>
            <a:endParaRPr lang="it-IT" sz="2400" b="1" dirty="0" smtClean="0"/>
          </a:p>
          <a:p>
            <a:pPr marL="0" indent="0" algn="just">
              <a:buFontTx/>
              <a:buNone/>
              <a:defRPr/>
            </a:pPr>
            <a:endParaRPr lang="it-IT" sz="2400" i="1" dirty="0" smtClean="0"/>
          </a:p>
        </p:txBody>
      </p:sp>
      <p:sp>
        <p:nvSpPr>
          <p:cNvPr id="7172" name="Segnaposto numero diapositiva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D709E7F-5D7C-4285-AE81-69C3B724A49B}" type="slidenum">
              <a:rPr lang="it-IT" sz="1400"/>
              <a:pPr algn="r" eaLnBrk="1" hangingPunct="1"/>
              <a:t>6</a:t>
            </a:fld>
            <a:endParaRPr lang="it-IT" sz="1400"/>
          </a:p>
        </p:txBody>
      </p:sp>
      <p:sp>
        <p:nvSpPr>
          <p:cNvPr id="7173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2B3158-C22B-4BC8-A74C-CA523DD78F5A}" type="slidenum">
              <a:rPr lang="it-IT" smtClean="0"/>
              <a:pPr eaLnBrk="1" hangingPunct="1"/>
              <a:t>6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it-IT" sz="2400" b="1" smtClean="0"/>
              <a:t>SOGGETTI: Liberi professionisti sono i soggetti che operano presso studi privati, strutture sanitarie autorizzate all’esercizio delle attività sanitarie ovvero presso strutture accreditate ove prestano attività lavorativa autonoma </a:t>
            </a:r>
            <a:r>
              <a:rPr lang="it-IT" sz="2000" smtClean="0"/>
              <a:t>(Accordo Stato Regioni 2012)</a:t>
            </a:r>
          </a:p>
          <a:p>
            <a:pPr marL="0" indent="0" algn="just">
              <a:buFontTx/>
              <a:buNone/>
            </a:pPr>
            <a:r>
              <a:rPr lang="it-IT" sz="2400" smtClean="0"/>
              <a:t>ECM è un dovere per i liberi professionisti, visto anche che la normativa tende a liberalizzare del tutto le professioni e a non ostacolare la libera concorrenza, affermando, in tale ottica, l’obbligo della formazione continua. </a:t>
            </a:r>
          </a:p>
          <a:p>
            <a:pPr marL="0" indent="0" algn="just">
              <a:buFontTx/>
              <a:buNone/>
            </a:pPr>
            <a:r>
              <a:rPr lang="it-IT" sz="2000" u="sng" smtClean="0"/>
              <a:t>(Corte Cass.civ., sez.III, 1.2.2010 ,n.2235</a:t>
            </a:r>
            <a:r>
              <a:rPr lang="it-IT" sz="2000" smtClean="0"/>
              <a:t>, ha respinto il ricorso di un notaio contro la sanzione disciplinare della censura applicatagli dall'Ordine per non aver conseguito tutti i crediti formativi previsti. Secondo la Corte, il mancato aggiornamento professionale comporta un danno al decoro e al prestigio della professione, e quindi è giusto che il mancato rispetto delle norme in tema di formazione continua sia soggetto alle stesse sanzioni previste in caso di gravi errori tecnici)</a:t>
            </a:r>
          </a:p>
          <a:p>
            <a:pPr marL="0" indent="0" algn="just">
              <a:buFontTx/>
              <a:buNone/>
            </a:pPr>
            <a:endParaRPr lang="it-IT" sz="2400" i="1" smtClean="0"/>
          </a:p>
        </p:txBody>
      </p:sp>
      <p:sp>
        <p:nvSpPr>
          <p:cNvPr id="8196" name="Segnaposto numero diapositiva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551FD12-DFD2-4766-A088-90E61ED5AEEF}" type="slidenum">
              <a:rPr lang="it-IT" sz="1400"/>
              <a:pPr algn="r" eaLnBrk="1" hangingPunct="1"/>
              <a:t>7</a:t>
            </a:fld>
            <a:endParaRPr lang="it-IT" sz="1400"/>
          </a:p>
        </p:txBody>
      </p:sp>
      <p:sp>
        <p:nvSpPr>
          <p:cNvPr id="8197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C1A828-EF2A-44B1-85D5-FA9D4D9848C9}" type="slidenum">
              <a:rPr lang="it-IT" smtClean="0"/>
              <a:pPr eaLnBrk="1" hangingPunct="1"/>
              <a:t>7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400" b="1" dirty="0" smtClean="0"/>
              <a:t>SOGGETTI: Dipendenti del </a:t>
            </a:r>
            <a:r>
              <a:rPr lang="it-IT" sz="2400" b="1" dirty="0"/>
              <a:t>SSN (o convenzionati</a:t>
            </a:r>
            <a:r>
              <a:rPr lang="it-IT" sz="2400" b="1" dirty="0" smtClean="0"/>
              <a:t>)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it-IT" sz="2800" b="1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800" dirty="0"/>
              <a:t>N</a:t>
            </a:r>
            <a:r>
              <a:rPr lang="it-IT" sz="2800" dirty="0" smtClean="0"/>
              <a:t>on sussiste a carico delle </a:t>
            </a:r>
            <a:r>
              <a:rPr lang="it-IT" sz="2800" dirty="0" err="1" smtClean="0"/>
              <a:t>Ausl</a:t>
            </a:r>
            <a:r>
              <a:rPr lang="it-IT" sz="2800" dirty="0" smtClean="0"/>
              <a:t> l'obbligo di predisporre e organizzare corsi di aggiornamento e formazione per i propri dipendenti delle professioni sanitarie, né un diritto di questi ultimi di ottenere direttamente dall'</a:t>
            </a:r>
            <a:r>
              <a:rPr lang="it-IT" sz="2800" dirty="0" err="1" smtClean="0"/>
              <a:t>Ausl</a:t>
            </a:r>
            <a:r>
              <a:rPr lang="it-IT" sz="2800" dirty="0" smtClean="0"/>
              <a:t> di appartenenza la promozione e l'organizzazione di tali attività 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000" u="sng" dirty="0" smtClean="0"/>
              <a:t>(Corte </a:t>
            </a:r>
            <a:r>
              <a:rPr lang="it-IT" sz="2000" u="sng" dirty="0" err="1"/>
              <a:t>Cass</a:t>
            </a:r>
            <a:r>
              <a:rPr lang="it-IT" sz="2000" u="sng" dirty="0"/>
              <a:t>. civ. 19.09.2011, n. 21817 </a:t>
            </a:r>
            <a:r>
              <a:rPr lang="it-IT" sz="2000" dirty="0" smtClean="0"/>
              <a:t>La sentenza prende spunto dalla richiesta di un medico di danni a una </a:t>
            </a:r>
            <a:r>
              <a:rPr lang="it-IT" sz="2000" dirty="0" err="1" smtClean="0"/>
              <a:t>Ausl</a:t>
            </a:r>
            <a:r>
              <a:rPr lang="it-IT" sz="2000" dirty="0" smtClean="0"/>
              <a:t> con la motivazione di non aver organizzato corsi di formazione e con questo di avergli impedito avanzamenti di carriera. La Corte però ha sostenuto che non sussiste l'obbligo di organizzazione dei corsi da parte di un'azienda sanitaria, anche perché il provider - anche se è un'</a:t>
            </a:r>
            <a:r>
              <a:rPr lang="it-IT" sz="2000" dirty="0" err="1" smtClean="0"/>
              <a:t>Ausl</a:t>
            </a:r>
            <a:r>
              <a:rPr lang="it-IT" sz="2000" dirty="0" smtClean="0"/>
              <a:t> - va accreditato come tale e quindi in carenza dell'accreditamento non è automatico che debba attivare la formazione. Ed è il professionista sanitario semmai che deve provvedere a garantire il rispetto dei suoi obblighi formativi).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/>
          </a:p>
        </p:txBody>
      </p:sp>
      <p:sp>
        <p:nvSpPr>
          <p:cNvPr id="9220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7CB8E6-615E-4C74-A0DE-663D8CBE92DD}" type="slidenum">
              <a:rPr lang="it-IT" smtClean="0"/>
              <a:pPr eaLnBrk="1" hangingPunct="1"/>
              <a:t>8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mtClean="0"/>
              <a:t>M.T.CAMERA</a:t>
            </a:r>
          </a:p>
        </p:txBody>
      </p:sp>
      <p:sp>
        <p:nvSpPr>
          <p:cNvPr id="10243" name="Segnaposto numero diapositiv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416F033-4655-4B9D-987C-B4D04C31F055}" type="slidenum">
              <a:rPr lang="it-IT" sz="1400"/>
              <a:pPr algn="r" eaLnBrk="1" hangingPunct="1"/>
              <a:t>9</a:t>
            </a:fld>
            <a:endParaRPr lang="it-IT" sz="140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362950" cy="59039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b="1" smtClean="0"/>
              <a:t>	</a:t>
            </a:r>
            <a:r>
              <a:rPr lang="it-IT" sz="2400" b="1" smtClean="0"/>
              <a:t>Commissione nazionale per la formazione continua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b="1" smtClean="0"/>
              <a:t> 	</a:t>
            </a:r>
            <a:r>
              <a:rPr lang="it-IT" sz="2400" smtClean="0"/>
              <a:t>Dal 1.1.2008 la gestione amministrativa del programma di ECM di competenza del Ministero della Salute, sono stati trasferiti all’AGENAS </a:t>
            </a:r>
            <a:r>
              <a:rPr lang="it-IT" sz="2000" smtClean="0"/>
              <a:t>(l. n. 244/2007)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- è composta da rappresentanti degli Ordini, Collegi e Associazioni professionali</a:t>
            </a:r>
            <a:r>
              <a:rPr lang="it-IT" sz="2400" b="1" smtClean="0"/>
              <a:t> </a:t>
            </a:r>
            <a:r>
              <a:rPr lang="it-IT" sz="2000" b="1" smtClean="0"/>
              <a:t>(</a:t>
            </a:r>
            <a:r>
              <a:rPr lang="it-IT" sz="2000" smtClean="0"/>
              <a:t>DD.MM.:14.4.2005;19.6.2006; 26.4.2012), </a:t>
            </a:r>
            <a:r>
              <a:rPr lang="it-IT" sz="2400" smtClean="0"/>
              <a:t>da rappresentanti regionali, da rappresentanti del Ministero dell’istruzione dell’università e della ricerca, ed è presieduta dal Ministro della salute.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- si avvale di altri organismi con specifiche competenze ed ha il compito, tra gli altri, di stabilire il numero dei crediti formativi da conseguire entro un determinato triennio formativo </a:t>
            </a:r>
            <a:r>
              <a:rPr lang="it-IT" sz="2000" smtClean="0"/>
              <a:t>(Accordi Stato Regioni e province autonome del 2007, del 2009 e del 2012</a:t>
            </a:r>
            <a:r>
              <a:rPr lang="it-IT" sz="2400" smtClean="0"/>
              <a:t>) da parte del singolo professionista </a:t>
            </a:r>
            <a:r>
              <a:rPr lang="it-IT" sz="2000" smtClean="0"/>
              <a:t>(150 nel triennio 2011/13: 50 crediti/anno, con un minimo di 25 e un massimo di 75 l’anno)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</p:txBody>
      </p:sp>
      <p:sp>
        <p:nvSpPr>
          <p:cNvPr id="10245" name="Segnaposto numero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CC08FA-FC4B-4B41-A33C-983AAFA41E00}" type="slidenum">
              <a:rPr lang="it-IT" smtClean="0"/>
              <a:pPr eaLnBrk="1" hangingPunct="1"/>
              <a:t>9</a:t>
            </a:fld>
            <a:endParaRPr lang="it-IT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2391</TotalTime>
  <Words>487</Words>
  <Application>Microsoft Office PowerPoint</Application>
  <PresentationFormat>Presentazione su schermo (4:3)</PresentationFormat>
  <Paragraphs>96</Paragraphs>
  <Slides>12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Arial</vt:lpstr>
      <vt:lpstr>Struttura predefinita</vt:lpstr>
      <vt:lpstr>RISVOLTI DISCIPLINARI NELL’OBBLIGO ECM  Maria Teresa Camera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Ministero della Salute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Innovare la giurisdizione speciale delle professioni sanitarie:“modus operandi” interattivo tra la Commissione Centrale per gli Esercenti le Professioni Sanitarie (CCEPS) e l’utenza</dc:title>
  <dc:creator>Dangelo</dc:creator>
  <cp:lastModifiedBy>tecno</cp:lastModifiedBy>
  <cp:revision>185</cp:revision>
  <cp:lastPrinted>2012-10-11T13:40:09Z</cp:lastPrinted>
  <dcterms:created xsi:type="dcterms:W3CDTF">2009-10-09T15:01:41Z</dcterms:created>
  <dcterms:modified xsi:type="dcterms:W3CDTF">2012-10-16T12:03:45Z</dcterms:modified>
</cp:coreProperties>
</file>