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9" r:id="rId3"/>
    <p:sldId id="289" r:id="rId4"/>
    <p:sldId id="295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80" r:id="rId15"/>
    <p:sldId id="281" r:id="rId16"/>
    <p:sldId id="282" r:id="rId17"/>
    <p:sldId id="284" r:id="rId18"/>
    <p:sldId id="285" r:id="rId19"/>
    <p:sldId id="286" r:id="rId20"/>
    <p:sldId id="275" r:id="rId21"/>
    <p:sldId id="276" r:id="rId22"/>
    <p:sldId id="288" r:id="rId23"/>
    <p:sldId id="290" r:id="rId24"/>
    <p:sldId id="287" r:id="rId25"/>
    <p:sldId id="291" r:id="rId26"/>
    <p:sldId id="293" r:id="rId27"/>
    <p:sldId id="294" r:id="rId28"/>
    <p:sldId id="292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tente\Documents\Risultati\Professioni\Et&#224;%20attiva%20anno%20per%20anno%20dopo%2020%20settembre\Totale%20professionisti%20et&#224;%20attiv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tente\Documents\Risultati\Professioni\Et&#224;%20attiva%20anno%20per%20anno%20dopo%2020%20settembre\Totale%20professionisti%20et&#224;%20attiva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5.9709759610058713E-2"/>
          <c:y val="6.2124607799193182E-2"/>
          <c:w val="0.9208485654148667"/>
          <c:h val="0.86293117187110902"/>
        </c:manualLayout>
      </c:layout>
      <c:lineChart>
        <c:grouping val="standard"/>
        <c:varyColors val="0"/>
        <c:ser>
          <c:idx val="0"/>
          <c:order val="0"/>
          <c:tx>
            <c:strRef>
              <c:f>Foglio1!$I$2</c:f>
              <c:strCache>
                <c:ptCount val="1"/>
                <c:pt idx="0">
                  <c:v>Totale</c:v>
                </c:pt>
              </c:strCache>
            </c:strRef>
          </c:tx>
          <c:spPr>
            <a:ln w="28800">
              <a:solidFill>
                <a:srgbClr val="004586"/>
              </a:solidFill>
            </a:ln>
          </c:spPr>
          <c:marker>
            <c:symbol val="square"/>
            <c:size val="7"/>
          </c:marker>
          <c:cat>
            <c:numRef>
              <c:f>Foglio1!$H$3:$H$12</c:f>
              <c:numCache>
                <c:formatCode>[$-410]General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Foglio1!$I$3:$I$12</c:f>
              <c:numCache>
                <c:formatCode>0.000</c:formatCode>
                <c:ptCount val="10"/>
                <c:pt idx="0">
                  <c:v>1.8385263125431897</c:v>
                </c:pt>
                <c:pt idx="1">
                  <c:v>4.6113212598620796</c:v>
                </c:pt>
                <c:pt idx="2">
                  <c:v>21.126100521063002</c:v>
                </c:pt>
                <c:pt idx="3">
                  <c:v>25.070986867986999</c:v>
                </c:pt>
                <c:pt idx="4">
                  <c:v>22.085355089340599</c:v>
                </c:pt>
                <c:pt idx="5">
                  <c:v>16.674170338497802</c:v>
                </c:pt>
                <c:pt idx="6">
                  <c:v>25.126791309962897</c:v>
                </c:pt>
                <c:pt idx="7">
                  <c:v>17.9448463272767</c:v>
                </c:pt>
                <c:pt idx="8">
                  <c:v>13.719803234761303</c:v>
                </c:pt>
                <c:pt idx="9">
                  <c:v>10.386146455872401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839424"/>
        <c:axId val="60837888"/>
      </c:lineChart>
      <c:valAx>
        <c:axId val="60837888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</a:ln>
          </c:spPr>
        </c:majorGridlines>
        <c:numFmt formatCode="0" sourceLinked="0"/>
        <c:majorTickMark val="none"/>
        <c:minorTickMark val="none"/>
        <c:tickLblPos val="nextTo"/>
        <c:spPr>
          <a:ln w="9360">
            <a:solidFill>
              <a:srgbClr val="B3B3B3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it-IT"/>
          </a:p>
        </c:txPr>
        <c:crossAx val="60839424"/>
        <c:crosses val="autoZero"/>
        <c:crossBetween val="midCat"/>
      </c:valAx>
      <c:catAx>
        <c:axId val="60839424"/>
        <c:scaling>
          <c:orientation val="minMax"/>
        </c:scaling>
        <c:delete val="0"/>
        <c:axPos val="b"/>
        <c:numFmt formatCode="[$-410]General" sourceLinked="1"/>
        <c:majorTickMark val="none"/>
        <c:minorTickMark val="none"/>
        <c:tickLblPos val="nextTo"/>
        <c:spPr>
          <a:ln w="9360">
            <a:solidFill>
              <a:srgbClr val="B3B3B3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it-IT"/>
          </a:p>
        </c:txPr>
        <c:crossAx val="60837888"/>
        <c:crosses val="autoZero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5.0152235777014463E-2"/>
          <c:y val="6.0358255451713409E-2"/>
          <c:w val="0.93041792453453953"/>
          <c:h val="0.85942340559016961"/>
        </c:manualLayout>
      </c:layout>
      <c:lineChart>
        <c:grouping val="standard"/>
        <c:varyColors val="0"/>
        <c:ser>
          <c:idx val="0"/>
          <c:order val="0"/>
          <c:tx>
            <c:strRef>
              <c:f>Foglio1!$M$2</c:f>
              <c:strCache>
                <c:ptCount val="1"/>
                <c:pt idx="0">
                  <c:v>Totale</c:v>
                </c:pt>
              </c:strCache>
            </c:strRef>
          </c:tx>
          <c:spPr>
            <a:ln w="28800">
              <a:solidFill>
                <a:srgbClr val="004586"/>
              </a:solidFill>
            </a:ln>
          </c:spPr>
          <c:marker>
            <c:symbol val="square"/>
            <c:size val="7"/>
          </c:marker>
          <c:cat>
            <c:numRef>
              <c:f>Foglio1!$H$3:$H$12</c:f>
              <c:numCache>
                <c:formatCode>[$-410]General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Foglio1!$M$3:$M$12</c:f>
              <c:numCache>
                <c:formatCode>[$-410]0.00%</c:formatCode>
                <c:ptCount val="10"/>
                <c:pt idx="0">
                  <c:v>0.13422824436790604</c:v>
                </c:pt>
                <c:pt idx="1">
                  <c:v>0.30429232465612993</c:v>
                </c:pt>
                <c:pt idx="2">
                  <c:v>0.7360872903088812</c:v>
                </c:pt>
                <c:pt idx="3">
                  <c:v>0.7522654662225351</c:v>
                </c:pt>
                <c:pt idx="4">
                  <c:v>0.69509150027929312</c:v>
                </c:pt>
                <c:pt idx="5">
                  <c:v>0.62817871875629705</c:v>
                </c:pt>
                <c:pt idx="6">
                  <c:v>0.62878112616056714</c:v>
                </c:pt>
                <c:pt idx="7">
                  <c:v>0.61373575705765204</c:v>
                </c:pt>
                <c:pt idx="8">
                  <c:v>0.51715882199828</c:v>
                </c:pt>
                <c:pt idx="9">
                  <c:v>0.46774077253452401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956672"/>
        <c:axId val="60954880"/>
      </c:lineChart>
      <c:valAx>
        <c:axId val="60954880"/>
        <c:scaling>
          <c:orientation val="minMax"/>
          <c:max val="1"/>
        </c:scaling>
        <c:delete val="0"/>
        <c:axPos val="l"/>
        <c:majorGridlines>
          <c:spPr>
            <a:ln w="9360">
              <a:solidFill>
                <a:srgbClr val="B3B3B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9360">
            <a:solidFill>
              <a:srgbClr val="B3B3B3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it-IT"/>
          </a:p>
        </c:txPr>
        <c:crossAx val="60956672"/>
        <c:crosses val="autoZero"/>
        <c:crossBetween val="midCat"/>
      </c:valAx>
      <c:catAx>
        <c:axId val="60956672"/>
        <c:scaling>
          <c:orientation val="minMax"/>
        </c:scaling>
        <c:delete val="0"/>
        <c:axPos val="b"/>
        <c:numFmt formatCode="[$-410]General" sourceLinked="1"/>
        <c:majorTickMark val="none"/>
        <c:minorTickMark val="none"/>
        <c:tickLblPos val="nextTo"/>
        <c:spPr>
          <a:ln w="9360">
            <a:solidFill>
              <a:srgbClr val="B3B3B3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it-IT"/>
          </a:p>
        </c:txPr>
        <c:crossAx val="60954880"/>
        <c:crosses val="autoZero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10F6B-0FCF-459C-B625-C2CCB21A41B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44E3F-A973-4210-B709-FE98A0FBE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51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9D2F1AF-895A-4430-AE50-7CBF00335C71}" type="slidenum">
              <a:rPr lang="it-IT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it-IT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938213" y="687388"/>
            <a:ext cx="4983162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4988"/>
            <a:ext cx="5026025" cy="4195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Mappa dei 790 mila che hanno fatto formazione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7878E6-DA32-4B89-8E01-150BDE5C941B}" type="slidenum">
              <a:rPr lang="it-IT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424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7388"/>
            <a:ext cx="4564062" cy="3422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>
              <a:latin typeface="Times New Roman" pitchFamily="18" charset="0"/>
            </a:endParaRPr>
          </a:p>
        </p:txBody>
      </p:sp>
      <p:sp>
        <p:nvSpPr>
          <p:cNvPr id="1208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CEE2C1F6-1B65-4E1E-A9A1-DC909CD6AD63}" type="slidenum">
              <a:rPr lang="it-IT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Font typeface="Times New Roman" pitchFamily="18" charset="0"/>
                <a:buNone/>
              </a:pPr>
              <a:t>7</a:t>
            </a:fld>
            <a:endParaRPr lang="it-IT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8A8BF32A-B196-4D14-8ED2-DE994FF4B633}" type="slidenum">
              <a:rPr lang="it-IT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it-IT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1859" name="Text Box 1"/>
          <p:cNvSpPr txBox="1">
            <a:spLocks noChangeArrowheads="1"/>
          </p:cNvSpPr>
          <p:nvPr/>
        </p:nvSpPr>
        <p:spPr bwMode="auto">
          <a:xfrm>
            <a:off x="938213" y="687388"/>
            <a:ext cx="4983162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4988"/>
            <a:ext cx="5026025" cy="4195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7388"/>
            <a:ext cx="4564062" cy="3422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it-IT" dirty="0" smtClean="0">
                <a:latin typeface="Times New Roman" pitchFamily="18" charset="0"/>
              </a:rPr>
              <a:t>I crediti complessivamente raccolti dai circa 790.000 iscritti riscontrati sono poco più di 122 milioni.</a:t>
            </a:r>
          </a:p>
          <a:p>
            <a:pPr algn="just"/>
            <a:r>
              <a:rPr lang="it-IT" dirty="0" smtClean="0">
                <a:latin typeface="Times New Roman" pitchFamily="18" charset="0"/>
              </a:rPr>
              <a:t>Ognuno degli iscritti ha dunque raccolto una media di 154,92 crediti nel corso del decennio, che corrisponde a circa 15,49 crediti l’anno.</a:t>
            </a:r>
          </a:p>
          <a:p>
            <a:pPr algn="just"/>
            <a:r>
              <a:rPr lang="it-IT" dirty="0" smtClean="0">
                <a:latin typeface="Times New Roman" pitchFamily="18" charset="0"/>
              </a:rPr>
              <a:t>Questo valore varia sensibilmente tra i vari ordini ed associazioni: il valore massimo è stato ottenuto dai medici (19,68 crediti annui pro-capite), quello minimo dai chimici (8,48 crediti annui pro-capite)</a:t>
            </a:r>
          </a:p>
          <a:p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1259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42E51704-C456-4545-99AC-91BBB6FD22E5}" type="slidenum">
              <a:rPr lang="it-IT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Font typeface="Times New Roman" pitchFamily="18" charset="0"/>
                <a:buNone/>
              </a:pPr>
              <a:t>10</a:t>
            </a:fld>
            <a:endParaRPr lang="it-IT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7C50B87-74CD-43D3-81C9-D7EE0B33B53D}" type="slidenum">
              <a:rPr lang="it-IT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12</a:t>
            </a:fld>
            <a:endParaRPr lang="it-I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938213" y="687388"/>
            <a:ext cx="4983162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4988"/>
            <a:ext cx="5026025" cy="4195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7388"/>
            <a:ext cx="4564062" cy="3422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>
              <a:latin typeface="Times New Roman" pitchFamily="18" charset="0"/>
            </a:endParaRPr>
          </a:p>
        </p:txBody>
      </p:sp>
      <p:sp>
        <p:nvSpPr>
          <p:cNvPr id="1228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E0BD5FA5-9D77-4028-911B-637ED39A3C07}" type="slidenum">
              <a:rPr lang="it-IT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Font typeface="Times New Roman" pitchFamily="18" charset="0"/>
                <a:buNone/>
              </a:pPr>
              <a:t>22</a:t>
            </a:fld>
            <a:endParaRPr lang="it-IT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A1E8254-5A13-4E43-86C8-C0DA3C3B0E26}" type="slidenum">
              <a:rPr lang="it-IT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24</a:t>
            </a:fld>
            <a:endParaRPr lang="it-I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938213" y="687388"/>
            <a:ext cx="4983162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4988"/>
            <a:ext cx="5026025" cy="4195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5F2A3A-09F2-4C7B-AF23-B16A40FA94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01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7B7C1B-7B4D-44AE-B322-AAD0B99D4F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62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7338" y="530225"/>
            <a:ext cx="2043112" cy="54943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1700" cy="54943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B05FBE-6D09-4B4F-9D30-A89EE96E09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72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CCF111C-0621-4071-8A69-39C7266962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67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6A77BA-902F-4C71-88F6-F520AD7B74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5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1612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67250" y="530225"/>
            <a:ext cx="4013200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8DFD325-A03D-4CA2-B691-BA3580D632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8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E173AE-17F5-417B-B98B-EF37ED14ED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6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23190C-D7DC-4EDB-91FE-94A54A96EE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47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20146D-69FC-4A1C-83D2-807D991EF0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95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C83F88-9FF3-46E5-960D-39E91799C2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F8A32E-5CA8-467C-BE85-C9618A8F53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47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0"/>
              </a:srgbClr>
            </a:outerShdw>
          </a:effec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1027" name="Group 2"/>
          <p:cNvGrpSpPr>
            <a:grpSpLocks/>
          </p:cNvGrpSpPr>
          <p:nvPr/>
        </p:nvGrpSpPr>
        <p:grpSpPr bwMode="auto">
          <a:xfrm>
            <a:off x="414338" y="427038"/>
            <a:ext cx="8313737" cy="5495925"/>
            <a:chOff x="261" y="269"/>
            <a:chExt cx="5237" cy="3462"/>
          </a:xfrm>
        </p:grpSpPr>
        <p:pic>
          <p:nvPicPr>
            <p:cNvPr id="1034" name="Picture 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" y="269"/>
              <a:ext cx="5238" cy="3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Text Box 4"/>
            <p:cNvSpPr txBox="1">
              <a:spLocks noChangeArrowheads="1"/>
            </p:cNvSpPr>
            <p:nvPr/>
          </p:nvSpPr>
          <p:spPr bwMode="auto">
            <a:xfrm>
              <a:off x="285" y="295"/>
              <a:ext cx="5190" cy="3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4492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492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492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492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492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it-IT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835525"/>
            <a:ext cx="8177212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77212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3776663" y="6016625"/>
            <a:ext cx="2286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6062663" y="6016625"/>
            <a:ext cx="2286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0288"/>
            <a:ext cx="4508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000">
                <a:solidFill>
                  <a:srgbClr val="A7A399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B849D-E1FE-4B68-8ADD-437D4A01EA1D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cs typeface="Arial" charset="0"/>
            </a:endParaRPr>
          </a:p>
        </p:txBody>
      </p:sp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093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7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Lucida Sans Unicode" charset="0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Foglio_di_lavoro_di_Microsoft_Excel_97-20033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oleObject" Target="../embeddings/Foglio_di_lavoro_di_Microsoft_Excel_97-20034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Foglio_di_lavoro_di_Microsoft_Excel_97-2003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Foglio_di_lavoro_di_Microsoft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tangolo 2"/>
          <p:cNvSpPr>
            <a:spLocks noChangeArrowheads="1"/>
          </p:cNvSpPr>
          <p:nvPr/>
        </p:nvSpPr>
        <p:spPr bwMode="auto">
          <a:xfrm>
            <a:off x="539750" y="2133600"/>
            <a:ext cx="82073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4000">
                <a:solidFill>
                  <a:srgbClr val="22228B"/>
                </a:solidFill>
                <a:cs typeface="Arial" charset="0"/>
              </a:rPr>
              <a:t>La mappa dei crediti formativi: criticità e prospettive</a:t>
            </a:r>
          </a:p>
        </p:txBody>
      </p:sp>
      <p:sp>
        <p:nvSpPr>
          <p:cNvPr id="13315" name="Rettangolo 2"/>
          <p:cNvSpPr>
            <a:spLocks noChangeArrowheads="1"/>
          </p:cNvSpPr>
          <p:nvPr/>
        </p:nvSpPr>
        <p:spPr bwMode="auto">
          <a:xfrm>
            <a:off x="323528" y="4327525"/>
            <a:ext cx="381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Cernobbio, 16 ottobre 2012</a:t>
            </a:r>
          </a:p>
        </p:txBody>
      </p:sp>
      <p:sp>
        <p:nvSpPr>
          <p:cNvPr id="13316" name="Rettangolo 2"/>
          <p:cNvSpPr>
            <a:spLocks noChangeArrowheads="1"/>
          </p:cNvSpPr>
          <p:nvPr/>
        </p:nvSpPr>
        <p:spPr bwMode="auto">
          <a:xfrm>
            <a:off x="2518053" y="5445224"/>
            <a:ext cx="4248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b="1" dirty="0" smtClean="0">
                <a:solidFill>
                  <a:srgbClr val="22228B"/>
                </a:solidFill>
                <a:cs typeface="Arial" charset="0"/>
              </a:rPr>
              <a:t>Gennaro </a:t>
            </a:r>
            <a:r>
              <a:rPr lang="it-IT" sz="2400" b="1" dirty="0">
                <a:solidFill>
                  <a:srgbClr val="22228B"/>
                </a:solidFill>
                <a:cs typeface="Arial" charset="0"/>
              </a:rPr>
              <a:t>Rocco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b="1" dirty="0" smtClean="0">
                <a:solidFill>
                  <a:srgbClr val="22228B"/>
                </a:solidFill>
                <a:cs typeface="Arial" charset="0"/>
              </a:rPr>
              <a:t>Tesoriere </a:t>
            </a:r>
            <a:r>
              <a:rPr lang="it-IT" sz="2400" b="1" dirty="0" err="1">
                <a:solidFill>
                  <a:srgbClr val="22228B"/>
                </a:solidFill>
                <a:cs typeface="Arial" charset="0"/>
              </a:rPr>
              <a:t>Co.Ge.A.P.S</a:t>
            </a:r>
            <a:r>
              <a:rPr lang="it-IT" sz="2400" b="1" dirty="0">
                <a:solidFill>
                  <a:srgbClr val="22228B"/>
                </a:solidFill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2947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 bwMode="auto">
          <a:xfrm>
            <a:off x="500063" y="928688"/>
            <a:ext cx="8229600" cy="928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2800" b="1" kern="0" dirty="0">
                <a:solidFill>
                  <a:srgbClr val="4C1F00"/>
                </a:solidFill>
              </a:rPr>
              <a:t>I crediti degli Iscritti ad Ordini,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2800" b="1" kern="0" dirty="0">
                <a:solidFill>
                  <a:srgbClr val="4C1F00"/>
                </a:solidFill>
              </a:rPr>
              <a:t>Collegi ed Associazioni (2002 – 2011)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827584" y="2214563"/>
            <a:ext cx="3101479" cy="1153269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3200" b="1" dirty="0">
                <a:solidFill>
                  <a:srgbClr val="4C1F00"/>
                </a:solidFill>
                <a:latin typeface="Times New Roman" pitchFamily="16" charset="0"/>
                <a:cs typeface="Arial" charset="0"/>
              </a:rPr>
              <a:t>790.000 iscritti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4499992" y="2863204"/>
            <a:ext cx="4104456" cy="15739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3600" b="1" dirty="0">
                <a:solidFill>
                  <a:srgbClr val="4C1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  <a:cs typeface="Arial" charset="0"/>
              </a:rPr>
              <a:t>122 milioni crediti</a:t>
            </a: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827584" y="3558721"/>
            <a:ext cx="3101479" cy="1225277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endParaRPr lang="it-IT" b="1" dirty="0" smtClean="0">
              <a:solidFill>
                <a:srgbClr val="4C1F00"/>
              </a:solidFill>
              <a:latin typeface="Times New Roman" pitchFamily="16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2800" b="1" dirty="0" smtClean="0">
                <a:solidFill>
                  <a:srgbClr val="4C1F00"/>
                </a:solidFill>
                <a:latin typeface="Times New Roman" pitchFamily="16" charset="0"/>
                <a:cs typeface="Arial" charset="0"/>
              </a:rPr>
              <a:t>154,92 </a:t>
            </a:r>
            <a:r>
              <a:rPr lang="it-IT" sz="2800" b="1" dirty="0">
                <a:solidFill>
                  <a:srgbClr val="4C1F00"/>
                </a:solidFill>
                <a:latin typeface="Times New Roman" pitchFamily="16" charset="0"/>
                <a:cs typeface="Arial" charset="0"/>
              </a:rPr>
              <a:t>crediti (2002 – 2011)</a:t>
            </a:r>
          </a:p>
        </p:txBody>
      </p:sp>
      <p:sp>
        <p:nvSpPr>
          <p:cNvPr id="9" name="Rettangolo arrotondato 8"/>
          <p:cNvSpPr/>
          <p:nvPr/>
        </p:nvSpPr>
        <p:spPr bwMode="auto">
          <a:xfrm>
            <a:off x="827584" y="4929188"/>
            <a:ext cx="3101479" cy="116410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it-IT" sz="2400" b="1" dirty="0">
                <a:solidFill>
                  <a:srgbClr val="4C1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  <a:cs typeface="Arial" charset="0"/>
              </a:rPr>
              <a:t>15,5 crediti/anno</a:t>
            </a:r>
          </a:p>
        </p:txBody>
      </p:sp>
    </p:spTree>
    <p:extLst>
      <p:ext uri="{BB962C8B-B14F-4D97-AF65-F5344CB8AC3E}">
        <p14:creationId xmlns:p14="http://schemas.microsoft.com/office/powerpoint/2010/main" val="1464255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kern="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 confronto tra le professioni</a:t>
            </a:r>
          </a:p>
        </p:txBody>
      </p:sp>
      <p:sp>
        <p:nvSpPr>
          <p:cNvPr id="21507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1508" name="Segnaposto contenuto 2"/>
          <p:cNvSpPr txBox="1">
            <a:spLocks/>
          </p:cNvSpPr>
          <p:nvPr/>
        </p:nvSpPr>
        <p:spPr bwMode="auto">
          <a:xfrm>
            <a:off x="827088" y="1484313"/>
            <a:ext cx="75612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rgbClr val="000000"/>
                </a:solidFill>
                <a:latin typeface="Verdana" pitchFamily="34" charset="0"/>
              </a:rPr>
              <a:t>Numero di crediti raccolti nel decennio 2002-2011 tra i professionisti appartenenti ai vari Ordini Collegi ed Associazioni (raggruppate per area)</a:t>
            </a:r>
          </a:p>
        </p:txBody>
      </p:sp>
      <p:graphicFrame>
        <p:nvGraphicFramePr>
          <p:cNvPr id="21509" name="Grafico 8"/>
          <p:cNvGraphicFramePr>
            <a:graphicFrameLocks/>
          </p:cNvGraphicFramePr>
          <p:nvPr/>
        </p:nvGraphicFramePr>
        <p:xfrm>
          <a:off x="1065213" y="2514600"/>
          <a:ext cx="701357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r:id="rId4" imgW="7011008" imgH="3920068" progId="Excel.Chart.8">
                  <p:embed/>
                </p:oleObj>
              </mc:Choice>
              <mc:Fallback>
                <p:oleObj r:id="rId4" imgW="7011008" imgH="392006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514600"/>
                        <a:ext cx="701357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561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ttangolo 2"/>
          <p:cNvSpPr>
            <a:spLocks noChangeArrowheads="1"/>
          </p:cNvSpPr>
          <p:nvPr/>
        </p:nvSpPr>
        <p:spPr bwMode="auto">
          <a:xfrm>
            <a:off x="468313" y="1844675"/>
            <a:ext cx="82073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6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Alcune osservazioni </a:t>
            </a:r>
            <a:r>
              <a:rPr lang="it-IT" sz="36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sulla </a:t>
            </a:r>
            <a:r>
              <a:rPr lang="it-IT" sz="36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distribuzione per tipologia dei </a:t>
            </a:r>
            <a:r>
              <a:rPr lang="it-IT" sz="36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crediti raccolti dai professionisti per Ordine, Collegio o Associazione (per Area) di appartenenza</a:t>
            </a:r>
          </a:p>
          <a:p>
            <a:pPr algn="ctr"/>
            <a:endParaRPr lang="it-IT" sz="3600" dirty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03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ttangolo 1"/>
          <p:cNvSpPr>
            <a:spLocks noChangeArrowheads="1"/>
          </p:cNvSpPr>
          <p:nvPr/>
        </p:nvSpPr>
        <p:spPr bwMode="auto">
          <a:xfrm>
            <a:off x="468313" y="642938"/>
            <a:ext cx="82073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4000">
                <a:solidFill>
                  <a:srgbClr val="22228B"/>
                </a:solidFill>
                <a:latin typeface="Verdana" pitchFamily="34" charset="0"/>
              </a:rPr>
              <a:t>Distribuzione dei crediti per tipologia di formazione</a:t>
            </a:r>
          </a:p>
        </p:txBody>
      </p:sp>
      <p:sp>
        <p:nvSpPr>
          <p:cNvPr id="23555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3556" name="Segnaposto contenuto 2"/>
          <p:cNvSpPr txBox="1">
            <a:spLocks/>
          </p:cNvSpPr>
          <p:nvPr/>
        </p:nvSpPr>
        <p:spPr bwMode="auto">
          <a:xfrm>
            <a:off x="899592" y="5273675"/>
            <a:ext cx="77760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Crediti in formazione residenziale:			92,3%</a:t>
            </a:r>
          </a:p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Crediti in formazione a distanza:			  6,8%</a:t>
            </a:r>
          </a:p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Crediti in altri tipi di formazione:			  0,8%</a:t>
            </a:r>
          </a:p>
        </p:txBody>
      </p:sp>
      <p:graphicFrame>
        <p:nvGraphicFramePr>
          <p:cNvPr id="23557" name="Grafico 9"/>
          <p:cNvGraphicFramePr>
            <a:graphicFrameLocks/>
          </p:cNvGraphicFramePr>
          <p:nvPr/>
        </p:nvGraphicFramePr>
        <p:xfrm>
          <a:off x="2195513" y="2133600"/>
          <a:ext cx="5070475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r:id="rId4" imgW="5072312" imgH="3054361" progId="Excel.Chart.8">
                  <p:embed/>
                </p:oleObj>
              </mc:Choice>
              <mc:Fallback>
                <p:oleObj r:id="rId4" imgW="5072312" imgH="305436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133600"/>
                        <a:ext cx="5070475" cy="305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854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3238" y="1550988"/>
            <a:ext cx="8177212" cy="4181475"/>
          </a:xfrm>
        </p:spPr>
        <p:txBody>
          <a:bodyPr>
            <a:noAutofit/>
          </a:bodyPr>
          <a:lstStyle/>
          <a:p>
            <a:pPr marL="0" indent="0">
              <a:defRPr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 realizzati dal Ministero della salute in collaborazione con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Fnomceo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Ipasvi </a:t>
            </a:r>
          </a:p>
          <a:p>
            <a:pPr marL="0" indent="0">
              <a:defRPr/>
            </a:pPr>
            <a:endParaRPr lang="it-IT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defRPr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RCA –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Cause Analysis</a:t>
            </a:r>
          </a:p>
          <a:p>
            <a:pPr>
              <a:defRPr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 Clinico</a:t>
            </a:r>
          </a:p>
          <a:p>
            <a:pPr>
              <a:defRPr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Sicurezza dei pazienti e degli operatori</a:t>
            </a:r>
          </a:p>
          <a:p>
            <a:pPr>
              <a:defRPr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Appropriatezza delle cure</a:t>
            </a:r>
          </a:p>
          <a:p>
            <a:pPr>
              <a:defRPr/>
            </a:pP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dei processi di innovazione*</a:t>
            </a:r>
          </a:p>
          <a:p>
            <a:pPr>
              <a:defRPr/>
            </a:pP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Formazione e Raccomandazioni*</a:t>
            </a:r>
            <a:endParaRPr lang="it-IT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803" name="Rettangolo 3"/>
          <p:cNvSpPr>
            <a:spLocks noChangeArrowheads="1"/>
          </p:cNvSpPr>
          <p:nvPr/>
        </p:nvSpPr>
        <p:spPr bwMode="auto">
          <a:xfrm>
            <a:off x="611188" y="6092825"/>
            <a:ext cx="2805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* Di prossima pubblicazione</a:t>
            </a:r>
          </a:p>
        </p:txBody>
      </p:sp>
      <p:pic>
        <p:nvPicPr>
          <p:cNvPr id="768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1" y="116632"/>
            <a:ext cx="9025263" cy="131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530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248" y="116632"/>
            <a:ext cx="1905000" cy="933450"/>
          </a:xfr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702"/>
              </p:ext>
            </p:extLst>
          </p:nvPr>
        </p:nvGraphicFramePr>
        <p:xfrm>
          <a:off x="323528" y="1340768"/>
          <a:ext cx="8280920" cy="4968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5568"/>
                <a:gridCol w="2005352"/>
              </a:tblGrid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Medici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7.655</a:t>
                      </a:r>
                      <a:endParaRPr lang="it-IT" sz="24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Odontoiatri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659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err="1">
                          <a:effectLst/>
                        </a:rPr>
                        <a:t>Fnomceo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8.314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29.490</a:t>
                      </a:r>
                      <a:endParaRPr lang="it-IT" sz="24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 </a:t>
                      </a:r>
                      <a:r>
                        <a:rPr lang="it-IT" sz="2400" u="none" strike="noStrike" dirty="0">
                          <a:effectLst/>
                        </a:rPr>
                        <a:t>pediatrici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233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Assistenti </a:t>
                      </a:r>
                      <a:r>
                        <a:rPr lang="it-IT" sz="2400" u="none" strike="noStrike" dirty="0">
                          <a:effectLst/>
                        </a:rPr>
                        <a:t>sanitari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308</a:t>
                      </a:r>
                      <a:endParaRPr lang="it-IT" sz="24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>
                          <a:effectLst/>
                        </a:rPr>
                        <a:t>Ipasvi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30.031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756171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smtClean="0">
                          <a:effectLst/>
                        </a:rPr>
                        <a:t>Partecipanti che hanno superato il corso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effectLst/>
                        </a:rPr>
                        <a:t>38.345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829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Totale crediti erogati online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460.140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69269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Cause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 12 Crediti 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764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0538" y="360363"/>
            <a:ext cx="1905000" cy="914400"/>
          </a:xfr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96584"/>
              </p:ext>
            </p:extLst>
          </p:nvPr>
        </p:nvGraphicFramePr>
        <p:xfrm>
          <a:off x="395536" y="1484784"/>
          <a:ext cx="8280920" cy="4869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5567"/>
                <a:gridCol w="2005353"/>
              </a:tblGrid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Medici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15.396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Odontoiatri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1.223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err="1">
                          <a:effectLst/>
                        </a:rPr>
                        <a:t>Fnomceo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16.619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44.679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 </a:t>
                      </a:r>
                      <a:r>
                        <a:rPr lang="it-IT" sz="2400" u="none" strike="noStrike" dirty="0">
                          <a:effectLst/>
                        </a:rPr>
                        <a:t>pediatrici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404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Assistenti </a:t>
                      </a:r>
                      <a:r>
                        <a:rPr lang="it-IT" sz="2400" u="none" strike="noStrike" dirty="0">
                          <a:effectLst/>
                        </a:rPr>
                        <a:t>sanitari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403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>
                          <a:effectLst/>
                        </a:rPr>
                        <a:t>Ipasvi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45.486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580827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smtClean="0">
                          <a:effectLst/>
                        </a:rPr>
                        <a:t>Partecipanti che hanno superato il corso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62.105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29414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Totale crediti erogati online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745.260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32453" y="844983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 </a:t>
            </a:r>
            <a:r>
              <a:rPr lang="it-IT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clinico </a:t>
            </a:r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crediti ECM</a:t>
            </a:r>
            <a:endParaRPr lang="it-IT" sz="4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3548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0538" y="360363"/>
            <a:ext cx="1905000" cy="914400"/>
          </a:xfr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077395"/>
              </p:ext>
            </p:extLst>
          </p:nvPr>
        </p:nvGraphicFramePr>
        <p:xfrm>
          <a:off x="323528" y="1556792"/>
          <a:ext cx="8280920" cy="4869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5568"/>
                <a:gridCol w="2005352"/>
              </a:tblGrid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Medici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13.431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Odontoiatri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1.028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err="1">
                          <a:effectLst/>
                        </a:rPr>
                        <a:t>Fnomceo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14.459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42.484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 </a:t>
                      </a:r>
                      <a:r>
                        <a:rPr lang="it-IT" sz="2400" u="none" strike="noStrike" dirty="0">
                          <a:effectLst/>
                        </a:rPr>
                        <a:t>pediatrici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363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Assistenti </a:t>
                      </a:r>
                      <a:r>
                        <a:rPr lang="it-IT" sz="2400" u="none" strike="noStrike" dirty="0">
                          <a:effectLst/>
                        </a:rPr>
                        <a:t>sanitari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350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>
                          <a:effectLst/>
                        </a:rPr>
                        <a:t>Ipasvi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43.197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74099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smtClean="0">
                          <a:effectLst/>
                        </a:rPr>
                        <a:t>Partecipanti che hanno superato il corso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57.656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75260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Totale crediti erogati online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691.872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79512" y="548680"/>
            <a:ext cx="8820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Sicurezza dei pazienti e degli </a:t>
            </a:r>
            <a:endParaRPr lang="it-IT" sz="3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operatori 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crediti</a:t>
            </a:r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251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0538" y="360363"/>
            <a:ext cx="1905000" cy="914400"/>
          </a:xfr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11129"/>
              </p:ext>
            </p:extLst>
          </p:nvPr>
        </p:nvGraphicFramePr>
        <p:xfrm>
          <a:off x="107504" y="1484784"/>
          <a:ext cx="8856984" cy="511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129"/>
                <a:gridCol w="2144855"/>
              </a:tblGrid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Medici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1.156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Odontoiatri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100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err="1">
                          <a:effectLst/>
                        </a:rPr>
                        <a:t>Fnomceo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1.256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3.586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Infermieri </a:t>
                      </a:r>
                      <a:r>
                        <a:rPr lang="it-IT" sz="2400" u="none" strike="noStrike" dirty="0">
                          <a:effectLst/>
                        </a:rPr>
                        <a:t>pediatrici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37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u="none" strike="noStrike" dirty="0" smtClean="0">
                          <a:effectLst/>
                        </a:rPr>
                        <a:t>Assistenti </a:t>
                      </a:r>
                      <a:r>
                        <a:rPr lang="it-IT" sz="2400" u="none" strike="noStrike" dirty="0">
                          <a:effectLst/>
                        </a:rPr>
                        <a:t>sanitari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24</a:t>
                      </a:r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>
                          <a:effectLst/>
                        </a:rPr>
                        <a:t>Ipasvi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 smtClean="0">
                          <a:effectLst/>
                        </a:rPr>
                        <a:t>3.647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778089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u="none" strike="noStrike" dirty="0" smtClean="0">
                          <a:effectLst/>
                        </a:rPr>
                        <a:t>Partecipanti che hanno superato il corso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 smtClean="0">
                          <a:effectLst/>
                          <a:latin typeface="+mn-lt"/>
                        </a:rPr>
                        <a:t>4.903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  <a:tr h="394044">
                <a:tc>
                  <a:txBody>
                    <a:bodyPr/>
                    <a:lstStyle/>
                    <a:p>
                      <a:pPr algn="just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Totale crediti erogati online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73.545</a:t>
                      </a:r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2" marB="0" anchor="b"/>
                </a:tc>
              </a:tr>
            </a:tbl>
          </a:graphicData>
        </a:graphic>
      </p:graphicFrame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28065" y="332656"/>
            <a:ext cx="8177212" cy="11890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3200" dirty="0" smtClean="0">
                <a:solidFill>
                  <a:schemeClr val="accent6">
                    <a:lumMod val="75000"/>
                  </a:schemeClr>
                </a:solidFill>
              </a:rPr>
              <a:t>Appropriatezza delle cure</a:t>
            </a:r>
            <a:br>
              <a:rPr lang="it-IT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15 crediti ECM (online dal 30/09/2012)</a:t>
            </a:r>
            <a:endParaRPr lang="it-IT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16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656697"/>
              </p:ext>
            </p:extLst>
          </p:nvPr>
        </p:nvGraphicFramePr>
        <p:xfrm>
          <a:off x="611560" y="1916835"/>
          <a:ext cx="8064896" cy="3180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8370"/>
                <a:gridCol w="2056526"/>
              </a:tblGrid>
              <a:tr h="39909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>
                          <a:effectLst/>
                        </a:rPr>
                        <a:t>Iscritti alla </a:t>
                      </a:r>
                      <a:r>
                        <a:rPr lang="it-IT" sz="2000" b="1" u="none" strike="noStrike" dirty="0" smtClean="0">
                          <a:effectLst/>
                        </a:rPr>
                        <a:t>piattaforma*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dirty="0">
                          <a:effectLst/>
                        </a:rPr>
                        <a:t>128.480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399090"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78608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>
                          <a:effectLst/>
                        </a:rPr>
                        <a:t>Partecipanti che hanno superato il corso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dirty="0">
                          <a:effectLst/>
                        </a:rPr>
                        <a:t>163.009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399090"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itchFamily="34" charset="0"/>
                        <a:buChar char="•"/>
                      </a:pPr>
                      <a:r>
                        <a:rPr lang="it-IT" sz="2000" u="none" strike="noStrike" dirty="0" err="1">
                          <a:effectLst/>
                        </a:rPr>
                        <a:t>Fnomceo</a:t>
                      </a:r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effectLst/>
                        </a:rPr>
                        <a:t>40.648</a:t>
                      </a:r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399090"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itchFamily="34" charset="0"/>
                        <a:buChar char="•"/>
                      </a:pPr>
                      <a:r>
                        <a:rPr lang="it-IT" sz="2000" u="none" strike="noStrike" dirty="0">
                          <a:effectLst/>
                        </a:rPr>
                        <a:t>Ipasvi</a:t>
                      </a:r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effectLst/>
                        </a:rPr>
                        <a:t>122.361</a:t>
                      </a:r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399090"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  <a:tr h="39909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effectLst/>
                          <a:latin typeface="Arial"/>
                        </a:rPr>
                        <a:t>Totale crediti erogati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dirty="0" smtClean="0">
                          <a:effectLst/>
                          <a:latin typeface="Arial"/>
                        </a:rPr>
                        <a:t>1.970.817</a:t>
                      </a:r>
                      <a:endParaRPr lang="it-IT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5" marB="0" anchor="b"/>
                </a:tc>
              </a:tr>
            </a:tbl>
          </a:graphicData>
        </a:graphic>
      </p:graphicFrame>
      <p:sp>
        <p:nvSpPr>
          <p:cNvPr id="82972" name="Rettangolo 5"/>
          <p:cNvSpPr>
            <a:spLocks noChangeArrowheads="1"/>
          </p:cNvSpPr>
          <p:nvPr/>
        </p:nvSpPr>
        <p:spPr bwMode="auto">
          <a:xfrm>
            <a:off x="908050" y="5579393"/>
            <a:ext cx="7993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"/>
            <a:r>
              <a:rPr lang="it-IT" dirty="0"/>
              <a:t>* Ogni iscritto può aver partecipato a più corsi</a:t>
            </a:r>
          </a:p>
        </p:txBody>
      </p:sp>
      <p:pic>
        <p:nvPicPr>
          <p:cNvPr id="829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16494"/>
            <a:ext cx="8649593" cy="121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01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sellaDiTesto 1"/>
          <p:cNvSpPr txBox="1">
            <a:spLocks noChangeArrowheads="1"/>
          </p:cNvSpPr>
          <p:nvPr/>
        </p:nvSpPr>
        <p:spPr bwMode="auto">
          <a:xfrm>
            <a:off x="395536" y="1772816"/>
            <a:ext cx="8064896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circa 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1.080.000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professionisti iscritti agli ordini  e  collegi ed alle associazioni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professionali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Distribuiti in 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professioni di cui 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ordine e collegio professionale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associazione professionale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*(</a:t>
            </a:r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tutti hanno obbligo di </a:t>
            </a:r>
            <a:r>
              <a:rPr lang="it-IT" sz="20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ecm</a:t>
            </a:r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perché </a:t>
            </a:r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pensionati o non esercenti la professione sanitaria)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1052736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Alcuni dati di anagrafica</a:t>
            </a:r>
            <a:endParaRPr lang="it-IT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50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kern="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crediti nel tempo</a:t>
            </a:r>
          </a:p>
        </p:txBody>
      </p:sp>
      <p:sp>
        <p:nvSpPr>
          <p:cNvPr id="28675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8676" name="Segnaposto contenuto 2"/>
          <p:cNvSpPr txBox="1">
            <a:spLocks/>
          </p:cNvSpPr>
          <p:nvPr/>
        </p:nvSpPr>
        <p:spPr bwMode="auto">
          <a:xfrm>
            <a:off x="827088" y="1484313"/>
            <a:ext cx="75612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rgbClr val="000000"/>
                </a:solidFill>
                <a:latin typeface="Verdana" pitchFamily="34" charset="0"/>
              </a:rPr>
              <a:t>Andamento dei crediti per professionista in età attiva nel decennio 2002-2011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/>
        </p:nvGraphicFramePr>
        <p:xfrm>
          <a:off x="1115616" y="2292491"/>
          <a:ext cx="6912768" cy="3872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6534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kern="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partecipazione nel tempo</a:t>
            </a:r>
          </a:p>
        </p:txBody>
      </p:sp>
      <p:sp>
        <p:nvSpPr>
          <p:cNvPr id="29699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9700" name="Segnaposto contenuto 2"/>
          <p:cNvSpPr txBox="1">
            <a:spLocks/>
          </p:cNvSpPr>
          <p:nvPr/>
        </p:nvSpPr>
        <p:spPr bwMode="auto">
          <a:xfrm>
            <a:off x="827088" y="1484313"/>
            <a:ext cx="75612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2000">
                <a:solidFill>
                  <a:srgbClr val="000000"/>
                </a:solidFill>
                <a:latin typeface="Verdana" pitchFamily="34" charset="0"/>
              </a:rPr>
              <a:t>Tassi di partecipazione all'attività formativa da parte dei professionisti in età attiva nel decennio 2002-2011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/>
        </p:nvGraphicFramePr>
        <p:xfrm>
          <a:off x="1115616" y="2276872"/>
          <a:ext cx="69127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8770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539750" y="1773238"/>
            <a:ext cx="8351838" cy="4608512"/>
          </a:xfrm>
        </p:spPr>
        <p:txBody>
          <a:bodyPr/>
          <a:lstStyle/>
          <a:p>
            <a: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  <a:t/>
            </a:r>
            <a:b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</a:br>
            <a: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  <a:t/>
            </a:r>
            <a:b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</a:br>
            <a: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  <a:t/>
            </a:r>
            <a:b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</a:br>
            <a: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  <a:t/>
            </a:r>
            <a:br>
              <a:rPr lang="it-IT" sz="2800" dirty="0" smtClean="0">
                <a:solidFill>
                  <a:srgbClr val="4C1F00"/>
                </a:solidFill>
                <a:ea typeface="Lucida Sans Unicode" pitchFamily="34" charset="0"/>
              </a:rPr>
            </a:b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a typeface="Lucida Sans Unicode" pitchFamily="34" charset="0"/>
              </a:rPr>
              <a:t/>
            </a:r>
            <a:br>
              <a:rPr lang="it-IT" sz="2800" dirty="0" smtClean="0">
                <a:solidFill>
                  <a:schemeClr val="accent6">
                    <a:lumMod val="50000"/>
                  </a:schemeClr>
                </a:solidFill>
                <a:ea typeface="Lucida Sans Unicode" pitchFamily="34" charset="0"/>
              </a:rPr>
            </a:b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a typeface="Lucida Sans Unicode" pitchFamily="34" charset="0"/>
              </a:rPr>
              <a:t>-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a typeface="Lucida Sans Unicode" pitchFamily="34" charset="0"/>
              </a:rPr>
              <a:t>E’ ancora presente una parte residuale di crediti non correttamente attribuiti per imprecisioni nei report </a:t>
            </a:r>
            <a:br>
              <a:rPr lang="it-IT" sz="2400" dirty="0" smtClean="0">
                <a:solidFill>
                  <a:schemeClr val="accent6">
                    <a:lumMod val="50000"/>
                  </a:schemeClr>
                </a:solidFill>
                <a:ea typeface="Lucida Sans Unicode" pitchFamily="34" charset="0"/>
              </a:rPr>
            </a:br>
            <a: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  <a:t/>
            </a:r>
            <a:b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</a:br>
            <a: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  <a:t>- Sono in fase di inserimento gli ultimi dati forniti da alcune regioni che avevano un loro  autonomo sistema di accreditamento</a:t>
            </a:r>
            <a:b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</a:br>
            <a: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  <a:t/>
            </a:r>
            <a:b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</a:br>
            <a: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  <a:t>- Esenzioni </a:t>
            </a:r>
            <a:b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</a:br>
            <a: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  <a:t/>
            </a:r>
            <a:br>
              <a:rPr lang="it-IT" sz="2400" dirty="0" smtClean="0">
                <a:solidFill>
                  <a:srgbClr val="002060"/>
                </a:solidFill>
                <a:ea typeface="Lucida Sans Unicode" pitchFamily="34" charset="0"/>
              </a:rPr>
            </a:br>
            <a:endParaRPr lang="it-IT" sz="2400" dirty="0" smtClean="0">
              <a:solidFill>
                <a:srgbClr val="002060"/>
              </a:solidFill>
              <a:ea typeface="Lucida Sans Unicode" pitchFamily="34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043608" y="1054477"/>
            <a:ext cx="7200081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600" b="1" dirty="0" smtClean="0">
                <a:solidFill>
                  <a:srgbClr val="4C1F00"/>
                </a:solidFill>
                <a:latin typeface="Arial" charset="0"/>
                <a:cs typeface="Arial" charset="0"/>
              </a:rPr>
              <a:t>Alcuni elementi di criticità</a:t>
            </a:r>
            <a:endParaRPr lang="it-IT" sz="36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4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484784"/>
            <a:ext cx="87849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-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Offerta </a:t>
            </a: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formativa non omogenea tra le professioni</a:t>
            </a:r>
            <a:b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</a:b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/>
            </a:r>
            <a:b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</a:b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- Crediti individuali (estero,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autoformazione…)</a:t>
            </a:r>
          </a:p>
          <a:p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Lucida Sans Unicode" pitchFamily="34" charset="0"/>
            </a:endParaRPr>
          </a:p>
          <a:p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- Tutorato</a:t>
            </a:r>
          </a:p>
          <a:p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/>
            </a:r>
            <a:b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</a:b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- Crediti per docenze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(a quelle effettuate fino </a:t>
            </a: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al 31/12/2010 non sono stati attribuiti crediti  per un problema di reportistica, per cui si attende a breve determina CNFC per una corretta attribuzione)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1043608" y="692696"/>
            <a:ext cx="7200081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600" b="1" dirty="0" smtClean="0">
                <a:solidFill>
                  <a:srgbClr val="4C1F00"/>
                </a:solidFill>
                <a:latin typeface="Arial" charset="0"/>
                <a:cs typeface="Arial" charset="0"/>
              </a:rPr>
              <a:t>Alcuni elementi di criticità</a:t>
            </a:r>
            <a:endParaRPr lang="it-IT" sz="36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01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tangolo 2"/>
          <p:cNvSpPr>
            <a:spLocks noChangeArrowheads="1"/>
          </p:cNvSpPr>
          <p:nvPr/>
        </p:nvSpPr>
        <p:spPr bwMode="auto">
          <a:xfrm>
            <a:off x="251521" y="980728"/>
            <a:ext cx="856895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professionisti iscritti ad Ordini, Collegi ed Associazioni in età attiva 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 che hanno frequentato corsi accreditati tra il  </a:t>
            </a:r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2002-2011 hanno raccolto circa 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154,92 </a:t>
            </a:r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crediti medi a testa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</a:t>
            </a:r>
          </a:p>
          <a:p>
            <a:pPr algn="ctr"/>
            <a:endParaRPr lang="it-IT" sz="2400" dirty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La mancanza di informazioni sulle esenzioni, sull’attività svolta dai professionisti, oltre alla non registrazione di crediti ottenuti tramite auto-formazione, tutoraggio o all’estero comporta che, ove questi venissero considerati, i valori 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potrebbero essere </a:t>
            </a:r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più elevati.</a:t>
            </a:r>
          </a:p>
          <a:p>
            <a:pPr algn="ctr"/>
            <a:endParaRPr lang="it-IT" sz="2400" dirty="0" smtClean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</a:t>
            </a:r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principali aspetti di criticità 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risiedono </a:t>
            </a:r>
            <a:r>
              <a:rPr lang="it-IT" sz="24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nei tassi di partecipazione all’attività </a:t>
            </a:r>
            <a:r>
              <a:rPr lang="it-IT" sz="24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formativa suscettibili di buoni margini di miglioramento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478978" y="188640"/>
            <a:ext cx="532859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Considerazioni conclusive</a:t>
            </a:r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9447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3" y="1692091"/>
            <a:ext cx="85689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Negli ultimi anni, in particolare a partire dal 2010, si è assistito ad un calo degli indicatori di formazione. </a:t>
            </a:r>
            <a:endParaRPr lang="it-IT" sz="2800" dirty="0" smtClean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endParaRPr lang="it-IT" sz="2800" dirty="0" smtClean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r>
              <a:rPr lang="it-IT" sz="28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Si </a:t>
            </a:r>
            <a:r>
              <a:rPr lang="it-IT" sz="28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sottolinea </a:t>
            </a:r>
            <a:r>
              <a:rPr lang="it-IT" sz="28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come il fatto che </a:t>
            </a:r>
            <a:r>
              <a:rPr lang="it-IT" sz="28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la disponibilità di dati relativi al 2011 non sia completa suggerisce prudenza nel trarre conclusioni sul comportamento dei professionisti a fine periodo. </a:t>
            </a:r>
            <a:endParaRPr lang="it-IT" sz="2800" dirty="0" smtClean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endParaRPr lang="it-IT" sz="2800" dirty="0" smtClean="0">
              <a:solidFill>
                <a:srgbClr val="2222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478978" y="188640"/>
            <a:ext cx="532859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Considerazioni conclusive</a:t>
            </a:r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1366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478978" y="188640"/>
            <a:ext cx="532859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Considerazioni conclusive</a:t>
            </a:r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852936"/>
            <a:ext cx="81240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Si sente la necessità di una regolamentazione di tutte le professioni sanitarie per poter disporre di un’anagrafica </a:t>
            </a:r>
            <a:r>
              <a:rPr lang="it-IT" sz="3200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completa ed aggiornata in tempo reale per la totalità delle professioni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67295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1731580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 degli obiettivi più ambiziosi del Consorzio è di poter registrare  e mettere a disposizione di tutti gli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stakeholders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dati completi ed affidabili e trasmessi dai provider, Ordini, Collegi, Associazioni ecc. con tempestività e precisione.</a:t>
            </a:r>
          </a:p>
          <a:p>
            <a:endParaRPr lang="it-IT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Siamo certi che con l’attuale sistema e regolamentazione e con la disponibilità di un tracciato record unico, tutto questo si possa realizzare.</a:t>
            </a:r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95936" y="46183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Prospettive</a:t>
            </a:r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1560" y="1124744"/>
            <a:ext cx="748883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sz="20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Cogeaps</a:t>
            </a:r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produce dati: li riceve e li elabora.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4609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270892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</a:t>
            </a:r>
            <a:endParaRPr lang="it-IT" sz="4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33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060848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 criticità</a:t>
            </a:r>
            <a:endParaRPr lang="it-IT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Mentre per le professioni regolamentate si può disporre di un’anagrafica certa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completa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è lo stesso per  le professioni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regolamentate</a:t>
            </a:r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si ha un dato </a:t>
            </a:r>
            <a:r>
              <a:rPr lang="it-IT" sz="2800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certo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 quanti dei professionisti iscritti agli albi ed alle associazioni svolgano effettivamente attività sanitaria e quindi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siano tenuti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adempiere all’obbligo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ecm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(pensionati, chimici, biologi, psicologi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ecc. che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svolgono attività non in campo sanitario) 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187460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Alcuni dati di anagrafica</a:t>
            </a:r>
          </a:p>
          <a:p>
            <a:endParaRPr lang="it-I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7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kern="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Criticità dell’anagrafe delle partecipazioni per i dati Pregressi</a:t>
            </a:r>
            <a:r>
              <a:rPr lang="it-IT" sz="4000" kern="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16387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6388" name="CasellaDiTesto 2"/>
          <p:cNvSpPr txBox="1">
            <a:spLocks noChangeArrowheads="1"/>
          </p:cNvSpPr>
          <p:nvPr/>
        </p:nvSpPr>
        <p:spPr bwMode="auto">
          <a:xfrm>
            <a:off x="482600" y="2154336"/>
            <a:ext cx="81930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L’anagrafe delle Partecipazioni ECM, non può prescindere dalle modalità di raccolta dei dati.</a:t>
            </a:r>
          </a:p>
          <a:p>
            <a:pPr marL="342900" indent="-342900" algn="just" eaLnBrk="1" hangingPunct="1">
              <a:buFontTx/>
              <a:buChar char="-"/>
              <a:defRPr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Fino al 2011 </a:t>
            </a:r>
            <a:r>
              <a:rPr lang="it-IT" sz="24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le diverse modalità e la difformità dei dati raccolti dagli enti accreditanti, condizionano la completezza dei dati presenti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in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Co.Ge.Aps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</a:t>
            </a:r>
          </a:p>
          <a:p>
            <a:pPr marL="342900" indent="-342900" algn="just" eaLnBrk="1" hangingPunct="1">
              <a:buFontTx/>
              <a:buChar char="-"/>
              <a:defRPr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342900" indent="-342900" algn="just" eaLnBrk="1" hangingPunct="1">
              <a:buFontTx/>
              <a:buChar char="-"/>
              <a:defRPr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L’evidenza dimostra che i dati trasmessi dagli Organizzatori non sempre erano completi e </a:t>
            </a:r>
            <a:r>
              <a:rPr lang="it-IT" sz="24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corretti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</a:t>
            </a:r>
          </a:p>
          <a:p>
            <a:pPr algn="just" eaLnBrk="1" hangingPunct="1">
              <a:defRPr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just" eaLnBrk="1" hangingPunct="1">
              <a:defRPr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126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9267" y="1484784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Degli iscritti agli </a:t>
            </a:r>
            <a:r>
              <a:rPr lang="it-IT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albi ed elenchi risultano aver frequentato  nel periodo 2002 – 2011  </a:t>
            </a:r>
            <a:r>
              <a:rPr lang="it-IT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eventi  </a:t>
            </a:r>
            <a:r>
              <a:rPr lang="it-IT" sz="40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ecm</a:t>
            </a:r>
            <a:r>
              <a:rPr lang="it-IT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790.000</a:t>
            </a:r>
            <a:r>
              <a:rPr lang="it-IT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it-IT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professionisti</a:t>
            </a:r>
            <a:endParaRPr lang="it-IT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1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kern="0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I professionisti</a:t>
            </a:r>
          </a:p>
        </p:txBody>
      </p:sp>
      <p:sp>
        <p:nvSpPr>
          <p:cNvPr id="16387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fontAlgn="base">
              <a:spcBef>
                <a:spcPts val="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6388" name="CasellaDiTesto 2"/>
          <p:cNvSpPr txBox="1">
            <a:spLocks noChangeArrowheads="1"/>
          </p:cNvSpPr>
          <p:nvPr/>
        </p:nvSpPr>
        <p:spPr bwMode="auto">
          <a:xfrm>
            <a:off x="482600" y="1557338"/>
            <a:ext cx="81930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Distribuzione dei professionisti per Ordine, Collegio o Associazione (per Area) di appartenenza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458646"/>
              </p:ext>
            </p:extLst>
          </p:nvPr>
        </p:nvGraphicFramePr>
        <p:xfrm>
          <a:off x="5332413" y="2348880"/>
          <a:ext cx="3632200" cy="3528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021"/>
                <a:gridCol w="1053179"/>
              </a:tblGrid>
              <a:tr h="38479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F.N.O.M.C.eO</a:t>
                      </a:r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43,7</a:t>
                      </a:r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I.P.A.S.V.I.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35,0%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C.N.O.P.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2,1%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F.N.C.T.S.R.M.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1,8%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F.O.F.I.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8,7%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F.N.C.O.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1,0%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O.N.B.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2,8%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F.N.O.V.I.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2,7%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C.N.C.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Area Tecnica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1,6%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Area Riabilitazione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6427" name="Grafico 7"/>
          <p:cNvGraphicFramePr>
            <a:graphicFrameLocks/>
          </p:cNvGraphicFramePr>
          <p:nvPr/>
        </p:nvGraphicFramePr>
        <p:xfrm>
          <a:off x="179388" y="2349500"/>
          <a:ext cx="5016500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5" imgW="5017443" imgH="3548180" progId="Excel.Chart.8">
                  <p:embed/>
                </p:oleObj>
              </mc:Choice>
              <mc:Fallback>
                <p:oleObj r:id="rId5" imgW="5017443" imgH="354818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349500"/>
                        <a:ext cx="5016500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08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571500" y="785813"/>
            <a:ext cx="8177213" cy="523875"/>
          </a:xfrm>
        </p:spPr>
        <p:txBody>
          <a:bodyPr/>
          <a:lstStyle/>
          <a:p>
            <a:pPr algn="ctr" eaLnBrk="1" hangingPunct="1"/>
            <a:r>
              <a:rPr lang="it-IT" sz="2400" smtClean="0">
                <a:solidFill>
                  <a:srgbClr val="663300"/>
                </a:solidFill>
                <a:ea typeface="Lucida Sans Unicode" pitchFamily="34" charset="0"/>
              </a:rPr>
              <a:t>La formazione per ciascun anno (2002-2011)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611188" y="1452140"/>
            <a:ext cx="8177212" cy="4929188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Dei circa 790.000 professionisti formati:</a:t>
            </a:r>
          </a:p>
          <a:p>
            <a:pPr marL="0" indent="0" algn="just" eaLnBrk="1" hangingPunct="1">
              <a:buFont typeface="Arial" charset="0"/>
              <a:buNone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Lucida Sans Unicode" pitchFamily="34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Mediamente ogni anno si formano 411.000 (52% del totale). </a:t>
            </a:r>
          </a:p>
          <a:p>
            <a:pPr marL="0" indent="0" algn="just" eaLnBrk="1" hangingPunct="1">
              <a:buFont typeface="Arial" charset="0"/>
              <a:buNone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Lucida Sans Unicode" pitchFamily="34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itchFamily="34" charset="0"/>
              </a:rPr>
              <a:t>La percentuale di soggetti che hanno fatto formazione nei singoli anni del periodo 2002-2011 varia tra il 12,1% (nel 2002) ed il 73,8% (nel 2005).</a:t>
            </a:r>
          </a:p>
        </p:txBody>
      </p:sp>
    </p:spTree>
    <p:extLst>
      <p:ext uri="{BB962C8B-B14F-4D97-AF65-F5344CB8AC3E}">
        <p14:creationId xmlns:p14="http://schemas.microsoft.com/office/powerpoint/2010/main" val="536088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23528" y="1285875"/>
            <a:ext cx="8360097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r>
              <a:rPr lang="it-IT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Banca Dati </a:t>
            </a:r>
            <a:r>
              <a:rPr lang="it-IT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CoGeAPS</a:t>
            </a:r>
            <a:r>
              <a:rPr lang="it-IT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:</a:t>
            </a: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endParaRPr lang="it-IT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endParaRPr lang="it-IT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21 milioni di ‘partecipazioni’</a:t>
            </a: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eaLnBrk="1" fontAlgn="base" hangingPunct="1">
              <a:spcBef>
                <a:spcPts val="25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122 milioni di crediti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ecm</a:t>
            </a: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857250"/>
            <a:ext cx="1714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357438"/>
            <a:ext cx="180975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357688"/>
            <a:ext cx="2684462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305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642938"/>
            <a:ext cx="82073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kern="0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I crediti dei professionisti</a:t>
            </a:r>
          </a:p>
        </p:txBody>
      </p:sp>
      <p:sp>
        <p:nvSpPr>
          <p:cNvPr id="20483" name="Segnaposto contenuto 2"/>
          <p:cNvSpPr txBox="1">
            <a:spLocks/>
          </p:cNvSpPr>
          <p:nvPr/>
        </p:nvSpPr>
        <p:spPr bwMode="auto">
          <a:xfrm>
            <a:off x="482600" y="4941888"/>
            <a:ext cx="8229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fontAlgn="base">
              <a:spcBef>
                <a:spcPts val="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2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0484" name="CasellaDiTesto 7"/>
          <p:cNvSpPr txBox="1">
            <a:spLocks noChangeArrowheads="1"/>
          </p:cNvSpPr>
          <p:nvPr/>
        </p:nvSpPr>
        <p:spPr bwMode="auto">
          <a:xfrm>
            <a:off x="482600" y="1557338"/>
            <a:ext cx="8193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Distribuzione dei crediti raccolti dai professionisti per Ordine, Collegio o Associazione (per Area) di appartenenza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1924"/>
              </p:ext>
            </p:extLst>
          </p:nvPr>
        </p:nvGraphicFramePr>
        <p:xfrm>
          <a:off x="5292725" y="2419350"/>
          <a:ext cx="3632200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1643"/>
                <a:gridCol w="1040557"/>
              </a:tblGrid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F.N.O.M.C.eO</a:t>
                      </a:r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54,3%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I.P.A.S.V.I.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27,9</a:t>
                      </a:r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C.N.O.P.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1,4%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F.N.C.T.S.R.M.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1,1%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F.O.F.I.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7,5%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F.N.C.O.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0,8%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O.N.B.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2,0%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F.N.O.V.I.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1,8%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C.N.C.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0,1%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Area Tecnica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2,8%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Area Riabilitazione</a:t>
                      </a:r>
                      <a:endParaRPr lang="it-IT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0,3%</a:t>
                      </a:r>
                      <a:endParaRPr lang="it-IT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523" name="Grafico 8"/>
          <p:cNvGraphicFramePr>
            <a:graphicFrameLocks/>
          </p:cNvGraphicFramePr>
          <p:nvPr/>
        </p:nvGraphicFramePr>
        <p:xfrm>
          <a:off x="200025" y="2370138"/>
          <a:ext cx="5016500" cy="35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r:id="rId4" imgW="5017443" imgH="3542083" progId="Excel.Chart.8">
                  <p:embed/>
                </p:oleObj>
              </mc:Choice>
              <mc:Fallback>
                <p:oleObj r:id="rId4" imgW="5017443" imgH="354208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370138"/>
                        <a:ext cx="5016500" cy="354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5340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Verdana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i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Tema di Office">
    <a:majorFont>
      <a:latin typeface="Verdana"/>
      <a:ea typeface=""/>
      <a:cs typeface="Lucida Sans Unicode"/>
    </a:majorFont>
    <a:minorFont>
      <a:latin typeface="Verdana"/>
      <a:ea typeface=""/>
      <a:cs typeface="Lucida Sans Unicode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ema di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Tema di Office">
    <a:majorFont>
      <a:latin typeface="Verdana"/>
      <a:ea typeface=""/>
      <a:cs typeface="Lucida Sans Unicode"/>
    </a:majorFont>
    <a:minorFont>
      <a:latin typeface="Verdana"/>
      <a:ea typeface=""/>
      <a:cs typeface="Lucida Sans Unicode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1116</Words>
  <Application>Microsoft Office PowerPoint</Application>
  <PresentationFormat>Presentazione su schermo (4:3)</PresentationFormat>
  <Paragraphs>244</Paragraphs>
  <Slides>28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0" baseType="lpstr">
      <vt:lpstr>1_Tema di Office</vt:lpstr>
      <vt:lpstr>Grafico di Microsoft Excel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formazione per ciascun anno (2002-2011)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Appropriatezza delle cure 15 crediti ECM (online dal 30/09/2012)</vt:lpstr>
      <vt:lpstr>Presentazione standard di PowerPoint</vt:lpstr>
      <vt:lpstr>Presentazione standard di PowerPoint</vt:lpstr>
      <vt:lpstr>Presentazione standard di PowerPoint</vt:lpstr>
      <vt:lpstr>     -E’ ancora presente una parte residuale di crediti non correttamente attribuiti per imprecisioni nei report   - Sono in fase di inserimento gli ultimi dati forniti da alcune regioni che avevano un loro  autonomo sistema di accreditamento  - Esenzioni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</dc:creator>
  <cp:lastModifiedBy>tecno</cp:lastModifiedBy>
  <cp:revision>24</cp:revision>
  <dcterms:created xsi:type="dcterms:W3CDTF">2012-10-15T17:27:01Z</dcterms:created>
  <dcterms:modified xsi:type="dcterms:W3CDTF">2012-10-16T08:07:33Z</dcterms:modified>
</cp:coreProperties>
</file>