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68" r:id="rId2"/>
    <p:sldId id="267" r:id="rId3"/>
    <p:sldId id="266" r:id="rId4"/>
    <p:sldId id="265" r:id="rId5"/>
    <p:sldId id="264" r:id="rId6"/>
    <p:sldId id="263" r:id="rId7"/>
    <p:sldId id="262" r:id="rId8"/>
    <p:sldId id="260" r:id="rId9"/>
    <p:sldId id="261" r:id="rId10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65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591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591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59300" cy="3416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4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591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591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2D6E2934-1B5C-4380-8922-5366DB2BA007}" type="slidenum">
              <a:rPr lang="en-GB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366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03B0E3-1E1F-4806-85B4-E552EF511AF1}" type="slidenum">
              <a:rPr lang="en-GB"/>
              <a:pPr/>
              <a:t>1</a:t>
            </a:fld>
            <a:endParaRPr lang="en-GB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3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76875" cy="4106863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D919A2-BAB5-44B5-A562-39426F811B4A}" type="slidenum">
              <a:rPr lang="en-GB"/>
              <a:pPr/>
              <a:t>2</a:t>
            </a:fld>
            <a:endParaRPr lang="en-GB"/>
          </a:p>
        </p:txBody>
      </p:sp>
      <p:sp>
        <p:nvSpPr>
          <p:cNvPr id="26626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662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116EBD-EEF8-4D5E-BFF8-B3B47F3507DB}" type="slidenum">
              <a:rPr lang="en-GB"/>
              <a:pPr/>
              <a:t>3</a:t>
            </a:fld>
            <a:endParaRPr lang="en-GB"/>
          </a:p>
        </p:txBody>
      </p:sp>
      <p:sp>
        <p:nvSpPr>
          <p:cNvPr id="24578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57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75616B-6707-48E1-B1ED-C6D8DD1168B9}" type="slidenum">
              <a:rPr lang="en-GB"/>
              <a:pPr/>
              <a:t>4</a:t>
            </a:fld>
            <a:endParaRPr lang="en-GB"/>
          </a:p>
        </p:txBody>
      </p:sp>
      <p:sp>
        <p:nvSpPr>
          <p:cNvPr id="22530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6A6B04-9DB4-4E9F-94A8-03594B970C79}" type="slidenum">
              <a:rPr lang="en-GB"/>
              <a:pPr/>
              <a:t>5</a:t>
            </a:fld>
            <a:endParaRPr lang="en-GB"/>
          </a:p>
        </p:txBody>
      </p:sp>
      <p:sp>
        <p:nvSpPr>
          <p:cNvPr id="20482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0483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0CDD84-154B-4643-8D53-9643A748A46C}" type="slidenum">
              <a:rPr lang="en-GB"/>
              <a:pPr/>
              <a:t>6</a:t>
            </a:fld>
            <a:endParaRPr lang="en-GB"/>
          </a:p>
        </p:txBody>
      </p:sp>
      <p:sp>
        <p:nvSpPr>
          <p:cNvPr id="1843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3570D7-A9EE-4D10-8B1D-1578E5525944}" type="slidenum">
              <a:rPr lang="en-GB"/>
              <a:pPr/>
              <a:t>7</a:t>
            </a:fld>
            <a:endParaRPr lang="en-GB"/>
          </a:p>
        </p:txBody>
      </p:sp>
      <p:sp>
        <p:nvSpPr>
          <p:cNvPr id="16386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579AB3-C5ED-43DC-BEE4-5184D7A7867E}" type="slidenum">
              <a:rPr lang="en-GB"/>
              <a:pPr/>
              <a:t>8</a:t>
            </a:fld>
            <a:endParaRPr lang="en-GB"/>
          </a:p>
        </p:txBody>
      </p:sp>
      <p:sp>
        <p:nvSpPr>
          <p:cNvPr id="1331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EB745EE-A748-4BAA-A6D7-DB2A0D1752C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15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AB8383F-A400-400B-A770-7653FE2B3BEC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55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994525" y="212725"/>
            <a:ext cx="1947863" cy="55895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2725"/>
            <a:ext cx="5691187" cy="55895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37D50EE-7C35-4ACA-9B3E-87F36DBAC0FF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165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2725"/>
            <a:ext cx="7780337" cy="11144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>
          <a:xfrm>
            <a:off x="4251325" y="6443663"/>
            <a:ext cx="812800" cy="347662"/>
          </a:xfrm>
        </p:spPr>
        <p:txBody>
          <a:bodyPr/>
          <a:lstStyle>
            <a:lvl1pPr>
              <a:defRPr/>
            </a:lvl1pPr>
          </a:lstStyle>
          <a:p>
            <a:fld id="{671CBED3-B79A-4DF8-BB69-363582A1617A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1"/>
          </p:nvPr>
        </p:nvSpPr>
        <p:spPr>
          <a:xfrm>
            <a:off x="3924300" y="6165850"/>
            <a:ext cx="1500188" cy="34766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294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150938" y="212725"/>
            <a:ext cx="7791450" cy="5589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>
          <a:xfrm>
            <a:off x="4251325" y="6443663"/>
            <a:ext cx="812800" cy="347662"/>
          </a:xfrm>
        </p:spPr>
        <p:txBody>
          <a:bodyPr/>
          <a:lstStyle>
            <a:lvl1pPr>
              <a:defRPr/>
            </a:lvl1pPr>
          </a:lstStyle>
          <a:p>
            <a:fld id="{DBE193F5-1B90-4563-87B2-2656292F4110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1"/>
          </p:nvPr>
        </p:nvSpPr>
        <p:spPr>
          <a:xfrm>
            <a:off x="3924300" y="6165850"/>
            <a:ext cx="1500188" cy="34766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88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AFEA1E2-95D2-43D4-8843-C293C1A6F565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30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8058100-B24F-4BBE-9640-910B34B70870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38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1700213"/>
            <a:ext cx="3803650" cy="4102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38738" y="1700213"/>
            <a:ext cx="3803650" cy="4102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C64228-9EE9-4573-A283-B56FBBA3832D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44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64491A5-9E2F-4686-952C-B03B9C4826A6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8" name="Segnaposto data 7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4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7D1C993-C36D-4A30-8CF0-4C7AD2AAF296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37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48C8403-6432-4413-A6E6-811A706785D7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979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3F2B29F-5839-41A6-8733-ACFE361512FC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454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360494D-78B3-4577-ACD8-46F8579521C9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89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2725"/>
            <a:ext cx="7780337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700213"/>
            <a:ext cx="775970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4251325" y="6443663"/>
            <a:ext cx="8128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3C0747AF-1247-4900-8C3F-1E2580E8FDE3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71550" y="3357563"/>
            <a:ext cx="698500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1792288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3924300" y="6165850"/>
            <a:ext cx="1500188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rgbClr val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868988" y="6453188"/>
            <a:ext cx="324008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ts val="563"/>
              </a:spcBef>
              <a:buClrTx/>
              <a:buFontTx/>
              <a:buNone/>
            </a:pPr>
            <a:r>
              <a:rPr lang="it-IT" sz="900" b="1">
                <a:solidFill>
                  <a:srgbClr val="F00000"/>
                </a:solidFill>
              </a:rPr>
              <a:t>D</a:t>
            </a:r>
            <a:r>
              <a:rPr lang="it-IT" sz="900" b="1"/>
              <a:t>irezione </a:t>
            </a:r>
            <a:r>
              <a:rPr lang="it-IT" sz="900" b="1">
                <a:solidFill>
                  <a:srgbClr val="F00000"/>
                </a:solidFill>
              </a:rPr>
              <a:t>G</a:t>
            </a:r>
            <a:r>
              <a:rPr lang="it-IT" sz="900" b="1"/>
              <a:t>enerale </a:t>
            </a:r>
          </a:p>
          <a:p>
            <a:pPr algn="r">
              <a:lnSpc>
                <a:spcPct val="90000"/>
              </a:lnSpc>
              <a:spcBef>
                <a:spcPts val="563"/>
              </a:spcBef>
              <a:buClrTx/>
              <a:buFontTx/>
              <a:buNone/>
            </a:pPr>
            <a:r>
              <a:rPr lang="it-IT" sz="900" b="1">
                <a:solidFill>
                  <a:srgbClr val="F00000"/>
                </a:solidFill>
              </a:rPr>
              <a:t>D</a:t>
            </a:r>
            <a:r>
              <a:rPr lang="it-IT" sz="900" b="1"/>
              <a:t>iritti di </a:t>
            </a:r>
            <a:r>
              <a:rPr lang="it-IT" sz="900" b="1">
                <a:solidFill>
                  <a:srgbClr val="F00000"/>
                </a:solidFill>
              </a:rPr>
              <a:t>C</a:t>
            </a:r>
            <a:r>
              <a:rPr lang="it-IT" sz="900" b="1"/>
              <a:t>ittadinanza e </a:t>
            </a:r>
            <a:r>
              <a:rPr lang="it-IT" sz="900" b="1">
                <a:solidFill>
                  <a:srgbClr val="F00000"/>
                </a:solidFill>
              </a:rPr>
              <a:t>C</a:t>
            </a:r>
            <a:r>
              <a:rPr lang="it-IT" sz="900" b="1"/>
              <a:t>oesione </a:t>
            </a:r>
            <a:r>
              <a:rPr lang="it-IT" sz="900" b="1">
                <a:solidFill>
                  <a:srgbClr val="F00000"/>
                </a:solidFill>
              </a:rPr>
              <a:t>S</a:t>
            </a:r>
            <a:r>
              <a:rPr lang="it-IT" sz="900" b="1"/>
              <a:t>ociale </a:t>
            </a:r>
          </a:p>
          <a:p>
            <a:pPr algn="r">
              <a:lnSpc>
                <a:spcPct val="90000"/>
              </a:lnSpc>
              <a:spcBef>
                <a:spcPts val="563"/>
              </a:spcBef>
              <a:buClrTx/>
              <a:buFontTx/>
              <a:buNone/>
            </a:pPr>
            <a:endParaRPr lang="it-IT" sz="900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00000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00000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00000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00000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9400" y="1989138"/>
            <a:ext cx="7343775" cy="1462087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FF0000"/>
                </a:solidFill>
              </a:rPr>
              <a:t>L’anagrafe formativa </a:t>
            </a:r>
            <a:br>
              <a:rPr lang="en-GB" sz="3200">
                <a:solidFill>
                  <a:srgbClr val="FF0000"/>
                </a:solidFill>
              </a:rPr>
            </a:br>
            <a:r>
              <a:rPr lang="en-GB" sz="3200">
                <a:solidFill>
                  <a:srgbClr val="FF0000"/>
                </a:solidFill>
              </a:rPr>
              <a:t>della </a:t>
            </a:r>
            <a:r>
              <a:rPr lang="en-GB" sz="3200">
                <a:solidFill>
                  <a:srgbClr val="FF3300"/>
                </a:solidFill>
              </a:rPr>
              <a:t>Regione Toscana</a:t>
            </a:r>
            <a:r>
              <a:rPr lang="en-GB" sz="3200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47813" y="5229225"/>
            <a:ext cx="6583362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spcBef>
                <a:spcPts val="1125"/>
              </a:spcBef>
              <a:buClr>
                <a:srgbClr val="3333CC"/>
              </a:buClr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chemeClr val="bg2"/>
                </a:solidFill>
              </a:rPr>
              <a:t>Silvia Falsini </a:t>
            </a:r>
          </a:p>
          <a:p>
            <a:pPr>
              <a:lnSpc>
                <a:spcPct val="90000"/>
              </a:lnSpc>
              <a:spcBef>
                <a:spcPts val="1125"/>
              </a:spcBef>
              <a:buClr>
                <a:srgbClr val="3333CC"/>
              </a:buClr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chemeClr val="bg2"/>
                </a:solidFill>
              </a:rPr>
              <a:t>Cernobbio, 16 ottobre 2012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522413"/>
            <a:ext cx="1649413" cy="82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3" name="Picture 5" descr="SS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527425"/>
            <a:ext cx="6480175" cy="1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574676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FF0000"/>
                </a:solidFill>
              </a:rPr>
              <a:t>LA MAPPA DEL PERCORSO </a:t>
            </a:r>
          </a:p>
        </p:txBody>
      </p:sp>
      <p:pic>
        <p:nvPicPr>
          <p:cNvPr id="25603" name="Picture 3" descr="treasure-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38" y="982663"/>
            <a:ext cx="3213100" cy="496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4859338" y="981075"/>
            <a:ext cx="0" cy="4535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4859338" y="981075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364163" y="908050"/>
            <a:ext cx="15303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 b="1">
                <a:solidFill>
                  <a:schemeClr val="folHlink"/>
                </a:solidFill>
              </a:rPr>
              <a:t>2002 </a:t>
            </a:r>
          </a:p>
          <a:p>
            <a:pPr>
              <a:buFont typeface="Arial" charset="0"/>
              <a:buNone/>
            </a:pPr>
            <a:r>
              <a:rPr lang="it-IT" sz="1400" b="1">
                <a:solidFill>
                  <a:schemeClr val="tx1"/>
                </a:solidFill>
              </a:rPr>
              <a:t>PROGETTAZIONE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4859338" y="2205038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364163" y="2154238"/>
            <a:ext cx="17097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 b="1">
                <a:solidFill>
                  <a:schemeClr val="folHlink"/>
                </a:solidFill>
              </a:rPr>
              <a:t>2004 </a:t>
            </a:r>
          </a:p>
          <a:p>
            <a:pPr>
              <a:buFont typeface="Arial" charset="0"/>
              <a:buNone/>
            </a:pPr>
            <a:r>
              <a:rPr lang="it-IT" sz="1400" b="1">
                <a:solidFill>
                  <a:schemeClr val="tx1"/>
                </a:solidFill>
              </a:rPr>
              <a:t>SPERIMENTAZIONE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859338" y="2924175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364163" y="2852738"/>
            <a:ext cx="3321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 b="1">
                <a:solidFill>
                  <a:schemeClr val="folHlink"/>
                </a:solidFill>
              </a:rPr>
              <a:t>2005 </a:t>
            </a:r>
          </a:p>
          <a:p>
            <a:pPr>
              <a:buFont typeface="Arial" charset="0"/>
              <a:buNone/>
            </a:pPr>
            <a:r>
              <a:rPr lang="it-IT" sz="1400" b="1"/>
              <a:t>AVVIAMENTO E RECUPERO STORICO 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364163" y="4025900"/>
            <a:ext cx="23495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 b="1">
                <a:solidFill>
                  <a:schemeClr val="folHlink"/>
                </a:solidFill>
              </a:rPr>
              <a:t>2007</a:t>
            </a:r>
          </a:p>
          <a:p>
            <a:pPr>
              <a:buFont typeface="Arial" charset="0"/>
              <a:buNone/>
            </a:pPr>
            <a:r>
              <a:rPr lang="it-IT" sz="1400" b="1"/>
              <a:t>CERTIFICAZIONE CREDITI  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859338" y="1557338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5364163" y="1484313"/>
            <a:ext cx="90011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 b="1">
                <a:solidFill>
                  <a:schemeClr val="folHlink"/>
                </a:solidFill>
              </a:rPr>
              <a:t>2003 </a:t>
            </a:r>
          </a:p>
          <a:p>
            <a:pPr>
              <a:buFont typeface="Arial" charset="0"/>
              <a:buNone/>
            </a:pPr>
            <a:r>
              <a:rPr lang="it-IT" sz="1400" b="1">
                <a:solidFill>
                  <a:schemeClr val="tx1"/>
                </a:solidFill>
              </a:rPr>
              <a:t>SVILUPPO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859338" y="4076700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859338" y="5516563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364163" y="5394325"/>
            <a:ext cx="24892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 b="1">
                <a:solidFill>
                  <a:schemeClr val="folHlink"/>
                </a:solidFill>
              </a:rPr>
              <a:t>2011 </a:t>
            </a:r>
          </a:p>
          <a:p>
            <a:pPr>
              <a:buFont typeface="Arial" charset="0"/>
              <a:buNone/>
            </a:pPr>
            <a:r>
              <a:rPr lang="it-IT" sz="1400" b="1"/>
              <a:t>ALLINEAMENTO PROVIDER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574676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FF0000"/>
                </a:solidFill>
              </a:rPr>
              <a:t>AFR: IL FUNZIONAMENTO </a:t>
            </a: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2068513" y="2206625"/>
            <a:ext cx="1223962" cy="1477963"/>
          </a:xfrm>
          <a:prstGeom prst="can">
            <a:avLst>
              <a:gd name="adj" fmla="val 30188"/>
            </a:avLst>
          </a:prstGeom>
          <a:solidFill>
            <a:srgbClr val="CC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Anagrafe</a:t>
            </a:r>
          </a:p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operatori</a:t>
            </a:r>
          </a:p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sanitari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3656013" y="2206625"/>
            <a:ext cx="1436687" cy="1477963"/>
          </a:xfrm>
          <a:prstGeom prst="can">
            <a:avLst>
              <a:gd name="adj" fmla="val 25718"/>
            </a:avLst>
          </a:prstGeom>
          <a:solidFill>
            <a:srgbClr val="CCFFFF"/>
          </a:solidFill>
          <a:ln w="22098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Anagrafe</a:t>
            </a:r>
          </a:p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Formativa</a:t>
            </a:r>
          </a:p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Regionale</a:t>
            </a: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5453063" y="2206625"/>
            <a:ext cx="1243012" cy="1477963"/>
          </a:xfrm>
          <a:prstGeom prst="can">
            <a:avLst>
              <a:gd name="adj" fmla="val 29725"/>
            </a:avLst>
          </a:prstGeom>
          <a:solidFill>
            <a:srgbClr val="CC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Eventi</a:t>
            </a:r>
          </a:p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formativi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7396163" y="2570163"/>
            <a:ext cx="1281112" cy="863600"/>
          </a:xfrm>
          <a:prstGeom prst="rect">
            <a:avLst/>
          </a:prstGeom>
          <a:solidFill>
            <a:srgbClr val="3366FF"/>
          </a:solidFill>
          <a:ln w="939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00"/>
                </a:solidFill>
              </a:rPr>
              <a:t>Provider</a:t>
            </a:r>
          </a:p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00"/>
                </a:solidFill>
              </a:rPr>
              <a:t>accreditato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flipH="1">
            <a:off x="6677025" y="2998788"/>
            <a:ext cx="703263" cy="3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275013" y="2998788"/>
            <a:ext cx="379412" cy="3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5092700" y="3001963"/>
            <a:ext cx="3302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3690938" y="4316413"/>
            <a:ext cx="1257300" cy="1474787"/>
          </a:xfrm>
          <a:prstGeom prst="can">
            <a:avLst>
              <a:gd name="adj" fmla="val 29324"/>
            </a:avLst>
          </a:prstGeom>
          <a:solidFill>
            <a:srgbClr val="CC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Ordini e</a:t>
            </a:r>
          </a:p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Collegi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4300538" y="3683000"/>
            <a:ext cx="1587" cy="6143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7362825" y="4370388"/>
            <a:ext cx="1385888" cy="1474787"/>
          </a:xfrm>
          <a:prstGeom prst="can">
            <a:avLst>
              <a:gd name="adj" fmla="val 26604"/>
            </a:avLst>
          </a:prstGeom>
          <a:solidFill>
            <a:srgbClr val="CCFFFF"/>
          </a:solidFill>
          <a:ln w="31623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</a:rPr>
              <a:t>Co.Ge.Aps</a:t>
            </a: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8027988" y="3433763"/>
            <a:ext cx="0" cy="936625"/>
          </a:xfrm>
          <a:prstGeom prst="line">
            <a:avLst/>
          </a:prstGeom>
          <a:noFill/>
          <a:ln w="9398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4948238" y="5162550"/>
            <a:ext cx="2376487" cy="0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4371975" y="3722688"/>
            <a:ext cx="2952750" cy="1368425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 animBg="1"/>
      <p:bldP spid="23557" grpId="0" animBg="1"/>
      <p:bldP spid="23558" grpId="0" animBg="1"/>
      <p:bldP spid="23559" grpId="0" animBg="1"/>
      <p:bldP spid="23560" grpId="0" animBg="1"/>
      <p:bldP spid="23561" grpId="0" animBg="1"/>
      <p:bldP spid="23562" grpId="0" animBg="1"/>
      <p:bldP spid="23563" grpId="0" animBg="1"/>
      <p:bldP spid="23564" grpId="0" animBg="1"/>
      <p:bldP spid="23565" grpId="0" animBg="1"/>
      <p:bldP spid="23566" grpId="0" animBg="1"/>
      <p:bldP spid="235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574676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FF0000"/>
                </a:solidFill>
              </a:rPr>
              <a:t>AFR: DNA DEL CURRICULUM FORMATIVO </a:t>
            </a:r>
          </a:p>
        </p:txBody>
      </p:sp>
      <p:pic>
        <p:nvPicPr>
          <p:cNvPr id="21507" name="Picture 3" descr="heli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476250"/>
            <a:ext cx="4419600" cy="576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68538" y="2205038"/>
            <a:ext cx="2087562" cy="33845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>
            <a:off x="3024187" y="873126"/>
            <a:ext cx="360363" cy="1871662"/>
          </a:xfrm>
          <a:prstGeom prst="can">
            <a:avLst>
              <a:gd name="adj" fmla="val 129846"/>
            </a:avLst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364163" y="1851025"/>
            <a:ext cx="2663825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Font typeface="Arial" charset="0"/>
              <a:buNone/>
            </a:pPr>
            <a:endParaRPr lang="it-IT" sz="1200" b="1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271963" y="1679575"/>
            <a:ext cx="36845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b="1">
                <a:solidFill>
                  <a:schemeClr val="tx1"/>
                </a:solidFill>
              </a:rPr>
              <a:t>REGISTRAZIONE CREDITI</a:t>
            </a:r>
            <a:r>
              <a:rPr lang="it-IT" sz="1600" b="1">
                <a:solidFill>
                  <a:schemeClr val="tx1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it-IT" sz="1400">
                <a:solidFill>
                  <a:schemeClr val="tx1"/>
                </a:solidFill>
              </a:rPr>
              <a:t>partecipazioni, docenze e tutoraggio</a:t>
            </a:r>
            <a:r>
              <a:rPr lang="it-IT" sz="1200" b="1">
                <a:solidFill>
                  <a:schemeClr val="tx1"/>
                </a:solidFill>
              </a:rPr>
              <a:t> </a:t>
            </a:r>
            <a:r>
              <a:rPr lang="it-IT" sz="1200">
                <a:solidFill>
                  <a:schemeClr val="tx1"/>
                </a:solidFill>
              </a:rPr>
              <a:t>(tetti crediti</a:t>
            </a:r>
            <a:r>
              <a:rPr lang="it-IT" sz="1200"/>
              <a:t>)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 rot="5400000">
            <a:off x="3095625" y="4400550"/>
            <a:ext cx="360363" cy="1871663"/>
          </a:xfrm>
          <a:prstGeom prst="can">
            <a:avLst>
              <a:gd name="adj" fmla="val 129846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356100" y="5229225"/>
            <a:ext cx="323215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Font typeface="Arial" charset="0"/>
              <a:buNone/>
            </a:pPr>
            <a:r>
              <a:rPr lang="it-IT" b="1">
                <a:solidFill>
                  <a:schemeClr val="tx1"/>
                </a:solidFill>
              </a:rPr>
              <a:t>REGISTRAZIONE ESENZIONI</a:t>
            </a:r>
            <a:r>
              <a:rPr lang="it-IT" sz="1600"/>
              <a:t> </a:t>
            </a:r>
            <a:endParaRPr lang="it-IT" sz="1600" b="1"/>
          </a:p>
          <a:p>
            <a:pPr algn="ctr">
              <a:buFont typeface="Arial" charset="0"/>
              <a:buNone/>
            </a:pPr>
            <a:r>
              <a:rPr lang="it-IT" sz="1200" b="1"/>
              <a:t> </a:t>
            </a: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 rot="5400000">
            <a:off x="3024187" y="3394076"/>
            <a:ext cx="360363" cy="1871662"/>
          </a:xfrm>
          <a:prstGeom prst="can">
            <a:avLst>
              <a:gd name="adj" fmla="val 129846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 rot="5400000">
            <a:off x="3024188" y="1881188"/>
            <a:ext cx="360362" cy="1871662"/>
          </a:xfrm>
          <a:prstGeom prst="can">
            <a:avLst>
              <a:gd name="adj" fmla="val 12984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284663" y="2660650"/>
            <a:ext cx="2511425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b="1">
                <a:solidFill>
                  <a:schemeClr val="tx1"/>
                </a:solidFill>
              </a:rPr>
              <a:t>RIPORTO TRIENNALE</a:t>
            </a:r>
            <a:r>
              <a:rPr lang="it-IT" sz="1400"/>
              <a:t>  </a:t>
            </a:r>
          </a:p>
          <a:p>
            <a:pPr>
              <a:buFont typeface="Arial" charset="0"/>
              <a:buNone/>
            </a:pPr>
            <a:r>
              <a:rPr lang="it-IT" sz="1400"/>
              <a:t>crediti ECM  </a:t>
            </a:r>
            <a:endParaRPr lang="it-IT" sz="1200" b="1"/>
          </a:p>
          <a:p>
            <a:pPr>
              <a:buFont typeface="Arial" charset="0"/>
              <a:buNone/>
            </a:pPr>
            <a:r>
              <a:rPr lang="it-IT" sz="1200" b="1"/>
              <a:t> 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294188" y="4227513"/>
            <a:ext cx="37338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Font typeface="Arial" charset="0"/>
              <a:buNone/>
            </a:pPr>
            <a:r>
              <a:rPr lang="it-IT" b="1">
                <a:solidFill>
                  <a:schemeClr val="tx1"/>
                </a:solidFill>
              </a:rPr>
              <a:t>CERTIFICAZIONE DI PERTINENZA</a:t>
            </a:r>
          </a:p>
          <a:p>
            <a:pPr algn="ctr">
              <a:buFont typeface="Arial" charset="0"/>
              <a:buNone/>
            </a:pPr>
            <a:r>
              <a:rPr lang="it-IT" sz="1200" b="1"/>
              <a:t> 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555875" y="6165850"/>
            <a:ext cx="316865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</a:pPr>
            <a:endParaRPr lang="it-IT" sz="12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574676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FF0000"/>
                </a:solidFill>
              </a:rPr>
              <a:t>REGISTRAZIONE ESENZIONI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64163" y="1851025"/>
            <a:ext cx="2663825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Font typeface="Arial" charset="0"/>
              <a:buNone/>
            </a:pPr>
            <a:endParaRPr lang="it-IT" sz="1200" b="1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555875" y="6165850"/>
            <a:ext cx="316865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</a:pPr>
            <a:endParaRPr lang="it-IT" sz="1200" b="1"/>
          </a:p>
        </p:txBody>
      </p:sp>
      <p:pic>
        <p:nvPicPr>
          <p:cNvPr id="19461" name="Picture 5" descr="ANd9GcSJChrclU2aGIDMeYvPdRsKs_EqN_m0ayfSMrZikUnA6bLobeXhv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836613"/>
            <a:ext cx="1584325" cy="141446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ANd9GcTU-dROI4oqvd7USgrz8EASvsmN8FrOm4a6ioSkV1vfArtp90uR0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276475"/>
            <a:ext cx="1584325" cy="1185863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7" descr="ANd9GcTgC8t-BloLRO-kvJ2534euQLbqdqUjncRrprjScELCIyPsMUPPD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886325"/>
            <a:ext cx="1584325" cy="11350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660525" y="3017838"/>
            <a:ext cx="485616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Font typeface="Arial" charset="0"/>
              <a:buNone/>
            </a:pPr>
            <a:r>
              <a:rPr lang="it-IT" sz="2400"/>
              <a:t>CONGEDO PARENTALE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876425" y="1793875"/>
            <a:ext cx="485616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Font typeface="Arial" charset="0"/>
              <a:buNone/>
            </a:pPr>
            <a:r>
              <a:rPr lang="it-IT" sz="2400"/>
              <a:t>MOTIVI FAMILIARI/SALUTE 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379663" y="5610225"/>
            <a:ext cx="485616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400"/>
              <a:t>ASPETTATIVA 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2339975" y="2276475"/>
            <a:ext cx="39608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68538" y="3429000"/>
            <a:ext cx="3960812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2268538" y="6021388"/>
            <a:ext cx="40322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pic>
        <p:nvPicPr>
          <p:cNvPr id="19470" name="Picture 14" descr="ANd9GcT9iECldhM-JhViZ1ndVcQdMFr9RNM5w-eUXL-wYViFcHioRtBv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500438"/>
            <a:ext cx="1584325" cy="1347787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2339975" y="4868863"/>
            <a:ext cx="403225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411413" y="4437063"/>
            <a:ext cx="485616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400"/>
              <a:t>STUDIO </a:t>
            </a:r>
          </a:p>
        </p:txBody>
      </p:sp>
      <p:sp>
        <p:nvSpPr>
          <p:cNvPr id="19473" name="AutoShape 17"/>
          <p:cNvSpPr>
            <a:spLocks/>
          </p:cNvSpPr>
          <p:nvPr/>
        </p:nvSpPr>
        <p:spPr bwMode="auto">
          <a:xfrm>
            <a:off x="6372225" y="836613"/>
            <a:ext cx="287338" cy="5184775"/>
          </a:xfrm>
          <a:prstGeom prst="rightBrace">
            <a:avLst>
              <a:gd name="adj1" fmla="val 150368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6877050" y="3213100"/>
            <a:ext cx="1800225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400"/>
              <a:t>PERIODO </a:t>
            </a:r>
          </a:p>
          <a:p>
            <a:pPr>
              <a:buFont typeface="Arial" charset="0"/>
              <a:buNone/>
            </a:pPr>
            <a:r>
              <a:rPr lang="it-IT" sz="2400"/>
              <a:t>= </a:t>
            </a:r>
            <a:r>
              <a:rPr lang="it-IT" sz="2400">
                <a:cs typeface="Arial" charset="0"/>
              </a:rPr>
              <a:t>&gt; 4 MESI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96888"/>
            <a:ext cx="9144000" cy="57404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>
                <a:solidFill>
                  <a:srgbClr val="FF0000"/>
                </a:solidFill>
              </a:rPr>
              <a:t>IL CURRICULUM FORMATIVO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504826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FF0000"/>
                </a:solidFill>
              </a:rPr>
              <a:t>LA CERTIFICAZIONE DI PERTINENZA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95300"/>
            <a:ext cx="9144000" cy="567055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900113" y="1341438"/>
            <a:ext cx="3743325" cy="2592387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03350" y="188913"/>
            <a:ext cx="7597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ts val="1750"/>
              </a:spcBef>
              <a:buClr>
                <a:srgbClr val="F00000"/>
              </a:buClr>
              <a:buFont typeface="Arial" charset="0"/>
              <a:buNone/>
            </a:pPr>
            <a:r>
              <a:rPr lang="en-GB" sz="2800" b="1">
                <a:solidFill>
                  <a:srgbClr val="FF0000"/>
                </a:solidFill>
              </a:rPr>
              <a:t>LA GOVERNANCE DELL’ECM</a:t>
            </a:r>
            <a:endParaRPr lang="en-GB" sz="2800" b="1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79488" y="1462088"/>
            <a:ext cx="30876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3200">
                <a:solidFill>
                  <a:schemeClr val="accent2"/>
                </a:solidFill>
              </a:rPr>
              <a:t>REPORTISTICA</a:t>
            </a:r>
            <a:r>
              <a:rPr lang="it-IT" sz="24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900113" y="1341438"/>
            <a:ext cx="0" cy="43926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900113" y="3644900"/>
            <a:ext cx="4176712" cy="2305050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71550" y="3789363"/>
            <a:ext cx="5834063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400" b="1">
                <a:solidFill>
                  <a:schemeClr val="tx1"/>
                </a:solidFill>
              </a:rPr>
              <a:t>CATALOGAZIONE EVENTO</a:t>
            </a:r>
          </a:p>
          <a:p>
            <a:pPr>
              <a:buFont typeface="Arial" charset="0"/>
              <a:buNone/>
            </a:pPr>
            <a:r>
              <a:rPr lang="it-IT" sz="2400" b="1">
                <a:solidFill>
                  <a:schemeClr val="tx1"/>
                </a:solidFill>
              </a:rPr>
              <a:t>DOSSIER FORMATIVO</a:t>
            </a:r>
            <a:r>
              <a:rPr lang="it-IT" sz="2800" b="1"/>
              <a:t> 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284663" y="2060575"/>
            <a:ext cx="403225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4284663" y="2636838"/>
            <a:ext cx="403225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4643438" y="4724400"/>
            <a:ext cx="4032250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643438" y="5373688"/>
            <a:ext cx="4032250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4643438" y="5949950"/>
            <a:ext cx="4032250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149850" y="4365625"/>
            <a:ext cx="338296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/>
              <a:t>TECNICO PROFESSIONALE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148263" y="5016500"/>
            <a:ext cx="3382962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/>
              <a:t>PROCESSO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148263" y="5592763"/>
            <a:ext cx="3382962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/>
              <a:t>SISTEMA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716463" y="1704975"/>
            <a:ext cx="3382962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/>
              <a:t>PROFILO PROFESSIONALE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716463" y="2281238"/>
            <a:ext cx="3382962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Arial" charset="0"/>
              <a:buNone/>
            </a:pPr>
            <a:r>
              <a:rPr lang="it-IT" sz="2000"/>
              <a:t>AREA GEOGRAFICA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14342" name="Picture 6" descr="2083407609_397d353ca7_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8280401" cy="548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195513" y="5589588"/>
            <a:ext cx="6092825" cy="6699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it-IT" b="1">
                <a:solidFill>
                  <a:schemeClr val="accent2"/>
                </a:solidFill>
              </a:rPr>
              <a:t>UN SISTEMA DI ANAGRAFI </a:t>
            </a:r>
            <a:r>
              <a:rPr lang="it-IT" b="1">
                <a:solidFill>
                  <a:srgbClr val="FF3300"/>
                </a:solidFill>
              </a:rPr>
              <a:t>INTEGRATO E SOLIDALE</a:t>
            </a:r>
            <a:r>
              <a:rPr lang="it-IT" b="1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it-IT" b="1">
                <a:solidFill>
                  <a:schemeClr val="accent2"/>
                </a:solidFill>
              </a:rPr>
              <a:t>tra il livello regionale e il livello nazionale</a:t>
            </a:r>
            <a:r>
              <a:rPr lang="it-IT" b="1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136</Words>
  <Application>Microsoft Office PowerPoint</Application>
  <PresentationFormat>Presentazione su schermo (4:3)</PresentationFormat>
  <Paragraphs>68</Paragraphs>
  <Slides>9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Times New Roman</vt:lpstr>
      <vt:lpstr>Arial</vt:lpstr>
      <vt:lpstr>Arial Unicode MS</vt:lpstr>
      <vt:lpstr>Wingdings</vt:lpstr>
      <vt:lpstr>Lucida Sans Unicode</vt:lpstr>
      <vt:lpstr>Tahoma</vt:lpstr>
      <vt:lpstr>Bradley Hand ITC</vt:lpstr>
      <vt:lpstr>Struttura predefinita</vt:lpstr>
      <vt:lpstr>L’anagrafe formativa  della Regione Toscana </vt:lpstr>
      <vt:lpstr>LA MAPPA DEL PERCORSO </vt:lpstr>
      <vt:lpstr>AFR: IL FUNZIONAMENTO </vt:lpstr>
      <vt:lpstr>AFR: DNA DEL CURRICULUM FORMATIVO </vt:lpstr>
      <vt:lpstr>REGISTRAZIONE ESENZIONI </vt:lpstr>
      <vt:lpstr>Presentazione standard di PowerPoint</vt:lpstr>
      <vt:lpstr>LA CERTIFICAZIONE DI PERTINENZA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 Point </dc:title>
  <dc:creator>Nome utente</dc:creator>
  <cp:lastModifiedBy>tecno</cp:lastModifiedBy>
  <cp:revision>25</cp:revision>
  <cp:lastPrinted>2012-01-19T09:31:50Z</cp:lastPrinted>
  <dcterms:created xsi:type="dcterms:W3CDTF">1601-01-01T00:00:00Z</dcterms:created>
  <dcterms:modified xsi:type="dcterms:W3CDTF">2012-10-16T06:47:39Z</dcterms:modified>
</cp:coreProperties>
</file>