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  <p:sldMasterId id="2147483714" r:id="rId4"/>
    <p:sldMasterId id="2147483726" r:id="rId5"/>
    <p:sldMasterId id="2147483739" r:id="rId6"/>
  </p:sldMasterIdLst>
  <p:notesMasterIdLst>
    <p:notesMasterId r:id="rId34"/>
  </p:notesMasterIdLst>
  <p:sldIdLst>
    <p:sldId id="279" r:id="rId7"/>
    <p:sldId id="270" r:id="rId8"/>
    <p:sldId id="291" r:id="rId9"/>
    <p:sldId id="272" r:id="rId10"/>
    <p:sldId id="287" r:id="rId11"/>
    <p:sldId id="301" r:id="rId12"/>
    <p:sldId id="292" r:id="rId13"/>
    <p:sldId id="294" r:id="rId14"/>
    <p:sldId id="295" r:id="rId15"/>
    <p:sldId id="273" r:id="rId16"/>
    <p:sldId id="275" r:id="rId17"/>
    <p:sldId id="296" r:id="rId18"/>
    <p:sldId id="298" r:id="rId19"/>
    <p:sldId id="278" r:id="rId20"/>
    <p:sldId id="299" r:id="rId21"/>
    <p:sldId id="257" r:id="rId22"/>
    <p:sldId id="262" r:id="rId23"/>
    <p:sldId id="263" r:id="rId24"/>
    <p:sldId id="289" r:id="rId25"/>
    <p:sldId id="271" r:id="rId26"/>
    <p:sldId id="266" r:id="rId27"/>
    <p:sldId id="274" r:id="rId28"/>
    <p:sldId id="290" r:id="rId29"/>
    <p:sldId id="267" r:id="rId30"/>
    <p:sldId id="265" r:id="rId31"/>
    <p:sldId id="269" r:id="rId32"/>
    <p:sldId id="300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4E"/>
    <a:srgbClr val="00A479"/>
    <a:srgbClr val="B40000"/>
    <a:srgbClr val="3399FF"/>
    <a:srgbClr val="1E53EA"/>
    <a:srgbClr val="1038A8"/>
    <a:srgbClr val="041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0" autoAdjust="0"/>
    <p:restoredTop sz="96237" autoAdjust="0"/>
  </p:normalViewPr>
  <p:slideViewPr>
    <p:cSldViewPr>
      <p:cViewPr>
        <p:scale>
          <a:sx n="75" d="100"/>
          <a:sy n="75" d="100"/>
        </p:scale>
        <p:origin x="-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ocuments\Risultati\Professioni\Et&#224;%20attiva%20anno%20per%20anno%2020%20settembre\Alcuni%20risultati%20articolo%20assemble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Foglio1!$A$220:$A$231</c:f>
              <c:strCache>
                <c:ptCount val="12"/>
                <c:pt idx="0">
                  <c:v>F.N.O.M.C.eO.:</c:v>
                </c:pt>
                <c:pt idx="1">
                  <c:v>I.P.A.S.V.I.: </c:v>
                </c:pt>
                <c:pt idx="2">
                  <c:v>C.N.O.P.</c:v>
                </c:pt>
                <c:pt idx="3">
                  <c:v>F.T.S.R.M.</c:v>
                </c:pt>
                <c:pt idx="4">
                  <c:v>F.O.F.I.</c:v>
                </c:pt>
                <c:pt idx="5">
                  <c:v>F.N.C.O.</c:v>
                </c:pt>
                <c:pt idx="6">
                  <c:v>O.N.B.</c:v>
                </c:pt>
                <c:pt idx="7">
                  <c:v>F.N.O.V.I.</c:v>
                </c:pt>
                <c:pt idx="8">
                  <c:v>C.N.C.</c:v>
                </c:pt>
                <c:pt idx="9">
                  <c:v>Area Tecnica</c:v>
                </c:pt>
                <c:pt idx="10">
                  <c:v>Area Riabilitazione</c:v>
                </c:pt>
                <c:pt idx="11">
                  <c:v>Media generale</c:v>
                </c:pt>
              </c:strCache>
            </c:strRef>
          </c:cat>
          <c:val>
            <c:numRef>
              <c:f>Foglio1!$B$220:$B$231</c:f>
              <c:numCache>
                <c:formatCode>0.0</c:formatCode>
                <c:ptCount val="12"/>
                <c:pt idx="0">
                  <c:v>35.83</c:v>
                </c:pt>
                <c:pt idx="1">
                  <c:v>25.59</c:v>
                </c:pt>
                <c:pt idx="2">
                  <c:v>26.939999999999987</c:v>
                </c:pt>
                <c:pt idx="3">
                  <c:v>21.939999999999987</c:v>
                </c:pt>
                <c:pt idx="4">
                  <c:v>25.73</c:v>
                </c:pt>
                <c:pt idx="5">
                  <c:v>26.82</c:v>
                </c:pt>
                <c:pt idx="6">
                  <c:v>26.21</c:v>
                </c:pt>
                <c:pt idx="7">
                  <c:v>22.130000000000031</c:v>
                </c:pt>
                <c:pt idx="8">
                  <c:v>27.41</c:v>
                </c:pt>
                <c:pt idx="9">
                  <c:v>57.07</c:v>
                </c:pt>
                <c:pt idx="10">
                  <c:v>28.09</c:v>
                </c:pt>
                <c:pt idx="11">
                  <c:v>30.87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19360"/>
        <c:axId val="97920896"/>
      </c:barChart>
      <c:catAx>
        <c:axId val="979193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97920896"/>
        <c:crosses val="autoZero"/>
        <c:auto val="1"/>
        <c:lblAlgn val="ctr"/>
        <c:lblOffset val="100"/>
        <c:noMultiLvlLbl val="0"/>
      </c:catAx>
      <c:valAx>
        <c:axId val="97920896"/>
        <c:scaling>
          <c:orientation val="minMax"/>
        </c:scaling>
        <c:delete val="0"/>
        <c:axPos val="t"/>
        <c:majorGridlines/>
        <c:numFmt formatCode="0" sourceLinked="0"/>
        <c:majorTickMark val="out"/>
        <c:minorTickMark val="none"/>
        <c:tickLblPos val="nextTo"/>
        <c:crossAx val="97919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D9EF1-F779-46D5-B091-16B18268B5FB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9DFF0FF4-49AC-407A-84D9-F4BC570C9D20}">
      <dgm:prSet phldrT="[Testo]" custT="1"/>
      <dgm:spPr/>
      <dgm:t>
        <a:bodyPr/>
        <a:lstStyle/>
        <a:p>
          <a:pPr algn="ctr"/>
          <a:r>
            <a:rPr lang="it-IT" sz="4000" dirty="0" smtClean="0"/>
            <a:t>La formazione è un valore sempre</a:t>
          </a:r>
          <a:endParaRPr lang="it-IT" sz="4000" dirty="0"/>
        </a:p>
      </dgm:t>
    </dgm:pt>
    <dgm:pt modelId="{736A323D-E85C-4052-9A5B-88C32EEA09AD}" type="parTrans" cxnId="{5D7E56E2-CBC3-411C-A2C3-C7BF0206C154}">
      <dgm:prSet/>
      <dgm:spPr/>
      <dgm:t>
        <a:bodyPr/>
        <a:lstStyle/>
        <a:p>
          <a:endParaRPr lang="it-IT"/>
        </a:p>
      </dgm:t>
    </dgm:pt>
    <dgm:pt modelId="{7E915854-C236-405B-82E5-FEDEE971A80F}" type="sibTrans" cxnId="{5D7E56E2-CBC3-411C-A2C3-C7BF0206C154}">
      <dgm:prSet/>
      <dgm:spPr/>
      <dgm:t>
        <a:bodyPr/>
        <a:lstStyle/>
        <a:p>
          <a:endParaRPr lang="it-IT"/>
        </a:p>
      </dgm:t>
    </dgm:pt>
    <dgm:pt modelId="{B0C6F64F-80C8-4CBE-BA28-CDEA6B52DEAF}">
      <dgm:prSet phldrT="[Testo]"/>
      <dgm:spPr>
        <a:solidFill>
          <a:srgbClr val="92D050"/>
        </a:solidFill>
      </dgm:spPr>
      <dgm:t>
        <a:bodyPr/>
        <a:lstStyle/>
        <a:p>
          <a:pPr algn="ctr"/>
          <a:r>
            <a:rPr lang="it-IT" dirty="0" smtClean="0">
              <a:solidFill>
                <a:srgbClr val="002060"/>
              </a:solidFill>
            </a:rPr>
            <a:t>La formazione ECM attribuisce sempre crediti formativi e tali partecipazioni hanno valore formativo e viene riconosciuta (attestata) al Professionista</a:t>
          </a:r>
          <a:endParaRPr lang="it-IT" dirty="0">
            <a:solidFill>
              <a:srgbClr val="002060"/>
            </a:solidFill>
          </a:endParaRPr>
        </a:p>
      </dgm:t>
    </dgm:pt>
    <dgm:pt modelId="{88F9363D-972D-4424-AB30-1C73CB26741C}" type="parTrans" cxnId="{E2DDCA9E-90C1-45BD-880E-4B2F4C8B9C56}">
      <dgm:prSet/>
      <dgm:spPr/>
      <dgm:t>
        <a:bodyPr/>
        <a:lstStyle/>
        <a:p>
          <a:endParaRPr lang="it-IT"/>
        </a:p>
      </dgm:t>
    </dgm:pt>
    <dgm:pt modelId="{55734B95-318A-4737-9EDE-34B4ECD168D3}" type="sibTrans" cxnId="{E2DDCA9E-90C1-45BD-880E-4B2F4C8B9C56}">
      <dgm:prSet/>
      <dgm:spPr/>
      <dgm:t>
        <a:bodyPr/>
        <a:lstStyle/>
        <a:p>
          <a:endParaRPr lang="it-IT"/>
        </a:p>
      </dgm:t>
    </dgm:pt>
    <dgm:pt modelId="{D9C98DD6-5E8A-4F80-8626-A3E84F757305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2200" b="1" dirty="0" smtClean="0">
              <a:solidFill>
                <a:srgbClr val="002060"/>
              </a:solidFill>
            </a:rPr>
            <a:t>Solo la formazione ECM conforme alle regole definite dalla Commissione Nazionale rientra nel computo della formazione utile alla certificazione</a:t>
          </a:r>
          <a:endParaRPr lang="it-IT" sz="2200" b="1" dirty="0">
            <a:solidFill>
              <a:srgbClr val="002060"/>
            </a:solidFill>
          </a:endParaRPr>
        </a:p>
      </dgm:t>
    </dgm:pt>
    <dgm:pt modelId="{0F8C788C-B0FE-40A2-89C0-130B09E2C19B}" type="parTrans" cxnId="{A7CF8412-E25A-424B-9A36-2F9B05DE49A4}">
      <dgm:prSet/>
      <dgm:spPr/>
      <dgm:t>
        <a:bodyPr/>
        <a:lstStyle/>
        <a:p>
          <a:endParaRPr lang="it-IT"/>
        </a:p>
      </dgm:t>
    </dgm:pt>
    <dgm:pt modelId="{46FAC858-AC7E-4848-A9CD-7EF2615FE2FD}" type="sibTrans" cxnId="{A7CF8412-E25A-424B-9A36-2F9B05DE49A4}">
      <dgm:prSet/>
      <dgm:spPr/>
      <dgm:t>
        <a:bodyPr/>
        <a:lstStyle/>
        <a:p>
          <a:endParaRPr lang="it-IT"/>
        </a:p>
      </dgm:t>
    </dgm:pt>
    <dgm:pt modelId="{5E6C7D7C-433C-4C59-8B02-D4E71FC3AF88}" type="pres">
      <dgm:prSet presAssocID="{C67D9EF1-F779-46D5-B091-16B18268B5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95E74309-4F77-4E6D-8542-33EA16CFBFDA}" type="pres">
      <dgm:prSet presAssocID="{C67D9EF1-F779-46D5-B091-16B18268B5FB}" presName="Name1" presStyleCnt="0"/>
      <dgm:spPr/>
    </dgm:pt>
    <dgm:pt modelId="{8500C684-4221-4DF4-92C7-CA3B854C2075}" type="pres">
      <dgm:prSet presAssocID="{C67D9EF1-F779-46D5-B091-16B18268B5FB}" presName="cycle" presStyleCnt="0"/>
      <dgm:spPr/>
    </dgm:pt>
    <dgm:pt modelId="{C815DE66-9E04-4E7D-A635-7F3246C733E9}" type="pres">
      <dgm:prSet presAssocID="{C67D9EF1-F779-46D5-B091-16B18268B5FB}" presName="srcNode" presStyleLbl="node1" presStyleIdx="0" presStyleCnt="3"/>
      <dgm:spPr/>
    </dgm:pt>
    <dgm:pt modelId="{09D6FB6F-D223-46A9-A483-9ADE92778693}" type="pres">
      <dgm:prSet presAssocID="{C67D9EF1-F779-46D5-B091-16B18268B5FB}" presName="conn" presStyleLbl="parChTrans1D2" presStyleIdx="0" presStyleCnt="1"/>
      <dgm:spPr/>
      <dgm:t>
        <a:bodyPr/>
        <a:lstStyle/>
        <a:p>
          <a:endParaRPr lang="it-IT"/>
        </a:p>
      </dgm:t>
    </dgm:pt>
    <dgm:pt modelId="{A938DE19-2259-435D-AA3A-1FDCFD3DB1FF}" type="pres">
      <dgm:prSet presAssocID="{C67D9EF1-F779-46D5-B091-16B18268B5FB}" presName="extraNode" presStyleLbl="node1" presStyleIdx="0" presStyleCnt="3"/>
      <dgm:spPr/>
    </dgm:pt>
    <dgm:pt modelId="{A3DE2DF4-D0A0-43AC-BB26-EAC90AC97DED}" type="pres">
      <dgm:prSet presAssocID="{C67D9EF1-F779-46D5-B091-16B18268B5FB}" presName="dstNode" presStyleLbl="node1" presStyleIdx="0" presStyleCnt="3"/>
      <dgm:spPr/>
    </dgm:pt>
    <dgm:pt modelId="{5017E202-64B0-4360-B6EB-0F3A8968747D}" type="pres">
      <dgm:prSet presAssocID="{9DFF0FF4-49AC-407A-84D9-F4BC570C9D2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0277AB-474F-4611-9003-D620C8D2E410}" type="pres">
      <dgm:prSet presAssocID="{9DFF0FF4-49AC-407A-84D9-F4BC570C9D20}" presName="accent_1" presStyleCnt="0"/>
      <dgm:spPr/>
    </dgm:pt>
    <dgm:pt modelId="{252EC897-56FF-4664-8545-064005CEA212}" type="pres">
      <dgm:prSet presAssocID="{9DFF0FF4-49AC-407A-84D9-F4BC570C9D20}" presName="accentRepeatNode" presStyleLbl="solidFgAcc1" presStyleIdx="0" presStyleCnt="3"/>
      <dgm:spPr/>
    </dgm:pt>
    <dgm:pt modelId="{65F68DDA-0A71-4E92-879F-82AF3B943F30}" type="pres">
      <dgm:prSet presAssocID="{B0C6F64F-80C8-4CBE-BA28-CDEA6B52DEA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6E8F8A-8423-46E3-B90C-38936A718592}" type="pres">
      <dgm:prSet presAssocID="{B0C6F64F-80C8-4CBE-BA28-CDEA6B52DEAF}" presName="accent_2" presStyleCnt="0"/>
      <dgm:spPr/>
    </dgm:pt>
    <dgm:pt modelId="{B9C11565-B9B5-4B17-8BF6-51A543282EFF}" type="pres">
      <dgm:prSet presAssocID="{B0C6F64F-80C8-4CBE-BA28-CDEA6B52DEAF}" presName="accentRepeatNode" presStyleLbl="solidFgAcc1" presStyleIdx="1" presStyleCnt="3"/>
      <dgm:spPr/>
    </dgm:pt>
    <dgm:pt modelId="{E5806F72-FAFB-4909-8117-B99A3E4BD9F6}" type="pres">
      <dgm:prSet presAssocID="{D9C98DD6-5E8A-4F80-8626-A3E84F757305}" presName="text_3" presStyleLbl="node1" presStyleIdx="2" presStyleCnt="3" custScaleY="1354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52F88B-601C-4C41-8660-D4B8E098CBBE}" type="pres">
      <dgm:prSet presAssocID="{D9C98DD6-5E8A-4F80-8626-A3E84F757305}" presName="accent_3" presStyleCnt="0"/>
      <dgm:spPr/>
    </dgm:pt>
    <dgm:pt modelId="{D8816D8E-B074-4447-B8FC-B42596409FBA}" type="pres">
      <dgm:prSet presAssocID="{D9C98DD6-5E8A-4F80-8626-A3E84F757305}" presName="accentRepeatNode" presStyleLbl="solidFgAcc1" presStyleIdx="2" presStyleCnt="3"/>
      <dgm:spPr/>
    </dgm:pt>
  </dgm:ptLst>
  <dgm:cxnLst>
    <dgm:cxn modelId="{52095F7B-E30A-4E97-A446-E91EBDBE7D6C}" type="presOf" srcId="{B0C6F64F-80C8-4CBE-BA28-CDEA6B52DEAF}" destId="{65F68DDA-0A71-4E92-879F-82AF3B943F30}" srcOrd="0" destOrd="0" presId="urn:microsoft.com/office/officeart/2008/layout/VerticalCurvedList"/>
    <dgm:cxn modelId="{01816DB8-722F-4674-A87E-CCDF66816527}" type="presOf" srcId="{9DFF0FF4-49AC-407A-84D9-F4BC570C9D20}" destId="{5017E202-64B0-4360-B6EB-0F3A8968747D}" srcOrd="0" destOrd="0" presId="urn:microsoft.com/office/officeart/2008/layout/VerticalCurvedList"/>
    <dgm:cxn modelId="{CE193F30-1099-4D67-9317-1598CC2D3C5D}" type="presOf" srcId="{7E915854-C236-405B-82E5-FEDEE971A80F}" destId="{09D6FB6F-D223-46A9-A483-9ADE92778693}" srcOrd="0" destOrd="0" presId="urn:microsoft.com/office/officeart/2008/layout/VerticalCurvedList"/>
    <dgm:cxn modelId="{A7CF8412-E25A-424B-9A36-2F9B05DE49A4}" srcId="{C67D9EF1-F779-46D5-B091-16B18268B5FB}" destId="{D9C98DD6-5E8A-4F80-8626-A3E84F757305}" srcOrd="2" destOrd="0" parTransId="{0F8C788C-B0FE-40A2-89C0-130B09E2C19B}" sibTransId="{46FAC858-AC7E-4848-A9CD-7EF2615FE2FD}"/>
    <dgm:cxn modelId="{5D7E56E2-CBC3-411C-A2C3-C7BF0206C154}" srcId="{C67D9EF1-F779-46D5-B091-16B18268B5FB}" destId="{9DFF0FF4-49AC-407A-84D9-F4BC570C9D20}" srcOrd="0" destOrd="0" parTransId="{736A323D-E85C-4052-9A5B-88C32EEA09AD}" sibTransId="{7E915854-C236-405B-82E5-FEDEE971A80F}"/>
    <dgm:cxn modelId="{E2DDCA9E-90C1-45BD-880E-4B2F4C8B9C56}" srcId="{C67D9EF1-F779-46D5-B091-16B18268B5FB}" destId="{B0C6F64F-80C8-4CBE-BA28-CDEA6B52DEAF}" srcOrd="1" destOrd="0" parTransId="{88F9363D-972D-4424-AB30-1C73CB26741C}" sibTransId="{55734B95-318A-4737-9EDE-34B4ECD168D3}"/>
    <dgm:cxn modelId="{DEA0196B-8681-446C-85FD-0F174C2E17C3}" type="presOf" srcId="{D9C98DD6-5E8A-4F80-8626-A3E84F757305}" destId="{E5806F72-FAFB-4909-8117-B99A3E4BD9F6}" srcOrd="0" destOrd="0" presId="urn:microsoft.com/office/officeart/2008/layout/VerticalCurvedList"/>
    <dgm:cxn modelId="{9C06BE8A-E185-4E44-8005-DA45C432289C}" type="presOf" srcId="{C67D9EF1-F779-46D5-B091-16B18268B5FB}" destId="{5E6C7D7C-433C-4C59-8B02-D4E71FC3AF88}" srcOrd="0" destOrd="0" presId="urn:microsoft.com/office/officeart/2008/layout/VerticalCurvedList"/>
    <dgm:cxn modelId="{2FF1F3FD-E0ED-4B1F-A5E2-FCE7BD128854}" type="presParOf" srcId="{5E6C7D7C-433C-4C59-8B02-D4E71FC3AF88}" destId="{95E74309-4F77-4E6D-8542-33EA16CFBFDA}" srcOrd="0" destOrd="0" presId="urn:microsoft.com/office/officeart/2008/layout/VerticalCurvedList"/>
    <dgm:cxn modelId="{30B483B6-FD3E-49AC-8982-6AA51BDE6185}" type="presParOf" srcId="{95E74309-4F77-4E6D-8542-33EA16CFBFDA}" destId="{8500C684-4221-4DF4-92C7-CA3B854C2075}" srcOrd="0" destOrd="0" presId="urn:microsoft.com/office/officeart/2008/layout/VerticalCurvedList"/>
    <dgm:cxn modelId="{F8AE03FF-5E43-4EEF-A2EA-FEE94CBF34AA}" type="presParOf" srcId="{8500C684-4221-4DF4-92C7-CA3B854C2075}" destId="{C815DE66-9E04-4E7D-A635-7F3246C733E9}" srcOrd="0" destOrd="0" presId="urn:microsoft.com/office/officeart/2008/layout/VerticalCurvedList"/>
    <dgm:cxn modelId="{FBC52AAE-D1D0-43C7-B5E3-3D2C61FD4E3D}" type="presParOf" srcId="{8500C684-4221-4DF4-92C7-CA3B854C2075}" destId="{09D6FB6F-D223-46A9-A483-9ADE92778693}" srcOrd="1" destOrd="0" presId="urn:microsoft.com/office/officeart/2008/layout/VerticalCurvedList"/>
    <dgm:cxn modelId="{CCE6B8A5-3380-4B9D-AAD9-40542439A23D}" type="presParOf" srcId="{8500C684-4221-4DF4-92C7-CA3B854C2075}" destId="{A938DE19-2259-435D-AA3A-1FDCFD3DB1FF}" srcOrd="2" destOrd="0" presId="urn:microsoft.com/office/officeart/2008/layout/VerticalCurvedList"/>
    <dgm:cxn modelId="{2645BFDB-655B-41A2-97E8-545C4C6AA3F7}" type="presParOf" srcId="{8500C684-4221-4DF4-92C7-CA3B854C2075}" destId="{A3DE2DF4-D0A0-43AC-BB26-EAC90AC97DED}" srcOrd="3" destOrd="0" presId="urn:microsoft.com/office/officeart/2008/layout/VerticalCurvedList"/>
    <dgm:cxn modelId="{8CA3C566-7880-4F49-BF23-058AD3040D48}" type="presParOf" srcId="{95E74309-4F77-4E6D-8542-33EA16CFBFDA}" destId="{5017E202-64B0-4360-B6EB-0F3A8968747D}" srcOrd="1" destOrd="0" presId="urn:microsoft.com/office/officeart/2008/layout/VerticalCurvedList"/>
    <dgm:cxn modelId="{CCD30C0C-C869-4FC1-9783-B4BB538F702A}" type="presParOf" srcId="{95E74309-4F77-4E6D-8542-33EA16CFBFDA}" destId="{8A0277AB-474F-4611-9003-D620C8D2E410}" srcOrd="2" destOrd="0" presId="urn:microsoft.com/office/officeart/2008/layout/VerticalCurvedList"/>
    <dgm:cxn modelId="{873C6518-458E-4514-BA93-1959720D572E}" type="presParOf" srcId="{8A0277AB-474F-4611-9003-D620C8D2E410}" destId="{252EC897-56FF-4664-8545-064005CEA212}" srcOrd="0" destOrd="0" presId="urn:microsoft.com/office/officeart/2008/layout/VerticalCurvedList"/>
    <dgm:cxn modelId="{C82E9F28-99F6-407B-8F6D-BFC8D15B97EE}" type="presParOf" srcId="{95E74309-4F77-4E6D-8542-33EA16CFBFDA}" destId="{65F68DDA-0A71-4E92-879F-82AF3B943F30}" srcOrd="3" destOrd="0" presId="urn:microsoft.com/office/officeart/2008/layout/VerticalCurvedList"/>
    <dgm:cxn modelId="{7E58B5F5-C88F-47CF-838A-106D7F44F62F}" type="presParOf" srcId="{95E74309-4F77-4E6D-8542-33EA16CFBFDA}" destId="{C56E8F8A-8423-46E3-B90C-38936A718592}" srcOrd="4" destOrd="0" presId="urn:microsoft.com/office/officeart/2008/layout/VerticalCurvedList"/>
    <dgm:cxn modelId="{E7EF0D2A-2E34-401E-909D-3150822ECDEE}" type="presParOf" srcId="{C56E8F8A-8423-46E3-B90C-38936A718592}" destId="{B9C11565-B9B5-4B17-8BF6-51A543282EFF}" srcOrd="0" destOrd="0" presId="urn:microsoft.com/office/officeart/2008/layout/VerticalCurvedList"/>
    <dgm:cxn modelId="{ACACB860-3C31-4198-B12E-82CC2756FEF0}" type="presParOf" srcId="{95E74309-4F77-4E6D-8542-33EA16CFBFDA}" destId="{E5806F72-FAFB-4909-8117-B99A3E4BD9F6}" srcOrd="5" destOrd="0" presId="urn:microsoft.com/office/officeart/2008/layout/VerticalCurvedList"/>
    <dgm:cxn modelId="{6E39FA45-DEBE-41FA-AB70-8695D11E741D}" type="presParOf" srcId="{95E74309-4F77-4E6D-8542-33EA16CFBFDA}" destId="{7452F88B-601C-4C41-8660-D4B8E098CBBE}" srcOrd="6" destOrd="0" presId="urn:microsoft.com/office/officeart/2008/layout/VerticalCurvedList"/>
    <dgm:cxn modelId="{9ED43337-9D48-4860-9C6F-000D0AD28AFE}" type="presParOf" srcId="{7452F88B-601C-4C41-8660-D4B8E098CBBE}" destId="{D8816D8E-B074-4447-B8FC-B42596409F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6FB6F-D223-46A9-A483-9ADE92778693}">
      <dsp:nvSpPr>
        <dsp:cNvPr id="0" name=""/>
        <dsp:cNvSpPr/>
      </dsp:nvSpPr>
      <dsp:spPr>
        <a:xfrm>
          <a:off x="-6858452" y="-1049084"/>
          <a:ext cx="8166104" cy="8166104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7E202-64B0-4360-B6EB-0F3A8968747D}">
      <dsp:nvSpPr>
        <dsp:cNvPr id="0" name=""/>
        <dsp:cNvSpPr/>
      </dsp:nvSpPr>
      <dsp:spPr>
        <a:xfrm>
          <a:off x="842229" y="606793"/>
          <a:ext cx="7030409" cy="121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285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La formazione è un valore sempre</a:t>
          </a:r>
          <a:endParaRPr lang="it-IT" sz="4000" kern="1200" dirty="0"/>
        </a:p>
      </dsp:txBody>
      <dsp:txXfrm>
        <a:off x="842229" y="606793"/>
        <a:ext cx="7030409" cy="1213587"/>
      </dsp:txXfrm>
    </dsp:sp>
    <dsp:sp modelId="{252EC897-56FF-4664-8545-064005CEA212}">
      <dsp:nvSpPr>
        <dsp:cNvPr id="0" name=""/>
        <dsp:cNvSpPr/>
      </dsp:nvSpPr>
      <dsp:spPr>
        <a:xfrm>
          <a:off x="83737" y="455095"/>
          <a:ext cx="1516983" cy="151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68DDA-0A71-4E92-879F-82AF3B943F30}">
      <dsp:nvSpPr>
        <dsp:cNvPr id="0" name=""/>
        <dsp:cNvSpPr/>
      </dsp:nvSpPr>
      <dsp:spPr>
        <a:xfrm>
          <a:off x="1283368" y="2427174"/>
          <a:ext cx="6589270" cy="1213587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28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02060"/>
              </a:solidFill>
            </a:rPr>
            <a:t>La formazione ECM attribuisce sempre crediti formativi e tali partecipazioni hanno valore formativo e viene riconosciuta (attestata) al Professionista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1283368" y="2427174"/>
        <a:ext cx="6589270" cy="1213587"/>
      </dsp:txXfrm>
    </dsp:sp>
    <dsp:sp modelId="{B9C11565-B9B5-4B17-8BF6-51A543282EFF}">
      <dsp:nvSpPr>
        <dsp:cNvPr id="0" name=""/>
        <dsp:cNvSpPr/>
      </dsp:nvSpPr>
      <dsp:spPr>
        <a:xfrm>
          <a:off x="524876" y="2275475"/>
          <a:ext cx="1516983" cy="151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06F72-FAFB-4909-8117-B99A3E4BD9F6}">
      <dsp:nvSpPr>
        <dsp:cNvPr id="0" name=""/>
        <dsp:cNvSpPr/>
      </dsp:nvSpPr>
      <dsp:spPr>
        <a:xfrm>
          <a:off x="842229" y="4032446"/>
          <a:ext cx="7030409" cy="16438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28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2060"/>
              </a:solidFill>
            </a:rPr>
            <a:t>Solo la formazione ECM conforme alle regole definite dalla Commissione Nazionale rientra nel computo della formazione utile alla certificazione</a:t>
          </a:r>
          <a:endParaRPr lang="it-IT" sz="2200" b="1" kern="1200" dirty="0">
            <a:solidFill>
              <a:srgbClr val="002060"/>
            </a:solidFill>
          </a:endParaRPr>
        </a:p>
      </dsp:txBody>
      <dsp:txXfrm>
        <a:off x="842229" y="4032446"/>
        <a:ext cx="7030409" cy="1643803"/>
      </dsp:txXfrm>
    </dsp:sp>
    <dsp:sp modelId="{D8816D8E-B074-4447-B8FC-B42596409FBA}">
      <dsp:nvSpPr>
        <dsp:cNvPr id="0" name=""/>
        <dsp:cNvSpPr/>
      </dsp:nvSpPr>
      <dsp:spPr>
        <a:xfrm>
          <a:off x="83737" y="4095856"/>
          <a:ext cx="1516983" cy="151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7AE6F-53A7-4725-89F5-AEC779EA776F}" type="datetimeFigureOut">
              <a:rPr lang="it-IT"/>
              <a:pPr>
                <a:defRPr/>
              </a:pPr>
              <a:t>16/10/2012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5E884E-722D-4D5F-BEA8-3BB793BA1D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612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EE1BAB-1951-435F-B602-D3FD1CBA5658}" type="slidenum">
              <a:rPr lang="it-IT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938213" y="687388"/>
            <a:ext cx="49831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26025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CDD47C-633F-46A5-A39E-F9344B82396B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938213" y="687388"/>
            <a:ext cx="49831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26025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2DD771-ED39-427C-9DB0-D08B4E9B0993}" type="slidenum">
              <a:rPr lang="it-IT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938213" y="687388"/>
            <a:ext cx="49831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26025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Es Friuli non ancora Provider, Es Toscana non trasmette ancora al Cogeaps</a:t>
            </a:r>
          </a:p>
        </p:txBody>
      </p:sp>
      <p:sp>
        <p:nvSpPr>
          <p:cNvPr id="972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D1CA5-6E98-4370-B90F-359F12A5F69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Tutta la formazione può essere attestata ma solo quella conforme alle regole può essere certificata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6F896-D27F-4653-A4F9-74DCB5A430D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Non occorre certificare tutti i professionisti ma solo quelli che lo richiedono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59030-7ECB-4300-8019-1EDFB150429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3B80AD-05D6-4EDF-B960-65DB2C75C74B}" type="slidenum">
              <a:rPr lang="it-IT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938213" y="687388"/>
            <a:ext cx="49831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4988"/>
            <a:ext cx="5026025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Il processo di formazione continua in medicina è soggetto a continui cambiamenti ed adattamenti e richiede pertanto un approccio step-by-step.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Rispetto al processo di formazione ECM il sistema è partito con la pianificazione e certificazione dei crediti ECM (quantità) per progredire verso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La certificazione del dossier formativo (qualità) e giungere magari in futuro (anche se questo non è ancora all’ordine del giorno)</a:t>
            </a:r>
          </a:p>
          <a:p>
            <a:pPr eaLnBrk="1" hangingPunct="1">
              <a:spcBef>
                <a:spcPct val="0"/>
              </a:spcBef>
            </a:pPr>
            <a:r>
              <a:rPr lang="it-IT" smtClean="0"/>
              <a:t>Alla certificazione delle competenze (e non della formazione) del singolo professionista.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6BCFB3-EBFD-4758-9F76-CC0E46F426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94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00679A-2186-4FAC-AA9F-834F52008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42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7338" y="530225"/>
            <a:ext cx="2043112" cy="54943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1700" cy="54943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CF2E45-596D-40F3-8229-A018E6329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78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CF0F8BCA-3505-4647-9AED-715DCE737E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6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F4DC82-51D5-4D2E-9DF9-DD46368623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7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D13EED10-D3C0-4D42-AD6D-3FF863FFE8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17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4D2C93-708D-4671-B77A-B019A06BF8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7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F9207D-368A-4EFB-9754-5C77FDF5BE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24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206046-B4FB-429D-A368-96BC3EC9F2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03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77C2D23B-03B1-4763-8C74-25F87DF045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35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FD620-87CE-4928-9E65-B0218B937A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7F9EAA-C51B-4A8D-9226-FA03EE8E20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33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con singolo angolo arrotondat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CD51F8B4-9097-417A-944C-EC9497F7C2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BCCADE-DCB0-4F0D-BDC7-410043F835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4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B78B24-4ECC-4336-941F-3DA245CFDF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72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E9C9BE-013E-4D07-835D-3ECBCAFEC4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068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FE4F7B-68D4-4B49-8E04-FF19E98B9C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006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DEAB02D5-1571-4A0E-A011-06065F17A4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54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C5977E-C944-4A96-B675-7A201E6F4C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867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323656AD-8765-4766-B381-A3ADF6E8E3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05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8F5485-DD7E-41B4-A398-23EF184668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730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B2D5F8-AA16-456D-B590-DE527B9996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30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D3B159-6C7E-4B9C-A319-C9CEC0ECB7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640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EBE391-3970-460E-A079-3E9687CB2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541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84BD5770-352E-4C36-9154-0D70276F13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87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217B95-A333-487B-BC50-923CE7486F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516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ttangolo con singolo angolo arrotondat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fld id="{61E4DAFA-BB8D-49BD-A4BD-8A3F262C8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915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F0094C-AB75-4DAB-85CE-0BF7AB1B3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25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786B76-BA60-4BBD-ACB5-2F6A5125BC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570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2EAD88-DF64-4626-B38D-82B9DA40A1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413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FF5769-88F4-4470-A33E-DD60C8D8A0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577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1CB6AF-A400-4241-BD0D-A277AF459E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741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C09FFE-4A5D-478B-AECD-32F45D4099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30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1612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7250" y="530225"/>
            <a:ext cx="4013200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6F81B5-E208-468D-A08F-2F84D6729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248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C645BA-302F-457E-839D-2EB4E836F5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87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1612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7250" y="530225"/>
            <a:ext cx="4013200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C1E04B-A878-464D-808C-6D126CA2F5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107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8786F9-AC73-4FF3-92AB-8CF5F9E425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90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E7181E-7B9B-4CA5-BF76-4EDA20F05B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770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6A12CF-F8C8-40A7-95FF-C2527F5443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549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C96F89-21B8-41A1-ADD1-EEFE9384C0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007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834C2A-4B84-4431-A957-377DDED685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348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636AE2-C71A-477C-959C-54461C72E0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849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7338" y="530225"/>
            <a:ext cx="2043112" cy="54943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530225"/>
            <a:ext cx="5981700" cy="54943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4C3560-480D-4A28-9873-06AB8154C1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57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9B5754-5F73-4550-9F66-475008A59F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44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19CE92-0C5A-4158-AF3E-435BAB7F20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181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AEB2E0-C294-4ADA-9AF1-DCA232DF8B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97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7C7BC9-AE3D-48E1-B9C0-80F1EEB67F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774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613FD6-4FB4-4972-BADD-D8879853A7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51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E6FFF4-DA8D-406C-A63A-E3CD212168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102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E0AA80-14A4-4529-9A5B-8CC8AAF099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535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012606-E16C-4E7F-95BD-28D1E9541D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40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0719B5-A249-4682-9075-8FBE02E83B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658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082151-D6C0-4228-9BAE-A466A51A7A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38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C796DB-6C3C-49AF-A885-C84317C689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864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F653F2-9065-4841-A370-4F29F84019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7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2564BB-3503-4470-9AA8-AB3C428270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8666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A6B6C5-FB85-4FE4-A957-8C21B489EB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43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46DE4E-670C-4507-912F-0D178C4E92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93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1ECC5E-8AF1-41BF-97A8-EFB075D6E8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615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E3A348-6FA2-4A0A-A5CC-0796555205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323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FD3BCB-24A7-4AAC-AC63-C3D3996571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234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8A7856-95FD-4AF4-9274-312AC54DF2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336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61A9EE-BC50-4D1F-A221-79C14A5E9F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307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854CAB-D097-4746-A7D5-2CCFF7419B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425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123347-0DC6-403F-9EF3-05142B2328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4EAC76-38FC-4F12-AD38-FAB522541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86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7BB250-1F4C-41DD-886F-A454F7BEC9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04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4B681C-3412-4786-9B02-BA9B90B5ED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19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142CA1-6D44-4AC3-B78A-6E647F38AB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93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BE86B3-DEEA-4D9A-B99C-23C936E94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0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414338" y="427038"/>
            <a:ext cx="8313737" cy="5495925"/>
            <a:chOff x="261" y="269"/>
            <a:chExt cx="5237" cy="3462"/>
          </a:xfrm>
        </p:grpSpPr>
        <p:pic>
          <p:nvPicPr>
            <p:cNvPr id="1034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772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772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3776663" y="6016625"/>
            <a:ext cx="2286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062663" y="6016625"/>
            <a:ext cx="2286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0288"/>
            <a:ext cx="4508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A7A39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64DAFA9-1B91-4C29-859B-1AB0BEF3DE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+mj-lt"/>
          <a:ea typeface="Lucida Sans Unicode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55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8A3FC3E6-CFE9-48CF-A2A4-74B81AAEC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05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79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CFC8DF62-7EF3-4EF2-B076-850366ED22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414338" y="427038"/>
            <a:ext cx="8313737" cy="5495925"/>
            <a:chOff x="261" y="269"/>
            <a:chExt cx="5237" cy="3462"/>
          </a:xfrm>
        </p:grpSpPr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35525"/>
            <a:ext cx="81772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530225"/>
            <a:ext cx="81772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776663" y="6016625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062663" y="6016625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48663" y="6110288"/>
            <a:ext cx="4508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A7A39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1894FE1-D446-406A-9D87-3251E32AC8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+mj-lt"/>
          <a:ea typeface="Lucida Sans Unicode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8D3E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8D3E"/>
          </a:solidFill>
          <a:latin typeface="Verdan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1536EF8-EAF2-4EE7-ACDA-6096EDE213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5127" name="Picture 7" descr="C:\Documents and Settings\utente2\Documenti\CO.GE.A.P.S\Presentazione\Template\base pp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431E40-4AD3-4C64-8607-D543AF8856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6151" name="Picture 7" descr="C:\Documents and Settings\utente2\Documenti\CO.GE.A.P.S\Presentazione\Template\base pp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:\Documents and Settings\utente2\Desktop\logo coge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781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CasellaDiTesto 2"/>
          <p:cNvSpPr txBox="1">
            <a:spLocks noChangeArrowheads="1"/>
          </p:cNvSpPr>
          <p:nvPr/>
        </p:nvSpPr>
        <p:spPr bwMode="auto">
          <a:xfrm>
            <a:off x="700088" y="3500438"/>
            <a:ext cx="7993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registrazione e la certificazione dei crediti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Evoluzione  del sistema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5795963" y="5516563"/>
            <a:ext cx="288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Sergio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Bovenga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it-IT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Presidente </a:t>
            </a:r>
            <a:r>
              <a:rPr lang="it-IT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Co.Ge.A.P.S.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11188" y="5589588"/>
            <a:ext cx="3424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002060"/>
                </a:solidFill>
                <a:latin typeface="Verdana" pitchFamily="34" charset="0"/>
              </a:rPr>
              <a:t>Cernobbio, 16 Ottobre 2012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1619250" y="1196975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>
                <a:solidFill>
                  <a:srgbClr val="002060"/>
                </a:solidFill>
                <a:latin typeface="Verdana" pitchFamily="34" charset="0"/>
              </a:rPr>
              <a:t>Il lavoro di questi anni del Co.Ge.A.P.S. si è concentrato nella raccolta e ha richiesto un fase di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omogeneizzazione dei sistemi di accreditamento e reportistica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per poter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disporre di dati uniformi</a:t>
            </a:r>
          </a:p>
        </p:txBody>
      </p:sp>
      <p:sp>
        <p:nvSpPr>
          <p:cNvPr id="88067" name="AutoShape 10"/>
          <p:cNvSpPr>
            <a:spLocks noChangeArrowheads="1"/>
          </p:cNvSpPr>
          <p:nvPr/>
        </p:nvSpPr>
        <p:spPr bwMode="auto">
          <a:xfrm rot="-5400000">
            <a:off x="512763" y="1223963"/>
            <a:ext cx="865187" cy="1100137"/>
          </a:xfrm>
          <a:prstGeom prst="downArrow">
            <a:avLst>
              <a:gd name="adj1" fmla="val 50000"/>
              <a:gd name="adj2" fmla="val 60399"/>
            </a:avLst>
          </a:prstGeom>
          <a:solidFill>
            <a:srgbClr val="3399FF"/>
          </a:solidFill>
          <a:ln w="9398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395288" y="4508500"/>
            <a:ext cx="6769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>
                <a:solidFill>
                  <a:srgbClr val="002060"/>
                </a:solidFill>
                <a:latin typeface="Verdana" pitchFamily="34" charset="0"/>
              </a:rPr>
              <a:t>La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CNFC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ha pertanto deciso di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adottare un tracciato standard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(oggi vers. 1.10) uniformando, secondo quanto previsto in Accordo Stato Regioni, i tracciati e le modalità trasmissive verso il Co.Ge.A.P.S.</a:t>
            </a:r>
          </a:p>
        </p:txBody>
      </p:sp>
      <p:sp>
        <p:nvSpPr>
          <p:cNvPr id="88069" name="AutoShape 10"/>
          <p:cNvSpPr>
            <a:spLocks noChangeArrowheads="1"/>
          </p:cNvSpPr>
          <p:nvPr/>
        </p:nvSpPr>
        <p:spPr bwMode="auto">
          <a:xfrm rot="5400000">
            <a:off x="7426325" y="4464050"/>
            <a:ext cx="865188" cy="1100138"/>
          </a:xfrm>
          <a:prstGeom prst="downArrow">
            <a:avLst>
              <a:gd name="adj1" fmla="val 50000"/>
              <a:gd name="adj2" fmla="val 60399"/>
            </a:avLst>
          </a:prstGeom>
          <a:solidFill>
            <a:srgbClr val="3399FF"/>
          </a:solidFill>
          <a:ln w="9398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pic>
        <p:nvPicPr>
          <p:cNvPr id="880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3429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288" y="836613"/>
            <a:ext cx="8207375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Il database </a:t>
            </a:r>
            <a:r>
              <a:rPr lang="it-IT" sz="2800" b="1" dirty="0" err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Co.Ge.A.P.S.</a:t>
            </a:r>
            <a:endParaRPr lang="it-IT" sz="2800" b="1" dirty="0">
              <a:solidFill>
                <a:srgbClr val="1E53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9091" name="Segnaposto contenuto 2"/>
          <p:cNvSpPr txBox="1">
            <a:spLocks/>
          </p:cNvSpPr>
          <p:nvPr/>
        </p:nvSpPr>
        <p:spPr bwMode="auto">
          <a:xfrm>
            <a:off x="323850" y="17002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250"/>
              </a:spcBef>
              <a:buClr>
                <a:srgbClr val="1038A8"/>
              </a:buClr>
              <a:buSzPct val="100000"/>
              <a:buFont typeface="Wingdings" pitchFamily="2" charset="2"/>
              <a:buChar char="Ø"/>
            </a:pPr>
            <a:r>
              <a:rPr lang="it-IT">
                <a:solidFill>
                  <a:srgbClr val="002060"/>
                </a:solidFill>
                <a:latin typeface="Verdana" pitchFamily="34" charset="0"/>
              </a:rPr>
              <a:t> Il database Co.Ge.A.P.S. registra le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partecipazioni dei professionisti della salute agli eventi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formativi ed è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un’entità in costante aggiornamento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95288" y="3213100"/>
            <a:ext cx="80660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b="1">
                <a:solidFill>
                  <a:srgbClr val="1038A8"/>
                </a:solidFill>
                <a:latin typeface="Verdana" pitchFamily="34" charset="0"/>
              </a:rPr>
              <a:t>SONO PRESENTI DUE TIPOLOGIE DI INFORMAZIONI:</a:t>
            </a:r>
          </a:p>
          <a:p>
            <a:pPr algn="just" eaLnBrk="1" hangingPunct="1"/>
            <a:endParaRPr lang="it-IT" b="1">
              <a:solidFill>
                <a:srgbClr val="1038A8"/>
              </a:solidFill>
              <a:latin typeface="Verdana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it-IT" sz="2400" b="1">
                <a:solidFill>
                  <a:srgbClr val="1038A8"/>
                </a:solidFill>
                <a:latin typeface="Verdana" pitchFamily="34" charset="0"/>
              </a:rPr>
              <a:t> Informazioni sulle partecipazioni </a:t>
            </a:r>
            <a:r>
              <a:rPr lang="it-IT" sz="2400">
                <a:solidFill>
                  <a:srgbClr val="1038A8"/>
                </a:solidFill>
                <a:latin typeface="Verdana" pitchFamily="34" charset="0"/>
              </a:rPr>
              <a:t>agli eventi</a:t>
            </a:r>
            <a:r>
              <a:rPr lang="it-IT" sz="2400" b="1">
                <a:solidFill>
                  <a:srgbClr val="1038A8"/>
                </a:solidFill>
                <a:latin typeface="Verdana" pitchFamily="34" charset="0"/>
              </a:rPr>
              <a:t> </a:t>
            </a:r>
            <a:r>
              <a:rPr lang="it-IT" sz="2400">
                <a:solidFill>
                  <a:srgbClr val="1038A8"/>
                </a:solidFill>
                <a:latin typeface="Verdana" pitchFamily="34" charset="0"/>
              </a:rPr>
              <a:t> formativi (provider, data, tipo di formazione erogata, professione, ente accreditante, etc.)</a:t>
            </a:r>
          </a:p>
          <a:p>
            <a:pPr algn="just" eaLnBrk="1" hangingPunct="1"/>
            <a:endParaRPr lang="it-IT" sz="2400">
              <a:solidFill>
                <a:srgbClr val="1038A8"/>
              </a:solidFill>
              <a:latin typeface="Verdana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it-IT" sz="2400" b="1">
                <a:solidFill>
                  <a:srgbClr val="1038A8"/>
                </a:solidFill>
                <a:latin typeface="Verdana" pitchFamily="34" charset="0"/>
              </a:rPr>
              <a:t> Informazioni anagrafiche</a:t>
            </a:r>
            <a:r>
              <a:rPr lang="it-IT" sz="2400">
                <a:solidFill>
                  <a:srgbClr val="1038A8"/>
                </a:solidFill>
                <a:latin typeface="Verdana" pitchFamily="34" charset="0"/>
              </a:rPr>
              <a:t> sui professionisti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8313" y="620713"/>
            <a:ext cx="8207375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Il database Co.Ge.A.P.S.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4978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Nel settembre 2012, includeva i dati relativi a:</a:t>
            </a:r>
          </a:p>
          <a:p>
            <a:pPr eaLnBrk="1" hangingPunct="1"/>
            <a:endParaRPr lang="it-IT" sz="2000" b="1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 790.000 professionisti</a:t>
            </a:r>
            <a:r>
              <a:rPr lang="it-IT" sz="2000">
                <a:solidFill>
                  <a:srgbClr val="002060"/>
                </a:solidFill>
                <a:latin typeface="Verdana" pitchFamily="34" charset="0"/>
              </a:rPr>
              <a:t> che hanno fatto formazione (2002 – 2011)</a:t>
            </a:r>
          </a:p>
          <a:p>
            <a:pPr eaLnBrk="1" hangingPunct="1">
              <a:buFontTx/>
              <a:buChar char="•"/>
            </a:pPr>
            <a:endParaRPr lang="it-IT" sz="200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sz="2000">
                <a:solidFill>
                  <a:srgbClr val="002060"/>
                </a:solidFill>
                <a:latin typeface="Verdana" pitchFamily="34" charset="0"/>
              </a:rPr>
              <a:t>iscritti </a:t>
            </a:r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a 6 Federazioni di Ordini, 3 di Collegi professionali e 3 Aree di Associazioni professionali (17 professioni)</a:t>
            </a:r>
          </a:p>
          <a:p>
            <a:pPr eaLnBrk="1" hangingPunct="1">
              <a:buFontTx/>
              <a:buChar char="•"/>
            </a:pPr>
            <a:endParaRPr lang="it-IT" sz="200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 21.000.000 partecipazioni</a:t>
            </a:r>
            <a:r>
              <a:rPr lang="it-IT" sz="2000">
                <a:solidFill>
                  <a:srgbClr val="002060"/>
                </a:solidFill>
                <a:latin typeface="Verdana" pitchFamily="34" charset="0"/>
              </a:rPr>
              <a:t> ad eventi formativi</a:t>
            </a:r>
          </a:p>
          <a:p>
            <a:pPr eaLnBrk="1" hangingPunct="1"/>
            <a:endParaRPr lang="it-IT" sz="200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 126.000.000 crediti</a:t>
            </a:r>
            <a:r>
              <a:rPr lang="it-IT" sz="2000">
                <a:solidFill>
                  <a:srgbClr val="002060"/>
                </a:solidFill>
                <a:latin typeface="Verdana" pitchFamily="34" charset="0"/>
              </a:rPr>
              <a:t> complessivamente erogati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539750" y="4868863"/>
            <a:ext cx="82089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sz="1600">
                <a:solidFill>
                  <a:srgbClr val="1038A8"/>
                </a:solidFill>
                <a:latin typeface="Verdana" pitchFamily="34" charset="0"/>
              </a:rPr>
              <a:t> I crediti raccolti mediante auto-formazione, all’estero ed in attività di  tutoraggio non sono ancora presenti.</a:t>
            </a:r>
          </a:p>
          <a:p>
            <a:pPr eaLnBrk="1" hangingPunct="1">
              <a:buFontTx/>
              <a:buChar char="-"/>
            </a:pPr>
            <a:r>
              <a:rPr lang="it-IT" sz="1600">
                <a:solidFill>
                  <a:srgbClr val="1038A8"/>
                </a:solidFill>
                <a:latin typeface="Verdana" pitchFamily="34" charset="0"/>
              </a:rPr>
              <a:t> I crediti ottenuti mediante docenze sono temporaneamente a valore 0.</a:t>
            </a:r>
          </a:p>
          <a:p>
            <a:pPr eaLnBrk="1" hangingPunct="1"/>
            <a:endParaRPr lang="it-IT" sz="1600">
              <a:solidFill>
                <a:srgbClr val="1038A8"/>
              </a:solidFill>
              <a:latin typeface="Verdana" pitchFamily="34" charset="0"/>
            </a:endParaRPr>
          </a:p>
          <a:p>
            <a:pPr eaLnBrk="1" hangingPunct="1"/>
            <a:r>
              <a:rPr lang="it-IT" sz="1600">
                <a:solidFill>
                  <a:srgbClr val="1038A8"/>
                </a:solidFill>
                <a:latin typeface="Verdana" pitchFamily="34" charset="0"/>
              </a:rPr>
              <a:t>- Non sono presenti, per il momento, </a:t>
            </a:r>
            <a:r>
              <a:rPr lang="it-IT" sz="1600" b="1">
                <a:solidFill>
                  <a:srgbClr val="1038A8"/>
                </a:solidFill>
                <a:latin typeface="Verdana" pitchFamily="34" charset="0"/>
              </a:rPr>
              <a:t>ESENZIONI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contenuto 2"/>
          <p:cNvSpPr txBox="1">
            <a:spLocks/>
          </p:cNvSpPr>
          <p:nvPr/>
        </p:nvSpPr>
        <p:spPr bwMode="auto">
          <a:xfrm>
            <a:off x="468313" y="42227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50825" y="1700213"/>
            <a:ext cx="8642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Crediti medi annui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raccolti nel periodo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2004-2010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dai professionisti in età attiva appartenenti ai vari Ordini Collegi ed Associazioni (raggruppate per area) che hanno fatto formazione anno per anno.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16013" y="692150"/>
            <a:ext cx="7129462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crediti dei professionisti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2555875" y="1196975"/>
            <a:ext cx="4124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Confronto tra professioni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/>
        </p:nvGraphicFramePr>
        <p:xfrm>
          <a:off x="2778993" y="2716857"/>
          <a:ext cx="6192688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6443663" y="2852738"/>
            <a:ext cx="1892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91144" name="Text Box 12"/>
          <p:cNvSpPr txBox="1">
            <a:spLocks noChangeArrowheads="1"/>
          </p:cNvSpPr>
          <p:nvPr/>
        </p:nvSpPr>
        <p:spPr bwMode="auto">
          <a:xfrm>
            <a:off x="323850" y="3644900"/>
            <a:ext cx="2395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it-IT">
                <a:solidFill>
                  <a:srgbClr val="002060"/>
                </a:solidFill>
                <a:latin typeface="Verdana" pitchFamily="34" charset="0"/>
              </a:rPr>
              <a:t> Raccolti mediamente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30,9 crediti annui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825" y="765175"/>
            <a:ext cx="8569325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Suddivisione in cluster dei professionisti</a:t>
            </a:r>
          </a:p>
        </p:txBody>
      </p:sp>
      <p:sp>
        <p:nvSpPr>
          <p:cNvPr id="92163" name="Segnaposto contenuto 2"/>
          <p:cNvSpPr txBox="1">
            <a:spLocks/>
          </p:cNvSpPr>
          <p:nvPr/>
        </p:nvSpPr>
        <p:spPr bwMode="auto">
          <a:xfrm>
            <a:off x="468313" y="4941888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164" name="Segnaposto contenuto 2"/>
          <p:cNvSpPr txBox="1">
            <a:spLocks/>
          </p:cNvSpPr>
          <p:nvPr/>
        </p:nvSpPr>
        <p:spPr bwMode="auto">
          <a:xfrm>
            <a:off x="684213" y="1412875"/>
            <a:ext cx="7848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900">
                <a:solidFill>
                  <a:srgbClr val="002060"/>
                </a:solidFill>
                <a:latin typeface="Verdana" pitchFamily="34" charset="0"/>
              </a:rPr>
              <a:t>E’ stata implementata una procedura che ha consentito di suddividere i professionisti in </a:t>
            </a:r>
            <a:r>
              <a:rPr lang="it-IT" sz="1900" b="1">
                <a:solidFill>
                  <a:srgbClr val="002060"/>
                </a:solidFill>
                <a:latin typeface="Verdana" pitchFamily="34" charset="0"/>
              </a:rPr>
              <a:t>4 gruppi</a:t>
            </a:r>
            <a:r>
              <a:rPr lang="it-IT" sz="1900">
                <a:solidFill>
                  <a:srgbClr val="002060"/>
                </a:solidFill>
                <a:latin typeface="Verdana" pitchFamily="34" charset="0"/>
              </a:rPr>
              <a:t>, o </a:t>
            </a:r>
            <a:r>
              <a:rPr lang="it-IT" sz="1900" b="1">
                <a:solidFill>
                  <a:srgbClr val="002060"/>
                </a:solidFill>
                <a:latin typeface="Verdana" pitchFamily="34" charset="0"/>
              </a:rPr>
              <a:t>cluster</a:t>
            </a:r>
            <a:r>
              <a:rPr lang="it-IT" sz="1900">
                <a:solidFill>
                  <a:srgbClr val="002060"/>
                </a:solidFill>
                <a:latin typeface="Verdana" pitchFamily="34" charset="0"/>
              </a:rPr>
              <a:t>, sulla base del loro comportamento formativo lungo i 10 anni considerati.</a:t>
            </a:r>
          </a:p>
        </p:txBody>
      </p:sp>
      <p:pic>
        <p:nvPicPr>
          <p:cNvPr id="92165" name="Picture 9" descr="Crediti 2002-2011 - HC on Factor map - legame medi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97125"/>
            <a:ext cx="617696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825" y="642938"/>
            <a:ext cx="8569325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cluster considerati nell’analisi</a:t>
            </a:r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1336675" cy="366713"/>
          </a:xfrm>
          <a:prstGeom prst="rect">
            <a:avLst/>
          </a:prstGeom>
          <a:solidFill>
            <a:srgbClr val="103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bg1"/>
                </a:solidFill>
                <a:latin typeface="Verdana" pitchFamily="34" charset="0"/>
              </a:rPr>
              <a:t>Cluster 1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1763713" y="1412875"/>
            <a:ext cx="2520950" cy="2062163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sz="160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/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Professionisti che hanno fatto </a:t>
            </a:r>
            <a:r>
              <a:rPr lang="it-IT" sz="1600" u="sng">
                <a:solidFill>
                  <a:srgbClr val="002060"/>
                </a:solidFill>
                <a:latin typeface="Verdana" pitchFamily="34" charset="0"/>
              </a:rPr>
              <a:t>poca formazione; </a:t>
            </a:r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sono più giovani della media, ed afferiscono a tutte le professioni. </a:t>
            </a:r>
          </a:p>
          <a:p>
            <a:pPr eaLnBrk="1" hangingPunct="1"/>
            <a:endParaRPr lang="it-IT" sz="16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4716463" y="2276475"/>
            <a:ext cx="1336675" cy="366713"/>
          </a:xfrm>
          <a:prstGeom prst="rect">
            <a:avLst/>
          </a:prstGeom>
          <a:solidFill>
            <a:srgbClr val="103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bg1"/>
                </a:solidFill>
                <a:latin typeface="Verdana" pitchFamily="34" charset="0"/>
              </a:rPr>
              <a:t>Cluster 2</a:t>
            </a:r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6227763" y="1412875"/>
            <a:ext cx="2592387" cy="23114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Professionisti attivi nella formazione dal 2004; </a:t>
            </a:r>
            <a:r>
              <a:rPr lang="it-IT" sz="1600" u="sng">
                <a:solidFill>
                  <a:srgbClr val="002060"/>
                </a:solidFill>
                <a:latin typeface="Verdana" pitchFamily="34" charset="0"/>
              </a:rPr>
              <a:t>sono più anziani della media</a:t>
            </a:r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, </a:t>
            </a:r>
            <a:r>
              <a:rPr lang="it-IT" sz="1600" u="sng">
                <a:solidFill>
                  <a:srgbClr val="002060"/>
                </a:solidFill>
                <a:latin typeface="Verdana" pitchFamily="34" charset="0"/>
              </a:rPr>
              <a:t>afferiscono tendenzialmente alla FNOMCeO</a:t>
            </a:r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, e hanno raccolto quote rilevanti di crediti in FAD e PFA 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1336675" cy="366712"/>
          </a:xfrm>
          <a:prstGeom prst="rect">
            <a:avLst/>
          </a:prstGeom>
          <a:solidFill>
            <a:srgbClr val="103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bg1"/>
                </a:solidFill>
                <a:latin typeface="Verdana" pitchFamily="34" charset="0"/>
              </a:rPr>
              <a:t>Cluster 3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1763713" y="4076700"/>
            <a:ext cx="2520950" cy="23114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Professionisti che hanno fatto </a:t>
            </a:r>
            <a:r>
              <a:rPr lang="it-IT" sz="1600" u="sng">
                <a:solidFill>
                  <a:srgbClr val="002060"/>
                </a:solidFill>
                <a:latin typeface="Verdana" pitchFamily="34" charset="0"/>
              </a:rPr>
              <a:t>molta formazione nei primi anni</a:t>
            </a:r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; non hanno caratterizzazioni particolari, salvo una forte presenza di professionisti dell’Area Tecnica.</a:t>
            </a:r>
          </a:p>
        </p:txBody>
      </p:sp>
      <p:sp>
        <p:nvSpPr>
          <p:cNvPr id="93193" name="Text Box 11"/>
          <p:cNvSpPr txBox="1">
            <a:spLocks noChangeArrowheads="1"/>
          </p:cNvSpPr>
          <p:nvPr/>
        </p:nvSpPr>
        <p:spPr bwMode="auto">
          <a:xfrm>
            <a:off x="4716463" y="4868863"/>
            <a:ext cx="1336675" cy="366712"/>
          </a:xfrm>
          <a:prstGeom prst="rect">
            <a:avLst/>
          </a:prstGeom>
          <a:solidFill>
            <a:srgbClr val="103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bg1"/>
                </a:solidFill>
                <a:latin typeface="Verdana" pitchFamily="34" charset="0"/>
              </a:rPr>
              <a:t>Cluster 4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6227763" y="4076700"/>
            <a:ext cx="2520950" cy="23114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Professionisti che hanno fatto </a:t>
            </a:r>
            <a:r>
              <a:rPr lang="it-IT" sz="1600" u="sng">
                <a:solidFill>
                  <a:srgbClr val="002060"/>
                </a:solidFill>
                <a:latin typeface="Verdana" pitchFamily="34" charset="0"/>
              </a:rPr>
              <a:t>molta formazione</a:t>
            </a:r>
            <a:r>
              <a:rPr lang="it-IT" sz="1600">
                <a:solidFill>
                  <a:srgbClr val="002060"/>
                </a:solidFill>
                <a:latin typeface="Verdana" pitchFamily="34" charset="0"/>
              </a:rPr>
              <a:t>; sono leggermente più anziani della media, afferiscono tendenzialmente alla FNOMCeO</a:t>
            </a:r>
          </a:p>
          <a:p>
            <a:pPr eaLnBrk="1" hangingPunct="1"/>
            <a:endParaRPr lang="it-IT" sz="160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8" grpId="0" animBg="1"/>
      <p:bldP spid="921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39750" y="981075"/>
            <a:ext cx="8183563" cy="703263"/>
          </a:xfrm>
          <a:prstGeom prst="rect">
            <a:avLst/>
          </a:prstGeom>
          <a:noFill/>
          <a:ln>
            <a:noFill/>
          </a:ln>
          <a:extLst/>
        </p:spPr>
        <p:txBody>
          <a:bodyPr lIns="182880" tIns="91440"/>
          <a:lstStyle/>
          <a:p>
            <a:pPr algn="ctr" defTabSz="449263">
              <a:spcBef>
                <a:spcPts val="250"/>
              </a:spcBef>
              <a:buClr>
                <a:srgbClr val="F07F09"/>
              </a:buClr>
              <a:buSzPct val="80000"/>
              <a:tabLst>
                <a:tab pos="2587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  <a:defRPr/>
            </a:pPr>
            <a:r>
              <a:rPr lang="it-IT" sz="28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L’atto giuridico della Certificazione</a:t>
            </a:r>
          </a:p>
          <a:p>
            <a:pPr defTabSz="449263">
              <a:spcBef>
                <a:spcPts val="250"/>
              </a:spcBef>
              <a:tabLst>
                <a:tab pos="2587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  <a:defRPr/>
            </a:pPr>
            <a:endParaRPr lang="it-IT" sz="280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32972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87338" y="2060575"/>
            <a:ext cx="88566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1038A8"/>
                </a:solidFill>
                <a:latin typeface="Verdana" pitchFamily="34" charset="0"/>
              </a:rPr>
              <a:t>La certificazione (</a:t>
            </a:r>
            <a:r>
              <a:rPr lang="it-IT" sz="2400" i="1">
                <a:solidFill>
                  <a:srgbClr val="1038A8"/>
                </a:solidFill>
                <a:latin typeface="Verdana" pitchFamily="34" charset="0"/>
              </a:rPr>
              <a:t>certum facere</a:t>
            </a:r>
            <a:r>
              <a:rPr lang="it-IT" sz="2400">
                <a:solidFill>
                  <a:srgbClr val="1038A8"/>
                </a:solidFill>
                <a:latin typeface="Verdana" pitchFamily="34" charset="0"/>
              </a:rPr>
              <a:t>) è un atto giuridico e, più precisamente,  la dichiarazione di conoscenza di </a:t>
            </a:r>
            <a:r>
              <a:rPr lang="it-IT" sz="2400" b="1">
                <a:solidFill>
                  <a:srgbClr val="1038A8"/>
                </a:solidFill>
                <a:latin typeface="Verdana" pitchFamily="34" charset="0"/>
              </a:rPr>
              <a:t>fatti, atti o qualità, </a:t>
            </a:r>
            <a:r>
              <a:rPr lang="it-IT" sz="2400">
                <a:solidFill>
                  <a:srgbClr val="1038A8"/>
                </a:solidFill>
                <a:latin typeface="Verdana" pitchFamily="34" charset="0"/>
              </a:rPr>
              <a:t>rilasciata in forma scritta da un soggetto investito di determinate attribuzioni.</a:t>
            </a: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32972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contenuto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10795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it-IT" sz="2400" smtClean="0">
                <a:solidFill>
                  <a:srgbClr val="002060"/>
                </a:solidFill>
              </a:rPr>
              <a:t>Per </a:t>
            </a:r>
            <a:r>
              <a:rPr lang="it-IT" sz="2400" b="1" smtClean="0">
                <a:solidFill>
                  <a:srgbClr val="002060"/>
                </a:solidFill>
              </a:rPr>
              <a:t>evolvere la certificazione verso concetti qualitativi</a:t>
            </a:r>
            <a:r>
              <a:rPr lang="it-IT" sz="2400" smtClean="0">
                <a:solidFill>
                  <a:srgbClr val="002060"/>
                </a:solidFill>
              </a:rPr>
              <a:t> sono necessari </a:t>
            </a:r>
            <a:r>
              <a:rPr lang="it-IT" sz="2400" b="1" smtClean="0">
                <a:solidFill>
                  <a:srgbClr val="002060"/>
                </a:solidFill>
              </a:rPr>
              <a:t>ulteriori dati ‘qualificati’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66700" y="2133600"/>
            <a:ext cx="84820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it-IT">
                <a:solidFill>
                  <a:srgbClr val="002060"/>
                </a:solidFill>
                <a:latin typeface="Verdana" pitchFamily="34" charset="0"/>
              </a:rPr>
              <a:t> Un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sistema omogeneo in via di completamento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(alcuni sistemi regionali non sono ancora passati al sistema dei Provider e non tutti i Provider trasmettono dati direttamente al Co.Ge.A.P.S.)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50825" y="3357563"/>
            <a:ext cx="82819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it-IT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Dati anagrafica in ulteriore acquisizione da parte di Ordini, Collegi e Associazioni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, relativamente alle attività effettivamente esercitate nella Professione.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23850" y="4367213"/>
            <a:ext cx="871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 Inserimento da parte degli Ordini / Collegi / Associazioni </a:t>
            </a:r>
          </a:p>
          <a:p>
            <a:pPr>
              <a:tabLst>
                <a:tab pos="457200" algn="l"/>
              </a:tabLst>
            </a:pP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di attività formative individuali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per tre specifiche tipologie (autoformazione, tutoraggio, estero)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23850" y="5514975"/>
            <a:ext cx="788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it-IT">
                <a:solidFill>
                  <a:srgbClr val="002060"/>
                </a:solidFill>
                <a:latin typeface="Verdana" pitchFamily="34" charset="0"/>
              </a:rPr>
              <a:t>In futuro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informazioni rispetto alla ‘formazione attesa’</a:t>
            </a:r>
            <a:r>
              <a:rPr lang="it-IT">
                <a:solidFill>
                  <a:srgbClr val="002060"/>
                </a:solidFill>
                <a:latin typeface="Verdana" pitchFamily="34" charset="0"/>
              </a:rPr>
              <a:t> (DF)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  <p:bldP spid="952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contenuto 2"/>
          <p:cNvSpPr>
            <a:spLocks noGrp="1"/>
          </p:cNvSpPr>
          <p:nvPr>
            <p:ph idx="1"/>
          </p:nvPr>
        </p:nvSpPr>
        <p:spPr>
          <a:xfrm>
            <a:off x="323850" y="836613"/>
            <a:ext cx="8424863" cy="1439862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it-IT" sz="2400" smtClean="0">
                <a:solidFill>
                  <a:srgbClr val="002060"/>
                </a:solidFill>
              </a:rPr>
              <a:t>La </a:t>
            </a:r>
            <a:r>
              <a:rPr lang="it-IT" sz="2400" b="1" smtClean="0">
                <a:solidFill>
                  <a:srgbClr val="002060"/>
                </a:solidFill>
              </a:rPr>
              <a:t>certificazione</a:t>
            </a:r>
            <a:r>
              <a:rPr lang="it-IT" sz="2400" smtClean="0">
                <a:solidFill>
                  <a:srgbClr val="002060"/>
                </a:solidFill>
              </a:rPr>
              <a:t> per questo triennio si baserà su una </a:t>
            </a:r>
            <a:r>
              <a:rPr lang="it-IT" sz="2400" b="1" smtClean="0">
                <a:solidFill>
                  <a:srgbClr val="002060"/>
                </a:solidFill>
              </a:rPr>
              <a:t>metrica ‘quantitativa’</a:t>
            </a:r>
            <a:r>
              <a:rPr lang="it-IT" sz="2400" smtClean="0">
                <a:solidFill>
                  <a:srgbClr val="002060"/>
                </a:solidFill>
              </a:rPr>
              <a:t>, ma </a:t>
            </a:r>
            <a:r>
              <a:rPr lang="it-IT" sz="2400" b="1" smtClean="0">
                <a:solidFill>
                  <a:srgbClr val="002060"/>
                </a:solidFill>
              </a:rPr>
              <a:t>non esclusivamente algebrica</a:t>
            </a:r>
            <a:r>
              <a:rPr lang="it-IT" sz="240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68313" y="2276475"/>
            <a:ext cx="8156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 sz="2400">
                <a:solidFill>
                  <a:srgbClr val="002060"/>
                </a:solidFill>
                <a:latin typeface="Verdana" pitchFamily="34" charset="0"/>
              </a:rPr>
              <a:t>La </a:t>
            </a:r>
            <a:r>
              <a:rPr lang="it-IT" sz="2400" b="1">
                <a:solidFill>
                  <a:srgbClr val="002060"/>
                </a:solidFill>
                <a:latin typeface="Verdana" pitchFamily="34" charset="0"/>
              </a:rPr>
              <a:t>certificazione</a:t>
            </a:r>
            <a:r>
              <a:rPr lang="it-IT" sz="2400">
                <a:solidFill>
                  <a:srgbClr val="002060"/>
                </a:solidFill>
                <a:latin typeface="Verdana" pitchFamily="34" charset="0"/>
              </a:rPr>
              <a:t> ha la caratteristica di </a:t>
            </a:r>
            <a:r>
              <a:rPr lang="it-IT" sz="2400" b="1">
                <a:solidFill>
                  <a:srgbClr val="002060"/>
                </a:solidFill>
                <a:latin typeface="Verdana" pitchFamily="34" charset="0"/>
              </a:rPr>
              <a:t>atto conclusivo di un percorso</a:t>
            </a:r>
            <a:r>
              <a:rPr lang="it-IT" sz="2400">
                <a:solidFill>
                  <a:srgbClr val="002060"/>
                </a:solidFill>
                <a:latin typeface="Verdana" pitchFamily="34" charset="0"/>
              </a:rPr>
              <a:t>. </a:t>
            </a:r>
          </a:p>
          <a:p>
            <a:pPr algn="just"/>
            <a:r>
              <a:rPr lang="it-IT" sz="2400">
                <a:solidFill>
                  <a:srgbClr val="002060"/>
                </a:solidFill>
                <a:latin typeface="Verdana" pitchFamily="34" charset="0"/>
              </a:rPr>
              <a:t>Solo </a:t>
            </a:r>
            <a:r>
              <a:rPr lang="it-IT" sz="2400" b="1">
                <a:solidFill>
                  <a:srgbClr val="002060"/>
                </a:solidFill>
                <a:latin typeface="Verdana" pitchFamily="34" charset="0"/>
              </a:rPr>
              <a:t>l’aderenza ad un percorso </a:t>
            </a:r>
            <a:r>
              <a:rPr lang="it-IT" sz="2400">
                <a:solidFill>
                  <a:srgbClr val="002060"/>
                </a:solidFill>
                <a:latin typeface="Verdana" pitchFamily="34" charset="0"/>
              </a:rPr>
              <a:t>e</a:t>
            </a:r>
            <a:r>
              <a:rPr lang="it-IT" sz="2400" b="1">
                <a:solidFill>
                  <a:srgbClr val="002060"/>
                </a:solidFill>
                <a:latin typeface="Verdana" pitchFamily="34" charset="0"/>
              </a:rPr>
              <a:t> la conformità alle norme</a:t>
            </a:r>
            <a:r>
              <a:rPr lang="it-IT" sz="2400">
                <a:solidFill>
                  <a:srgbClr val="002060"/>
                </a:solidFill>
                <a:latin typeface="Verdana" pitchFamily="34" charset="0"/>
              </a:rPr>
              <a:t> della Commissione Nazionale ECM consentirà di </a:t>
            </a:r>
            <a:r>
              <a:rPr lang="it-IT" sz="2400" b="1">
                <a:solidFill>
                  <a:srgbClr val="002060"/>
                </a:solidFill>
                <a:latin typeface="Verdana" pitchFamily="34" charset="0"/>
              </a:rPr>
              <a:t>ottenere la certificazione</a:t>
            </a:r>
          </a:p>
        </p:txBody>
      </p:sp>
      <p:pic>
        <p:nvPicPr>
          <p:cNvPr id="96260" name="Picture 7" descr="7392165-certificato-di-completamento-mod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5558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68313" y="4868863"/>
            <a:ext cx="5688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b="1">
                <a:solidFill>
                  <a:srgbClr val="3399FF"/>
                </a:solidFill>
                <a:latin typeface="Verdana" pitchFamily="34" charset="0"/>
              </a:rPr>
              <a:t> Da definire corrette tolleranze e logiche di valutazione, per specifici casi gestiti da Ordini Collegi e Associazioni.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/>
        </p:nvGraphicFramePr>
        <p:xfrm>
          <a:off x="755576" y="476672"/>
          <a:ext cx="7956376" cy="606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olo 1"/>
          <p:cNvSpPr>
            <a:spLocks noGrp="1"/>
          </p:cNvSpPr>
          <p:nvPr>
            <p:ph type="title" idx="4294967295"/>
          </p:nvPr>
        </p:nvSpPr>
        <p:spPr>
          <a:xfrm>
            <a:off x="1331913" y="765175"/>
            <a:ext cx="6624637" cy="566738"/>
          </a:xfrm>
        </p:spPr>
        <p:txBody>
          <a:bodyPr/>
          <a:lstStyle/>
          <a:p>
            <a:pPr>
              <a:defRPr/>
            </a:pPr>
            <a:r>
              <a:rPr lang="it-IT" sz="3200" dirty="0" smtClean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La Registrazione dei crediti</a:t>
            </a:r>
            <a:r>
              <a:rPr lang="it-IT" sz="3200" dirty="0" smtClean="0">
                <a:ea typeface="Lucida Sans Unicode" pitchFamily="34" charset="0"/>
              </a:rPr>
              <a:t> </a:t>
            </a:r>
          </a:p>
        </p:txBody>
      </p:sp>
      <p:sp>
        <p:nvSpPr>
          <p:cNvPr id="79875" name="Segnaposto contenuto 2"/>
          <p:cNvSpPr>
            <a:spLocks/>
          </p:cNvSpPr>
          <p:nvPr/>
        </p:nvSpPr>
        <p:spPr bwMode="auto">
          <a:xfrm>
            <a:off x="395288" y="2060575"/>
            <a:ext cx="8496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90000" bIns="46800"/>
          <a:lstStyle/>
          <a:p>
            <a:pPr algn="just" defTabSz="449263" eaLnBrk="0" hangingPunct="0">
              <a:spcBef>
                <a:spcPts val="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>
                <a:solidFill>
                  <a:srgbClr val="002060"/>
                </a:solidFill>
                <a:latin typeface="Century" pitchFamily="18" charset="0"/>
              </a:rPr>
              <a:t>[…]</a:t>
            </a: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000" i="1">
                <a:solidFill>
                  <a:srgbClr val="002060"/>
                </a:solidFill>
                <a:latin typeface="Century" pitchFamily="18" charset="0"/>
              </a:rPr>
              <a:t>“L’anagrafe nazionale contiene la registrazione complessiva dei crediti individuali.</a:t>
            </a: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000" i="1">
                <a:solidFill>
                  <a:srgbClr val="002060"/>
                </a:solidFill>
                <a:latin typeface="Century" pitchFamily="18" charset="0"/>
              </a:rPr>
              <a:t>Gli Ordini, i Collegi e le Associazioni professionali territorialmente competenti si avvalgono del sistema delle anagrafi nel loro complesso per l’esercizio della loro funzione certificativa.”</a:t>
            </a: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>
                <a:solidFill>
                  <a:srgbClr val="002060"/>
                </a:solidFill>
                <a:latin typeface="Century" pitchFamily="18" charset="0"/>
              </a:rPr>
              <a:t>[…]</a:t>
            </a:r>
            <a:endParaRPr lang="it-IT" i="1" u="sng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5065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Dall’Accordo Stato-Regioni del 2007…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771775" y="4724400"/>
            <a:ext cx="5761038" cy="1570038"/>
          </a:xfrm>
          <a:prstGeom prst="rect">
            <a:avLst/>
          </a:prstGeom>
          <a:noFill/>
          <a:ln w="19050">
            <a:solidFill>
              <a:srgbClr val="1E53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b="1">
                <a:solidFill>
                  <a:srgbClr val="041D9A"/>
                </a:solidFill>
                <a:latin typeface="Berlin Sans FB Demi" pitchFamily="34" charset="0"/>
              </a:rPr>
              <a:t>TITOLARIETÀ DEL CO.GE.A.P.S. </a:t>
            </a:r>
          </a:p>
          <a:p>
            <a:pPr algn="ctr" eaLnBrk="1" hangingPunct="1"/>
            <a:r>
              <a:rPr lang="it-IT" sz="3200" b="1">
                <a:solidFill>
                  <a:srgbClr val="041D9A"/>
                </a:solidFill>
                <a:latin typeface="Berlin Sans FB Demi" pitchFamily="34" charset="0"/>
              </a:rPr>
              <a:t>A REGISTRARE ‘CREDITI’</a:t>
            </a:r>
            <a:endParaRPr lang="it-IT" sz="3200" b="1">
              <a:latin typeface="Berlin Sans FB Demi" pitchFamily="34" charset="0"/>
            </a:endParaRPr>
          </a:p>
        </p:txBody>
      </p:sp>
      <p:sp>
        <p:nvSpPr>
          <p:cNvPr id="79878" name="AutoShape 10"/>
          <p:cNvSpPr>
            <a:spLocks noChangeArrowheads="1"/>
          </p:cNvSpPr>
          <p:nvPr/>
        </p:nvSpPr>
        <p:spPr bwMode="auto">
          <a:xfrm rot="-5400000">
            <a:off x="1232694" y="4752181"/>
            <a:ext cx="865188" cy="1387475"/>
          </a:xfrm>
          <a:prstGeom prst="downArrow">
            <a:avLst>
              <a:gd name="adj1" fmla="val 50000"/>
              <a:gd name="adj2" fmla="val 76174"/>
            </a:avLst>
          </a:prstGeom>
          <a:solidFill>
            <a:srgbClr val="3399FF"/>
          </a:solidFill>
          <a:ln w="9398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contenuto 2"/>
          <p:cNvSpPr>
            <a:spLocks noGrp="1"/>
          </p:cNvSpPr>
          <p:nvPr>
            <p:ph idx="1"/>
          </p:nvPr>
        </p:nvSpPr>
        <p:spPr>
          <a:xfrm>
            <a:off x="250825" y="908050"/>
            <a:ext cx="8713788" cy="151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it-IT" sz="2600" b="1" u="sng" smtClean="0">
                <a:solidFill>
                  <a:srgbClr val="002060"/>
                </a:solidFill>
              </a:rPr>
              <a:t>La certificazione QUALIFICA il Professionista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2600" u="sng" smtClean="0">
                <a:solidFill>
                  <a:srgbClr val="002060"/>
                </a:solidFill>
              </a:rPr>
              <a:t>che si è formato secondo le indicazioni della Commissione Nazionale ECM</a:t>
            </a:r>
            <a:endParaRPr lang="it-IT" sz="260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it-IT" sz="2600" smtClean="0">
              <a:solidFill>
                <a:srgbClr val="002060"/>
              </a:solidFill>
            </a:endParaRP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329723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0825" y="2708275"/>
            <a:ext cx="8642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sz="2600">
                <a:solidFill>
                  <a:srgbClr val="002060"/>
                </a:solidFill>
                <a:latin typeface="Verdana" pitchFamily="34" charset="0"/>
              </a:rPr>
              <a:t>Il professionista è qualificato come </a:t>
            </a:r>
            <a:r>
              <a:rPr lang="it-IT" sz="2600" b="1">
                <a:solidFill>
                  <a:srgbClr val="002060"/>
                </a:solidFill>
                <a:latin typeface="Verdana" pitchFamily="34" charset="0"/>
              </a:rPr>
              <a:t>soggetto che ha svolto in maniera conforme un percorso formativo di ECM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contenuto 2"/>
          <p:cNvSpPr>
            <a:spLocks noGrp="1"/>
          </p:cNvSpPr>
          <p:nvPr>
            <p:ph idx="1"/>
          </p:nvPr>
        </p:nvSpPr>
        <p:spPr>
          <a:xfrm>
            <a:off x="468313" y="692150"/>
            <a:ext cx="8183562" cy="418782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it-IT" sz="2400" b="1" smtClean="0">
                <a:solidFill>
                  <a:srgbClr val="1038A8"/>
                </a:solidFill>
              </a:rPr>
              <a:t>La Certificazione viene rilasciata alla fine del triennio su richiesta del professionista:</a:t>
            </a:r>
          </a:p>
          <a:p>
            <a:pPr marL="0" indent="0">
              <a:buFont typeface="Wingdings 2" pitchFamily="18" charset="2"/>
              <a:buNone/>
            </a:pPr>
            <a:endParaRPr lang="it-IT" sz="1200" b="1" smtClean="0">
              <a:solidFill>
                <a:srgbClr val="1038A8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it-IT" sz="1800" b="1" smtClean="0">
                <a:solidFill>
                  <a:srgbClr val="002060"/>
                </a:solidFill>
              </a:rPr>
              <a:t>Dall’Accordo Stato-Regioni del 2012…</a:t>
            </a:r>
            <a:endParaRPr lang="it-IT" sz="1800" i="1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endParaRPr lang="it-IT" sz="1200" i="1" smtClean="0">
              <a:solidFill>
                <a:srgbClr val="002060"/>
              </a:solidFill>
              <a:cs typeface="Arial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it-IT" sz="20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«L’atto certificativo, a cura dell’Ordine, del Collegio e dell’Associazione professionale territoriale di riferimento, è rilasciato previa richiesta da parte del professionista sanitario interessato»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79388" y="3573463"/>
            <a:ext cx="4321175" cy="1939925"/>
          </a:xfrm>
          <a:prstGeom prst="rect">
            <a:avLst/>
          </a:prstGeom>
          <a:noFill/>
          <a:ln w="1905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it-IT" sz="2000">
                <a:solidFill>
                  <a:srgbClr val="002060"/>
                </a:solidFill>
                <a:latin typeface="Verdana" pitchFamily="34" charset="0"/>
              </a:rPr>
              <a:t> La </a:t>
            </a:r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certificazione avviene con l’utilizzo del Co.Ge.A.P.S.</a:t>
            </a:r>
            <a:r>
              <a:rPr lang="it-IT" sz="2000">
                <a:solidFill>
                  <a:srgbClr val="002060"/>
                </a:solidFill>
                <a:latin typeface="Verdana" pitchFamily="34" charset="0"/>
              </a:rPr>
              <a:t> come banca dati partecipazioni e </a:t>
            </a:r>
            <a:r>
              <a:rPr lang="it-IT" sz="2000" b="1">
                <a:solidFill>
                  <a:srgbClr val="002060"/>
                </a:solidFill>
                <a:latin typeface="Verdana" pitchFamily="34" charset="0"/>
              </a:rPr>
              <a:t>strumento di valutazione della posizione formativa del Professionista  </a:t>
            </a: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213100"/>
            <a:ext cx="44910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AutoShape 10"/>
          <p:cNvSpPr>
            <a:spLocks noChangeArrowheads="1"/>
          </p:cNvSpPr>
          <p:nvPr/>
        </p:nvSpPr>
        <p:spPr bwMode="auto">
          <a:xfrm rot="-5400000">
            <a:off x="3176588" y="4967288"/>
            <a:ext cx="865187" cy="1963737"/>
          </a:xfrm>
          <a:prstGeom prst="downArrow">
            <a:avLst>
              <a:gd name="adj1" fmla="val 50000"/>
              <a:gd name="adj2" fmla="val 107812"/>
            </a:avLst>
          </a:prstGeom>
          <a:solidFill>
            <a:srgbClr val="3399FF"/>
          </a:solidFill>
          <a:ln w="9398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contenuto 2"/>
          <p:cNvSpPr>
            <a:spLocks noGrp="1"/>
          </p:cNvSpPr>
          <p:nvPr>
            <p:ph idx="1"/>
          </p:nvPr>
        </p:nvSpPr>
        <p:spPr>
          <a:xfrm>
            <a:off x="395288" y="836613"/>
            <a:ext cx="8328025" cy="13874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it-IT" sz="2400" smtClean="0">
                <a:solidFill>
                  <a:srgbClr val="002060"/>
                </a:solidFill>
              </a:rPr>
              <a:t>Co.Ge.A.P.S. </a:t>
            </a:r>
            <a:r>
              <a:rPr lang="it-IT" sz="2400" b="1" smtClean="0">
                <a:solidFill>
                  <a:srgbClr val="002060"/>
                </a:solidFill>
              </a:rPr>
              <a:t>renderà disponibile il software </a:t>
            </a:r>
            <a:r>
              <a:rPr lang="it-IT" sz="2400" smtClean="0">
                <a:solidFill>
                  <a:srgbClr val="002060"/>
                </a:solidFill>
              </a:rPr>
              <a:t>che, in maniera automatica sulla base dei dati presenti e inseriti:</a:t>
            </a:r>
          </a:p>
        </p:txBody>
      </p:sp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492500" y="188913"/>
            <a:ext cx="2808288" cy="703262"/>
          </a:xfrm>
          <a:prstGeom prst="rect">
            <a:avLst/>
          </a:prstGeom>
          <a:noFill/>
          <a:ln>
            <a:noFill/>
          </a:ln>
          <a:extLst/>
        </p:spPr>
        <p:txBody>
          <a:bodyPr lIns="182880" tIns="91440"/>
          <a:lstStyle/>
          <a:p>
            <a:pPr algn="ctr" defTabSz="449263">
              <a:spcBef>
                <a:spcPts val="250"/>
              </a:spcBef>
              <a:buClr>
                <a:srgbClr val="F07F09"/>
              </a:buClr>
              <a:buSzPct val="80000"/>
              <a:tabLst>
                <a:tab pos="2587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  <a:defRPr/>
            </a:pPr>
            <a:r>
              <a:rPr lang="it-IT" sz="28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Il software</a:t>
            </a:r>
          </a:p>
          <a:p>
            <a:pPr defTabSz="449263">
              <a:spcBef>
                <a:spcPts val="250"/>
              </a:spcBef>
              <a:tabLst>
                <a:tab pos="2587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  <a:defRPr/>
            </a:pPr>
            <a:endParaRPr lang="it-IT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95288" y="2205038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1038A8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it-IT" b="1">
                <a:solidFill>
                  <a:srgbClr val="1038A8"/>
                </a:solidFill>
                <a:latin typeface="Verdana" pitchFamily="34" charset="0"/>
              </a:rPr>
              <a:t> Calcola il fabbisogno formativo individuale per il triennio in considerazione: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2997200"/>
            <a:ext cx="7058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>
              <a:buClr>
                <a:srgbClr val="1038A8"/>
              </a:buClr>
              <a:buFont typeface="Wingdings" pitchFamily="2" charset="2"/>
              <a:buChar char="ü"/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Del debito formativo standard </a:t>
            </a:r>
          </a:p>
          <a:p>
            <a:pPr lvl="4">
              <a:buClr>
                <a:srgbClr val="1038A8"/>
              </a:buClr>
              <a:buFont typeface="Wingdings" pitchFamily="2" charset="2"/>
              <a:buChar char="ü"/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Di eventuali riduzione definite da CNFC</a:t>
            </a:r>
          </a:p>
          <a:p>
            <a:pPr lvl="4">
              <a:buClr>
                <a:srgbClr val="1038A8"/>
              </a:buClr>
              <a:buFont typeface="Wingdings" pitchFamily="2" charset="2"/>
              <a:buChar char="ü"/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Di eventuali esenzioni inserite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39750" y="4076700"/>
            <a:ext cx="697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 Confronta il fabbisogno formativo individuale, con: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835150" y="4508500"/>
            <a:ext cx="6719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1038A8"/>
              </a:buClr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La</a:t>
            </a:r>
            <a:r>
              <a:rPr lang="it-IT">
                <a:latin typeface="Verdana" pitchFamily="34" charset="0"/>
              </a:rPr>
              <a:t> </a:t>
            </a:r>
            <a:r>
              <a:rPr lang="it-IT">
                <a:solidFill>
                  <a:srgbClr val="1038A8"/>
                </a:solidFill>
                <a:latin typeface="Verdana" pitchFamily="34" charset="0"/>
              </a:rPr>
              <a:t>formazione effettuata secondo le norme della CNFC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68313" y="5013325"/>
            <a:ext cx="8459787" cy="12001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it-IT" sz="2400" b="1">
                <a:solidFill>
                  <a:srgbClr val="3399FF"/>
                </a:solidFill>
                <a:latin typeface="Verdana" pitchFamily="34" charset="0"/>
              </a:rPr>
              <a:t>Al fine di ‘suggerire’ un giudizio di certificazione che, in ultima analisi, deve essere valutato da Ordini, Collegi e Associazioni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395288" y="2205038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1038A8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it-IT" b="1">
                <a:solidFill>
                  <a:srgbClr val="1E53EA"/>
                </a:solidFill>
                <a:latin typeface="Verdana" pitchFamily="34" charset="0"/>
              </a:rPr>
              <a:t>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Calcola il fabbisogno formativo individuale per il triennio in considerazione: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4"/>
          <p:cNvSpPr txBox="1">
            <a:spLocks noChangeArrowheads="1"/>
          </p:cNvSpPr>
          <p:nvPr/>
        </p:nvSpPr>
        <p:spPr bwMode="auto">
          <a:xfrm>
            <a:off x="2268538" y="765175"/>
            <a:ext cx="5072062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logica certificativa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50825" y="1557338"/>
            <a:ext cx="812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>
                <a:solidFill>
                  <a:srgbClr val="002060"/>
                </a:solidFill>
                <a:latin typeface="Verdana" pitchFamily="34" charset="0"/>
              </a:rPr>
              <a:t>Al netto di ulteriori specifiche della CNFC, </a:t>
            </a:r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la logica certificativa si baserà su un concetto di confronto con esito tra: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23850" y="2455863"/>
            <a:ext cx="80660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2200" b="1">
                <a:solidFill>
                  <a:srgbClr val="B40000"/>
                </a:solidFill>
                <a:latin typeface="Verdana" pitchFamily="34" charset="0"/>
              </a:rPr>
              <a:t>OBBLIGO FORMATIVO</a:t>
            </a:r>
          </a:p>
          <a:p>
            <a:pPr>
              <a:tabLst>
                <a:tab pos="457200" algn="l"/>
              </a:tabLst>
            </a:pPr>
            <a:endParaRPr lang="it-IT" sz="1000">
              <a:solidFill>
                <a:srgbClr val="B40000"/>
              </a:solidFill>
              <a:latin typeface="Verdana" pitchFamily="34" charset="0"/>
            </a:endParaRPr>
          </a:p>
          <a:p>
            <a:pPr>
              <a:tabLst>
                <a:tab pos="457200" algn="l"/>
              </a:tabLst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Obbligo formativo individuale determinato</a:t>
            </a:r>
            <a:r>
              <a:rPr lang="it-IT"/>
              <a:t> </a:t>
            </a:r>
            <a:r>
              <a:rPr lang="it-IT">
                <a:solidFill>
                  <a:srgbClr val="1038A8"/>
                </a:solidFill>
                <a:latin typeface="Verdana" pitchFamily="34" charset="0"/>
              </a:rPr>
              <a:t>da obbligo normativo, al netto di eventuali titoli a riduzioni, esenzioni e esoneri.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74638" y="4098925"/>
            <a:ext cx="84359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2200" b="1">
                <a:solidFill>
                  <a:srgbClr val="B40000"/>
                </a:solidFill>
                <a:latin typeface="Verdana" pitchFamily="34" charset="0"/>
              </a:rPr>
              <a:t>FORMAZIONE EFFETTUATA CONFORME ALLE NORME</a:t>
            </a:r>
          </a:p>
          <a:p>
            <a:pPr algn="ctr">
              <a:tabLst>
                <a:tab pos="457200" algn="l"/>
              </a:tabLst>
            </a:pPr>
            <a:endParaRPr lang="it-IT" sz="2200">
              <a:solidFill>
                <a:srgbClr val="B40000"/>
              </a:solidFill>
              <a:latin typeface="Verdana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Rispetto delle regole normative e,</a:t>
            </a:r>
            <a:r>
              <a:rPr lang="it-IT" sz="2000"/>
              <a:t> </a:t>
            </a:r>
            <a:r>
              <a:rPr lang="it-IT">
                <a:solidFill>
                  <a:srgbClr val="1038A8"/>
                </a:solidFill>
                <a:latin typeface="Verdana" pitchFamily="34" charset="0"/>
              </a:rPr>
              <a:t>in prospettiva,</a:t>
            </a:r>
          </a:p>
          <a:p>
            <a:pPr algn="ctr">
              <a:tabLst>
                <a:tab pos="457200" algn="l"/>
              </a:tabLst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nel rispetto di criteri qualitativi</a:t>
            </a:r>
            <a:r>
              <a:rPr lang="it-IT" sz="1600">
                <a:solidFill>
                  <a:srgbClr val="1038A8"/>
                </a:solidFill>
                <a:latin typeface="Verdana" pitchFamily="34" charset="0"/>
              </a:rPr>
              <a:t>.</a:t>
            </a:r>
          </a:p>
          <a:p>
            <a:pPr algn="ctr" eaLnBrk="0" hangingPunct="0">
              <a:tabLst>
                <a:tab pos="457200" algn="l"/>
              </a:tabLst>
            </a:pPr>
            <a:endParaRPr lang="it-IT" sz="1600">
              <a:solidFill>
                <a:srgbClr val="1038A8"/>
              </a:solidFill>
              <a:latin typeface="Verdana" pitchFamily="34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067175" y="3644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2060"/>
                </a:solidFill>
                <a:latin typeface="Verdana" pitchFamily="34" charset="0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contenuto 2"/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392613"/>
          </a:xfrm>
        </p:spPr>
        <p:txBody>
          <a:bodyPr/>
          <a:lstStyle/>
          <a:p>
            <a:pPr marL="0" indent="0" algn="just">
              <a:buClr>
                <a:srgbClr val="1E53EA"/>
              </a:buClr>
              <a:buFont typeface="Wingdings 2" pitchFamily="18" charset="2"/>
              <a:buChar char="Ù"/>
            </a:pPr>
            <a:r>
              <a:rPr lang="it-IT" sz="2400" b="1" smtClean="0">
                <a:solidFill>
                  <a:srgbClr val="002060"/>
                </a:solidFill>
              </a:rPr>
              <a:t> La Segreteria della Commissione</a:t>
            </a:r>
            <a:r>
              <a:rPr lang="it-IT" sz="2400" smtClean="0">
                <a:solidFill>
                  <a:srgbClr val="002060"/>
                </a:solidFill>
              </a:rPr>
              <a:t>, con il supporto di delegati delle Professioni sanitarie regolate ma non Ordinate, </a:t>
            </a:r>
            <a:r>
              <a:rPr lang="it-IT" sz="2400" b="1" smtClean="0">
                <a:solidFill>
                  <a:srgbClr val="002060"/>
                </a:solidFill>
              </a:rPr>
              <a:t>procederà alla certificazione dei Professionisti non iscritti ad alcuna Associazione rappresentativa</a:t>
            </a:r>
            <a:r>
              <a:rPr lang="it-IT" sz="240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Clr>
                <a:srgbClr val="1E53EA"/>
              </a:buClr>
              <a:buFont typeface="Wingdings 2" pitchFamily="18" charset="2"/>
              <a:buChar char="Ù"/>
            </a:pPr>
            <a:endParaRPr lang="it-IT" smtClean="0">
              <a:solidFill>
                <a:srgbClr val="1038A8"/>
              </a:solidFill>
            </a:endParaRPr>
          </a:p>
          <a:p>
            <a:pPr marL="0" indent="0" algn="just">
              <a:buClr>
                <a:srgbClr val="1E53EA"/>
              </a:buClr>
              <a:buFont typeface="Wingdings 2" pitchFamily="18" charset="2"/>
              <a:buChar char="Ù"/>
            </a:pPr>
            <a:r>
              <a:rPr lang="it-IT" sz="2200" smtClean="0">
                <a:solidFill>
                  <a:srgbClr val="1038A8"/>
                </a:solidFill>
              </a:rPr>
              <a:t> </a:t>
            </a:r>
            <a:r>
              <a:rPr lang="it-IT" sz="2200" smtClean="0">
                <a:solidFill>
                  <a:srgbClr val="002060"/>
                </a:solidFill>
              </a:rPr>
              <a:t>Per svolgere questa funzione la Segreteria della Commissione Nazionale </a:t>
            </a:r>
            <a:r>
              <a:rPr lang="it-IT" sz="2200" b="1" smtClean="0">
                <a:solidFill>
                  <a:srgbClr val="002060"/>
                </a:solidFill>
              </a:rPr>
              <a:t>si avvarrà dell’infrastruttura  Co.Ge.A.P.S.</a:t>
            </a:r>
            <a:endParaRPr lang="it-IT" sz="2200" smtClean="0">
              <a:solidFill>
                <a:srgbClr val="002060"/>
              </a:solidFill>
            </a:endParaRPr>
          </a:p>
        </p:txBody>
      </p:sp>
      <p:sp>
        <p:nvSpPr>
          <p:cNvPr id="6146" name="CasellaDiTesto 4"/>
          <p:cNvSpPr txBox="1">
            <a:spLocks noChangeArrowheads="1"/>
          </p:cNvSpPr>
          <p:nvPr/>
        </p:nvSpPr>
        <p:spPr bwMode="auto">
          <a:xfrm>
            <a:off x="250825" y="692150"/>
            <a:ext cx="856932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certificazione per i professionisti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non iscritti alle Associazioni professionali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contenuto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16557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it-IT" sz="2200" smtClean="0">
                <a:solidFill>
                  <a:srgbClr val="002060"/>
                </a:solidFill>
                <a:cs typeface="Arial" charset="0"/>
              </a:rPr>
              <a:t> La certificazione </a:t>
            </a:r>
            <a:r>
              <a:rPr lang="it-IT" sz="2200" b="1" smtClean="0">
                <a:solidFill>
                  <a:srgbClr val="002060"/>
                </a:solidFill>
                <a:cs typeface="Arial" charset="0"/>
              </a:rPr>
              <a:t>relativa al triennio in corso</a:t>
            </a:r>
            <a:r>
              <a:rPr lang="it-IT" sz="2200" smtClean="0">
                <a:solidFill>
                  <a:srgbClr val="002060"/>
                </a:solidFill>
                <a:cs typeface="Arial" charset="0"/>
              </a:rPr>
              <a:t> (non è prevista per il passato) é </a:t>
            </a:r>
            <a:r>
              <a:rPr lang="it-IT" sz="2200" b="1" smtClean="0">
                <a:solidFill>
                  <a:srgbClr val="002060"/>
                </a:solidFill>
                <a:cs typeface="Arial" charset="0"/>
              </a:rPr>
              <a:t>rilasciata solo ai Professionisti in regola con l’obbligo formativo</a:t>
            </a:r>
            <a:r>
              <a:rPr lang="it-IT" sz="2200" smtClean="0">
                <a:solidFill>
                  <a:srgbClr val="002060"/>
                </a:solidFill>
                <a:cs typeface="Arial" charset="0"/>
              </a:rPr>
              <a:t> individuale assolto secondo le norme definite dalla CNFC</a:t>
            </a:r>
          </a:p>
        </p:txBody>
      </p:sp>
      <p:sp>
        <p:nvSpPr>
          <p:cNvPr id="6146" name="CasellaDiTesto 4"/>
          <p:cNvSpPr txBox="1">
            <a:spLocks noChangeArrowheads="1"/>
          </p:cNvSpPr>
          <p:nvPr/>
        </p:nvSpPr>
        <p:spPr bwMode="auto">
          <a:xfrm>
            <a:off x="250825" y="692150"/>
            <a:ext cx="8569325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La certificazione – qualche dettaglio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39750" y="3113088"/>
            <a:ext cx="84597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it-IT" sz="2200">
                <a:solidFill>
                  <a:srgbClr val="002060"/>
                </a:solidFill>
                <a:latin typeface="Verdana" pitchFamily="34" charset="0"/>
              </a:rPr>
              <a:t> Gli attuali requisiti certificativi sono </a:t>
            </a:r>
            <a:r>
              <a:rPr lang="it-IT" sz="2200" b="1">
                <a:solidFill>
                  <a:srgbClr val="002060"/>
                </a:solidFill>
                <a:latin typeface="Verdana" pitchFamily="34" charset="0"/>
              </a:rPr>
              <a:t>in evoluzione</a:t>
            </a:r>
            <a:r>
              <a:rPr lang="it-IT" sz="2200">
                <a:solidFill>
                  <a:srgbClr val="002060"/>
                </a:solidFill>
                <a:latin typeface="Verdana" pitchFamily="34" charset="0"/>
              </a:rPr>
              <a:t> e sempre più </a:t>
            </a:r>
            <a:r>
              <a:rPr lang="it-IT" sz="2200" b="1">
                <a:solidFill>
                  <a:srgbClr val="002060"/>
                </a:solidFill>
                <a:latin typeface="Verdana" pitchFamily="34" charset="0"/>
              </a:rPr>
              <a:t>orientati ad introdurre elementi «qualitativi».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8313" y="4573588"/>
            <a:ext cx="8318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it-IT" sz="2200">
                <a:solidFill>
                  <a:srgbClr val="002060"/>
                </a:solidFill>
                <a:latin typeface="Verdana" pitchFamily="34" charset="0"/>
              </a:rPr>
              <a:t> Il </a:t>
            </a:r>
            <a:r>
              <a:rPr lang="it-IT" sz="2200" b="1">
                <a:solidFill>
                  <a:srgbClr val="002060"/>
                </a:solidFill>
                <a:latin typeface="Verdana" pitchFamily="34" charset="0"/>
              </a:rPr>
              <a:t>percorso ‘storico’</a:t>
            </a:r>
            <a:r>
              <a:rPr lang="it-IT" sz="2200">
                <a:solidFill>
                  <a:srgbClr val="002060"/>
                </a:solidFill>
                <a:latin typeface="Verdana" pitchFamily="34" charset="0"/>
              </a:rPr>
              <a:t> è invece oggi </a:t>
            </a:r>
            <a:r>
              <a:rPr lang="it-IT" sz="2200" b="1">
                <a:solidFill>
                  <a:srgbClr val="002060"/>
                </a:solidFill>
                <a:latin typeface="Verdana" pitchFamily="34" charset="0"/>
              </a:rPr>
              <a:t>principalmente quantitativo</a:t>
            </a:r>
            <a:r>
              <a:rPr lang="it-IT" sz="2200">
                <a:solidFill>
                  <a:srgbClr val="002060"/>
                </a:solidFill>
                <a:latin typeface="Verdana" pitchFamily="34" charset="0"/>
              </a:rPr>
              <a:t>, per problematiche relative all’acquisizione e standardizzazione dei dati, che sono state un’ulteriore spinta verso i nuovi elementi qualitativi.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468313" y="381000"/>
            <a:ext cx="8318500" cy="363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Conclusioni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200" b="1" dirty="0">
              <a:solidFill>
                <a:srgbClr val="1E53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Il processo di Educazione Continua in Medicina (ECM)  è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un processo in continua evoluzione e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miglioramento</a:t>
            </a: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secondo un processo ‘</a:t>
            </a:r>
            <a:r>
              <a:rPr lang="it-IT" sz="2200" dirty="0" err="1">
                <a:solidFill>
                  <a:srgbClr val="002060"/>
                </a:solidFill>
                <a:latin typeface="Verdana" pitchFamily="34" charset="0"/>
              </a:rPr>
              <a:t>step</a:t>
            </a: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Verdana" pitchFamily="34" charset="0"/>
              </a:rPr>
              <a:t>step</a:t>
            </a: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’.</a:t>
            </a:r>
            <a:endParaRPr lang="it-IT" sz="2200" dirty="0">
              <a:solidFill>
                <a:srgbClr val="002060"/>
              </a:solidFill>
              <a:latin typeface="Verdana" pitchFamily="34" charset="0"/>
            </a:endParaRP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Da una normativa ECM che si basava su una quantificazione dei crediti,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il sistema si sta evolvendo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verso una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logica qualitativa</a:t>
            </a: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. </a:t>
            </a:r>
          </a:p>
          <a:p>
            <a:pPr algn="just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>
                <a:solidFill>
                  <a:srgbClr val="002060"/>
                </a:solidFill>
                <a:latin typeface="Verdana" pitchFamily="34" charset="0"/>
              </a:rPr>
              <a:t>Tale evoluzione necessita di </a:t>
            </a:r>
            <a:r>
              <a:rPr lang="it-IT" sz="2200" b="1" dirty="0">
                <a:solidFill>
                  <a:srgbClr val="002060"/>
                </a:solidFill>
                <a:latin typeface="Verdana" pitchFamily="34" charset="0"/>
              </a:rPr>
              <a:t>regole e strumenti per poter aver corso nel tempo:</a:t>
            </a:r>
          </a:p>
        </p:txBody>
      </p:sp>
      <p:sp>
        <p:nvSpPr>
          <p:cNvPr id="104451" name="Freccia in giù 2"/>
          <p:cNvSpPr>
            <a:spLocks noChangeArrowheads="1"/>
          </p:cNvSpPr>
          <p:nvPr/>
        </p:nvSpPr>
        <p:spPr bwMode="auto">
          <a:xfrm>
            <a:off x="4500563" y="4365625"/>
            <a:ext cx="358775" cy="358775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24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Freccia in giù 3"/>
          <p:cNvSpPr/>
          <p:nvPr/>
        </p:nvSpPr>
        <p:spPr bwMode="auto">
          <a:xfrm>
            <a:off x="4500563" y="5229225"/>
            <a:ext cx="358775" cy="4302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400" dirty="0">
              <a:solidFill>
                <a:srgbClr val="00CC99">
                  <a:lumMod val="75000"/>
                </a:srgbClr>
              </a:solidFill>
              <a:latin typeface="Times New Roman" pitchFamily="16" charset="0"/>
            </a:endParaRPr>
          </a:p>
        </p:txBody>
      </p:sp>
      <p:pic>
        <p:nvPicPr>
          <p:cNvPr id="1044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5716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11188" y="3933825"/>
            <a:ext cx="8116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>
                <a:solidFill>
                  <a:srgbClr val="B40000"/>
                </a:solidFill>
                <a:latin typeface="Verdana" pitchFamily="34" charset="0"/>
              </a:rPr>
              <a:t> </a:t>
            </a:r>
            <a:r>
              <a:rPr lang="it-IT" b="1">
                <a:solidFill>
                  <a:srgbClr val="B40000"/>
                </a:solidFill>
                <a:latin typeface="Verdana" pitchFamily="34" charset="0"/>
              </a:rPr>
              <a:t>Certificazione dei crediti su base quantitativa e di conformità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124075" y="4795838"/>
            <a:ext cx="511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 b="1">
                <a:solidFill>
                  <a:srgbClr val="1038A8"/>
                </a:solidFill>
                <a:latin typeface="Verdana" pitchFamily="34" charset="0"/>
              </a:rPr>
              <a:t>Certificazione  del Dossier Formativo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939800" y="5732463"/>
            <a:ext cx="708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b="1">
                <a:solidFill>
                  <a:srgbClr val="00A479"/>
                </a:solidFill>
                <a:latin typeface="Verdana" pitchFamily="34" charset="0"/>
              </a:rPr>
              <a:t>Certificazione del percorso formativo come parte del </a:t>
            </a:r>
          </a:p>
          <a:p>
            <a:pPr algn="ctr"/>
            <a:r>
              <a:rPr lang="it-IT" b="1">
                <a:solidFill>
                  <a:srgbClr val="00A479"/>
                </a:solidFill>
                <a:latin typeface="Verdana" pitchFamily="34" charset="0"/>
              </a:rPr>
              <a:t>Processo di (ri)certificazione delle competenze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5" grpId="0"/>
      <p:bldP spid="1044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8"/>
          <p:cNvSpPr txBox="1">
            <a:spLocks noChangeArrowheads="1"/>
          </p:cNvSpPr>
          <p:nvPr/>
        </p:nvSpPr>
        <p:spPr bwMode="auto">
          <a:xfrm>
            <a:off x="6875463" y="5157788"/>
            <a:ext cx="160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b="1">
                <a:solidFill>
                  <a:srgbClr val="002060"/>
                </a:solidFill>
                <a:latin typeface="Century" pitchFamily="18" charset="0"/>
              </a:rPr>
              <a:t>Grazie</a:t>
            </a:r>
          </a:p>
        </p:txBody>
      </p:sp>
      <p:pic>
        <p:nvPicPr>
          <p:cNvPr id="105475" name="Picture 4" descr="http://t3.gstatic.com/images?q=tbn:ANd9GcTEO-JKxZ7NUYlpGr3TLdee5BY7KYuEO681d9953qArqSJydnil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4324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6" descr="http://t3.gstatic.com/images?q=tbn:ANd9GcRUVoTVGzMbOU4lBnwaCbtXUbkKQhAgSsdqeRt3T1t-2DPqXh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19446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351838" cy="2159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sz="16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	[…]</a:t>
            </a:r>
          </a:p>
          <a:p>
            <a:pPr algn="just">
              <a:spcBef>
                <a:spcPct val="0"/>
              </a:spcBef>
            </a:pPr>
            <a:r>
              <a:rPr lang="it-IT" sz="16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	</a:t>
            </a:r>
            <a:r>
              <a:rPr lang="it-IT" sz="18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Il sistema di registrazione dovrà costituire oltre che un processo necessario alla </a:t>
            </a:r>
            <a:r>
              <a:rPr lang="it-IT" sz="1800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certificazione dei crediti formativi da parte di Ordini, Collegi e Associazioni professionali,</a:t>
            </a:r>
            <a:r>
              <a:rPr lang="it-IT" sz="18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 anche un modello integrato di anagrafe dei crediti che consenta </a:t>
            </a:r>
            <a:r>
              <a:rPr lang="it-IT" sz="1800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analisi statistiche per area geografica </a:t>
            </a:r>
            <a:r>
              <a:rPr lang="it-IT" sz="18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(provinciale, regionale) </a:t>
            </a:r>
            <a:r>
              <a:rPr lang="it-IT" sz="1800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e per le diverse tipologie professionali.</a:t>
            </a:r>
            <a:r>
              <a:rPr lang="it-IT" sz="18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 A questo sistema dovranno far riferimento criteri di verifica, di pianificazione e di implementazione dell’ECM.</a:t>
            </a:r>
            <a:endParaRPr lang="it-IT" sz="1600" i="1" smtClean="0">
              <a:solidFill>
                <a:srgbClr val="002060"/>
              </a:solidFill>
              <a:latin typeface="Century" pitchFamily="18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it-IT" sz="16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	[…]</a:t>
            </a:r>
          </a:p>
        </p:txBody>
      </p:sp>
      <p:sp>
        <p:nvSpPr>
          <p:cNvPr id="182276" name="Titolo 1"/>
          <p:cNvSpPr>
            <a:spLocks/>
          </p:cNvSpPr>
          <p:nvPr/>
        </p:nvSpPr>
        <p:spPr bwMode="auto">
          <a:xfrm>
            <a:off x="1403350" y="765175"/>
            <a:ext cx="66246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La Registrazione dei crediti</a:t>
            </a:r>
            <a:r>
              <a:rPr lang="it-IT" sz="3200" b="1">
                <a:solidFill>
                  <a:srgbClr val="FF8D3E"/>
                </a:solidFill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506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Dall’Accordo Stato-Regioni del 2007…</a:t>
            </a:r>
          </a:p>
        </p:txBody>
      </p:sp>
      <p:sp>
        <p:nvSpPr>
          <p:cNvPr id="80901" name="AutoShape 10"/>
          <p:cNvSpPr>
            <a:spLocks noChangeArrowheads="1"/>
          </p:cNvSpPr>
          <p:nvPr/>
        </p:nvSpPr>
        <p:spPr bwMode="auto">
          <a:xfrm rot="-5400000">
            <a:off x="1007269" y="4545806"/>
            <a:ext cx="865188" cy="1368425"/>
          </a:xfrm>
          <a:prstGeom prst="downArrow">
            <a:avLst>
              <a:gd name="adj1" fmla="val 50000"/>
              <a:gd name="adj2" fmla="val 75128"/>
            </a:avLst>
          </a:prstGeom>
          <a:solidFill>
            <a:srgbClr val="3399FF"/>
          </a:solidFill>
          <a:ln w="9398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2555875" y="4221163"/>
            <a:ext cx="5975350" cy="2060575"/>
          </a:xfrm>
          <a:prstGeom prst="rect">
            <a:avLst/>
          </a:prstGeom>
          <a:noFill/>
          <a:ln w="19050">
            <a:solidFill>
              <a:srgbClr val="1E53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b="1">
                <a:solidFill>
                  <a:srgbClr val="041D9A"/>
                </a:solidFill>
                <a:latin typeface="Berlin Sans FB Demi" pitchFamily="34" charset="0"/>
              </a:rPr>
              <a:t>ORDINI, COLLEGI E ASSOCIAZIONI SI AVVALGONO DEL CO.GE.A.P.S. PER LA </a:t>
            </a:r>
            <a:r>
              <a:rPr lang="it-IT" sz="3200" b="1" u="sng">
                <a:solidFill>
                  <a:srgbClr val="041D9A"/>
                </a:solidFill>
                <a:latin typeface="Berlin Sans FB Demi" pitchFamily="34" charset="0"/>
              </a:rPr>
              <a:t>CERTIFICAZIONE</a:t>
            </a:r>
            <a:endParaRPr lang="it-IT" sz="3200" b="1" u="sng"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 descr="7392165-certificato-di-completamento-mod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796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Titolo 1"/>
          <p:cNvSpPr>
            <a:spLocks noGrp="1"/>
          </p:cNvSpPr>
          <p:nvPr>
            <p:ph type="title" idx="4294967295"/>
          </p:nvPr>
        </p:nvSpPr>
        <p:spPr>
          <a:xfrm>
            <a:off x="179388" y="476250"/>
            <a:ext cx="6480175" cy="782638"/>
          </a:xfrm>
        </p:spPr>
        <p:txBody>
          <a:bodyPr/>
          <a:lstStyle/>
          <a:p>
            <a:pPr>
              <a:defRPr/>
            </a:pPr>
            <a:r>
              <a:rPr lang="it-IT" sz="3200" dirty="0" smtClean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La certificazione</a:t>
            </a:r>
            <a:r>
              <a:rPr lang="it-IT" dirty="0" smtClean="0">
                <a:ea typeface="Lucida Sans Unicode" pitchFamily="34" charset="0"/>
              </a:rPr>
              <a:t> </a:t>
            </a:r>
            <a:r>
              <a:rPr lang="it-IT" sz="3200" dirty="0" smtClean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Lucida Sans Unicode" pitchFamily="34" charset="0"/>
              </a:rPr>
              <a:t>dei crediti</a:t>
            </a:r>
            <a:r>
              <a:rPr lang="it-IT" dirty="0" smtClean="0">
                <a:ea typeface="Lucida Sans Unicode" pitchFamily="34" charset="0"/>
              </a:rPr>
              <a:t> </a:t>
            </a:r>
          </a:p>
        </p:txBody>
      </p:sp>
      <p:sp>
        <p:nvSpPr>
          <p:cNvPr id="81924" name="Segnaposto contenuto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8856663" cy="2376487"/>
          </a:xfrm>
        </p:spPr>
        <p:txBody>
          <a:bodyPr/>
          <a:lstStyle/>
          <a:p>
            <a:pPr marL="0" indent="0" algn="just">
              <a:lnSpc>
                <a:spcPct val="80000"/>
              </a:lnSpc>
            </a:pPr>
            <a:r>
              <a:rPr lang="it-IT" sz="2000" b="1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“Gli Ordini professionali rivestono il ruolo di garante della</a:t>
            </a:r>
            <a:r>
              <a:rPr lang="it-IT" sz="2000" b="1" i="1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it-IT" sz="2000" b="1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professione e di certificatore della formazione continua….</a:t>
            </a:r>
          </a:p>
          <a:p>
            <a:pPr marL="0" indent="0" algn="just">
              <a:lnSpc>
                <a:spcPct val="80000"/>
              </a:lnSpc>
            </a:pPr>
            <a:r>
              <a:rPr lang="it-IT" sz="20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 </a:t>
            </a:r>
            <a:r>
              <a:rPr lang="it-IT" sz="2000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Gli Ordini,</a:t>
            </a:r>
            <a:r>
              <a:rPr lang="it-IT" sz="20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 […] </a:t>
            </a:r>
            <a:r>
              <a:rPr lang="it-IT" sz="2000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potranno altresì garantire l’appropriatezza della formazione continua rispetto agli obiettivi formativi e alla professione svolta</a:t>
            </a:r>
            <a:r>
              <a:rPr lang="it-IT" sz="20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, nonché delle strategie formative poste in essere, svolgendo una funzione di consulenza verso i propri associati e di indirizzo, in sede di Commissione, per l’armonizzazione tra offerta e partecipazione formativa.”</a:t>
            </a:r>
          </a:p>
          <a:p>
            <a:pPr marL="0" indent="0">
              <a:lnSpc>
                <a:spcPct val="80000"/>
              </a:lnSpc>
            </a:pPr>
            <a:endParaRPr lang="it-IT" sz="1600" i="1" smtClean="0">
              <a:solidFill>
                <a:srgbClr val="041D9A"/>
              </a:solidFill>
              <a:latin typeface="Century" pitchFamily="18" charset="0"/>
              <a:cs typeface="Arial" charset="0"/>
            </a:endParaRP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5065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Dall’Accordo Stato-Regioni del 2007…</a:t>
            </a:r>
          </a:p>
        </p:txBody>
      </p:sp>
      <p:sp>
        <p:nvSpPr>
          <p:cNvPr id="81926" name="AutoShape 10"/>
          <p:cNvSpPr>
            <a:spLocks noChangeArrowheads="1"/>
          </p:cNvSpPr>
          <p:nvPr/>
        </p:nvSpPr>
        <p:spPr bwMode="auto">
          <a:xfrm rot="-5400000">
            <a:off x="801688" y="4679950"/>
            <a:ext cx="865188" cy="1100137"/>
          </a:xfrm>
          <a:prstGeom prst="downArrow">
            <a:avLst>
              <a:gd name="adj1" fmla="val 50000"/>
              <a:gd name="adj2" fmla="val 60399"/>
            </a:avLst>
          </a:prstGeom>
          <a:solidFill>
            <a:srgbClr val="3399FF"/>
          </a:solidFill>
          <a:ln w="9398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81927" name="Text Box 6"/>
          <p:cNvSpPr txBox="1">
            <a:spLocks noChangeArrowheads="1"/>
          </p:cNvSpPr>
          <p:nvPr/>
        </p:nvSpPr>
        <p:spPr bwMode="auto">
          <a:xfrm>
            <a:off x="1979613" y="4292600"/>
            <a:ext cx="6769100" cy="2060575"/>
          </a:xfrm>
          <a:prstGeom prst="rect">
            <a:avLst/>
          </a:prstGeom>
          <a:noFill/>
          <a:ln w="19050">
            <a:solidFill>
              <a:srgbClr val="1E53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b="1">
                <a:solidFill>
                  <a:srgbClr val="041D9A"/>
                </a:solidFill>
                <a:latin typeface="Berlin Sans FB Demi" pitchFamily="34" charset="0"/>
              </a:rPr>
              <a:t>ORDINI, COLLEGI E ASSOCIAZIONI, CON LA CERTIFICAZIONE, POSSONO SODDISFARE IL RUOLO DI </a:t>
            </a:r>
            <a:r>
              <a:rPr lang="it-IT" sz="3200" b="1" u="sng">
                <a:solidFill>
                  <a:srgbClr val="041D9A"/>
                </a:solidFill>
                <a:latin typeface="Berlin Sans FB Demi" pitchFamily="34" charset="0"/>
              </a:rPr>
              <a:t>GARANTI DELLA PROFESSIONE</a:t>
            </a:r>
            <a:endParaRPr lang="it-IT" sz="3200" b="1" u="sng"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539750" y="2924175"/>
            <a:ext cx="5761038" cy="237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it-IT" sz="3200">
                <a:solidFill>
                  <a:srgbClr val="002060"/>
                </a:solidFill>
                <a:latin typeface="Verdana" pitchFamily="34" charset="0"/>
              </a:rPr>
              <a:t> «Il Co.Ge.A.P.S detiene e gestisce l’anagrafica nazionale dei crediti formativi». </a:t>
            </a:r>
          </a:p>
          <a:p>
            <a:pPr eaLnBrk="1" hangingPunct="1">
              <a:buFont typeface="Wingdings" pitchFamily="2" charset="2"/>
              <a:buNone/>
            </a:pPr>
            <a:endParaRPr lang="it-IT" sz="2000">
              <a:solidFill>
                <a:srgbClr val="1038A8"/>
              </a:solidFill>
              <a:latin typeface="Verdana" pitchFamily="34" charset="0"/>
            </a:endParaRPr>
          </a:p>
        </p:txBody>
      </p: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1042988" y="1412875"/>
            <a:ext cx="6697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b="1">
                <a:solidFill>
                  <a:srgbClr val="002060"/>
                </a:solidFill>
                <a:latin typeface="Verdana" pitchFamily="34" charset="0"/>
              </a:rPr>
              <a:t>Viene ribadito anche dall’Accordo Stato-Regioni del 2012 in particolare quando si dice che:</a:t>
            </a:r>
          </a:p>
          <a:p>
            <a:pPr eaLnBrk="1" hangingPunct="1"/>
            <a:endParaRPr lang="it-IT" b="1">
              <a:solidFill>
                <a:srgbClr val="1E53EA"/>
              </a:solidFill>
              <a:latin typeface="Verdana" pitchFamily="34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957513" y="333375"/>
            <a:ext cx="585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Il ruolo del </a:t>
            </a:r>
            <a:r>
              <a:rPr lang="it-IT" sz="3200" b="1" dirty="0" err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Co.Ge.A.P.S</a:t>
            </a:r>
            <a:r>
              <a:rPr lang="it-IT" sz="32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 </a:t>
            </a:r>
          </a:p>
        </p:txBody>
      </p:sp>
      <p:pic>
        <p:nvPicPr>
          <p:cNvPr id="82949" name="Picture 9" descr="dat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990850"/>
            <a:ext cx="23018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700338" y="831850"/>
            <a:ext cx="3167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 dirty="0" err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Co.Ge.A.P.S</a:t>
            </a:r>
            <a:r>
              <a:rPr lang="it-IT" sz="3200" b="1" dirty="0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 </a:t>
            </a: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728663" y="1773238"/>
            <a:ext cx="7416800" cy="35385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Verdana" pitchFamily="34" charset="0"/>
              </a:rPr>
              <a:t>Supporta e collabora con la Commissione Nazionale ECM</a:t>
            </a:r>
          </a:p>
          <a:p>
            <a:pPr eaLnBrk="1" hangingPunct="1">
              <a:defRPr/>
            </a:pPr>
            <a:endParaRPr lang="it-IT" sz="32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it-IT" sz="3200" dirty="0" smtClean="0">
                <a:solidFill>
                  <a:srgbClr val="002060"/>
                </a:solidFill>
                <a:latin typeface="Verdana" pitchFamily="34" charset="0"/>
              </a:rPr>
              <a:t>(Sezione III “Valutazione e reporting della qualità e dell’accessibilità delle attività formative”).</a:t>
            </a:r>
          </a:p>
        </p:txBody>
      </p:sp>
      <p:pic>
        <p:nvPicPr>
          <p:cNvPr id="8397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2685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177212" cy="1800225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1038A8"/>
              </a:buClr>
              <a:buFont typeface="Wingdings" pitchFamily="2" charset="2"/>
              <a:buChar char="v"/>
            </a:pPr>
            <a:r>
              <a:rPr lang="it-IT" sz="1600" smtClean="0">
                <a:solidFill>
                  <a:srgbClr val="002060"/>
                </a:solidFill>
                <a:cs typeface="Arial" charset="0"/>
              </a:rPr>
              <a:t>Il Co.Ge.A.P.S detiene e gestisce i dati anagrafici forniti da Ordini, Collegi ed Associazioni Professionali ed i dati relativi alle partecipazioni ECM dei professionisti sanitari.</a:t>
            </a:r>
          </a:p>
          <a:p>
            <a:pPr algn="just">
              <a:lnSpc>
                <a:spcPct val="90000"/>
              </a:lnSpc>
            </a:pPr>
            <a:endParaRPr lang="it-IT" sz="1000" smtClean="0">
              <a:solidFill>
                <a:srgbClr val="002060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1038A8"/>
              </a:buClr>
              <a:buFont typeface="Wingdings" pitchFamily="2" charset="2"/>
              <a:buChar char="v"/>
            </a:pPr>
            <a:r>
              <a:rPr lang="it-IT" sz="1600" smtClean="0">
                <a:solidFill>
                  <a:srgbClr val="002060"/>
                </a:solidFill>
                <a:cs typeface="Arial" charset="0"/>
              </a:rPr>
              <a:t>Il Co.Ge.A.P.S. riceve dai Provider,</a:t>
            </a:r>
            <a:r>
              <a:rPr lang="it-IT" sz="1600" b="1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it-IT" sz="1600" b="1" u="sng" smtClean="0">
                <a:solidFill>
                  <a:srgbClr val="002060"/>
                </a:solidFill>
                <a:cs typeface="Arial" charset="0"/>
              </a:rPr>
              <a:t>tempestivamente, per via informatica e su traccia unica,</a:t>
            </a:r>
            <a:r>
              <a:rPr lang="it-IT" sz="1600" smtClean="0">
                <a:solidFill>
                  <a:srgbClr val="002060"/>
                </a:solidFill>
                <a:cs typeface="Arial" charset="0"/>
              </a:rPr>
              <a:t> i crediti formativi. </a:t>
            </a:r>
          </a:p>
        </p:txBody>
      </p:sp>
      <p:pic>
        <p:nvPicPr>
          <p:cNvPr id="84995" name="Picture 5" descr="logoCogeaps_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13100"/>
            <a:ext cx="10017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827088" y="5084763"/>
            <a:ext cx="13668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400" b="1">
                <a:solidFill>
                  <a:srgbClr val="1E53EA"/>
                </a:solidFill>
              </a:rPr>
              <a:t>Provider / </a:t>
            </a:r>
          </a:p>
          <a:p>
            <a:pPr eaLnBrk="1" hangingPunct="1"/>
            <a:r>
              <a:rPr lang="it-IT" sz="1400" b="1">
                <a:solidFill>
                  <a:srgbClr val="1E53EA"/>
                </a:solidFill>
              </a:rPr>
              <a:t>Organizzatori </a:t>
            </a:r>
          </a:p>
          <a:p>
            <a:pPr eaLnBrk="1" hangingPunct="1"/>
            <a:r>
              <a:rPr lang="it-IT" sz="1400" b="1">
                <a:solidFill>
                  <a:srgbClr val="1E53EA"/>
                </a:solidFill>
              </a:rPr>
              <a:t>di formazione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2339975" y="5084763"/>
            <a:ext cx="4679950" cy="762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sz="800" b="1">
              <a:solidFill>
                <a:schemeClr val="bg1"/>
              </a:solidFill>
            </a:endParaRPr>
          </a:p>
          <a:p>
            <a:pPr eaLnBrk="1" hangingPunct="1"/>
            <a:r>
              <a:rPr lang="it-IT" sz="1400" b="1">
                <a:solidFill>
                  <a:schemeClr val="bg1"/>
                </a:solidFill>
              </a:rPr>
              <a:t>Elenco partecipanti tramite report – traccia XML firmata digitalmente</a:t>
            </a:r>
          </a:p>
          <a:p>
            <a:pPr eaLnBrk="1" hangingPunct="1"/>
            <a:endParaRPr lang="it-IT" sz="800" b="1">
              <a:solidFill>
                <a:schemeClr val="bg1"/>
              </a:solidFill>
            </a:endParaRPr>
          </a:p>
        </p:txBody>
      </p:sp>
      <p:sp>
        <p:nvSpPr>
          <p:cNvPr id="84998" name="AutoShape 8"/>
          <p:cNvSpPr>
            <a:spLocks noChangeArrowheads="1"/>
          </p:cNvSpPr>
          <p:nvPr/>
        </p:nvSpPr>
        <p:spPr bwMode="auto">
          <a:xfrm>
            <a:off x="6443663" y="5084763"/>
            <a:ext cx="976312" cy="719137"/>
          </a:xfrm>
          <a:prstGeom prst="rightArrow">
            <a:avLst>
              <a:gd name="adj1" fmla="val 50000"/>
              <a:gd name="adj2" fmla="val 33940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755650" y="3789363"/>
            <a:ext cx="14398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1E53EA"/>
                </a:solidFill>
              </a:rPr>
              <a:t>Ordini</a:t>
            </a:r>
          </a:p>
          <a:p>
            <a:r>
              <a:rPr lang="it-IT" sz="1400" b="1">
                <a:solidFill>
                  <a:srgbClr val="1E53EA"/>
                </a:solidFill>
              </a:rPr>
              <a:t>Collegi</a:t>
            </a:r>
          </a:p>
          <a:p>
            <a:r>
              <a:rPr lang="it-IT" sz="1400" b="1">
                <a:solidFill>
                  <a:srgbClr val="1E53EA"/>
                </a:solidFill>
              </a:rPr>
              <a:t>Associazioni</a:t>
            </a:r>
          </a:p>
        </p:txBody>
      </p:sp>
      <p:sp>
        <p:nvSpPr>
          <p:cNvPr id="85000" name="AutoShape 18"/>
          <p:cNvSpPr>
            <a:spLocks noChangeArrowheads="1"/>
          </p:cNvSpPr>
          <p:nvPr/>
        </p:nvSpPr>
        <p:spPr bwMode="auto">
          <a:xfrm>
            <a:off x="3348038" y="3789363"/>
            <a:ext cx="976312" cy="720725"/>
          </a:xfrm>
          <a:prstGeom prst="rightArrow">
            <a:avLst>
              <a:gd name="adj1" fmla="val 50000"/>
              <a:gd name="adj2" fmla="val 3386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5001" name="Text Box 19"/>
          <p:cNvSpPr txBox="1">
            <a:spLocks noChangeArrowheads="1"/>
          </p:cNvSpPr>
          <p:nvPr/>
        </p:nvSpPr>
        <p:spPr bwMode="auto">
          <a:xfrm>
            <a:off x="2339975" y="3789363"/>
            <a:ext cx="1584325" cy="73025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chemeClr val="bg1"/>
                </a:solidFill>
              </a:rPr>
              <a:t>Anagrafe da albi ed elenchi riconosciuti</a:t>
            </a:r>
          </a:p>
        </p:txBody>
      </p:sp>
      <p:sp>
        <p:nvSpPr>
          <p:cNvPr id="85002" name="AutoShape 22"/>
          <p:cNvSpPr>
            <a:spLocks noChangeArrowheads="1"/>
          </p:cNvSpPr>
          <p:nvPr/>
        </p:nvSpPr>
        <p:spPr bwMode="auto">
          <a:xfrm>
            <a:off x="6443663" y="3789363"/>
            <a:ext cx="976312" cy="720725"/>
          </a:xfrm>
          <a:prstGeom prst="rightArrow">
            <a:avLst>
              <a:gd name="adj1" fmla="val 50000"/>
              <a:gd name="adj2" fmla="val 3386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5003" name="Text Box 23"/>
          <p:cNvSpPr txBox="1">
            <a:spLocks noChangeArrowheads="1"/>
          </p:cNvSpPr>
          <p:nvPr/>
        </p:nvSpPr>
        <p:spPr bwMode="auto">
          <a:xfrm>
            <a:off x="5435600" y="3789363"/>
            <a:ext cx="1584325" cy="73025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chemeClr val="bg1"/>
                </a:solidFill>
              </a:rPr>
              <a:t>Anagrafe da albi ed elenchi riconosciuti</a:t>
            </a:r>
          </a:p>
        </p:txBody>
      </p:sp>
      <p:sp>
        <p:nvSpPr>
          <p:cNvPr id="85004" name="Rectangle 24"/>
          <p:cNvSpPr>
            <a:spLocks noChangeArrowheads="1"/>
          </p:cNvSpPr>
          <p:nvPr/>
        </p:nvSpPr>
        <p:spPr bwMode="auto">
          <a:xfrm>
            <a:off x="4140200" y="3860800"/>
            <a:ext cx="14398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rgbClr val="1E53EA"/>
                </a:solidFill>
              </a:rPr>
              <a:t>Federazioni</a:t>
            </a:r>
          </a:p>
          <a:p>
            <a:pPr algn="ctr"/>
            <a:r>
              <a:rPr lang="it-IT" sz="1400" b="1">
                <a:solidFill>
                  <a:srgbClr val="1E53EA"/>
                </a:solidFill>
              </a:rPr>
              <a:t>Nazionali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2843213" y="2852738"/>
            <a:ext cx="3201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/>
              <a:t> </a:t>
            </a:r>
            <a:r>
              <a:rPr lang="it-IT" sz="2000" b="1">
                <a:solidFill>
                  <a:srgbClr val="1E53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DUE FLUSSI DI DATI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856663" cy="18002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it-IT" sz="14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	</a:t>
            </a:r>
            <a:r>
              <a:rPr lang="it-IT" sz="2400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 	[…] </a:t>
            </a:r>
            <a:r>
              <a:rPr lang="it-IT" sz="2400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è responsabile della trasmissione dei dati per la doppia e contestuale registrazione dei crediti sulla base di una traccia informatica unica </a:t>
            </a:r>
            <a:r>
              <a:rPr lang="it-IT" sz="2400" b="1" i="1" u="sng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costituendo la sua capacità di ottemperare a questo obbligo un requisito di accreditamento</a:t>
            </a:r>
            <a:r>
              <a:rPr lang="it-IT" sz="2400" b="1" i="1" smtClean="0">
                <a:solidFill>
                  <a:srgbClr val="002060"/>
                </a:solidFill>
                <a:latin typeface="Century" pitchFamily="18" charset="0"/>
                <a:cs typeface="Arial" charset="0"/>
              </a:rPr>
              <a:t>[…]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2435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41663"/>
            <a:ext cx="24272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imbolo &quot;divieto&quot; 8"/>
          <p:cNvSpPr/>
          <p:nvPr/>
        </p:nvSpPr>
        <p:spPr>
          <a:xfrm>
            <a:off x="3563938" y="3429000"/>
            <a:ext cx="1152525" cy="106838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1025525" y="765175"/>
            <a:ext cx="2295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Il Provider </a:t>
            </a:r>
          </a:p>
        </p:txBody>
      </p:sp>
      <p:sp>
        <p:nvSpPr>
          <p:cNvPr id="86023" name="Text Box 22"/>
          <p:cNvSpPr txBox="1">
            <a:spLocks noChangeArrowheads="1"/>
          </p:cNvSpPr>
          <p:nvPr/>
        </p:nvSpPr>
        <p:spPr bwMode="auto">
          <a:xfrm>
            <a:off x="3563938" y="220663"/>
            <a:ext cx="5065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1E53EA"/>
                </a:solidFill>
                <a:latin typeface="Verdana" pitchFamily="34" charset="0"/>
              </a:rPr>
              <a:t>Dall’Accordo Stato-Regioni del 2012…</a:t>
            </a:r>
          </a:p>
        </p:txBody>
      </p:sp>
      <p:sp>
        <p:nvSpPr>
          <p:cNvPr id="86024" name="Text Box 25"/>
          <p:cNvSpPr txBox="1">
            <a:spLocks noChangeArrowheads="1"/>
          </p:cNvSpPr>
          <p:nvPr/>
        </p:nvSpPr>
        <p:spPr bwMode="auto">
          <a:xfrm>
            <a:off x="2735263" y="4941888"/>
            <a:ext cx="622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Il provider</a:t>
            </a:r>
            <a:r>
              <a:rPr lang="it-IT"/>
              <a:t> </a:t>
            </a:r>
            <a:r>
              <a:rPr lang="it-IT" b="1">
                <a:solidFill>
                  <a:srgbClr val="1038A8"/>
                </a:solidFill>
                <a:latin typeface="Verdana" pitchFamily="34" charset="0"/>
              </a:rPr>
              <a:t>deve</a:t>
            </a:r>
            <a:r>
              <a:rPr lang="it-IT">
                <a:solidFill>
                  <a:srgbClr val="1038A8"/>
                </a:solidFill>
                <a:latin typeface="Verdana" pitchFamily="34" charset="0"/>
              </a:rPr>
              <a:t> inviare al Co.Ge.A.P.S. i report per la registrazione dei crediti</a:t>
            </a:r>
          </a:p>
        </p:txBody>
      </p:sp>
      <p:sp>
        <p:nvSpPr>
          <p:cNvPr id="86025" name="Text Box 26"/>
          <p:cNvSpPr txBox="1">
            <a:spLocks noChangeArrowheads="1"/>
          </p:cNvSpPr>
          <p:nvPr/>
        </p:nvSpPr>
        <p:spPr bwMode="auto">
          <a:xfrm>
            <a:off x="2679700" y="5753100"/>
            <a:ext cx="6213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t-IT">
                <a:solidFill>
                  <a:srgbClr val="1038A8"/>
                </a:solidFill>
                <a:latin typeface="Verdana" pitchFamily="34" charset="0"/>
              </a:rPr>
              <a:t> La traccia informatica unica garantisce la </a:t>
            </a:r>
            <a:r>
              <a:rPr lang="it-IT" b="1">
                <a:solidFill>
                  <a:srgbClr val="1038A8"/>
                </a:solidFill>
                <a:latin typeface="Verdana" pitchFamily="34" charset="0"/>
              </a:rPr>
              <a:t>completezza</a:t>
            </a:r>
            <a:r>
              <a:rPr lang="it-IT">
                <a:solidFill>
                  <a:srgbClr val="1038A8"/>
                </a:solidFill>
                <a:latin typeface="Verdana" pitchFamily="34" charset="0"/>
              </a:rPr>
              <a:t> e </a:t>
            </a:r>
            <a:r>
              <a:rPr lang="it-IT" b="1">
                <a:solidFill>
                  <a:srgbClr val="1038A8"/>
                </a:solidFill>
                <a:latin typeface="Verdana" pitchFamily="34" charset="0"/>
              </a:rPr>
              <a:t>correttezza</a:t>
            </a:r>
            <a:r>
              <a:rPr lang="it-IT">
                <a:solidFill>
                  <a:srgbClr val="1038A8"/>
                </a:solidFill>
                <a:latin typeface="Verdana" pitchFamily="34" charset="0"/>
              </a:rPr>
              <a:t> delle informazioni</a:t>
            </a:r>
          </a:p>
        </p:txBody>
      </p:sp>
      <p:pic>
        <p:nvPicPr>
          <p:cNvPr id="86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49396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imbolo &quot;divieto&quot; 8"/>
          <p:cNvSpPr/>
          <p:nvPr/>
        </p:nvSpPr>
        <p:spPr>
          <a:xfrm>
            <a:off x="6659563" y="3429000"/>
            <a:ext cx="1081087" cy="99695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107950" y="1727200"/>
            <a:ext cx="88566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i="1">
                <a:solidFill>
                  <a:srgbClr val="002060"/>
                </a:solidFill>
                <a:latin typeface="Century" pitchFamily="18" charset="0"/>
              </a:rPr>
              <a:t>“Gli Enti accreditanti </a:t>
            </a:r>
            <a:r>
              <a:rPr lang="it-IT" b="1" i="1" u="sng">
                <a:solidFill>
                  <a:srgbClr val="002060"/>
                </a:solidFill>
                <a:latin typeface="Century" pitchFamily="18" charset="0"/>
              </a:rPr>
              <a:t>entro un anno </a:t>
            </a:r>
            <a:r>
              <a:rPr lang="it-IT" i="1">
                <a:solidFill>
                  <a:srgbClr val="002060"/>
                </a:solidFill>
                <a:latin typeface="Century" pitchFamily="18" charset="0"/>
              </a:rPr>
              <a:t>dalla data di sottoscrizione del presente Accordo si impegnano ad </a:t>
            </a:r>
            <a:r>
              <a:rPr lang="it-IT" i="1" u="sng">
                <a:solidFill>
                  <a:srgbClr val="002060"/>
                </a:solidFill>
                <a:latin typeface="Century" pitchFamily="18" charset="0"/>
              </a:rPr>
              <a:t>avviare</a:t>
            </a:r>
            <a:r>
              <a:rPr lang="it-IT" i="1">
                <a:solidFill>
                  <a:srgbClr val="002060"/>
                </a:solidFill>
                <a:latin typeface="Century" pitchFamily="18" charset="0"/>
              </a:rPr>
              <a:t> il procedimento di accreditamento dei Provider. I Provider accreditati a livello nazionale e regionale sono tenuti alla trasmissione dei report, ai sensi dell’Accordo Stato Regioni del 1° agosto 2007 e del 5 novembre 2009 (pagg.7, 13), ai rispettivi Enti accreditanti e al Co.Ge.A.P.S. </a:t>
            </a:r>
          </a:p>
          <a:p>
            <a:pPr algn="just"/>
            <a:r>
              <a:rPr lang="it-IT" i="1" u="sng">
                <a:solidFill>
                  <a:srgbClr val="002060"/>
                </a:solidFill>
                <a:latin typeface="Century" pitchFamily="18" charset="0"/>
              </a:rPr>
              <a:t>Nelle more del richiamato avvio, l’accreditamento degli eventi e dei progetti formativi aziendali deve essere trasmesso – </a:t>
            </a:r>
            <a:r>
              <a:rPr lang="it-IT" b="1" i="1" u="sng">
                <a:solidFill>
                  <a:srgbClr val="002060"/>
                </a:solidFill>
                <a:latin typeface="Century" pitchFamily="18" charset="0"/>
              </a:rPr>
              <a:t>a cura dell’ente accreditante </a:t>
            </a:r>
            <a:r>
              <a:rPr lang="it-IT" i="1" u="sng">
                <a:solidFill>
                  <a:srgbClr val="002060"/>
                </a:solidFill>
                <a:latin typeface="Century" pitchFamily="18" charset="0"/>
              </a:rPr>
              <a:t>- al Co.Ge.A.P.S. al fine di consentire la corretta registrazione dei report delle partecipazioni ECM.</a:t>
            </a:r>
          </a:p>
        </p:txBody>
      </p:sp>
      <p:sp>
        <p:nvSpPr>
          <p:cNvPr id="87043" name="Text Box 14"/>
          <p:cNvSpPr txBox="1">
            <a:spLocks noChangeArrowheads="1"/>
          </p:cNvSpPr>
          <p:nvPr/>
        </p:nvSpPr>
        <p:spPr bwMode="auto">
          <a:xfrm>
            <a:off x="3205163" y="188913"/>
            <a:ext cx="5065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1E53EA"/>
                </a:solidFill>
                <a:latin typeface="Verdana" pitchFamily="34" charset="0"/>
              </a:rPr>
              <a:t>Dall’Accordo Stato-Regioni del 2012…</a:t>
            </a:r>
          </a:p>
        </p:txBody>
      </p:sp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1177925" y="692150"/>
            <a:ext cx="67167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L’adeguamento della trasmissione </a:t>
            </a:r>
          </a:p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dei report da parte dei Provider</a:t>
            </a:r>
          </a:p>
        </p:txBody>
      </p:sp>
      <p:sp>
        <p:nvSpPr>
          <p:cNvPr id="87045" name="Text Box 16"/>
          <p:cNvSpPr txBox="1">
            <a:spLocks noChangeArrowheads="1"/>
          </p:cNvSpPr>
          <p:nvPr/>
        </p:nvSpPr>
        <p:spPr bwMode="auto">
          <a:xfrm>
            <a:off x="395288" y="4437063"/>
            <a:ext cx="8445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it-IT" sz="2000" b="1">
                <a:solidFill>
                  <a:srgbClr val="1038A8"/>
                </a:solidFill>
                <a:latin typeface="Verdana" pitchFamily="34" charset="0"/>
              </a:rPr>
              <a:t> Nelle more della transizione al nuovo sistema di accreditamento provider, gli Enti Accreditanti (nazionale e regionali) si impegnano a trasmettere al Co.Ge.A.P.S. l’accreditamento degli eventi e dei PFA, per consentire la corretta registrazione dei report ECM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Verdana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i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i Office">
    <a:majorFont>
      <a:latin typeface="Verdana"/>
      <a:ea typeface=""/>
      <a:cs typeface="Lucida Sans Unicode"/>
    </a:majorFont>
    <a:minorFont>
      <a:latin typeface="Verdana"/>
      <a:ea typeface="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1857</Words>
  <Application>Microsoft Office PowerPoint</Application>
  <PresentationFormat>Presentazione su schermo (4:3)</PresentationFormat>
  <Paragraphs>174</Paragraphs>
  <Slides>27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27</vt:i4>
      </vt:variant>
    </vt:vector>
  </HeadingPairs>
  <TitlesOfParts>
    <vt:vector size="42" baseType="lpstr">
      <vt:lpstr>Arial</vt:lpstr>
      <vt:lpstr>Verdana</vt:lpstr>
      <vt:lpstr>Lucida Sans Unicode</vt:lpstr>
      <vt:lpstr>Times New Roman</vt:lpstr>
      <vt:lpstr>Calibri</vt:lpstr>
      <vt:lpstr>Wingdings 2</vt:lpstr>
      <vt:lpstr>Century</vt:lpstr>
      <vt:lpstr>Berlin Sans FB Demi</vt:lpstr>
      <vt:lpstr>Wingdings</vt:lpstr>
      <vt:lpstr>1_Tema di Office</vt:lpstr>
      <vt:lpstr>Astro</vt:lpstr>
      <vt:lpstr>2_Astro</vt:lpstr>
      <vt:lpstr>2_Tema di Office</vt:lpstr>
      <vt:lpstr>Struttura predefinita</vt:lpstr>
      <vt:lpstr>1_Struttura predefinita</vt:lpstr>
      <vt:lpstr>Presentazione standard di PowerPoint</vt:lpstr>
      <vt:lpstr>La Registrazione dei crediti </vt:lpstr>
      <vt:lpstr>Presentazione standard di PowerPoint</vt:lpstr>
      <vt:lpstr>La certificazione dei crediti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REGISTRAZIONE E LA CERTIFICAZIONE DEI CREDITI EVOLUZIONE DEL SISTEMA</dc:title>
  <dc:creator>Matteo Cestari</dc:creator>
  <cp:lastModifiedBy>tecno</cp:lastModifiedBy>
  <cp:revision>68</cp:revision>
  <dcterms:created xsi:type="dcterms:W3CDTF">2012-10-08T03:30:41Z</dcterms:created>
  <dcterms:modified xsi:type="dcterms:W3CDTF">2012-10-16T08:06:06Z</dcterms:modified>
</cp:coreProperties>
</file>