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72" r:id="rId12"/>
    <p:sldId id="273" r:id="rId13"/>
    <p:sldId id="266" r:id="rId14"/>
    <p:sldId id="265" r:id="rId15"/>
    <p:sldId id="276" r:id="rId16"/>
    <p:sldId id="267" r:id="rId17"/>
    <p:sldId id="268" r:id="rId18"/>
    <p:sldId id="269" r:id="rId19"/>
    <p:sldId id="275" r:id="rId20"/>
    <p:sldId id="274" r:id="rId21"/>
    <p:sldId id="270" r:id="rId2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2623A-C898-4763-A046-048071AF64F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78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5EAE7-A9DB-4C60-91B7-54D40F22F86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19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92753-D451-4F49-8EE6-0FD221127826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5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22250-5D34-4865-AD59-632FD36D953B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16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5A190-BD92-4CB5-B1D1-9FBF762C3E4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63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497FE-EA2A-4C59-BBA5-A28B94C4167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8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AEA39-8465-4792-BDD1-935926EA898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60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2FDB5-C145-4E98-8EDE-DFC4DDEB75E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7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76CF7-9131-454A-9452-8887E1EE54BB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000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A63CE-2F94-4A81-89BF-5E7ADB2DF95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57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B10BE-CAFF-4E5B-9BBB-5CF0C765A7BB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1187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7D9BFB-EA73-425E-B80F-5CBC43D45496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062913" cy="1470025"/>
          </a:xfrm>
        </p:spPr>
        <p:txBody>
          <a:bodyPr/>
          <a:lstStyle/>
          <a:p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Esperienze Regionali</a:t>
            </a:r>
            <a:br>
              <a:rPr lang="it-IT" sz="180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L’esperienza in Regione Emilia Romagna</a:t>
            </a:r>
            <a:br>
              <a:rPr lang="it-IT" sz="180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400">
                <a:solidFill>
                  <a:schemeClr val="bg2"/>
                </a:solidFill>
                <a:latin typeface="Verdana" pitchFamily="34" charset="0"/>
              </a:rPr>
              <a:t/>
            </a:r>
            <a:br>
              <a:rPr lang="it-IT" sz="240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000" b="1">
                <a:solidFill>
                  <a:schemeClr val="bg2"/>
                </a:solidFill>
                <a:latin typeface="Verdana" pitchFamily="34" charset="0"/>
              </a:rPr>
              <a:t>Il dossier formativo professionale individuale</a:t>
            </a:r>
            <a:br>
              <a:rPr lang="it-IT" sz="2000" b="1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000" b="1">
                <a:solidFill>
                  <a:schemeClr val="bg2"/>
                </a:solidFill>
                <a:latin typeface="Verdana" pitchFamily="34" charset="0"/>
              </a:rPr>
              <a:t>La sperimentazione presso l’Ordine di Reggio Emilia</a:t>
            </a:r>
            <a:r>
              <a:rPr lang="it-IT" sz="400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4508500"/>
            <a:ext cx="7016750" cy="1752600"/>
          </a:xfrm>
        </p:spPr>
        <p:txBody>
          <a:bodyPr/>
          <a:lstStyle/>
          <a:p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Dott. Salvatore de Franco</a:t>
            </a:r>
          </a:p>
          <a:p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Dott.ssa Lina Bianconi</a:t>
            </a:r>
          </a:p>
          <a:p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Ordine dei Medici-Chirurghi ed Odontoiatri</a:t>
            </a:r>
          </a:p>
          <a:p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Società Medica Lazzaro Spallanzani- Provider ECM n° 959</a:t>
            </a:r>
          </a:p>
          <a:p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Reggio Emilia</a:t>
            </a:r>
          </a:p>
        </p:txBody>
      </p:sp>
      <p:pic>
        <p:nvPicPr>
          <p:cNvPr id="205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936625"/>
          </a:xfrm>
        </p:spPr>
        <p:txBody>
          <a:bodyPr/>
          <a:lstStyle/>
          <a:p>
            <a:r>
              <a:rPr lang="it-IT" sz="3200">
                <a:latin typeface="Verdana" pitchFamily="34" charset="0"/>
              </a:rPr>
              <a:t>SELEZIONE DEGLI SPERIMENTATORI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Abbiamo selezionato 43 medici cercando di avere la rappresentatività di tutti i ruoli professionali dai 31 ai 71 anni (media 53)</a:t>
            </a:r>
          </a:p>
          <a:p>
            <a:pPr lvl="1"/>
            <a:r>
              <a:rPr lang="it-IT" sz="24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Dalle Cure Primarie:</a:t>
            </a:r>
          </a:p>
          <a:p>
            <a:pPr lvl="2"/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1 pediatra di famiglia</a:t>
            </a:r>
          </a:p>
          <a:p>
            <a:pPr lvl="2"/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9 MMG</a:t>
            </a:r>
          </a:p>
          <a:p>
            <a:pPr lvl="2"/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3 MCA</a:t>
            </a:r>
          </a:p>
          <a:p>
            <a:pPr lvl="2"/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5 specialisti ambulatoriali</a:t>
            </a:r>
          </a:p>
          <a:p>
            <a:endParaRPr lang="it-IT" sz="2000"/>
          </a:p>
        </p:txBody>
      </p:sp>
      <p:pic>
        <p:nvPicPr>
          <p:cNvPr id="1024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0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936625"/>
          </a:xfrm>
        </p:spPr>
        <p:txBody>
          <a:bodyPr/>
          <a:lstStyle/>
          <a:p>
            <a:r>
              <a:rPr lang="it-IT" sz="3200">
                <a:latin typeface="Verdana" pitchFamily="34" charset="0"/>
              </a:rPr>
              <a:t>SELEZIONE DEGLI SPERIMENTATORI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Abbiamo selezionato 43 medici cercando di avere la rappresentatività di tutti i ruoli professionali dai 31 ai 71 anni (media 53)</a:t>
            </a:r>
          </a:p>
          <a:p>
            <a:pPr lvl="1"/>
            <a:r>
              <a:rPr lang="it-IT" sz="24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Dirigenti medici:</a:t>
            </a:r>
          </a:p>
          <a:p>
            <a:pPr lvl="2"/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9 dirigenti medici aziende sanitarie pubbliche</a:t>
            </a:r>
          </a:p>
          <a:p>
            <a:pPr lvl="2"/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2 dipendenti strutture private convenzionate</a:t>
            </a:r>
          </a:p>
          <a:p>
            <a:pPr lvl="2">
              <a:buFontTx/>
              <a:buNone/>
            </a:pPr>
            <a:endParaRPr lang="it-IT" i="1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endParaRPr lang="it-IT" sz="2000"/>
          </a:p>
        </p:txBody>
      </p:sp>
      <p:pic>
        <p:nvPicPr>
          <p:cNvPr id="1946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0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936625"/>
          </a:xfrm>
        </p:spPr>
        <p:txBody>
          <a:bodyPr/>
          <a:lstStyle/>
          <a:p>
            <a:r>
              <a:rPr lang="it-IT" sz="3200">
                <a:latin typeface="Verdana" pitchFamily="34" charset="0"/>
              </a:rPr>
              <a:t>SELEZIONE DEGLI SPERIMENTATORI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Abbiamo selezionato 43 medici cercando di avere la rappresentatività di tutti i ruoli professionali dai 31 ai 71 anni (media 53)</a:t>
            </a:r>
          </a:p>
          <a:p>
            <a:pPr lvl="1"/>
            <a:r>
              <a:rPr lang="it-IT" sz="24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Liberi professionisti:</a:t>
            </a:r>
          </a:p>
          <a:p>
            <a:pPr lvl="2"/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9 odontoiatri</a:t>
            </a:r>
          </a:p>
          <a:p>
            <a:pPr lvl="2"/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8 liberi professionisti</a:t>
            </a:r>
          </a:p>
          <a:p>
            <a:pPr lvl="2"/>
            <a:r>
              <a:rPr lang="it-IT" sz="2000" i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1 libero professionista omeopata</a:t>
            </a:r>
          </a:p>
          <a:p>
            <a:endParaRPr lang="it-IT" sz="2000"/>
          </a:p>
        </p:txBody>
      </p:sp>
      <p:pic>
        <p:nvPicPr>
          <p:cNvPr id="2048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0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989138"/>
            <a:ext cx="8208962" cy="3649662"/>
          </a:xfrm>
        </p:spPr>
        <p:txBody>
          <a:bodyPr/>
          <a:lstStyle/>
          <a:p>
            <a:r>
              <a:rPr lang="it-IT" sz="2800" i="1">
                <a:solidFill>
                  <a:schemeClr val="bg2"/>
                </a:solidFill>
                <a:latin typeface="Verdana" pitchFamily="34" charset="0"/>
              </a:rPr>
              <a:t>incontro per la condivisione degli obiettivi e presentazione della guida e della procedura a giugno 2012</a:t>
            </a:r>
          </a:p>
          <a:p>
            <a:endParaRPr lang="it-IT" sz="2800" i="1">
              <a:solidFill>
                <a:schemeClr val="bg2"/>
              </a:solidFill>
              <a:latin typeface="Verdana" pitchFamily="34" charset="0"/>
            </a:endParaRPr>
          </a:p>
          <a:p>
            <a:r>
              <a:rPr lang="it-IT" sz="2800" i="1">
                <a:solidFill>
                  <a:schemeClr val="bg2"/>
                </a:solidFill>
                <a:latin typeface="Verdana" pitchFamily="34" charset="0"/>
              </a:rPr>
              <a:t>Supporto tecnico di web-master per l’inserimento dei dossier giugno-ottobre 2012</a:t>
            </a:r>
          </a:p>
        </p:txBody>
      </p:sp>
      <p:pic>
        <p:nvPicPr>
          <p:cNvPr id="1229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628775"/>
            <a:ext cx="8229600" cy="936625"/>
          </a:xfrm>
        </p:spPr>
        <p:txBody>
          <a:bodyPr/>
          <a:lstStyle/>
          <a:p>
            <a:r>
              <a:rPr lang="it-IT" sz="3200">
                <a:latin typeface="Verdana" pitchFamily="34" charset="0"/>
              </a:rPr>
              <a:t>SCELTA DEGLI OBIETTIVI FORMATIVI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4105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800" i="1">
                <a:latin typeface="Verdana" pitchFamily="34" charset="0"/>
              </a:rPr>
              <a:t>Abbiamo condiviso un tronco comune di obiettivi scelti tra </a:t>
            </a:r>
          </a:p>
          <a:p>
            <a:pPr lvl="1">
              <a:lnSpc>
                <a:spcPct val="80000"/>
              </a:lnSpc>
            </a:pPr>
            <a:r>
              <a:rPr lang="it-IT" sz="2400" i="1">
                <a:latin typeface="Verdana" pitchFamily="34" charset="0"/>
              </a:rPr>
              <a:t>Gli obiettivi di processo per un 20%</a:t>
            </a:r>
          </a:p>
          <a:p>
            <a:pPr lvl="2">
              <a:lnSpc>
                <a:spcPct val="80000"/>
              </a:lnSpc>
            </a:pPr>
            <a:r>
              <a:rPr lang="it-IT" sz="2000" i="1">
                <a:latin typeface="Verdana" pitchFamily="34" charset="0"/>
              </a:rPr>
              <a:t>Integrazione tra assistenza territoriale e ospedaliera</a:t>
            </a:r>
          </a:p>
          <a:p>
            <a:pPr lvl="2">
              <a:lnSpc>
                <a:spcPct val="80000"/>
              </a:lnSpc>
            </a:pPr>
            <a:r>
              <a:rPr lang="it-IT" sz="2000" i="1">
                <a:latin typeface="Verdana" pitchFamily="34" charset="0"/>
              </a:rPr>
              <a:t>Integrazione interprofessionale e multiprofessionale, interistituzionale</a:t>
            </a:r>
          </a:p>
          <a:p>
            <a:pPr lvl="1">
              <a:lnSpc>
                <a:spcPct val="80000"/>
              </a:lnSpc>
            </a:pPr>
            <a:r>
              <a:rPr lang="it-IT" sz="2400" i="1">
                <a:latin typeface="Verdana" pitchFamily="34" charset="0"/>
              </a:rPr>
              <a:t>Gli obiettivi di sistema per un 30%</a:t>
            </a:r>
          </a:p>
          <a:p>
            <a:pPr lvl="2">
              <a:lnSpc>
                <a:spcPct val="80000"/>
              </a:lnSpc>
            </a:pPr>
            <a:r>
              <a:rPr lang="it-IT" sz="2000" i="1">
                <a:latin typeface="Verdana" pitchFamily="34" charset="0"/>
              </a:rPr>
              <a:t>La sicurezza del paziente, risk management</a:t>
            </a:r>
          </a:p>
          <a:p>
            <a:pPr lvl="2">
              <a:lnSpc>
                <a:spcPct val="80000"/>
              </a:lnSpc>
            </a:pPr>
            <a:r>
              <a:rPr lang="it-IT" sz="2000" i="1">
                <a:latin typeface="Verdana" pitchFamily="34" charset="0"/>
              </a:rPr>
              <a:t>Applicazione nella pratica quotidiana dei principi e delle procedure dell’evidence-based practice (EBM, EBN, EBP)</a:t>
            </a:r>
          </a:p>
          <a:p>
            <a:pPr lvl="2">
              <a:lnSpc>
                <a:spcPct val="80000"/>
              </a:lnSpc>
            </a:pPr>
            <a:r>
              <a:rPr lang="it-IT" sz="2000" i="1">
                <a:latin typeface="Verdana" pitchFamily="34" charset="0"/>
              </a:rPr>
              <a:t>Etica, bioetica e deontologia</a:t>
            </a:r>
          </a:p>
          <a:p>
            <a:pPr>
              <a:lnSpc>
                <a:spcPct val="80000"/>
              </a:lnSpc>
            </a:pPr>
            <a:endParaRPr lang="it-IT" sz="2800">
              <a:latin typeface="Verdana" pitchFamily="34" charset="0"/>
            </a:endParaRPr>
          </a:p>
        </p:txBody>
      </p:sp>
      <p:pic>
        <p:nvPicPr>
          <p:cNvPr id="1126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33375"/>
            <a:ext cx="64071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989138"/>
            <a:ext cx="7561263" cy="36496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400" i="1">
                <a:latin typeface="Verdana" pitchFamily="34" charset="0"/>
              </a:rPr>
              <a:t>Questa scelta è una conseguenza della mission della Società Medica “Lazzaro Spallanzani” : </a:t>
            </a:r>
          </a:p>
          <a:p>
            <a:pPr>
              <a:lnSpc>
                <a:spcPct val="90000"/>
              </a:lnSpc>
            </a:pPr>
            <a:endParaRPr lang="it-IT" sz="2800" b="1" i="1"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it-IT" sz="2800" b="1" i="1">
                <a:latin typeface="Verdana" pitchFamily="34" charset="0"/>
              </a:rPr>
              <a:t>la trasversalità a tutta la comunità medica della provincia</a:t>
            </a:r>
          </a:p>
          <a:p>
            <a:pPr>
              <a:lnSpc>
                <a:spcPct val="90000"/>
              </a:lnSpc>
            </a:pPr>
            <a:endParaRPr lang="it-IT" sz="2400" i="1"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it-IT" sz="2400" i="1">
                <a:latin typeface="Verdana" pitchFamily="34" charset="0"/>
              </a:rPr>
              <a:t>Trasversalità che si è ulteriormente consolidata con la partnership firmata con Ordine dei Farmacisti e il Collegio IPASVI </a:t>
            </a:r>
          </a:p>
          <a:p>
            <a:pPr>
              <a:lnSpc>
                <a:spcPct val="90000"/>
              </a:lnSpc>
            </a:pPr>
            <a:endParaRPr lang="it-IT" sz="2400" b="1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2662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8062912" cy="793750"/>
          </a:xfrm>
        </p:spPr>
        <p:txBody>
          <a:bodyPr/>
          <a:lstStyle/>
          <a:p>
            <a:r>
              <a:rPr lang="it-IT" sz="3200">
                <a:latin typeface="Verdana" pitchFamily="34" charset="0"/>
              </a:rPr>
              <a:t>LE RAGIONI DELLA SCELTA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781300"/>
            <a:ext cx="7920037" cy="3240088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 i="1">
                <a:latin typeface="Verdana" pitchFamily="34" charset="0"/>
              </a:rPr>
              <a:t>avere una formazione comune che possa contribuire allo sviluppo della integrazione ospedale/territorio e della integrazione tra le diverse professioni sanitarie</a:t>
            </a:r>
          </a:p>
          <a:p>
            <a:pPr>
              <a:lnSpc>
                <a:spcPct val="80000"/>
              </a:lnSpc>
            </a:pPr>
            <a:r>
              <a:rPr lang="it-IT" sz="2400" i="1">
                <a:latin typeface="Verdana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it-IT" sz="2400" i="1">
                <a:latin typeface="Verdana" pitchFamily="34" charset="0"/>
              </a:rPr>
              <a:t>capace di fare sistema con la formazione tecnico-professionale garantita ai professionisti dai PF aziendali o dalla formazione legata alle competenze specifiche legate al ruolo professionale</a:t>
            </a:r>
          </a:p>
        </p:txBody>
      </p:sp>
      <p:pic>
        <p:nvPicPr>
          <p:cNvPr id="1331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250825" y="1341438"/>
            <a:ext cx="8569325" cy="936625"/>
          </a:xfrm>
        </p:spPr>
        <p:txBody>
          <a:bodyPr/>
          <a:lstStyle/>
          <a:p>
            <a:r>
              <a:rPr lang="it-IT" sz="3200">
                <a:latin typeface="Verdana" pitchFamily="34" charset="0"/>
              </a:rPr>
              <a:t>L’OFFERTA FORMATIVA 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2349500"/>
            <a:ext cx="8569325" cy="3959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400" i="1">
                <a:latin typeface="Verdana" pitchFamily="34" charset="0"/>
              </a:rPr>
              <a:t>Attenzione agli obiettivi comuni nella programmazione dell’offerta formativa della Società Medica Spallanzani di Reggio Emilia e dell’Ordine di Reggio (per l’area etico-deontologica)</a:t>
            </a:r>
          </a:p>
          <a:p>
            <a:pPr>
              <a:lnSpc>
                <a:spcPct val="90000"/>
              </a:lnSpc>
            </a:pPr>
            <a:r>
              <a:rPr lang="it-IT" sz="2400" i="1">
                <a:latin typeface="Verdana" pitchFamily="34" charset="0"/>
              </a:rPr>
              <a:t>Messa in rete delle informazioni sulla offerta formativa delle Aziende Sanitarie mediante il restiling del sito web www.Lospallanzani.it</a:t>
            </a:r>
          </a:p>
          <a:p>
            <a:pPr>
              <a:lnSpc>
                <a:spcPct val="90000"/>
              </a:lnSpc>
            </a:pPr>
            <a:r>
              <a:rPr lang="it-IT" sz="2400" i="1">
                <a:latin typeface="Verdana" pitchFamily="34" charset="0"/>
              </a:rPr>
              <a:t>Messa in rete delle risorse della biblioteca medica provinciale</a:t>
            </a:r>
          </a:p>
          <a:p>
            <a:pPr>
              <a:lnSpc>
                <a:spcPct val="90000"/>
              </a:lnSpc>
            </a:pPr>
            <a:r>
              <a:rPr lang="it-IT" sz="2400" i="1">
                <a:latin typeface="Verdana" pitchFamily="34" charset="0"/>
              </a:rPr>
              <a:t>Promozione dell’offerta FAD della FNOMCeO e dell’Istituto Superiore di Sanità </a:t>
            </a:r>
          </a:p>
          <a:p>
            <a:pPr>
              <a:lnSpc>
                <a:spcPct val="90000"/>
              </a:lnSpc>
            </a:pPr>
            <a:endParaRPr lang="it-IT" sz="2400" i="1">
              <a:latin typeface="Verdana" pitchFamily="34" charset="0"/>
            </a:endParaRPr>
          </a:p>
        </p:txBody>
      </p:sp>
      <p:pic>
        <p:nvPicPr>
          <p:cNvPr id="1434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0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8062913" cy="935037"/>
          </a:xfrm>
        </p:spPr>
        <p:txBody>
          <a:bodyPr/>
          <a:lstStyle/>
          <a:p>
            <a:r>
              <a:rPr lang="it-IT" sz="2800">
                <a:latin typeface="Verdana" pitchFamily="34" charset="0"/>
              </a:rPr>
              <a:t>SECONDO SEMESTRE DEL PIANO FORMATIVO 2012</a:t>
            </a:r>
          </a:p>
        </p:txBody>
      </p:sp>
      <p:pic>
        <p:nvPicPr>
          <p:cNvPr id="1536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565400"/>
            <a:ext cx="72009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7" t="18706" r="6624" b="14366"/>
          <a:stretch>
            <a:fillRect/>
          </a:stretch>
        </p:blipFill>
        <p:spPr bwMode="auto">
          <a:xfrm>
            <a:off x="250825" y="1412875"/>
            <a:ext cx="8675688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062913" cy="1470025"/>
          </a:xfrm>
        </p:spPr>
        <p:txBody>
          <a:bodyPr/>
          <a:lstStyle/>
          <a:p>
            <a:r>
              <a:rPr lang="it-IT" sz="3200">
                <a:solidFill>
                  <a:schemeClr val="bg2"/>
                </a:solidFill>
                <a:latin typeface="Verdana" pitchFamily="34" charset="0"/>
              </a:rPr>
              <a:t>Perché l’esperienza del DossieRE Formativo a  Reggio Emilia 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886200"/>
            <a:ext cx="701675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1800" b="1">
                <a:solidFill>
                  <a:schemeClr val="bg2"/>
                </a:solidFill>
                <a:latin typeface="Verdana" pitchFamily="34" charset="0"/>
              </a:rPr>
              <a:t>Perché dal 2002 viene realizzata un’attività formativa ECM in  sinergia tra Ordini, Collegi </a:t>
            </a:r>
          </a:p>
          <a:p>
            <a:pPr>
              <a:lnSpc>
                <a:spcPct val="90000"/>
              </a:lnSpc>
            </a:pPr>
            <a:r>
              <a:rPr lang="it-IT" sz="1800" b="1">
                <a:solidFill>
                  <a:schemeClr val="bg2"/>
                </a:solidFill>
                <a:latin typeface="Verdana" pitchFamily="34" charset="0"/>
              </a:rPr>
              <a:t>Aziende Sanitarie e Strutture Sanitarie Private   </a:t>
            </a:r>
          </a:p>
          <a:p>
            <a:pPr>
              <a:lnSpc>
                <a:spcPct val="90000"/>
              </a:lnSpc>
            </a:pPr>
            <a:r>
              <a:rPr lang="it-IT" sz="1800" b="1">
                <a:solidFill>
                  <a:schemeClr val="bg2"/>
                </a:solidFill>
                <a:latin typeface="Verdana" pitchFamily="34" charset="0"/>
              </a:rPr>
              <a:t>che consente  una formazione a sostegno dello sviluppo della </a:t>
            </a:r>
          </a:p>
          <a:p>
            <a:pPr>
              <a:lnSpc>
                <a:spcPct val="90000"/>
              </a:lnSpc>
            </a:pPr>
            <a:r>
              <a:rPr lang="it-IT" sz="1800" b="1">
                <a:solidFill>
                  <a:srgbClr val="3333CC"/>
                </a:solidFill>
                <a:latin typeface="Verdana" pitchFamily="34" charset="0"/>
              </a:rPr>
              <a:t>“Comunità professionale sanitaria”</a:t>
            </a:r>
          </a:p>
        </p:txBody>
      </p:sp>
      <p:pic>
        <p:nvPicPr>
          <p:cNvPr id="307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062913" cy="1470025"/>
          </a:xfrm>
        </p:spPr>
        <p:txBody>
          <a:bodyPr/>
          <a:lstStyle/>
          <a:p>
            <a:r>
              <a:rPr lang="it-IT"/>
              <a:t>L’impegno degli Ordini nella certificazione della formazione</a:t>
            </a:r>
          </a:p>
        </p:txBody>
      </p:sp>
      <p:pic>
        <p:nvPicPr>
          <p:cNvPr id="2457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5" descr="PE01562_"/>
          <p:cNvPicPr>
            <a:picLocks noChangeAspect="1" noChangeArrowheads="1"/>
          </p:cNvPicPr>
          <p:nvPr>
            <p:ph type="subTitle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32175" y="3886200"/>
            <a:ext cx="1663700" cy="1752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130425"/>
            <a:ext cx="8424863" cy="1470025"/>
          </a:xfrm>
        </p:spPr>
        <p:txBody>
          <a:bodyPr/>
          <a:lstStyle/>
          <a:p>
            <a:r>
              <a:rPr lang="it-IT" sz="4000" i="1">
                <a:solidFill>
                  <a:schemeClr val="bg2"/>
                </a:solidFill>
              </a:rPr>
              <a:t>Per passare dai corsi ai “per-corsi “di formazione personalizzata: </a:t>
            </a:r>
            <a:br>
              <a:rPr lang="it-IT" sz="4000" i="1">
                <a:solidFill>
                  <a:schemeClr val="bg2"/>
                </a:solidFill>
              </a:rPr>
            </a:br>
            <a:r>
              <a:rPr lang="it-IT" sz="4000" i="1">
                <a:solidFill>
                  <a:srgbClr val="3333CC"/>
                </a:solidFill>
              </a:rPr>
              <a:t>il dossier formativo “spartito” della pratica professionale</a:t>
            </a:r>
          </a:p>
        </p:txBody>
      </p:sp>
      <p:pic>
        <p:nvPicPr>
          <p:cNvPr id="1638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6"/>
          <p:cNvPicPr>
            <a:picLocks noChangeAspect="1" noChangeArrowheads="1"/>
          </p:cNvPicPr>
          <p:nvPr>
            <p:ph type="subTitle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4221163"/>
            <a:ext cx="3562350" cy="2255837"/>
          </a:xfrm>
          <a:noFill/>
          <a:ln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6"/>
          <p:cNvSpPr>
            <a:spLocks noChangeArrowheads="1"/>
          </p:cNvSpPr>
          <p:nvPr>
            <p:ph type="ctrTitle"/>
          </p:nvPr>
        </p:nvSpPr>
        <p:spPr>
          <a:xfrm>
            <a:off x="685800" y="2130425"/>
            <a:ext cx="8062913" cy="147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DPR n.137 del 7 agosto 2012 “Regolamento recante riforma degli ordinamenti professionali ,a norma dell’art.3 ,comma 5 ,del decreto legge 13 agosto 2011,n°138,convertito,con modificazioni in legge n°148 del 14 settembre 2011”</a:t>
            </a:r>
            <a:br>
              <a:rPr lang="it-IT" sz="180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 art.7 -  Formazione Continua</a:t>
            </a:r>
          </a:p>
        </p:txBody>
      </p:sp>
      <p:sp>
        <p:nvSpPr>
          <p:cNvPr id="4103" name="Rectangle 7"/>
          <p:cNvSpPr>
            <a:spLocks noChangeArrowheads="1"/>
          </p:cNvSpPr>
          <p:nvPr>
            <p:ph type="subTitle" idx="1"/>
          </p:nvPr>
        </p:nvSpPr>
        <p:spPr>
          <a:xfrm>
            <a:off x="755650" y="3886200"/>
            <a:ext cx="8064500" cy="25669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 b="1">
                <a:solidFill>
                  <a:schemeClr val="bg2"/>
                </a:solidFill>
              </a:rPr>
              <a:t>c 1  </a:t>
            </a:r>
          </a:p>
          <a:p>
            <a:pPr>
              <a:lnSpc>
                <a:spcPct val="80000"/>
              </a:lnSpc>
            </a:pPr>
            <a:r>
              <a:rPr lang="it-IT" sz="1800"/>
              <a:t>    </a:t>
            </a:r>
            <a:r>
              <a:rPr lang="it-IT" sz="1800" b="1">
                <a:solidFill>
                  <a:schemeClr val="bg2"/>
                </a:solidFill>
                <a:latin typeface="Verdana" pitchFamily="34" charset="0"/>
              </a:rPr>
              <a:t>Al fine di garantire la qualità ed efficienza della prestazione professionale, nel migliore interesse dell’utente e della collettività, e per conseguire l’obiettivo dello sviluppo professionale ,ogni professionista ha l’obbligo di curare il continuo e costante </a:t>
            </a:r>
            <a:r>
              <a:rPr lang="it-IT" sz="1800" b="1">
                <a:solidFill>
                  <a:srgbClr val="3333CC"/>
                </a:solidFill>
                <a:latin typeface="Verdana" pitchFamily="34" charset="0"/>
              </a:rPr>
              <a:t>aggiornamento della propria</a:t>
            </a:r>
            <a:r>
              <a:rPr lang="it-IT" sz="1800" b="1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it-IT" sz="1800" b="1">
                <a:solidFill>
                  <a:srgbClr val="3333CC"/>
                </a:solidFill>
                <a:latin typeface="Verdana" pitchFamily="34" charset="0"/>
              </a:rPr>
              <a:t>competenza professionale</a:t>
            </a:r>
            <a:r>
              <a:rPr lang="it-IT" sz="1800" b="1">
                <a:solidFill>
                  <a:schemeClr val="bg2"/>
                </a:solidFill>
                <a:latin typeface="Verdana" pitchFamily="34" charset="0"/>
              </a:rPr>
              <a:t> secondo quanto previsto dal presente articolo. La violazione dell’obbligo di cui al periodo precedente costituisce illecito disciplinare.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484313"/>
            <a:ext cx="8062913" cy="1470025"/>
          </a:xfrm>
        </p:spPr>
        <p:txBody>
          <a:bodyPr/>
          <a:lstStyle/>
          <a:p>
            <a:r>
              <a:rPr lang="it-IT" sz="2400">
                <a:solidFill>
                  <a:schemeClr val="bg2"/>
                </a:solidFill>
                <a:latin typeface="Verdana" pitchFamily="34" charset="0"/>
              </a:rPr>
              <a:t>Come realizzare l’aggiornamento delle  </a:t>
            </a:r>
            <a:r>
              <a:rPr lang="it-IT" sz="2400">
                <a:solidFill>
                  <a:srgbClr val="3333CC"/>
                </a:solidFill>
                <a:latin typeface="Verdana" pitchFamily="34" charset="0"/>
              </a:rPr>
              <a:t>competenze professionali</a:t>
            </a:r>
            <a:r>
              <a:rPr lang="it-IT" sz="2400">
                <a:solidFill>
                  <a:schemeClr val="bg2"/>
                </a:solidFill>
                <a:latin typeface="Verdana" pitchFamily="34" charset="0"/>
              </a:rPr>
              <a:t> 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852738"/>
            <a:ext cx="8642350" cy="338455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it-IT" sz="2000" b="1">
                <a:solidFill>
                  <a:srgbClr val="3333CC"/>
                </a:solidFill>
              </a:rPr>
              <a:t>                                        </a:t>
            </a:r>
            <a:r>
              <a:rPr lang="it-IT" sz="2000" b="1">
                <a:solidFill>
                  <a:schemeClr val="bg2"/>
                </a:solidFill>
              </a:rPr>
              <a:t>CON  IL DOSSIER FORMATIVO</a:t>
            </a:r>
          </a:p>
          <a:p>
            <a:pPr algn="l">
              <a:lnSpc>
                <a:spcPct val="80000"/>
              </a:lnSpc>
            </a:pPr>
            <a:r>
              <a:rPr lang="it-IT" sz="2000" b="1">
                <a:solidFill>
                  <a:schemeClr val="bg2"/>
                </a:solidFill>
              </a:rPr>
              <a:t>IL Dossier Formativo  consente di:</a:t>
            </a:r>
          </a:p>
          <a:p>
            <a:pPr algn="l">
              <a:lnSpc>
                <a:spcPct val="80000"/>
              </a:lnSpc>
            </a:pPr>
            <a:r>
              <a:rPr lang="it-IT" sz="2000" b="1">
                <a:solidFill>
                  <a:schemeClr val="bg2"/>
                </a:solidFill>
              </a:rPr>
              <a:t>• programmare la formazione individuale e di gruppo ,ricercando </a:t>
            </a:r>
          </a:p>
          <a:p>
            <a:pPr algn="l">
              <a:lnSpc>
                <a:spcPct val="80000"/>
              </a:lnSpc>
            </a:pPr>
            <a:r>
              <a:rPr lang="it-IT" sz="2000" b="1">
                <a:solidFill>
                  <a:schemeClr val="bg2"/>
                </a:solidFill>
              </a:rPr>
              <a:t>  coerenza tra lo sviluppo delle competenze del singolo e dei gruppi</a:t>
            </a:r>
          </a:p>
          <a:p>
            <a:pPr algn="l">
              <a:lnSpc>
                <a:spcPct val="80000"/>
              </a:lnSpc>
            </a:pPr>
            <a:r>
              <a:rPr lang="it-IT" sz="2000" b="1">
                <a:solidFill>
                  <a:schemeClr val="bg2"/>
                </a:solidFill>
              </a:rPr>
              <a:t>  professionali in cui opera.</a:t>
            </a:r>
          </a:p>
          <a:p>
            <a:pPr algn="l">
              <a:lnSpc>
                <a:spcPct val="80000"/>
              </a:lnSpc>
            </a:pPr>
            <a:r>
              <a:rPr lang="it-IT" sz="2000" b="1">
                <a:solidFill>
                  <a:schemeClr val="bg2"/>
                </a:solidFill>
              </a:rPr>
              <a:t>• rendere esplicito e visibile il percorso formativo nel tempo (triennio)</a:t>
            </a:r>
          </a:p>
          <a:p>
            <a:pPr algn="l">
              <a:lnSpc>
                <a:spcPct val="80000"/>
              </a:lnSpc>
            </a:pPr>
            <a:r>
              <a:rPr lang="it-IT" sz="2000" b="1">
                <a:solidFill>
                  <a:schemeClr val="bg2"/>
                </a:solidFill>
              </a:rPr>
              <a:t>  al singolo , al gruppo ed all’organizzazione sanitaria;</a:t>
            </a:r>
          </a:p>
          <a:p>
            <a:pPr algn="l">
              <a:lnSpc>
                <a:spcPct val="80000"/>
              </a:lnSpc>
            </a:pPr>
            <a:r>
              <a:rPr lang="it-IT" sz="2000" b="1">
                <a:solidFill>
                  <a:schemeClr val="bg2"/>
                </a:solidFill>
              </a:rPr>
              <a:t>• valutare la pertinenza e la rilevanza delle singole attività</a:t>
            </a:r>
          </a:p>
          <a:p>
            <a:pPr algn="l">
              <a:lnSpc>
                <a:spcPct val="80000"/>
              </a:lnSpc>
            </a:pPr>
            <a:r>
              <a:rPr lang="it-IT" sz="2000" b="1">
                <a:solidFill>
                  <a:schemeClr val="bg2"/>
                </a:solidFill>
              </a:rPr>
              <a:t>formative svolte in rapporto alla professione esercitata ;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it-IT" sz="2000" b="1">
                <a:solidFill>
                  <a:schemeClr val="bg2"/>
                </a:solidFill>
              </a:rPr>
              <a:t> monitorare la coerenza tra la formazione programmata/realizzata e i</a:t>
            </a:r>
          </a:p>
          <a:p>
            <a:pPr algn="l">
              <a:lnSpc>
                <a:spcPct val="80000"/>
              </a:lnSpc>
            </a:pPr>
            <a:r>
              <a:rPr lang="it-IT" sz="2000" b="1">
                <a:solidFill>
                  <a:schemeClr val="bg2"/>
                </a:solidFill>
              </a:rPr>
              <a:t>bisogni individuali/di gruppo/aziendali dei professionisti.</a:t>
            </a:r>
          </a:p>
          <a:p>
            <a:pPr algn="l">
              <a:lnSpc>
                <a:spcPct val="80000"/>
              </a:lnSpc>
            </a:pPr>
            <a:endParaRPr lang="it-IT" sz="2000" b="1">
              <a:solidFill>
                <a:schemeClr val="bg2"/>
              </a:solidFill>
            </a:endParaRPr>
          </a:p>
        </p:txBody>
      </p:sp>
      <p:pic>
        <p:nvPicPr>
          <p:cNvPr id="512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484313"/>
            <a:ext cx="8062912" cy="1152525"/>
          </a:xfrm>
        </p:spPr>
        <p:txBody>
          <a:bodyPr/>
          <a:lstStyle/>
          <a:p>
            <a:r>
              <a:rPr lang="it-IT" sz="2800">
                <a:solidFill>
                  <a:schemeClr val="bg2"/>
                </a:solidFill>
                <a:latin typeface="Verdana" pitchFamily="34" charset="0"/>
              </a:rPr>
              <a:t>Il Dossier Formativo Individuale è il dossier delle Competenze 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781300"/>
            <a:ext cx="7016750" cy="2354263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 Il DF individuale è un portfolio delle competenze perchè:</a:t>
            </a:r>
          </a:p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• Consente di pianificare lo sviluppo delle competenze;</a:t>
            </a:r>
          </a:p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• Evidenzia la relazione tra attività professionale</a:t>
            </a:r>
          </a:p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  quotidiana  e  formazione ;</a:t>
            </a:r>
          </a:p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• Porta all’ Autovalutazione periodica;</a:t>
            </a:r>
          </a:p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• Dalla valutazione si realizza  feedback sul piano </a:t>
            </a:r>
          </a:p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  delle priorità formative da seguire per lo sviluppo</a:t>
            </a:r>
          </a:p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  professionale negli specifici contesti;</a:t>
            </a:r>
          </a:p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• Alimenta il curriculum personale ;</a:t>
            </a:r>
          </a:p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• Permette la valutazione dello sviluppo professionale</a:t>
            </a:r>
          </a:p>
          <a:p>
            <a:pPr algn="l">
              <a:lnSpc>
                <a:spcPct val="80000"/>
              </a:lnSpc>
            </a:pPr>
            <a:r>
              <a:rPr lang="it-IT" sz="1800">
                <a:solidFill>
                  <a:schemeClr val="bg2"/>
                </a:solidFill>
                <a:latin typeface="Verdana" pitchFamily="34" charset="0"/>
              </a:rPr>
              <a:t>   continuo</a:t>
            </a:r>
          </a:p>
        </p:txBody>
      </p:sp>
      <p:pic>
        <p:nvPicPr>
          <p:cNvPr id="614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997200"/>
            <a:ext cx="7488238" cy="316865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it-IT" sz="1600" b="1">
                <a:solidFill>
                  <a:schemeClr val="bg2"/>
                </a:solidFill>
              </a:rPr>
              <a:t>1) Aggiornamento del  personale sulla normativa ECM;</a:t>
            </a:r>
          </a:p>
          <a:p>
            <a:pPr algn="l">
              <a:lnSpc>
                <a:spcPct val="80000"/>
              </a:lnSpc>
            </a:pPr>
            <a:r>
              <a:rPr lang="it-IT" sz="1600" b="1">
                <a:solidFill>
                  <a:schemeClr val="bg2"/>
                </a:solidFill>
              </a:rPr>
              <a:t>2) Acquisizione dei soft-ware di gestione dati ed applicativi per la trasmissione a  CO. GE.A.PS;</a:t>
            </a:r>
          </a:p>
          <a:p>
            <a:pPr algn="l">
              <a:lnSpc>
                <a:spcPct val="80000"/>
              </a:lnSpc>
            </a:pPr>
            <a:r>
              <a:rPr lang="it-IT" sz="1600" b="1">
                <a:solidFill>
                  <a:schemeClr val="bg2"/>
                </a:solidFill>
              </a:rPr>
              <a:t>3) Aggiornamento  dell’anagrafica ed inserimento crediti ECM ,fino al 2010;  </a:t>
            </a:r>
          </a:p>
          <a:p>
            <a:pPr algn="l">
              <a:lnSpc>
                <a:spcPct val="80000"/>
              </a:lnSpc>
            </a:pPr>
            <a:r>
              <a:rPr lang="it-IT" sz="1600" b="1">
                <a:solidFill>
                  <a:schemeClr val="bg2"/>
                </a:solidFill>
              </a:rPr>
              <a:t>4) Attribuzione crediti per attività formative non legata ad eventi accreditati</a:t>
            </a:r>
          </a:p>
          <a:p>
            <a:pPr algn="l">
              <a:lnSpc>
                <a:spcPct val="80000"/>
              </a:lnSpc>
            </a:pPr>
            <a:r>
              <a:rPr lang="it-IT" sz="1600" b="1">
                <a:solidFill>
                  <a:schemeClr val="bg2"/>
                </a:solidFill>
              </a:rPr>
              <a:t>   (tutoraggio, eventi all’estero, attività di ricerca, pubblicazioni);</a:t>
            </a:r>
          </a:p>
          <a:p>
            <a:pPr algn="l">
              <a:lnSpc>
                <a:spcPct val="80000"/>
              </a:lnSpc>
            </a:pPr>
            <a:r>
              <a:rPr lang="it-IT" sz="1600" b="1">
                <a:solidFill>
                  <a:schemeClr val="bg2"/>
                </a:solidFill>
              </a:rPr>
              <a:t>5) Produzione eventi ECM in collaborazione con il Provider FNOMCeO in Rete e Accreditando come provider  la Soc. Med. Spallanzani di Reggio Emilia;</a:t>
            </a:r>
          </a:p>
          <a:p>
            <a:pPr algn="l">
              <a:lnSpc>
                <a:spcPct val="80000"/>
              </a:lnSpc>
            </a:pPr>
            <a:r>
              <a:rPr lang="it-IT" sz="1600" b="1">
                <a:solidFill>
                  <a:schemeClr val="bg2"/>
                </a:solidFill>
              </a:rPr>
              <a:t>6) Sollecitare e favorire gli iscritti alla partecipazione alle attività Formative ECM prodotte in FAD da FNOMCeO e Ministero della Salute , in forma blended e residenziale.   </a:t>
            </a:r>
          </a:p>
          <a:p>
            <a:pPr algn="l">
              <a:lnSpc>
                <a:spcPct val="80000"/>
              </a:lnSpc>
            </a:pPr>
            <a:endParaRPr lang="it-IT" sz="1600" b="1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endParaRPr lang="it-IT" sz="160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endParaRPr lang="it-IT" sz="1600">
              <a:solidFill>
                <a:srgbClr val="0000FF"/>
              </a:solidFill>
            </a:endParaRPr>
          </a:p>
          <a:p>
            <a:pPr algn="l">
              <a:lnSpc>
                <a:spcPct val="80000"/>
              </a:lnSpc>
            </a:pPr>
            <a:endParaRPr lang="it-IT" sz="1400" b="1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717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6"/>
          <p:cNvSpPr>
            <a:spLocks noChangeArrowheads="1"/>
          </p:cNvSpPr>
          <p:nvPr>
            <p:ph type="ctrTitle"/>
          </p:nvPr>
        </p:nvSpPr>
        <p:spPr>
          <a:xfrm>
            <a:off x="611188" y="1700213"/>
            <a:ext cx="8062912" cy="10810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it-IT" sz="2400">
                <a:solidFill>
                  <a:schemeClr val="bg2"/>
                </a:solidFill>
                <a:latin typeface="Verdana" pitchFamily="34" charset="0"/>
              </a:rPr>
              <a:t>Cosa è stato necessario ?</a:t>
            </a:r>
            <a:br>
              <a:rPr lang="it-IT" sz="240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400">
                <a:solidFill>
                  <a:schemeClr val="bg2"/>
                </a:solidFill>
                <a:latin typeface="Verdana" pitchFamily="34" charset="0"/>
              </a:rPr>
              <a:t>Inserire le funzioni di governo dell’ECM tra le le attività istituzionali dell’Ordine</a:t>
            </a:r>
            <a:endParaRPr lang="it-IT" sz="4000" b="1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557338"/>
            <a:ext cx="8062912" cy="1470025"/>
          </a:xfrm>
        </p:spPr>
        <p:txBody>
          <a:bodyPr/>
          <a:lstStyle/>
          <a:p>
            <a:pPr algn="l"/>
            <a:r>
              <a:rPr lang="it-IT" sz="2000">
                <a:solidFill>
                  <a:schemeClr val="bg2"/>
                </a:solidFill>
                <a:latin typeface="Verdana" pitchFamily="34" charset="0"/>
              </a:rPr>
              <a:t>ALCUNI DATI DAL 2002 al 2010 SULL’ATTIVITA’ ECM </a:t>
            </a:r>
            <a:br>
              <a:rPr lang="it-IT" sz="200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000">
                <a:solidFill>
                  <a:schemeClr val="bg2"/>
                </a:solidFill>
                <a:latin typeface="Verdana" pitchFamily="34" charset="0"/>
              </a:rPr>
              <a:t>       </a:t>
            </a:r>
            <a:r>
              <a:rPr lang="it-IT" sz="2000">
                <a:solidFill>
                  <a:schemeClr val="bg2"/>
                </a:solidFill>
              </a:rPr>
              <a:t>  per 2300 iscritti all’OMCeO di Reggio Emilia</a:t>
            </a:r>
            <a:br>
              <a:rPr lang="it-IT" sz="2000">
                <a:solidFill>
                  <a:schemeClr val="bg2"/>
                </a:solidFill>
              </a:rPr>
            </a:br>
            <a:endParaRPr lang="it-IT" sz="2000">
              <a:solidFill>
                <a:schemeClr val="bg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852738"/>
            <a:ext cx="7016750" cy="3455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400" b="1">
                <a:solidFill>
                  <a:schemeClr val="bg2"/>
                </a:solidFill>
                <a:latin typeface="Verdana" pitchFamily="34" charset="0"/>
              </a:rPr>
              <a:t>288272 Crediti per Medici Chirurghi</a:t>
            </a:r>
          </a:p>
          <a:p>
            <a:pPr>
              <a:lnSpc>
                <a:spcPct val="90000"/>
              </a:lnSpc>
            </a:pPr>
            <a:r>
              <a:rPr lang="it-IT" sz="2400" b="1">
                <a:solidFill>
                  <a:schemeClr val="bg2"/>
                </a:solidFill>
                <a:latin typeface="Verdana" pitchFamily="34" charset="0"/>
              </a:rPr>
              <a:t>     6,5 crediti in media/attestato</a:t>
            </a:r>
          </a:p>
          <a:p>
            <a:pPr>
              <a:lnSpc>
                <a:spcPct val="90000"/>
              </a:lnSpc>
            </a:pPr>
            <a:endParaRPr lang="it-IT" sz="2400" b="1">
              <a:solidFill>
                <a:schemeClr val="bg2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it-IT" sz="2400" b="1">
                <a:solidFill>
                  <a:schemeClr val="bg2"/>
                </a:solidFill>
                <a:latin typeface="Verdana" pitchFamily="34" charset="0"/>
              </a:rPr>
              <a:t>39210 Crediti per  Odontoiatri</a:t>
            </a:r>
          </a:p>
          <a:p>
            <a:pPr>
              <a:lnSpc>
                <a:spcPct val="90000"/>
              </a:lnSpc>
            </a:pPr>
            <a:r>
              <a:rPr lang="it-IT" sz="2400" b="1">
                <a:solidFill>
                  <a:schemeClr val="bg2"/>
                </a:solidFill>
                <a:latin typeface="Verdana" pitchFamily="34" charset="0"/>
              </a:rPr>
              <a:t>     7,2 Crediti in media/attestato</a:t>
            </a:r>
          </a:p>
          <a:p>
            <a:pPr>
              <a:lnSpc>
                <a:spcPct val="90000"/>
              </a:lnSpc>
            </a:pPr>
            <a:endParaRPr lang="it-IT" sz="2400" b="1">
              <a:solidFill>
                <a:schemeClr val="bg2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it-IT" sz="2400" b="1">
                <a:solidFill>
                  <a:schemeClr val="bg2"/>
                </a:solidFill>
                <a:latin typeface="Verdana" pitchFamily="34" charset="0"/>
              </a:rPr>
              <a:t>      </a:t>
            </a:r>
            <a:r>
              <a:rPr lang="it-IT" sz="2400" b="1">
                <a:solidFill>
                  <a:srgbClr val="3333CC"/>
                </a:solidFill>
                <a:latin typeface="Verdana" pitchFamily="34" charset="0"/>
              </a:rPr>
              <a:t>8 attestati(singoli eventi)</a:t>
            </a:r>
          </a:p>
          <a:p>
            <a:pPr>
              <a:lnSpc>
                <a:spcPct val="90000"/>
              </a:lnSpc>
            </a:pPr>
            <a:r>
              <a:rPr lang="it-IT" sz="2400" b="1">
                <a:solidFill>
                  <a:srgbClr val="3333CC"/>
                </a:solidFill>
                <a:latin typeface="Verdana" pitchFamily="34" charset="0"/>
              </a:rPr>
              <a:t> per iscritto /anno</a:t>
            </a:r>
          </a:p>
        </p:txBody>
      </p:sp>
      <p:pic>
        <p:nvPicPr>
          <p:cNvPr id="819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8062912" cy="1470025"/>
          </a:xfrm>
        </p:spPr>
        <p:txBody>
          <a:bodyPr/>
          <a:lstStyle/>
          <a:p>
            <a:r>
              <a:rPr lang="it-IT" sz="2800">
                <a:solidFill>
                  <a:schemeClr val="bg2"/>
                </a:solidFill>
                <a:latin typeface="Verdana" pitchFamily="34" charset="0"/>
              </a:rPr>
              <a:t>ALCUNI DATI  2010 SULL’ATTIVITA’ </a:t>
            </a:r>
            <a:br>
              <a:rPr lang="it-IT" sz="280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800">
                <a:solidFill>
                  <a:schemeClr val="bg2"/>
                </a:solidFill>
                <a:latin typeface="Verdana" pitchFamily="34" charset="0"/>
              </a:rPr>
              <a:t>  ODMCeO –RE</a:t>
            </a:r>
            <a:br>
              <a:rPr lang="it-IT" sz="280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800">
                <a:solidFill>
                  <a:schemeClr val="bg2"/>
                </a:solidFill>
                <a:latin typeface="Verdana" pitchFamily="34" charset="0"/>
              </a:rPr>
              <a:t>  Certificatore Crediti ECM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852738"/>
            <a:ext cx="7632700" cy="3313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400">
                <a:solidFill>
                  <a:srgbClr val="0000FF"/>
                </a:solidFill>
              </a:rPr>
              <a:t>                                                                          </a:t>
            </a:r>
            <a:r>
              <a:rPr lang="it-IT" sz="2800">
                <a:solidFill>
                  <a:schemeClr val="bg2"/>
                </a:solidFill>
              </a:rPr>
              <a:t>%                                                               Medici che hanno depositato crediti       73      Rapporto debito ECM e Crediti reg.      18,9</a:t>
            </a:r>
          </a:p>
          <a:p>
            <a:pPr>
              <a:lnSpc>
                <a:spcPct val="90000"/>
              </a:lnSpc>
            </a:pPr>
            <a:r>
              <a:rPr lang="it-IT" sz="2800">
                <a:solidFill>
                  <a:schemeClr val="bg2"/>
                </a:solidFill>
              </a:rPr>
              <a:t>Odontoiatri che hanno depositato crediti  82</a:t>
            </a:r>
          </a:p>
          <a:p>
            <a:pPr>
              <a:lnSpc>
                <a:spcPct val="90000"/>
              </a:lnSpc>
            </a:pPr>
            <a:r>
              <a:rPr lang="it-IT" sz="2800">
                <a:solidFill>
                  <a:schemeClr val="bg2"/>
                </a:solidFill>
              </a:rPr>
              <a:t>  Rapporto tra debito ECM e Crediti reg.  22,4</a:t>
            </a:r>
          </a:p>
          <a:p>
            <a:pPr algn="l">
              <a:lnSpc>
                <a:spcPct val="90000"/>
              </a:lnSpc>
            </a:pPr>
            <a:endParaRPr lang="it-IT" sz="14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741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557338"/>
            <a:ext cx="8062912" cy="1470025"/>
          </a:xfrm>
        </p:spPr>
        <p:txBody>
          <a:bodyPr/>
          <a:lstStyle/>
          <a:p>
            <a:r>
              <a:rPr lang="it-IT" sz="2800">
                <a:solidFill>
                  <a:schemeClr val="bg2"/>
                </a:solidFill>
                <a:latin typeface="Verdana" pitchFamily="34" charset="0"/>
              </a:rPr>
              <a:t>Timing della sperimentazione del Dossier Formativo Individuale presso l’ODMeO 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141663"/>
            <a:ext cx="7016750" cy="3024187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Adesione al Progetto nell’ottobre 2011(Cernobbio 2011);</a:t>
            </a:r>
          </a:p>
          <a:p>
            <a:pPr algn="l">
              <a:buFontTx/>
              <a:buChar char="-"/>
            </a:pPr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Identificazione dei criteri di formulazione di un Dossier Formativo individuale a valenza Ordinistico-Professionale (gennaio–febbraio 2012);</a:t>
            </a:r>
          </a:p>
          <a:p>
            <a:pPr algn="l">
              <a:buFontTx/>
              <a:buChar char="-"/>
            </a:pPr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Identificazione del Campione dei professionisti “motivati”;</a:t>
            </a:r>
          </a:p>
          <a:p>
            <a:pPr algn="l">
              <a:buFontTx/>
              <a:buChar char="-"/>
            </a:pPr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Illustrazione delle Procedure Operative messe a disposizione da AGENAS /CO.GE.A.PS (Aprile Maggio 2012)</a:t>
            </a:r>
          </a:p>
          <a:p>
            <a:pPr algn="l">
              <a:buFontTx/>
              <a:buChar char="-"/>
            </a:pPr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Attivazione e login dei singoli professionisti sul sito CO.GE.A.PS (giugno 2012)</a:t>
            </a:r>
          </a:p>
          <a:p>
            <a:pPr algn="l"/>
            <a:r>
              <a:rPr lang="it-IT" sz="1600" b="1">
                <a:solidFill>
                  <a:schemeClr val="bg2"/>
                </a:solidFill>
                <a:latin typeface="Verdana" pitchFamily="34" charset="0"/>
              </a:rPr>
              <a:t>                                                                 </a:t>
            </a:r>
          </a:p>
        </p:txBody>
      </p:sp>
      <p:pic>
        <p:nvPicPr>
          <p:cNvPr id="922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46050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Titol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92075"/>
            <a:ext cx="64198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1029</Words>
  <Application>Microsoft Office PowerPoint</Application>
  <PresentationFormat>Presentazione su schermo (4:3)</PresentationFormat>
  <Paragraphs>115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4" baseType="lpstr">
      <vt:lpstr>Arial</vt:lpstr>
      <vt:lpstr>Verdana</vt:lpstr>
      <vt:lpstr>Struttura predefinita</vt:lpstr>
      <vt:lpstr>Esperienze Regionali L’esperienza in Regione Emilia Romagna  Il dossier formativo professionale individuale La sperimentazione presso l’Ordine di Reggio Emilia </vt:lpstr>
      <vt:lpstr>Perché l’esperienza del DossieRE Formativo a  Reggio Emilia ?</vt:lpstr>
      <vt:lpstr>DPR n.137 del 7 agosto 2012 “Regolamento recante riforma degli ordinamenti professionali ,a norma dell’art.3 ,comma 5 ,del decreto legge 13 agosto 2011,n°138,convertito,con modificazioni in legge n°148 del 14 settembre 2011”  art.7 -  Formazione Continua</vt:lpstr>
      <vt:lpstr>Come realizzare l’aggiornamento delle  competenze professionali ?</vt:lpstr>
      <vt:lpstr>Il Dossier Formativo Individuale è il dossier delle Competenze ?</vt:lpstr>
      <vt:lpstr>Cosa è stato necessario ? Inserire le funzioni di governo dell’ECM tra le le attività istituzionali dell’Ordine</vt:lpstr>
      <vt:lpstr>ALCUNI DATI DAL 2002 al 2010 SULL’ATTIVITA’ ECM           per 2300 iscritti all’OMCeO di Reggio Emilia </vt:lpstr>
      <vt:lpstr>ALCUNI DATI  2010 SULL’ATTIVITA’    ODMCeO –RE   Certificatore Crediti ECM</vt:lpstr>
      <vt:lpstr>Timing della sperimentazione del Dossier Formativo Individuale presso l’ODMeO RE</vt:lpstr>
      <vt:lpstr>SELEZIONE DEGLI SPERIMENTATORI</vt:lpstr>
      <vt:lpstr>SELEZIONE DEGLI SPERIMENTATORI</vt:lpstr>
      <vt:lpstr>SELEZIONE DEGLI SPERIMENTATORI</vt:lpstr>
      <vt:lpstr>Presentazione standard di PowerPoint</vt:lpstr>
      <vt:lpstr>SCELTA DEGLI OBIETTIVI FORMATIVI</vt:lpstr>
      <vt:lpstr>Presentazione standard di PowerPoint</vt:lpstr>
      <vt:lpstr>LE RAGIONI DELLA SCELTA</vt:lpstr>
      <vt:lpstr>L’OFFERTA FORMATIVA </vt:lpstr>
      <vt:lpstr>SECONDO SEMESTRE DEL PIANO FORMATIVO 2012</vt:lpstr>
      <vt:lpstr>Presentazione standard di PowerPoint</vt:lpstr>
      <vt:lpstr>L’impegno degli Ordini nella certificazione della formazione</vt:lpstr>
      <vt:lpstr>Per passare dai corsi ai “per-corsi “di formazione personalizzata:  il dossier formativo “spartito” della pratica professionale</vt:lpstr>
    </vt:vector>
  </TitlesOfParts>
  <Company>Azienda Ospedaliera S.Maria Nuova di Reggio Emilia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defrancos</dc:creator>
  <cp:lastModifiedBy>tecno</cp:lastModifiedBy>
  <cp:revision>28</cp:revision>
  <dcterms:created xsi:type="dcterms:W3CDTF">2012-09-30T13:54:51Z</dcterms:created>
  <dcterms:modified xsi:type="dcterms:W3CDTF">2012-10-16T06:26:52Z</dcterms:modified>
</cp:coreProperties>
</file>