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9" r:id="rId2"/>
    <p:sldId id="298" r:id="rId3"/>
    <p:sldId id="350" r:id="rId4"/>
    <p:sldId id="361" r:id="rId5"/>
    <p:sldId id="299" r:id="rId6"/>
    <p:sldId id="329" r:id="rId7"/>
    <p:sldId id="333" r:id="rId8"/>
    <p:sldId id="354" r:id="rId9"/>
    <p:sldId id="370" r:id="rId10"/>
    <p:sldId id="369" r:id="rId11"/>
    <p:sldId id="340" r:id="rId12"/>
    <p:sldId id="314" r:id="rId13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3399"/>
    <a:srgbClr val="FF3300"/>
    <a:srgbClr val="8E8AD7"/>
    <a:srgbClr val="525DD7"/>
    <a:srgbClr val="8B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77003686-C628-4CFF-B60D-03113E56E43E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562ABFF9-5D4D-46D3-8CFE-1C0CE6870BA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96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0605ED6C-DE79-4955-9E77-EC24CBA4C905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F8E57307-6BCD-4296-84C3-3A76B5A4F92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76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mtClean="0">
                <a:solidFill>
                  <a:srgbClr val="CC00CC"/>
                </a:solidFill>
                <a:latin typeface="Calibri" pitchFamily="34" charset="0"/>
              </a:rPr>
              <a:t>Da: </a:t>
            </a:r>
            <a:r>
              <a:rPr lang="it-IT" smtClean="0">
                <a:solidFill>
                  <a:srgbClr val="008000"/>
                </a:solidFill>
                <a:latin typeface="Calibri" pitchFamily="34" charset="0"/>
              </a:rPr>
              <a:t>Quanti crediti ECM ha il corso?</a:t>
            </a:r>
          </a:p>
          <a:p>
            <a:r>
              <a:rPr lang="it-IT" smtClean="0">
                <a:solidFill>
                  <a:srgbClr val="CC00CC"/>
                </a:solidFill>
                <a:latin typeface="Calibri" pitchFamily="34" charset="0"/>
              </a:rPr>
              <a:t>A : </a:t>
            </a:r>
            <a:r>
              <a:rPr lang="it-IT" smtClean="0">
                <a:solidFill>
                  <a:srgbClr val="008000"/>
                </a:solidFill>
                <a:latin typeface="Calibri" pitchFamily="34" charset="0"/>
              </a:rPr>
              <a:t>Quale percorso formativo per il mio sviluppo prof.le e per garantire buone prestazioni ai cittadini 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05000"/>
              </a:lnSpc>
              <a:spcBef>
                <a:spcPct val="45000"/>
              </a:spcBef>
            </a:pPr>
            <a:r>
              <a:rPr lang="it-IT" b="1" smtClean="0">
                <a:latin typeface="Calibri" pitchFamily="34" charset="0"/>
              </a:rPr>
              <a:t>Livello dipartimentale</a:t>
            </a:r>
            <a:r>
              <a:rPr lang="it-IT" smtClean="0">
                <a:latin typeface="Calibri" pitchFamily="34" charset="0"/>
              </a:rPr>
              <a:t>: valorizzazione del ruolo dei dipartimenti nell’attività di </a:t>
            </a:r>
            <a:r>
              <a:rPr lang="it-IT" b="1" smtClean="0">
                <a:latin typeface="Calibri" pitchFamily="34" charset="0"/>
              </a:rPr>
              <a:t>gestione dell’analisi del fabbisogno formativo e soprattutto nella gestione dei Dossier Formativi di gruppo.</a:t>
            </a:r>
          </a:p>
          <a:p>
            <a:pPr eaLnBrk="1" hangingPunct="1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defTabSz="914400"/>
            <a:fld id="{B7FF0CE1-D645-4142-957C-84B60145457D}" type="slidenum">
              <a:rPr lang="it-IT" sz="1200" b="0">
                <a:latin typeface="Times New Roman" pitchFamily="18" charset="0"/>
              </a:rPr>
              <a:pPr algn="r" defTabSz="914400"/>
              <a:t>2</a:t>
            </a:fld>
            <a:endParaRPr lang="it-IT" sz="1200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Le competenze ricomprendono le discipline che sono necessarie ma non sufficienti ... </a:t>
            </a:r>
            <a:r>
              <a:rPr lang="it-IT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formazione permanente comprende le attività finalizzate a migliorare </a:t>
            </a:r>
            <a:r>
              <a:rPr lang="it-IT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competenze e le abilità cliniche, tecniche e  manageriali e i comportamenti degli operatori sanitari</a:t>
            </a:r>
            <a:r>
              <a:rPr lang="it-IT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al progresso scientifico e tecnologico con l'obiettivo di garantire efficacia, appropriatezza, sicurezza ed efficienza alla assistenza prestata dal Servizio sanitario nazionale. </a:t>
            </a:r>
          </a:p>
          <a:p>
            <a:r>
              <a:rPr lang="it-IT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(DLG 229/99)</a:t>
            </a:r>
          </a:p>
          <a:p>
            <a:pPr eaLnBrk="1" hangingPunct="1">
              <a:spcBef>
                <a:spcPct val="0"/>
              </a:spcBef>
            </a:pPr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defTabSz="914400"/>
            <a:fld id="{012B6B0C-4517-466B-814E-DA60C76ABB71}" type="slidenum">
              <a:rPr lang="it-IT" sz="1200" b="0">
                <a:latin typeface="Times New Roman" pitchFamily="18" charset="0"/>
              </a:rPr>
              <a:pPr algn="r" defTabSz="914400"/>
              <a:t>4</a:t>
            </a:fld>
            <a:endParaRPr lang="it-IT" sz="1200" b="0">
              <a:latin typeface="Times New Roman" pitchFamily="18" charset="0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defTabSz="914400"/>
            <a:fld id="{E0F5661E-3BC5-46C5-AE15-4419318183F3}" type="slidenum">
              <a:rPr lang="it-IT" sz="1200" b="0">
                <a:latin typeface="Times New Roman" pitchFamily="18" charset="0"/>
              </a:rPr>
              <a:pPr algn="r" defTabSz="914400"/>
              <a:t>4</a:t>
            </a:fld>
            <a:endParaRPr lang="it-IT" sz="1200" b="0">
              <a:latin typeface="Times New Roman" pitchFamily="18" charset="0"/>
            </a:endParaRPr>
          </a:p>
        </p:txBody>
      </p:sp>
      <p:sp>
        <p:nvSpPr>
          <p:cNvPr id="10854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defTabSz="914400"/>
            <a:fld id="{CF215EDA-07F8-4987-80EF-4ADA516A7F71}" type="slidenum">
              <a:rPr lang="it-IT" sz="1200" b="0">
                <a:latin typeface="Times New Roman" pitchFamily="18" charset="0"/>
              </a:rPr>
              <a:pPr algn="r" defTabSz="914400"/>
              <a:t>5</a:t>
            </a:fld>
            <a:endParaRPr lang="it-IT" sz="1200" b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defTabSz="914400"/>
            <a:fld id="{3466FD60-A34D-4D49-803E-FF3D1677786C}" type="slidenum">
              <a:rPr lang="it-IT" sz="1200" b="0">
                <a:latin typeface="Times New Roman" pitchFamily="18" charset="0"/>
              </a:rPr>
              <a:pPr algn="r" defTabSz="914400"/>
              <a:t>8</a:t>
            </a:fld>
            <a:endParaRPr lang="it-IT" sz="1200" b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E294E-EA1D-4A05-98E7-F2BCFAE768D5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C5773-9639-49D5-A513-D8A3CBA43D0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36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BAF63-DF1D-40B2-A086-7DAAB6FA4398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53EC8-B515-44F8-831D-BC0B4A94FDE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90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5B3316-6F57-4400-BB19-3F1B51647A7D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5A266-F214-4AA8-9A8B-88D6682EB50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13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94B44-207A-4348-B411-7C09162ED7DE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0D488-BFAF-41D9-B91D-69B6F7C03FC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9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FF31F-0C2A-4552-B4EA-AEFD52232C13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699B6-427E-4A2F-8722-2D3A2021644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48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EB8D-6F7C-49B4-AEB8-8CB309FD1BEA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FC98-C3AE-404C-91FD-513395C7B20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7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483F88-0CCC-4007-8085-D3F4A56827B8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2C6ED-03D8-47E4-855F-0D3302B8015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71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10098-4C5A-415A-B5A6-DEA1A1D10CF3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A280E-E856-4448-9617-5615E9B0662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41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5209D-36D1-46BD-A02E-6540FE4EC2D9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9B42D-4BAC-4786-896A-CF331B1867B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97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C0FED-6CE9-4084-BAD9-479F82C8263F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811F7-4E4B-42A8-8299-A76C3FE797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94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9856A-FDFE-4F09-82E1-97C1CDBD050B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73033-A6B6-4D43-966C-EBEBADAADC6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0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6A0BF-AA44-4167-8F85-84CDD38E5359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BB531-47F5-4FF0-87A8-118F86C0C2B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68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0A6C6D0-5A1B-46CF-AAEA-3A131AB2F7D3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069E5AC-C53D-4D2D-B237-2333EF0475E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ctrTitle"/>
          </p:nvPr>
        </p:nvSpPr>
        <p:spPr>
          <a:xfrm>
            <a:off x="474663" y="2101850"/>
            <a:ext cx="8391525" cy="1470025"/>
          </a:xfrm>
        </p:spPr>
        <p:txBody>
          <a:bodyPr/>
          <a:lstStyle/>
          <a:p>
            <a:r>
              <a:rPr lang="it-IT" sz="4000" b="1" i="1" smtClean="0">
                <a:solidFill>
                  <a:schemeClr val="accent1"/>
                </a:solidFill>
                <a:latin typeface="Arial" charset="0"/>
                <a:ea typeface="ＭＳ Ｐゴシック" pitchFamily="-1" charset="-128"/>
              </a:rPr>
              <a:t>Il Dossier Formativo: l’esperienza della Regione Marche</a:t>
            </a:r>
          </a:p>
        </p:txBody>
      </p:sp>
      <p:sp>
        <p:nvSpPr>
          <p:cNvPr id="16387" name="Rectangle 5"/>
          <p:cNvSpPr>
            <a:spLocks noGrp="1"/>
          </p:cNvSpPr>
          <p:nvPr>
            <p:ph type="subTitle" idx="1"/>
          </p:nvPr>
        </p:nvSpPr>
        <p:spPr>
          <a:xfrm>
            <a:off x="804863" y="4527550"/>
            <a:ext cx="7494587" cy="1649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i="1" smtClean="0">
                <a:solidFill>
                  <a:schemeClr val="tx1"/>
                </a:solidFill>
                <a:latin typeface="Arial" charset="0"/>
                <a:ea typeface="ＭＳ Ｐゴシック" pitchFamily="-1" charset="-128"/>
              </a:rPr>
              <a:t>Federica Pediconi</a:t>
            </a:r>
          </a:p>
          <a:p>
            <a:pPr>
              <a:lnSpc>
                <a:spcPct val="80000"/>
              </a:lnSpc>
            </a:pPr>
            <a:r>
              <a:rPr lang="it-IT" sz="2000" i="1" smtClean="0">
                <a:solidFill>
                  <a:schemeClr val="tx1"/>
                </a:solidFill>
                <a:latin typeface="Arial" charset="0"/>
                <a:ea typeface="ＭＳ Ｐゴシック" pitchFamily="-1" charset="-128"/>
              </a:rPr>
              <a:t>Resp. del Progetto reg. Dossier Formativo</a:t>
            </a:r>
          </a:p>
          <a:p>
            <a:pPr>
              <a:lnSpc>
                <a:spcPct val="80000"/>
              </a:lnSpc>
            </a:pPr>
            <a:r>
              <a:rPr lang="it-IT" sz="2000" i="1" smtClean="0">
                <a:solidFill>
                  <a:schemeClr val="tx1"/>
                </a:solidFill>
                <a:latin typeface="Arial" charset="0"/>
                <a:ea typeface="ＭＳ Ｐゴシック" pitchFamily="-1" charset="-128"/>
              </a:rPr>
              <a:t>Area Formazione ECM, P.F. Governo clinico - ARS Marche </a:t>
            </a:r>
          </a:p>
          <a:p>
            <a:pPr>
              <a:lnSpc>
                <a:spcPct val="80000"/>
              </a:lnSpc>
            </a:pPr>
            <a:r>
              <a:rPr lang="it-IT" sz="2000" i="1" smtClean="0">
                <a:solidFill>
                  <a:schemeClr val="tx1"/>
                </a:solidFill>
                <a:latin typeface="Arial" charset="0"/>
                <a:ea typeface="ＭＳ Ｐゴシック" pitchFamily="-1" charset="-128"/>
              </a:rPr>
              <a:t>Cernobbio, 16 ottobre 2012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034088"/>
            <a:ext cx="941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ogo Regione Mar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56" name="Picture 32" descr="Mostra immagine a dimensione int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046163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Immagine 9" descr="Rubric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398713"/>
            <a:ext cx="23320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linguagg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93663"/>
            <a:ext cx="211296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sospet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363"/>
            <a:ext cx="1947863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941" name="Picture 5" descr="o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5018088"/>
            <a:ext cx="266541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321050" y="3800475"/>
            <a:ext cx="2332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it-IT" sz="2000"/>
              <a:t>DOSSIER FORMATIVO</a:t>
            </a:r>
          </a:p>
        </p:txBody>
      </p:sp>
      <p:pic>
        <p:nvPicPr>
          <p:cNvPr id="129033" name="Picture 9" descr="ANd9GcQ46dnhdEa_c8BeISfVQifkwfHHwRsWuWjdu60e09WUPYDXj2geT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175"/>
            <a:ext cx="2197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14300" y="520065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it-IT"/>
              <a:t>VISIBILITÀ</a:t>
            </a:r>
          </a:p>
        </p:txBody>
      </p:sp>
      <p:sp>
        <p:nvSpPr>
          <p:cNvPr id="129035" name="Arc 11"/>
          <p:cNvSpPr>
            <a:spLocks/>
          </p:cNvSpPr>
          <p:nvPr/>
        </p:nvSpPr>
        <p:spPr bwMode="auto">
          <a:xfrm rot="14713203" flipH="1">
            <a:off x="2139950" y="2227263"/>
            <a:ext cx="1123950" cy="1009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9036" name="Arc 12"/>
          <p:cNvSpPr>
            <a:spLocks/>
          </p:cNvSpPr>
          <p:nvPr/>
        </p:nvSpPr>
        <p:spPr bwMode="auto">
          <a:xfrm flipH="1">
            <a:off x="2108200" y="4016375"/>
            <a:ext cx="1428750" cy="1009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225425" y="2439988"/>
            <a:ext cx="1720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/>
              <a:t>LINGUAGGIO </a:t>
            </a:r>
          </a:p>
        </p:txBody>
      </p:sp>
      <p:sp>
        <p:nvSpPr>
          <p:cNvPr id="129038" name="Arc 14"/>
          <p:cNvSpPr>
            <a:spLocks/>
          </p:cNvSpPr>
          <p:nvPr/>
        </p:nvSpPr>
        <p:spPr bwMode="auto">
          <a:xfrm rot="4300737" flipH="1">
            <a:off x="5595938" y="4016375"/>
            <a:ext cx="1123950" cy="1009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29039" name="Picture 15" descr="ANd9GcSYr4GzI-M12HohZN13GydG5xxBmZcYVP3myPMJcN76qWHLP4oC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43038"/>
            <a:ext cx="1728787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0" y="3959225"/>
            <a:ext cx="27003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/>
              <a:t>DIFFIDENZA/</a:t>
            </a:r>
          </a:p>
          <a:p>
            <a:pPr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/>
              <a:t>CURIOSITÀ</a:t>
            </a: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6361113" y="2940050"/>
            <a:ext cx="2727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/>
              <a:t>STRUTTURA ORG.VA (DIREZIONI,RESPONSABILI, UFF. FORMAZIONE, RETE DI REFERENTI)</a:t>
            </a: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7037388" y="4730750"/>
            <a:ext cx="21066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it-IT"/>
              <a:t>CHIAREZZA OBT</a:t>
            </a:r>
            <a:endParaRPr lang="it-IT">
              <a:latin typeface="Calibri" pitchFamily="34" charset="0"/>
            </a:endParaRPr>
          </a:p>
        </p:txBody>
      </p:sp>
      <p:sp>
        <p:nvSpPr>
          <p:cNvPr id="129045" name="Arc 21"/>
          <p:cNvSpPr>
            <a:spLocks/>
          </p:cNvSpPr>
          <p:nvPr/>
        </p:nvSpPr>
        <p:spPr bwMode="auto">
          <a:xfrm rot="10800000" flipV="1">
            <a:off x="5653088" y="2338388"/>
            <a:ext cx="1384300" cy="6016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413000" y="107950"/>
            <a:ext cx="5143500" cy="1046163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sz="3000" b="1" smtClean="0">
                <a:latin typeface="Arial" charset="0"/>
                <a:ea typeface="ＭＳ Ｐゴシック" pitchFamily="-1" charset="-128"/>
              </a:rPr>
              <a:t>I “RISULTATI” DELLA SPERIMENTAZIONE</a:t>
            </a:r>
            <a:r>
              <a:rPr lang="it-IT" sz="3200" b="1" smtClean="0">
                <a:latin typeface="Arial" charset="0"/>
                <a:ea typeface="ＭＳ Ｐゴシック" pitchFamily="-1" charset="-128"/>
              </a:rPr>
              <a:t> </a:t>
            </a:r>
            <a:endParaRPr lang="it-IT" sz="2000" b="1" smtClean="0">
              <a:latin typeface="Arial" charset="0"/>
              <a:ea typeface="ＭＳ Ｐゴシック" pitchFamily="-1" charset="-128"/>
            </a:endParaRPr>
          </a:p>
        </p:txBody>
      </p:sp>
      <p:sp>
        <p:nvSpPr>
          <p:cNvPr id="129047" name="Arc 23"/>
          <p:cNvSpPr>
            <a:spLocks/>
          </p:cNvSpPr>
          <p:nvPr/>
        </p:nvSpPr>
        <p:spPr bwMode="auto">
          <a:xfrm flipH="1">
            <a:off x="2108200" y="3402013"/>
            <a:ext cx="1427163" cy="400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191"/>
              <a:gd name="T1" fmla="*/ 0 h 21600"/>
              <a:gd name="T2" fmla="*/ 20191 w 20191"/>
              <a:gd name="T3" fmla="*/ 13925 h 21600"/>
              <a:gd name="T4" fmla="*/ 0 w 201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91" h="21600" fill="none" extrusionOk="0">
                <a:moveTo>
                  <a:pt x="-1" y="0"/>
                </a:moveTo>
                <a:cubicBezTo>
                  <a:pt x="8968" y="0"/>
                  <a:pt x="17003" y="5541"/>
                  <a:pt x="20190" y="13925"/>
                </a:cubicBezTo>
              </a:path>
              <a:path w="20191" h="21600" stroke="0" extrusionOk="0">
                <a:moveTo>
                  <a:pt x="-1" y="0"/>
                </a:moveTo>
                <a:cubicBezTo>
                  <a:pt x="8968" y="0"/>
                  <a:pt x="17003" y="5541"/>
                  <a:pt x="20190" y="1392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9048" name="Arc 24"/>
          <p:cNvSpPr>
            <a:spLocks/>
          </p:cNvSpPr>
          <p:nvPr/>
        </p:nvSpPr>
        <p:spPr bwMode="auto">
          <a:xfrm flipH="1">
            <a:off x="3838575" y="4600575"/>
            <a:ext cx="452438" cy="831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29050" name="Picture 26" descr="libro-chius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432425"/>
            <a:ext cx="10477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3321050" y="6154738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PIANO FORMATIVO</a:t>
            </a:r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 flipV="1">
            <a:off x="4368800" y="2170113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3206750" y="1803400"/>
            <a:ext cx="303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it-IT" sz="1800"/>
              <a:t>N.152 PROF. COINVOLTI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160338" y="442913"/>
            <a:ext cx="8902700" cy="588962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sz="3100" b="1" smtClean="0">
                <a:latin typeface="Arial" charset="0"/>
                <a:ea typeface="ＭＳ Ｐゴシック" pitchFamily="-1" charset="-128"/>
              </a:rPr>
              <a:t>LINEE DI SVILUPPO E DI IMPLEMENTAZIONE</a:t>
            </a:r>
            <a:r>
              <a:rPr lang="it-IT" sz="3200" b="1" smtClean="0">
                <a:latin typeface="Arial" charset="0"/>
                <a:ea typeface="ＭＳ Ｐゴシック" pitchFamily="-1" charset="-128"/>
              </a:rPr>
              <a:t> 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655638" y="5080000"/>
            <a:ext cx="8605837" cy="10969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endParaRPr lang="it-IT" sz="2400" smtClean="0">
              <a:latin typeface="Arial" charset="0"/>
              <a:ea typeface="ＭＳ Ｐゴシック" pitchFamily="-1" charset="-128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it-IT" sz="2400" smtClean="0">
                <a:latin typeface="Arial" charset="0"/>
                <a:ea typeface="ＭＳ Ｐゴシック" pitchFamily="-1" charset="-128"/>
                <a:sym typeface="Marlett" pitchFamily="2" charset="2"/>
              </a:rPr>
              <a:t></a:t>
            </a:r>
            <a:r>
              <a:rPr lang="it-IT" sz="2400" smtClean="0">
                <a:solidFill>
                  <a:schemeClr val="hlink"/>
                </a:solidFill>
                <a:latin typeface="Arial" charset="0"/>
                <a:ea typeface="ＭＳ Ｐゴシック" pitchFamily="-1" charset="-128"/>
              </a:rPr>
              <a:t>Implementazione del DF nei Dipartimenti extraospedalieri </a:t>
            </a:r>
            <a:r>
              <a:rPr lang="it-IT" sz="2400" smtClean="0">
                <a:latin typeface="Arial" charset="0"/>
                <a:ea typeface="ＭＳ Ｐゴシック" pitchFamily="-1" charset="-128"/>
              </a:rPr>
              <a:t>(DGR 528/12) -2013</a:t>
            </a:r>
            <a:endParaRPr lang="it-IT" sz="2400" smtClean="0">
              <a:solidFill>
                <a:srgbClr val="525DD7"/>
              </a:solidFill>
              <a:latin typeface="Arial" charset="0"/>
              <a:ea typeface="ＭＳ Ｐゴシック" pitchFamily="-1" charset="-128"/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55638" y="1524000"/>
            <a:ext cx="840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it-IT" b="0">
                <a:sym typeface="Marlett" pitchFamily="2" charset="2"/>
              </a:rPr>
              <a:t></a:t>
            </a:r>
            <a:r>
              <a:rPr lang="it-IT" b="0"/>
              <a:t>Inserimento del D.F. nella pianificazione e programmazione del SSR (PSSR 2012-2014)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55638" y="2422525"/>
            <a:ext cx="803116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b="0">
                <a:sym typeface="Marlett" pitchFamily="2" charset="2"/>
              </a:rPr>
              <a:t></a:t>
            </a:r>
            <a:r>
              <a:rPr lang="it-IT" b="0"/>
              <a:t>Implementazione del DF in </a:t>
            </a:r>
            <a:r>
              <a:rPr lang="it-IT" b="0">
                <a:solidFill>
                  <a:schemeClr val="hlink"/>
                </a:solidFill>
              </a:rPr>
              <a:t>tutti i PS e 118 della Regione Marche</a:t>
            </a:r>
            <a:r>
              <a:rPr lang="it-IT" b="0"/>
              <a:t> (DGR n.1161/11) per un tot. di c.a </a:t>
            </a:r>
            <a:r>
              <a:rPr lang="it-IT" b="0">
                <a:solidFill>
                  <a:schemeClr val="hlink"/>
                </a:solidFill>
              </a:rPr>
              <a:t>1.000 </a:t>
            </a:r>
            <a:r>
              <a:rPr lang="it-IT" b="0"/>
              <a:t>professionisti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55638" y="3390900"/>
            <a:ext cx="76438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it-IT" b="0">
                <a:sym typeface="Marlett" pitchFamily="2" charset="2"/>
              </a:rPr>
              <a:t></a:t>
            </a:r>
            <a:r>
              <a:rPr lang="it-IT" b="0"/>
              <a:t>Costruzione e sperimentazione del DF in</a:t>
            </a:r>
            <a:r>
              <a:rPr lang="it-IT" b="0">
                <a:solidFill>
                  <a:schemeClr val="hlink"/>
                </a:solidFill>
              </a:rPr>
              <a:t> 5 Rianimazioni </a:t>
            </a:r>
            <a:r>
              <a:rPr lang="it-IT" b="0"/>
              <a:t>dell’ASUR (Area Vasta 1, 2 e 4), dell’A.O. Ancona e A.O. Marche Nord per un tot. di</a:t>
            </a:r>
            <a:r>
              <a:rPr lang="it-IT" b="0">
                <a:solidFill>
                  <a:schemeClr val="hlink"/>
                </a:solidFill>
              </a:rPr>
              <a:t> 115 professionisti (60 infermieri e 55 medici) </a:t>
            </a:r>
            <a:r>
              <a:rPr lang="it-IT" b="0"/>
              <a:t>-giugno 2011/febbraio 2012</a:t>
            </a:r>
          </a:p>
        </p:txBody>
      </p:sp>
      <p:pic>
        <p:nvPicPr>
          <p:cNvPr id="86026" name="Picture 10" descr="Logo Regione Mar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86023" grpId="0"/>
      <p:bldP spid="86024" grpId="0"/>
      <p:bldP spid="86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body" idx="1"/>
          </p:nvPr>
        </p:nvSpPr>
        <p:spPr>
          <a:xfrm>
            <a:off x="608013" y="3084513"/>
            <a:ext cx="8088312" cy="833437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b="1" i="1" smtClean="0">
                <a:latin typeface="Arial" charset="0"/>
                <a:ea typeface="ＭＳ Ｐゴシック" pitchFamily="-1" charset="-128"/>
              </a:rPr>
              <a:t>GRAZIE PER L’ATTENZIONE !</a:t>
            </a:r>
          </a:p>
        </p:txBody>
      </p:sp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176963"/>
            <a:ext cx="10318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 descr="Logo Regione Mar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 txBox="1">
            <a:spLocks noGrp="1"/>
          </p:cNvSpPr>
          <p:nvPr/>
        </p:nvSpPr>
        <p:spPr bwMode="auto">
          <a:xfrm>
            <a:off x="47625" y="6596063"/>
            <a:ext cx="420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/>
            <a:fld id="{B201C11A-492F-486C-871C-049768064FDA}" type="slidenum">
              <a:rPr lang="it-IT" sz="900" b="0">
                <a:latin typeface="Verdana" pitchFamily="34" charset="0"/>
              </a:rPr>
              <a:pPr defTabSz="914400"/>
              <a:t>2</a:t>
            </a:fld>
            <a:endParaRPr lang="it-IT" sz="900" b="0">
              <a:latin typeface="Verdana" pitchFamily="34" charset="0"/>
            </a:endParaRPr>
          </a:p>
        </p:txBody>
      </p:sp>
      <p:sp>
        <p:nvSpPr>
          <p:cNvPr id="24579" name="Rectangle 3" descr="5%"/>
          <p:cNvSpPr>
            <a:spLocks noChangeArrowheads="1"/>
          </p:cNvSpPr>
          <p:nvPr>
            <p:ph type="body" idx="4294967295"/>
          </p:nvPr>
        </p:nvSpPr>
        <p:spPr>
          <a:xfrm>
            <a:off x="2203450" y="2643188"/>
            <a:ext cx="5443538" cy="2797175"/>
          </a:xfrm>
          <a:pattFill prst="pct5">
            <a:fgClr>
              <a:srgbClr val="9933FF"/>
            </a:fgClr>
            <a:bgClr>
              <a:srgbClr val="FFFFFF"/>
            </a:bgClr>
          </a:patt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it-IT" sz="2000" smtClean="0">
                <a:latin typeface="Arial" charset="0"/>
                <a:ea typeface="ＭＳ Ｐゴシック" pitchFamily="-1" charset="-128"/>
              </a:rPr>
              <a:t>COSTRUZIONE DI UN FORMAT  DI DOSSIER FORMATIVO E VERIFICARNE...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it-IT" sz="2000" smtClean="0">
              <a:latin typeface="Arial" charset="0"/>
              <a:ea typeface="ＭＳ Ｐゴシック" pitchFamily="-1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000" smtClean="0">
                <a:latin typeface="Arial" charset="0"/>
                <a:ea typeface="ＭＳ Ｐゴシック" pitchFamily="-1" charset="-128"/>
              </a:rPr>
              <a:t>				</a:t>
            </a:r>
            <a:r>
              <a:rPr lang="it-IT" sz="2000" smtClean="0">
                <a:latin typeface="Arial" charset="0"/>
                <a:ea typeface="ＭＳ Ｐゴシック" pitchFamily="-1" charset="-128"/>
                <a:cs typeface="Arial" charset="0"/>
              </a:rPr>
              <a:t>► </a:t>
            </a:r>
            <a:r>
              <a:rPr lang="it-IT" sz="2000" smtClean="0">
                <a:latin typeface="Arial" charset="0"/>
                <a:ea typeface="ＭＳ Ｐゴシック" pitchFamily="-1" charset="-128"/>
              </a:rPr>
              <a:t>EFFICACIA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000" smtClean="0">
                <a:latin typeface="Arial" charset="0"/>
                <a:ea typeface="ＭＳ Ｐゴシック" pitchFamily="-1" charset="-128"/>
                <a:cs typeface="Arial" charset="0"/>
              </a:rPr>
              <a:t>				► </a:t>
            </a:r>
            <a:r>
              <a:rPr lang="it-IT" sz="2000" smtClean="0">
                <a:latin typeface="Arial" charset="0"/>
                <a:ea typeface="ＭＳ Ｐゴシック" pitchFamily="-1" charset="-128"/>
              </a:rPr>
              <a:t>ESAUSTIVITA’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000" smtClean="0">
                <a:latin typeface="Arial" charset="0"/>
                <a:ea typeface="ＭＳ Ｐゴシック" pitchFamily="-1" charset="-128"/>
                <a:cs typeface="Arial" charset="0"/>
              </a:rPr>
              <a:t>				► </a:t>
            </a:r>
            <a:r>
              <a:rPr lang="it-IT" sz="2000" smtClean="0">
                <a:latin typeface="Arial" charset="0"/>
                <a:ea typeface="ＭＳ Ｐゴシック" pitchFamily="-1" charset="-128"/>
              </a:rPr>
              <a:t>FATTIBILITA’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000" smtClean="0">
                <a:latin typeface="Arial" charset="0"/>
                <a:ea typeface="ＭＳ Ｐゴシック" pitchFamily="-1" charset="-128"/>
                <a:cs typeface="Arial" charset="0"/>
              </a:rPr>
              <a:t>				► </a:t>
            </a:r>
            <a:r>
              <a:rPr lang="it-IT" sz="2000" smtClean="0">
                <a:latin typeface="Arial" charset="0"/>
                <a:ea typeface="ＭＳ Ｐゴシック" pitchFamily="-1" charset="-128"/>
              </a:rPr>
              <a:t>TRASFERIBILITA’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000" smtClean="0">
              <a:latin typeface="Arial" charset="0"/>
              <a:ea typeface="ＭＳ Ｐゴシック" pitchFamily="-1" charset="-128"/>
            </a:endParaRPr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4283075" y="1649413"/>
            <a:ext cx="935038" cy="6619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it-IT" sz="2400" b="0">
              <a:latin typeface="Tahom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46063" y="511175"/>
            <a:ext cx="8816975" cy="1076325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smtClean="0">
                <a:solidFill>
                  <a:srgbClr val="FF3300"/>
                </a:solidFill>
                <a:latin typeface="Arial" charset="0"/>
                <a:ea typeface="ＭＳ Ｐゴシック" pitchFamily="-1" charset="-128"/>
              </a:rPr>
              <a:t>OBIETTIVO</a:t>
            </a:r>
            <a:r>
              <a:rPr lang="it-IT" sz="3200" b="1" smtClean="0">
                <a:latin typeface="Arial" charset="0"/>
                <a:ea typeface="ＭＳ Ｐゴシック" pitchFamily="-1" charset="-128"/>
              </a:rPr>
              <a:t> DEL PROGETTO PILOTA </a:t>
            </a:r>
            <a:br>
              <a:rPr lang="it-IT" sz="3200" b="1" smtClean="0">
                <a:latin typeface="Arial" charset="0"/>
                <a:ea typeface="ＭＳ Ｐゴシック" pitchFamily="-1" charset="-128"/>
              </a:rPr>
            </a:br>
            <a:r>
              <a:rPr lang="it-IT" sz="3200" b="1" smtClean="0">
                <a:latin typeface="Arial" charset="0"/>
                <a:ea typeface="ＭＳ Ｐゴシック" pitchFamily="-1" charset="-128"/>
              </a:rPr>
              <a:t>“IL DOSSIER FORMATIVO</a:t>
            </a:r>
            <a:r>
              <a:rPr lang="it-IT" sz="3000" b="1" smtClean="0">
                <a:latin typeface="Arial" charset="0"/>
                <a:ea typeface="ＭＳ Ｐゴシック" pitchFamily="-1" charset="-128"/>
              </a:rPr>
              <a:t>”</a:t>
            </a:r>
            <a:r>
              <a:rPr lang="it-IT" sz="3000" smtClean="0">
                <a:latin typeface="Arial" charset="0"/>
                <a:ea typeface="ＭＳ Ｐゴシック" pitchFamily="-1" charset="-128"/>
              </a:rPr>
              <a:t> (det. ARS n.93/08)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5983288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Regione Mar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Nuova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1527">
            <a:off x="1173163" y="2041525"/>
            <a:ext cx="70104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5"/>
          <p:cNvSpPr>
            <a:spLocks noChangeArrowheads="1"/>
          </p:cNvSpPr>
          <p:nvPr/>
        </p:nvSpPr>
        <p:spPr bwMode="auto">
          <a:xfrm rot="4920000">
            <a:off x="1174750" y="-1143000"/>
            <a:ext cx="6794500" cy="897255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/>
            <a:endParaRPr lang="it-IT" sz="2400" b="0">
              <a:latin typeface="Tahoma" pitchFamily="34" charset="0"/>
            </a:endParaRPr>
          </a:p>
        </p:txBody>
      </p:sp>
      <p:pic>
        <p:nvPicPr>
          <p:cNvPr id="3277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49275"/>
            <a:ext cx="27336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ANd9GcQbgcVuenr5IsbHY47rxGijdOboRnKA36cnjWBJvejS-JcQL4m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746125"/>
            <a:ext cx="938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ANd9GcQaVbYJkTN_2qmDhoGU0oxW2_lfugPPZ1jDxx6v5ZH75CYDx78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746125"/>
            <a:ext cx="1184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915" name="Picture 10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771900"/>
            <a:ext cx="19780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914" name="Picture 10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711700"/>
            <a:ext cx="2325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916" name="Picture 10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124325"/>
            <a:ext cx="16208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Logo Regione March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numero diapositiva 2"/>
          <p:cNvSpPr txBox="1">
            <a:spLocks noGrp="1"/>
          </p:cNvSpPr>
          <p:nvPr/>
        </p:nvSpPr>
        <p:spPr bwMode="auto">
          <a:xfrm>
            <a:off x="47625" y="6596063"/>
            <a:ext cx="420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/>
            <a:fld id="{A8F3B2D7-FA31-4233-A84A-FBE1C9E0ACCE}" type="slidenum">
              <a:rPr lang="it-IT" sz="900" b="0">
                <a:latin typeface="Verdana" pitchFamily="34" charset="0"/>
              </a:rPr>
              <a:pPr defTabSz="914400"/>
              <a:t>4</a:t>
            </a:fld>
            <a:endParaRPr lang="it-IT" sz="900" b="0">
              <a:latin typeface="Verdana" pitchFamily="34" charset="0"/>
            </a:endParaRPr>
          </a:p>
        </p:txBody>
      </p:sp>
      <p:sp>
        <p:nvSpPr>
          <p:cNvPr id="107523" name="Segnaposto numero diapositiva 5"/>
          <p:cNvSpPr txBox="1">
            <a:spLocks noGrp="1"/>
          </p:cNvSpPr>
          <p:nvPr/>
        </p:nvSpPr>
        <p:spPr bwMode="auto">
          <a:xfrm>
            <a:off x="47625" y="6596063"/>
            <a:ext cx="420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/>
            <a:fld id="{A9451C86-028F-4223-B66A-7D82EE2CB6D8}" type="slidenum">
              <a:rPr lang="it-IT" sz="900" b="0">
                <a:latin typeface="Verdana" pitchFamily="34" charset="0"/>
              </a:rPr>
              <a:pPr defTabSz="914400"/>
              <a:t>4</a:t>
            </a:fld>
            <a:endParaRPr lang="it-IT" sz="900" b="0">
              <a:latin typeface="Verdana" pitchFamily="34" charset="0"/>
            </a:endParaRPr>
          </a:p>
        </p:txBody>
      </p:sp>
      <p:graphicFrame>
        <p:nvGraphicFramePr>
          <p:cNvPr id="957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16040688"/>
              </p:ext>
            </p:extLst>
          </p:nvPr>
        </p:nvGraphicFramePr>
        <p:xfrm>
          <a:off x="450850" y="1303338"/>
          <a:ext cx="838835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9" name="Grafico" r:id="rId4" imgW="6096000" imgH="3933876" progId="MSGraph.Chart.8">
                  <p:embed followColorScheme="full"/>
                </p:oleObj>
              </mc:Choice>
              <mc:Fallback>
                <p:oleObj name="Grafico" r:id="rId4" imgW="6096000" imgH="3933876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303338"/>
                        <a:ext cx="838835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2916238" y="2270125"/>
            <a:ext cx="17287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/>
            <a:r>
              <a:rPr lang="it-IT" sz="1800" b="0">
                <a:latin typeface="Calibri" pitchFamily="34" charset="0"/>
              </a:rPr>
              <a:t>Competenze generali</a:t>
            </a:r>
          </a:p>
          <a:p>
            <a:pPr algn="ctr" defTabSz="914400" eaLnBrk="1" hangingPunct="1"/>
            <a:r>
              <a:rPr lang="it-IT" sz="1800" b="0">
                <a:latin typeface="Calibri" pitchFamily="34" charset="0"/>
              </a:rPr>
              <a:t>sanitarie</a:t>
            </a:r>
          </a:p>
        </p:txBody>
      </p:sp>
      <p:sp>
        <p:nvSpPr>
          <p:cNvPr id="957446" name="Text Box 6"/>
          <p:cNvSpPr txBox="1">
            <a:spLocks noChangeArrowheads="1"/>
          </p:cNvSpPr>
          <p:nvPr/>
        </p:nvSpPr>
        <p:spPr bwMode="auto">
          <a:xfrm>
            <a:off x="4716463" y="2270125"/>
            <a:ext cx="1584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it-IT" sz="1800" b="0">
                <a:latin typeface="Calibri" pitchFamily="34" charset="0"/>
              </a:rPr>
              <a:t>Competenze tecnico specialistiche</a:t>
            </a:r>
          </a:p>
        </p:txBody>
      </p:sp>
      <p:sp>
        <p:nvSpPr>
          <p:cNvPr id="957447" name="Text Box 7"/>
          <p:cNvSpPr txBox="1">
            <a:spLocks noChangeArrowheads="1"/>
          </p:cNvSpPr>
          <p:nvPr/>
        </p:nvSpPr>
        <p:spPr bwMode="auto">
          <a:xfrm>
            <a:off x="2916238" y="3716338"/>
            <a:ext cx="1800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sz="1800" b="0">
                <a:latin typeface="Calibri" pitchFamily="34" charset="0"/>
              </a:rPr>
              <a:t>Competenze di relazione e di comunicazione</a:t>
            </a:r>
          </a:p>
          <a:p>
            <a:pPr algn="ctr" defTabSz="914400" eaLnBrk="1" hangingPunct="1">
              <a:spcBef>
                <a:spcPct val="50000"/>
              </a:spcBef>
            </a:pPr>
            <a:endParaRPr lang="it-IT" sz="1800" b="0">
              <a:latin typeface="Calibri" pitchFamily="34" charset="0"/>
            </a:endParaRPr>
          </a:p>
        </p:txBody>
      </p:sp>
      <p:sp>
        <p:nvSpPr>
          <p:cNvPr id="957448" name="Text Box 8"/>
          <p:cNvSpPr txBox="1">
            <a:spLocks noChangeArrowheads="1"/>
          </p:cNvSpPr>
          <p:nvPr/>
        </p:nvSpPr>
        <p:spPr bwMode="auto">
          <a:xfrm>
            <a:off x="4645025" y="3678238"/>
            <a:ext cx="16557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/>
            <a:r>
              <a:rPr lang="it-IT" sz="1800" b="0">
                <a:latin typeface="Calibri" pitchFamily="34" charset="0"/>
              </a:rPr>
              <a:t>Competenze di contesto</a:t>
            </a:r>
          </a:p>
          <a:p>
            <a:pPr algn="ctr" defTabSz="914400" eaLnBrk="1" hangingPunct="1"/>
            <a:r>
              <a:rPr lang="it-IT" sz="1800" b="0">
                <a:latin typeface="Calibri" pitchFamily="34" charset="0"/>
              </a:rPr>
              <a:t>organizzativo/</a:t>
            </a:r>
          </a:p>
          <a:p>
            <a:pPr algn="ctr" defTabSz="914400" eaLnBrk="1" hangingPunct="1"/>
            <a:r>
              <a:rPr lang="it-IT" sz="1800" b="0">
                <a:latin typeface="Calibri" pitchFamily="34" charset="0"/>
              </a:rPr>
              <a:t>gestionali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6659563" y="1912938"/>
            <a:ext cx="2393950" cy="7127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latin typeface="Calibri" pitchFamily="34" charset="0"/>
              </a:rPr>
              <a:t>PROBLEMI/ATTIVITA’</a:t>
            </a:r>
          </a:p>
          <a:p>
            <a:pPr algn="ctr">
              <a:spcBef>
                <a:spcPct val="50000"/>
              </a:spcBef>
            </a:pPr>
            <a:r>
              <a:rPr lang="it-IT" sz="1600">
                <a:latin typeface="Calibri" pitchFamily="34" charset="0"/>
              </a:rPr>
              <a:t>clinico assistenziali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697663" y="4424363"/>
            <a:ext cx="2355850" cy="83502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>
                <a:latin typeface="Calibri" pitchFamily="34" charset="0"/>
              </a:rPr>
              <a:t>PROBLEMI/ATTIVITA’</a:t>
            </a:r>
          </a:p>
          <a:p>
            <a:pPr algn="ctr"/>
            <a:r>
              <a:rPr lang="it-IT" sz="1600" b="0">
                <a:latin typeface="Calibri" pitchFamily="34" charset="0"/>
              </a:rPr>
              <a:t>organizzativo</a:t>
            </a:r>
          </a:p>
          <a:p>
            <a:pPr algn="ctr"/>
            <a:r>
              <a:rPr lang="it-IT" sz="1600" b="0">
                <a:latin typeface="Calibri" pitchFamily="34" charset="0"/>
              </a:rPr>
              <a:t>gestionali</a:t>
            </a:r>
            <a:endParaRPr lang="it-IT" sz="1600">
              <a:latin typeface="Calibri" pitchFamily="34" charset="0"/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47625" y="4273550"/>
            <a:ext cx="2436813" cy="83502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>
                <a:latin typeface="Calibri" pitchFamily="34" charset="0"/>
              </a:rPr>
              <a:t>PROBLEMI/ATTIVITA’</a:t>
            </a:r>
          </a:p>
          <a:p>
            <a:pPr algn="ctr"/>
            <a:r>
              <a:rPr lang="it-IT" sz="1600" b="0">
                <a:latin typeface="Calibri" pitchFamily="34" charset="0"/>
              </a:rPr>
              <a:t>di relazione e di comunicazione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36538" y="1730375"/>
            <a:ext cx="2319337" cy="1079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>
                <a:latin typeface="Calibri" pitchFamily="34" charset="0"/>
              </a:rPr>
              <a:t>PROBLEMI/ATTIVITA’</a:t>
            </a:r>
          </a:p>
          <a:p>
            <a:pPr algn="ctr"/>
            <a:r>
              <a:rPr lang="it-IT" sz="1600" b="0">
                <a:latin typeface="Calibri" pitchFamily="34" charset="0"/>
              </a:rPr>
              <a:t>generali </a:t>
            </a:r>
          </a:p>
          <a:p>
            <a:pPr algn="ctr"/>
            <a:r>
              <a:rPr lang="it-IT" sz="1600" b="0">
                <a:latin typeface="Calibri" pitchFamily="34" charset="0"/>
              </a:rPr>
              <a:t>(clinico assistenziali e formazione di base)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36538" y="312738"/>
            <a:ext cx="8816975" cy="1016000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000" b="1" smtClean="0">
                <a:latin typeface="Arial" charset="0"/>
                <a:ea typeface="ＭＳ Ｐゴシック" pitchFamily="-1" charset="-128"/>
              </a:rPr>
              <a:t>COME RAPPRESENTARE LE COMPETENZE DI UN PROFESSIONISTA SANITARIO?</a:t>
            </a:r>
          </a:p>
        </p:txBody>
      </p:sp>
      <p:pic>
        <p:nvPicPr>
          <p:cNvPr id="107537" name="Picture 17" descr="Logo Regione March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  <p:bldP spid="107531" grpId="0" animBg="1"/>
      <p:bldP spid="107532" grpId="0" animBg="1"/>
      <p:bldP spid="1075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5"/>
          <p:cNvSpPr txBox="1">
            <a:spLocks noGrp="1"/>
          </p:cNvSpPr>
          <p:nvPr/>
        </p:nvSpPr>
        <p:spPr bwMode="auto">
          <a:xfrm>
            <a:off x="47625" y="6596063"/>
            <a:ext cx="420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/>
            <a:fld id="{CF5DA8F7-77A4-48FE-8C92-D2B0E219FC12}" type="slidenum">
              <a:rPr lang="it-IT" sz="900" b="0">
                <a:latin typeface="Verdana" pitchFamily="34" charset="0"/>
              </a:rPr>
              <a:pPr defTabSz="914400"/>
              <a:t>5</a:t>
            </a:fld>
            <a:endParaRPr lang="it-IT" sz="900" b="0">
              <a:latin typeface="Verdana" pitchFamily="34" charset="0"/>
            </a:endParaRPr>
          </a:p>
        </p:txBody>
      </p:sp>
      <p:graphicFrame>
        <p:nvGraphicFramePr>
          <p:cNvPr id="1102848" name="Object 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" y="2516188"/>
          <a:ext cx="403860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Grafico" r:id="rId4" imgW="6096000" imgH="4067251" progId="MSGraph.Chart.8">
                  <p:embed followColorScheme="full"/>
                </p:oleObj>
              </mc:Choice>
              <mc:Fallback>
                <p:oleObj name="Grafico" r:id="rId4" imgW="6096000" imgH="4067251" progId="MSGraph.Chart.8">
                  <p:embed followColorScheme="full"/>
                  <p:pic>
                    <p:nvPicPr>
                      <p:cNvPr id="0" name="Object 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6188"/>
                        <a:ext cx="403860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2849" name="Object 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2588" y="1477963"/>
          <a:ext cx="8534400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Grafico" r:id="rId6" imgW="6096000" imgH="3933749" progId="MSGraph.Chart.8">
                  <p:embed followColorScheme="full"/>
                </p:oleObj>
              </mc:Choice>
              <mc:Fallback>
                <p:oleObj name="Grafico" r:id="rId6" imgW="6096000" imgH="3933749" progId="MSGraph.Chart.8">
                  <p:embed followColorScheme="full"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477963"/>
                        <a:ext cx="8534400" cy="471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867275" y="2944813"/>
            <a:ext cx="15843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it-IT" sz="1800" b="0"/>
              <a:t>Competenze tecnico specialistiche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2900363" y="2944813"/>
            <a:ext cx="1800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sz="1800" b="0"/>
              <a:t>Competenze di relazione e di comunicazione</a:t>
            </a:r>
          </a:p>
          <a:p>
            <a:pPr algn="ctr" defTabSz="914400" eaLnBrk="1" hangingPunct="1">
              <a:spcBef>
                <a:spcPct val="50000"/>
              </a:spcBef>
            </a:pPr>
            <a:endParaRPr lang="it-IT" sz="1800" b="0">
              <a:latin typeface="Tahoma" pitchFamily="34" charset="0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514600" y="4192588"/>
            <a:ext cx="39608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/>
            <a:r>
              <a:rPr lang="it-IT" sz="1800" b="0">
                <a:latin typeface="Calibri" pitchFamily="34" charset="0"/>
              </a:rPr>
              <a:t>        </a:t>
            </a:r>
            <a:endParaRPr lang="it-IT" sz="800" b="0">
              <a:latin typeface="Calibri" pitchFamily="34" charset="0"/>
            </a:endParaRPr>
          </a:p>
          <a:p>
            <a:pPr algn="ctr" defTabSz="914400" eaLnBrk="1" hangingPunct="1"/>
            <a:r>
              <a:rPr lang="it-IT" sz="1800" b="0"/>
              <a:t>Competenze di contesto</a:t>
            </a:r>
          </a:p>
          <a:p>
            <a:pPr algn="ctr" defTabSz="914400" eaLnBrk="1" hangingPunct="1"/>
            <a:r>
              <a:rPr lang="it-IT" sz="1800" b="0"/>
              <a:t>organizzativo</a:t>
            </a:r>
          </a:p>
          <a:p>
            <a:pPr algn="ctr" defTabSz="914400" eaLnBrk="1" hangingPunct="1"/>
            <a:r>
              <a:rPr lang="it-IT" sz="1800" b="0"/>
              <a:t>gestionali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3976688" y="5954713"/>
            <a:ext cx="1447800" cy="8350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it-IT" sz="1600"/>
              <a:t>Obiettivi formativi di sistema 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665163" y="2630488"/>
            <a:ext cx="1447800" cy="83502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it-IT" sz="1600"/>
              <a:t>Obiettivi formativi di processo 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7164388" y="2781300"/>
            <a:ext cx="1752600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it-IT" sz="1600"/>
              <a:t>Obiettivi formativi tecnico-professionali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9063038" cy="1473200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sz="3000" b="1" smtClean="0">
                <a:latin typeface="Arial" charset="0"/>
                <a:ea typeface="ＭＳ Ｐゴシック" pitchFamily="-1" charset="-128"/>
              </a:rPr>
              <a:t>IL CONTESTO NAZIONALE </a:t>
            </a:r>
            <a:br>
              <a:rPr lang="it-IT" sz="3000" b="1" smtClean="0">
                <a:latin typeface="Arial" charset="0"/>
                <a:ea typeface="ＭＳ Ｐゴシック" pitchFamily="-1" charset="-128"/>
              </a:rPr>
            </a:br>
            <a:r>
              <a:rPr lang="it-IT" sz="3000" b="1" smtClean="0">
                <a:latin typeface="Arial" charset="0"/>
                <a:ea typeface="ＭＳ Ｐゴシック" pitchFamily="-1" charset="-128"/>
              </a:rPr>
              <a:t>ACCORDO STATO REGIONI 5/11/2009</a:t>
            </a:r>
            <a:br>
              <a:rPr lang="it-IT" sz="3000" b="1" smtClean="0">
                <a:latin typeface="Arial" charset="0"/>
                <a:ea typeface="ＭＳ Ｐゴシック" pitchFamily="-1" charset="-128"/>
              </a:rPr>
            </a:br>
            <a:r>
              <a:rPr lang="it-IT" sz="3000" b="1" smtClean="0">
                <a:latin typeface="Arial" charset="0"/>
                <a:ea typeface="ＭＳ Ｐゴシック" pitchFamily="-1" charset="-128"/>
              </a:rPr>
              <a:t> e LA REVISIONE DELLA MAPPA REGIONALE</a:t>
            </a:r>
            <a:endParaRPr lang="it-IT" sz="3000" smtClean="0">
              <a:latin typeface="Arial" charset="0"/>
              <a:ea typeface="ＭＳ Ｐゴシック" pitchFamily="-1" charset="-128"/>
            </a:endParaRPr>
          </a:p>
        </p:txBody>
      </p:sp>
      <p:pic>
        <p:nvPicPr>
          <p:cNvPr id="4302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Logo Regione March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57188" y="2387600"/>
            <a:ext cx="8229600" cy="2320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 smtClean="0">
                <a:latin typeface="Arial" charset="0"/>
                <a:ea typeface="ＭＳ Ｐゴシック" pitchFamily="-1" charset="-128"/>
              </a:rPr>
              <a:t>Con i professionisti e i referenti della formazione (gruppo di lavoro regionale n.15 medici e infermieri del PS e 118 dell’ASUR)</a:t>
            </a:r>
          </a:p>
          <a:p>
            <a:pPr>
              <a:lnSpc>
                <a:spcPct val="80000"/>
              </a:lnSpc>
            </a:pPr>
            <a:r>
              <a:rPr lang="it-IT" sz="2800" smtClean="0">
                <a:latin typeface="Arial" charset="0"/>
                <a:ea typeface="ＭＳ Ｐゴシック" pitchFamily="-1" charset="-128"/>
              </a:rPr>
              <a:t>Con i responsabili dei professionisti (Direttori di dipartimento, etc.)</a:t>
            </a:r>
          </a:p>
          <a:p>
            <a:pPr>
              <a:lnSpc>
                <a:spcPct val="80000"/>
              </a:lnSpc>
            </a:pPr>
            <a:r>
              <a:rPr lang="it-IT" sz="2800" smtClean="0">
                <a:latin typeface="Arial" charset="0"/>
                <a:ea typeface="ＭＳ Ｐゴシック" pitchFamily="-1" charset="-128"/>
              </a:rPr>
              <a:t>Con i responsabili della formazione</a:t>
            </a:r>
          </a:p>
        </p:txBody>
      </p:sp>
      <p:pic>
        <p:nvPicPr>
          <p:cNvPr id="45060" name="Picture 5" descr="gruppo-lavo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4708525"/>
            <a:ext cx="32734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42888" y="87313"/>
            <a:ext cx="8558212" cy="588962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sz="3200" b="1" smtClean="0">
                <a:latin typeface="Arial" charset="0"/>
                <a:ea typeface="ＭＳ Ｐゴシック" pitchFamily="-1" charset="-128"/>
              </a:rPr>
              <a:t>IL DF: CON CHI L’ABBIAMO COSTRUITO</a:t>
            </a:r>
          </a:p>
        </p:txBody>
      </p:sp>
      <p:sp>
        <p:nvSpPr>
          <p:cNvPr id="45064" name="Rectangle 4"/>
          <p:cNvSpPr>
            <a:spLocks noChangeArrowheads="1"/>
          </p:cNvSpPr>
          <p:nvPr/>
        </p:nvSpPr>
        <p:spPr bwMode="auto">
          <a:xfrm>
            <a:off x="2162175" y="1247775"/>
            <a:ext cx="4665663" cy="901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2400" b="0"/>
              <a:t>AREA DI SPERIMENTAZIONE</a:t>
            </a:r>
          </a:p>
          <a:p>
            <a:pPr algn="ctr" defTabSz="914400"/>
            <a:r>
              <a:rPr lang="it-IT" sz="2400" b="0"/>
              <a:t>DIPARTIMENTI DI EMERGENZA</a:t>
            </a:r>
          </a:p>
        </p:txBody>
      </p:sp>
      <p:pic>
        <p:nvPicPr>
          <p:cNvPr id="45065" name="Picture 9" descr="Logo Regione Mar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57200" y="1651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>
                <a:latin typeface="Arial" charset="0"/>
                <a:ea typeface="ＭＳ Ｐゴシック" pitchFamily="-1" charset="-128"/>
              </a:rPr>
              <a:t>Riflessioni sul lavoro che si fa ………</a:t>
            </a:r>
          </a:p>
          <a:p>
            <a:pPr>
              <a:buFont typeface="Arial" charset="0"/>
              <a:buNone/>
            </a:pPr>
            <a:r>
              <a:rPr lang="it-IT" smtClean="0">
                <a:latin typeface="Arial" charset="0"/>
                <a:ea typeface="ＭＳ Ｐゴシック" pitchFamily="-1" charset="-128"/>
              </a:rPr>
              <a:t>………. Insieme (medici e infermieri) anche attraverso la consultazione delle “fonti”, portando nel gruppo contesti e punti di vista diversi </a:t>
            </a:r>
          </a:p>
        </p:txBody>
      </p:sp>
      <p:pic>
        <p:nvPicPr>
          <p:cNvPr id="47108" name="Picture 7" descr="grupp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783013"/>
            <a:ext cx="370363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635000"/>
            <a:ext cx="8229600" cy="588963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sz="3200" b="1" smtClean="0">
                <a:latin typeface="Arial" charset="0"/>
                <a:ea typeface="ＭＳ Ｐゴシック" pitchFamily="-1" charset="-128"/>
              </a:rPr>
              <a:t>IL GRUPPO: “IL VALORE AGGIUNTO”</a:t>
            </a:r>
          </a:p>
        </p:txBody>
      </p:sp>
      <p:pic>
        <p:nvPicPr>
          <p:cNvPr id="47111" name="Picture 7" descr="Logo Regione Mar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magine 9" descr="Rubric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16000"/>
            <a:ext cx="6030912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Segnaposto numero diapositiva 4"/>
          <p:cNvSpPr txBox="1">
            <a:spLocks noGrp="1"/>
          </p:cNvSpPr>
          <p:nvPr/>
        </p:nvSpPr>
        <p:spPr bwMode="auto">
          <a:xfrm>
            <a:off x="47625" y="6596063"/>
            <a:ext cx="420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914400"/>
            <a:fld id="{6CDCA14E-9112-4E2B-A3BF-4B6F7C2ABF7F}" type="slidenum">
              <a:rPr lang="it-IT" sz="900" b="0">
                <a:latin typeface="Verdana" pitchFamily="34" charset="0"/>
              </a:rPr>
              <a:pPr defTabSz="914400"/>
              <a:t>8</a:t>
            </a:fld>
            <a:endParaRPr lang="it-IT" sz="900" b="0">
              <a:latin typeface="Verdana" pitchFamily="34" charset="0"/>
            </a:endParaRP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5157788" y="2794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/>
            <a:endParaRPr lang="it-IT" sz="2400">
              <a:solidFill>
                <a:srgbClr val="CC3300"/>
              </a:solidFill>
              <a:latin typeface="Tahoma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 rot="-476394">
            <a:off x="2713038" y="1714500"/>
            <a:ext cx="2078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Calibri" pitchFamily="34" charset="0"/>
              </a:rPr>
              <a:t>SEZ 1  ANAGRAFICA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 rot="-476394">
            <a:off x="2713038" y="2617788"/>
            <a:ext cx="347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Calibri" pitchFamily="34" charset="0"/>
              </a:rPr>
              <a:t>SEZ 2 BISOGNO FORMATIVO (COMPETENZE)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 rot="-476394">
            <a:off x="2928938" y="3567113"/>
            <a:ext cx="279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Calibri" pitchFamily="34" charset="0"/>
              </a:rPr>
              <a:t>SEZ 3 EVIDENZE ATTIVITA’ FORMATIVA REALIZZATA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 rot="-476394">
            <a:off x="3122613" y="4676775"/>
            <a:ext cx="2955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Calibri" pitchFamily="34" charset="0"/>
              </a:rPr>
              <a:t>SEZ 4 VALUTAZIONE PERIODICA </a:t>
            </a:r>
          </a:p>
        </p:txBody>
      </p:sp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016000"/>
          </a:xfrm>
          <a:solidFill>
            <a:srgbClr val="CCCCFF"/>
          </a:solidFill>
          <a:ln>
            <a:solidFill>
              <a:schemeClr val="tx1"/>
            </a:solidFill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sz="3000" b="1" smtClean="0">
                <a:latin typeface="Arial" charset="0"/>
                <a:ea typeface="ＭＳ Ｐゴシック" pitchFamily="-1" charset="-128"/>
              </a:rPr>
              <a:t>DOSSIER FORMATIVO: LA SPERIMENTAZIONE </a:t>
            </a:r>
            <a:r>
              <a:rPr lang="it-IT" sz="1800" b="1" smtClean="0">
                <a:latin typeface="Arial" charset="0"/>
                <a:ea typeface="ＭＳ Ｐゴシック" pitchFamily="-1" charset="-128"/>
              </a:rPr>
              <a:t>(ottobre 2009/gennaio 2010)</a:t>
            </a:r>
          </a:p>
        </p:txBody>
      </p:sp>
      <p:pic>
        <p:nvPicPr>
          <p:cNvPr id="75787" name="Picture 11" descr="Logo Regione Mar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xfrm>
            <a:off x="457200" y="3454400"/>
            <a:ext cx="8515350" cy="2817813"/>
          </a:xfrm>
        </p:spPr>
        <p:txBody>
          <a:bodyPr/>
          <a:lstStyle/>
          <a:p>
            <a:r>
              <a:rPr lang="it-IT" smtClean="0">
                <a:ea typeface="ＭＳ Ｐゴシック" pitchFamily="-1" charset="-128"/>
              </a:rPr>
              <a:t>LA COMPRENSIBILITA’</a:t>
            </a:r>
          </a:p>
          <a:p>
            <a:r>
              <a:rPr lang="it-IT" smtClean="0">
                <a:ea typeface="ＭＳ Ｐゴシック" pitchFamily="-1" charset="-128"/>
              </a:rPr>
              <a:t>L’UTILITA’/ EFFICACIA</a:t>
            </a:r>
          </a:p>
          <a:p>
            <a:r>
              <a:rPr lang="it-IT" smtClean="0">
                <a:ea typeface="ＭＳ Ｐゴシック" pitchFamily="-1" charset="-128"/>
              </a:rPr>
              <a:t>L’ESAUSTIVITA’</a:t>
            </a:r>
          </a:p>
          <a:p>
            <a:r>
              <a:rPr lang="it-IT" smtClean="0">
                <a:ea typeface="ＭＳ Ｐゴシック" pitchFamily="-1" charset="-128"/>
              </a:rPr>
              <a:t>LE DIFFICOLTA’ INCONTRATE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74887"/>
          </a:xfrm>
          <a:solidFill>
            <a:srgbClr val="CCC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it-IT" sz="3600" b="1" smtClean="0">
                <a:ea typeface="ＭＳ Ｐゴシック" pitchFamily="-1" charset="-128"/>
              </a:rPr>
              <a:t>LA VALUTAZIONE DELLA SPERIMENTAZIONE nei PS e 118 </a:t>
            </a:r>
            <a:br>
              <a:rPr lang="it-IT" sz="3600" b="1" smtClean="0">
                <a:ea typeface="ＭＳ Ｐゴシック" pitchFamily="-1" charset="-128"/>
              </a:rPr>
            </a:br>
            <a:r>
              <a:rPr lang="it-IT" sz="3200" b="1" smtClean="0">
                <a:ea typeface="ＭＳ Ｐゴシック" pitchFamily="-1" charset="-128"/>
              </a:rPr>
              <a:t>focus group </a:t>
            </a:r>
            <a:br>
              <a:rPr lang="it-IT" sz="3200" b="1" smtClean="0">
                <a:ea typeface="ＭＳ Ｐゴシック" pitchFamily="-1" charset="-128"/>
              </a:rPr>
            </a:br>
            <a:r>
              <a:rPr lang="it-IT" sz="3200" b="1" smtClean="0">
                <a:ea typeface="ＭＳ Ｐゴシック" pitchFamily="-1" charset="-128"/>
              </a:rPr>
              <a:t>febbraio 2010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176963"/>
            <a:ext cx="763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Logo Regione Mar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5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542</Words>
  <Application>Microsoft Office PowerPoint</Application>
  <PresentationFormat>Presentazione su schermo (4:3)</PresentationFormat>
  <Paragraphs>91</Paragraphs>
  <Slides>12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ＭＳ Ｐゴシック</vt:lpstr>
      <vt:lpstr>Calibri</vt:lpstr>
      <vt:lpstr>Verdana</vt:lpstr>
      <vt:lpstr>Tahoma</vt:lpstr>
      <vt:lpstr>Marlett</vt:lpstr>
      <vt:lpstr>Times New Roman</vt:lpstr>
      <vt:lpstr>Tema di Office</vt:lpstr>
      <vt:lpstr>Grafico di Microsoft Graph</vt:lpstr>
      <vt:lpstr>Il Dossier Formativo: l’esperienza della Regione Marche</vt:lpstr>
      <vt:lpstr>OBIETTIVO DEL PROGETTO PILOTA  “IL DOSSIER FORMATIVO” (det. ARS n.93/08)</vt:lpstr>
      <vt:lpstr>Presentazione standard di PowerPoint</vt:lpstr>
      <vt:lpstr>COME RAPPRESENTARE LE COMPETENZE DI UN PROFESSIONISTA SANITARIO?</vt:lpstr>
      <vt:lpstr>IL CONTESTO NAZIONALE  ACCORDO STATO REGIONI 5/11/2009  e LA REVISIONE DELLA MAPPA REGIONALE</vt:lpstr>
      <vt:lpstr>IL DF: CON CHI L’ABBIAMO COSTRUITO</vt:lpstr>
      <vt:lpstr>IL GRUPPO: “IL VALORE AGGIUNTO”</vt:lpstr>
      <vt:lpstr>DOSSIER FORMATIVO: LA SPERIMENTAZIONE (ottobre 2009/gennaio 2010)</vt:lpstr>
      <vt:lpstr>LA VALUTAZIONE DELLA SPERIMENTAZIONE nei PS e 118  focus group  febbraio 2010</vt:lpstr>
      <vt:lpstr>I “RISULTATI” DELLA SPERIMENTAZIONE </vt:lpstr>
      <vt:lpstr>LINEE DI SVILUPPO E DI IMPLEMENTAZIONE 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COMITATO TECNICO-SCIENTIFICO DEL CENTRO REGIONALE GESTIONE RISCHIO CLINICO</dc:title>
  <dc:creator>Alberto Deales</dc:creator>
  <cp:lastModifiedBy>tecno</cp:lastModifiedBy>
  <cp:revision>79</cp:revision>
  <cp:lastPrinted>2010-08-24T11:37:37Z</cp:lastPrinted>
  <dcterms:created xsi:type="dcterms:W3CDTF">2011-11-09T09:05:35Z</dcterms:created>
  <dcterms:modified xsi:type="dcterms:W3CDTF">2012-10-16T06:56:45Z</dcterms:modified>
</cp:coreProperties>
</file>