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22" r:id="rId2"/>
  </p:sldMasterIdLst>
  <p:notesMasterIdLst>
    <p:notesMasterId r:id="rId32"/>
  </p:notesMasterIdLst>
  <p:sldIdLst>
    <p:sldId id="300" r:id="rId3"/>
    <p:sldId id="275" r:id="rId4"/>
    <p:sldId id="305" r:id="rId5"/>
    <p:sldId id="306" r:id="rId6"/>
    <p:sldId id="299" r:id="rId7"/>
    <p:sldId id="279" r:id="rId8"/>
    <p:sldId id="281" r:id="rId9"/>
    <p:sldId id="282" r:id="rId10"/>
    <p:sldId id="286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287" r:id="rId21"/>
    <p:sldId id="317" r:id="rId22"/>
    <p:sldId id="288" r:id="rId23"/>
    <p:sldId id="318" r:id="rId24"/>
    <p:sldId id="289" r:id="rId25"/>
    <p:sldId id="319" r:id="rId26"/>
    <p:sldId id="276" r:id="rId27"/>
    <p:sldId id="292" r:id="rId28"/>
    <p:sldId id="293" r:id="rId29"/>
    <p:sldId id="294" r:id="rId30"/>
    <p:sldId id="295" r:id="rId3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75" d="100"/>
          <a:sy n="75" d="100"/>
        </p:scale>
        <p:origin x="-816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16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2AFC497-4D89-4805-94AE-9BD4258AED12}" type="datetimeFigureOut">
              <a:rPr lang="it-IT"/>
              <a:pPr>
                <a:defRPr/>
              </a:pPr>
              <a:t>16/10/2012</a:t>
            </a:fld>
            <a:endParaRPr lang="it-IT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3FF67F1-8697-40E4-A020-EF19E71109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39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C735EE-1965-4EB7-9E04-DF320D6FD1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143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3CC0A4-20F7-4A88-ACDB-09312E82A3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50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2E21A8-7E81-4222-A797-F28F22209D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127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97293D-AE49-4EFF-BCAA-0AC42C3B98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280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D07929-AF2B-4778-9893-535F2CCADF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274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39C2D4-220C-47B4-B79A-97376C38839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162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E867FB-7C96-4D8B-B269-44F56A1932B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000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405670-2673-4378-8EEF-6CEED497C4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759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DBAEF1-66B6-4ECB-8146-589BA856E2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480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4E3344-ACD2-4C75-9354-DD57E2A9E2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1487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54F336-62F5-4074-BAA2-958D2F7813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9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4830D3-0A32-4B83-AC95-B9E077D031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6839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927B7E-CA33-41EC-938A-E007E5C014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72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26BE1C-F3D2-4BF4-891E-D1EEB52E475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990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42100" y="530225"/>
            <a:ext cx="2044700" cy="55070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6462" cy="55070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FBED9B-EFBC-4C67-9B9D-13A4DDCBA1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20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24F48-895F-4F06-8A6C-BCC121EB4E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159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A8D2BF-74C3-4B06-B28A-3761D063493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82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90FBD5-272A-42A5-94A1-AA52CBC429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6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77CBE0-9DCD-490F-975D-4CAA1510D4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64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809917-23AA-43D3-BDBC-F3377B64FE9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7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DC0805-C1F2-4B96-AD6E-C1409C4012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901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AD59AE-AAB7-4FC8-925F-050EA8B056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31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it-IT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it-IT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it-IT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it-IT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it-IT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it-IT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it-IT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7A2134C-F6EB-4989-9637-34647CBB96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arrotondato 9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315" name="Segnaposto titolo 12"/>
          <p:cNvSpPr>
            <a:spLocks noGrp="1"/>
          </p:cNvSpPr>
          <p:nvPr>
            <p:ph type="title"/>
          </p:nvPr>
        </p:nvSpPr>
        <p:spPr bwMode="auto">
          <a:xfrm>
            <a:off x="503238" y="4986338"/>
            <a:ext cx="81835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3316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1" name="Segnaposto data 1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2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>
              <a:defRPr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D8632FDD-D1A8-4B7F-80AC-BF19209CC3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Times New Roman" pitchFamily="18" charset="0"/>
        <a:buChar char="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>
          <a:solidFill>
            <a:schemeClr val="tx1"/>
          </a:solidFill>
          <a:latin typeface="+mn-lt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Verdana" pitchFamily="34" charset="0"/>
        <a:buChar char=""/>
        <a:defRPr sz="2200">
          <a:solidFill>
            <a:schemeClr val="tx1"/>
          </a:solidFill>
          <a:latin typeface="+mn-lt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>
          <a:solidFill>
            <a:schemeClr val="tx1"/>
          </a:solidFill>
          <a:latin typeface="+mn-lt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Verdana" pitchFamily="34" charset="0"/>
        <a:buChar char=""/>
        <a:defRPr sz="2000">
          <a:solidFill>
            <a:schemeClr val="tx1"/>
          </a:solidFill>
          <a:latin typeface="+mn-lt"/>
        </a:defRPr>
      </a:lvl5pPr>
      <a:lvl6pPr marL="17367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Verdana" pitchFamily="34" charset="0"/>
        <a:buChar char=""/>
        <a:defRPr sz="2000">
          <a:solidFill>
            <a:schemeClr val="tx1"/>
          </a:solidFill>
          <a:latin typeface="+mn-lt"/>
        </a:defRPr>
      </a:lvl6pPr>
      <a:lvl7pPr marL="21939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Verdana" pitchFamily="34" charset="0"/>
        <a:buChar char=""/>
        <a:defRPr sz="2000">
          <a:solidFill>
            <a:schemeClr val="tx1"/>
          </a:solidFill>
          <a:latin typeface="+mn-lt"/>
        </a:defRPr>
      </a:lvl7pPr>
      <a:lvl8pPr marL="26511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Verdana" pitchFamily="34" charset="0"/>
        <a:buChar char=""/>
        <a:defRPr sz="2000">
          <a:solidFill>
            <a:schemeClr val="tx1"/>
          </a:solidFill>
          <a:latin typeface="+mn-lt"/>
        </a:defRPr>
      </a:lvl8pPr>
      <a:lvl9pPr marL="31083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Verdana" pitchFamily="34" charset="0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8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3500438"/>
            <a:ext cx="4421188" cy="184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Rettangolo 1"/>
          <p:cNvSpPr>
            <a:spLocks noChangeArrowheads="1"/>
          </p:cNvSpPr>
          <p:nvPr/>
        </p:nvSpPr>
        <p:spPr bwMode="auto">
          <a:xfrm>
            <a:off x="357188" y="428625"/>
            <a:ext cx="8358187" cy="778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b="1">
                <a:solidFill>
                  <a:srgbClr val="FF0000"/>
                </a:solidFill>
              </a:rPr>
              <a:t>DOSSIER FORMATIVO </a:t>
            </a:r>
          </a:p>
          <a:p>
            <a:r>
              <a:rPr lang="it-IT" b="1">
                <a:solidFill>
                  <a:srgbClr val="FF0000"/>
                </a:solidFill>
              </a:rPr>
              <a:t>INDIVIDUALE E DI GRUPPO :</a:t>
            </a:r>
          </a:p>
          <a:p>
            <a:endParaRPr lang="it-IT" b="1">
              <a:solidFill>
                <a:srgbClr val="FF0000"/>
              </a:solidFill>
            </a:endParaRPr>
          </a:p>
          <a:p>
            <a:r>
              <a:rPr lang="it-IT" b="1">
                <a:solidFill>
                  <a:srgbClr val="0070C0"/>
                </a:solidFill>
              </a:rPr>
              <a:t>La Formazione e la qualità del Professionista</a:t>
            </a:r>
          </a:p>
          <a:p>
            <a:r>
              <a:rPr lang="it-IT" b="1">
                <a:solidFill>
                  <a:srgbClr val="0070C0"/>
                </a:solidFill>
              </a:rPr>
              <a:t>Il punto sulla sperimentazione</a:t>
            </a:r>
          </a:p>
          <a:p>
            <a:endParaRPr lang="it-IT" b="1">
              <a:solidFill>
                <a:srgbClr val="0070C0"/>
              </a:solidFill>
            </a:endParaRPr>
          </a:p>
          <a:p>
            <a:endParaRPr lang="it-IT" b="1">
              <a:solidFill>
                <a:srgbClr val="0070C0"/>
              </a:solidFill>
            </a:endParaRPr>
          </a:p>
          <a:p>
            <a:endParaRPr lang="it-IT" b="1">
              <a:solidFill>
                <a:srgbClr val="0070C0"/>
              </a:solidFill>
            </a:endParaRPr>
          </a:p>
          <a:p>
            <a:endParaRPr lang="it-IT" b="1">
              <a:solidFill>
                <a:srgbClr val="0070C0"/>
              </a:solidFill>
            </a:endParaRPr>
          </a:p>
          <a:p>
            <a:endParaRPr lang="it-IT" b="1">
              <a:solidFill>
                <a:srgbClr val="0070C0"/>
              </a:solidFill>
            </a:endParaRPr>
          </a:p>
          <a:p>
            <a:endParaRPr lang="it-IT" b="1">
              <a:solidFill>
                <a:srgbClr val="0070C0"/>
              </a:solidFill>
            </a:endParaRPr>
          </a:p>
          <a:p>
            <a:endParaRPr lang="it-IT" b="1">
              <a:solidFill>
                <a:srgbClr val="0070C0"/>
              </a:solidFill>
            </a:endParaRPr>
          </a:p>
          <a:p>
            <a:endParaRPr lang="it-IT" b="1">
              <a:solidFill>
                <a:srgbClr val="0070C0"/>
              </a:solidFill>
            </a:endParaRPr>
          </a:p>
          <a:p>
            <a:r>
              <a:rPr lang="it-IT" b="1"/>
              <a:t>Luigi Conte</a:t>
            </a:r>
            <a:r>
              <a:rPr lang="it-IT"/>
              <a:t/>
            </a:r>
            <a:br>
              <a:rPr lang="it-IT"/>
            </a:br>
            <a:r>
              <a:rPr lang="it-IT" sz="1600"/>
              <a:t>Componente della Commissione Nazionale ECM </a:t>
            </a:r>
          </a:p>
          <a:p>
            <a:r>
              <a:rPr lang="it-IT" sz="1600"/>
              <a:t>Coordinatore Quarta Sezione Commissione Nazionale per la Formazione Continua e del GdL sul Dossier Formativo</a:t>
            </a:r>
          </a:p>
          <a:p>
            <a:endParaRPr lang="it-IT" b="1">
              <a:solidFill>
                <a:srgbClr val="0070C0"/>
              </a:solidFill>
            </a:endParaRPr>
          </a:p>
          <a:p>
            <a:endParaRPr lang="it-IT" b="1"/>
          </a:p>
          <a:p>
            <a:endParaRPr lang="it-IT" b="1">
              <a:latin typeface="Broadway" pitchFamily="82" charset="0"/>
            </a:endParaRPr>
          </a:p>
          <a:p>
            <a:endParaRPr lang="it-IT" b="1">
              <a:latin typeface="Broadway" pitchFamily="82" charset="0"/>
            </a:endParaRPr>
          </a:p>
          <a:p>
            <a:endParaRPr lang="it-IT" sz="2000"/>
          </a:p>
        </p:txBody>
      </p:sp>
      <p:pic>
        <p:nvPicPr>
          <p:cNvPr id="26627" name="Picture 2" descr="forumECM - Educazione Continua in Medic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-274638"/>
            <a:ext cx="2857500" cy="57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6" descr="forumECM - Educazione Continua in Medic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-274638"/>
            <a:ext cx="2857500" cy="57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8" descr="forumECM - Educazione Continua in Medic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-274638"/>
            <a:ext cx="2857500" cy="57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10" descr="forumECM - Educazione Continua in Medic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-274638"/>
            <a:ext cx="2857500" cy="57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Rettangolo 8"/>
          <p:cNvSpPr>
            <a:spLocks noChangeArrowheads="1"/>
          </p:cNvSpPr>
          <p:nvPr/>
        </p:nvSpPr>
        <p:spPr bwMode="auto">
          <a:xfrm>
            <a:off x="4357688" y="2357438"/>
            <a:ext cx="47863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2000" b="1"/>
              <a:t>FORUM ECM</a:t>
            </a:r>
            <a:br>
              <a:rPr lang="it-IT" sz="2000" b="1"/>
            </a:br>
            <a:r>
              <a:rPr lang="it-IT" sz="2000"/>
              <a:t>Quarta Conferenza Nazionale </a:t>
            </a:r>
            <a:br>
              <a:rPr lang="it-IT" sz="2000"/>
            </a:br>
            <a:r>
              <a:rPr lang="it-IT" sz="2000"/>
              <a:t>sulla Formazione Continua in Medicina</a:t>
            </a:r>
            <a:r>
              <a:rPr lang="it-IT" sz="2000" b="1"/>
              <a:t/>
            </a:r>
            <a:br>
              <a:rPr lang="it-IT" sz="2000" b="1"/>
            </a:br>
            <a:r>
              <a:rPr lang="it-IT" sz="2000"/>
              <a:t>15 / 16 Ottobre 2012</a:t>
            </a:r>
            <a:br>
              <a:rPr lang="it-IT" sz="2000"/>
            </a:br>
            <a:r>
              <a:rPr lang="it-IT" sz="2000"/>
              <a:t>Villa Erba - Cernobbio (Como)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285875" y="1928813"/>
            <a:ext cx="6672263" cy="1470025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it-IT" sz="44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Ruolo del COGEAPS</a:t>
            </a:r>
            <a:br>
              <a:rPr lang="it-IT" sz="44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sz="44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nella creazione e gestione del dossier</a:t>
            </a:r>
          </a:p>
        </p:txBody>
      </p:sp>
      <p:pic>
        <p:nvPicPr>
          <p:cNvPr id="35842" name="Picture 2" descr="C:\Documents and Settings\conte.luigi\Documenti\Immagini\Raccolta multimediale Microsoft\j035677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143375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3" descr="C:\Documents and Settings\conte.luigi\Impostazioni locali\Temporary Internet Files\Content.IE5\GDARWL27\MP900422385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4071938"/>
            <a:ext cx="3071812" cy="204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2" descr="presentazio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642938"/>
            <a:ext cx="18351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285750" y="1928813"/>
            <a:ext cx="8501063" cy="4114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sz="3200" kern="0" dirty="0">
                <a:latin typeface="+mn-lt"/>
              </a:rPr>
              <a:t>Per accedere all'applicazione è necessario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sz="3200" kern="0" dirty="0">
                <a:latin typeface="+mn-lt"/>
              </a:rPr>
              <a:t> collegarsi a : </a:t>
            </a:r>
            <a:r>
              <a:rPr lang="it-IT" sz="3200" b="1" u="sng" kern="0" dirty="0">
                <a:latin typeface="+mn-lt"/>
              </a:rPr>
              <a:t>http://application.cogeaps.it/DF/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it-IT" sz="3200" b="1" u="sng" kern="0" dirty="0">
                <a:latin typeface="+mn-lt"/>
              </a:rPr>
              <a:t>   </a:t>
            </a:r>
            <a:r>
              <a:rPr lang="it-IT" sz="3200" b="1" u="sng" kern="0" dirty="0" err="1">
                <a:latin typeface="+mn-lt"/>
              </a:rPr>
              <a:t>login.ot</a:t>
            </a:r>
            <a:endParaRPr lang="it-IT" sz="3200" kern="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sz="3200" kern="0" dirty="0">
                <a:latin typeface="+mn-lt"/>
              </a:rPr>
              <a:t>entrare nell'area riservata utilizzando </a:t>
            </a:r>
            <a:r>
              <a:rPr lang="it-IT" sz="3200" i="1" kern="0" dirty="0">
                <a:latin typeface="+mn-lt"/>
              </a:rPr>
              <a:t>login</a:t>
            </a:r>
            <a:r>
              <a:rPr lang="it-IT" sz="3200" kern="0" dirty="0">
                <a:latin typeface="+mn-lt"/>
              </a:rPr>
              <a:t> e </a:t>
            </a:r>
            <a:r>
              <a:rPr lang="it-IT" sz="3200" i="1" kern="0" dirty="0">
                <a:latin typeface="+mn-lt"/>
              </a:rPr>
              <a:t>password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it-IT" sz="3200" kern="0" dirty="0">
                <a:latin typeface="+mn-lt"/>
              </a:rPr>
              <a:t>Le </a:t>
            </a:r>
            <a:r>
              <a:rPr lang="it-IT" sz="3200" i="1" kern="0" dirty="0">
                <a:latin typeface="+mn-lt"/>
              </a:rPr>
              <a:t>password</a:t>
            </a:r>
            <a:r>
              <a:rPr lang="it-IT" sz="3200" kern="0" dirty="0">
                <a:latin typeface="+mn-lt"/>
              </a:rPr>
              <a:t> iniziali sono tutte</a:t>
            </a:r>
            <a:r>
              <a:rPr lang="it-IT" sz="3200" b="1" kern="0" dirty="0">
                <a:latin typeface="+mn-lt"/>
              </a:rPr>
              <a:t>'</a:t>
            </a:r>
            <a:r>
              <a:rPr lang="it-IT" sz="3200" b="1" kern="0" dirty="0" err="1">
                <a:latin typeface="+mn-lt"/>
              </a:rPr>
              <a:t>passwordtest</a:t>
            </a:r>
            <a:r>
              <a:rPr lang="it-IT" sz="3200" b="1" kern="0" dirty="0">
                <a:latin typeface="+mn-lt"/>
              </a:rPr>
              <a:t>'</a:t>
            </a:r>
            <a:r>
              <a:rPr lang="it-IT" sz="3200" kern="0" dirty="0">
                <a:latin typeface="+mn-lt"/>
              </a:rPr>
              <a:t> e possono essere cambiate in autonomia.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lang="it-IT" sz="3200" kern="0" dirty="0">
              <a:latin typeface="+mn-lt"/>
            </a:endParaRPr>
          </a:p>
        </p:txBody>
      </p:sp>
      <p:pic>
        <p:nvPicPr>
          <p:cNvPr id="36866" name="Picture 9" descr="C:\Documents and Settings\conte.luigi\Impostazioni locali\Temporary Internet Files\Content.IE5\GDARWL27\MC90043305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0"/>
            <a:ext cx="1785938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2" descr="presentazi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642938"/>
            <a:ext cx="18351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ttangolo 2"/>
          <p:cNvSpPr>
            <a:spLocks noChangeArrowheads="1"/>
          </p:cNvSpPr>
          <p:nvPr/>
        </p:nvSpPr>
        <p:spPr bwMode="auto">
          <a:xfrm>
            <a:off x="357188" y="2000250"/>
            <a:ext cx="842962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2800"/>
              <a:t>L'eventuale futuro accesso per i professionisti potrà avvenire direttamente allo stesso indirizzo, con </a:t>
            </a:r>
            <a:r>
              <a:rPr lang="it-IT" sz="2800" i="1"/>
              <a:t>login</a:t>
            </a:r>
            <a:r>
              <a:rPr lang="it-IT" sz="2800"/>
              <a:t>: </a:t>
            </a:r>
            <a:r>
              <a:rPr lang="it-IT" sz="2800" b="1"/>
              <a:t>codice fiscale</a:t>
            </a:r>
            <a:r>
              <a:rPr lang="it-IT" sz="2800"/>
              <a:t> e sempre la </a:t>
            </a:r>
            <a:r>
              <a:rPr lang="it-IT" sz="2800" i="1"/>
              <a:t>password</a:t>
            </a:r>
            <a:r>
              <a:rPr lang="it-IT" sz="2800"/>
              <a:t> </a:t>
            </a:r>
            <a:r>
              <a:rPr lang="it-IT" sz="2800" b="1"/>
              <a:t>'passwordtest'</a:t>
            </a:r>
            <a:r>
              <a:rPr lang="it-IT" sz="2800"/>
              <a:t> di libero cambiamento. </a:t>
            </a:r>
          </a:p>
          <a:p>
            <a:endParaRPr lang="it-IT" b="1"/>
          </a:p>
          <a:p>
            <a:endParaRPr lang="it-IT"/>
          </a:p>
          <a:p>
            <a:endParaRPr lang="it-IT"/>
          </a:p>
        </p:txBody>
      </p:sp>
      <p:pic>
        <p:nvPicPr>
          <p:cNvPr id="37890" name="Picture 3" descr="C:\Documents and Settings\conte.luigi\Impostazioni locali\Temporary Internet Files\Content.IE5\TT4AXQD5\MP90043083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3357563"/>
            <a:ext cx="157162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2" descr="presentazi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285750"/>
            <a:ext cx="183515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150938" y="617538"/>
            <a:ext cx="7793037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it-IT" i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sperimentazione del Dossier Formativo </a:t>
            </a:r>
            <a:br>
              <a:rPr lang="it-IT" i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i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Guida all’accesso</a:t>
            </a:r>
            <a:endParaRPr lang="it-IT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000250"/>
            <a:ext cx="8501063" cy="477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2" descr="presentazi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714375"/>
            <a:ext cx="183515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150938" y="617538"/>
            <a:ext cx="7793037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it-IT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All’accesso si presenta la schermata classica di accesso al Cogeaps per la ricerca dei Professionisti. </a:t>
            </a:r>
            <a:br>
              <a:rPr lang="it-IT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it-IT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 invitano gli utenti a cambiare password al primo accesso. </a:t>
            </a:r>
            <a:endParaRPr lang="it-IT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85938"/>
            <a:ext cx="8715375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2" descr="presentazi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786438"/>
            <a:ext cx="18351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964238"/>
            <a:ext cx="18351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2" name="Text Box 1026"/>
          <p:cNvSpPr txBox="1">
            <a:spLocks noChangeArrowheads="1"/>
          </p:cNvSpPr>
          <p:nvPr/>
        </p:nvSpPr>
        <p:spPr bwMode="auto">
          <a:xfrm>
            <a:off x="1431925" y="879475"/>
            <a:ext cx="527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>
                <a:latin typeface="Times New Roman" pitchFamily="18" charset="0"/>
              </a:rPr>
              <a:t>Composizione del panel di sperimentatori</a:t>
            </a:r>
          </a:p>
        </p:txBody>
      </p:sp>
      <p:sp>
        <p:nvSpPr>
          <p:cNvPr id="40963" name="Text Box 1027"/>
          <p:cNvSpPr txBox="1">
            <a:spLocks noChangeArrowheads="1"/>
          </p:cNvSpPr>
          <p:nvPr/>
        </p:nvSpPr>
        <p:spPr bwMode="auto">
          <a:xfrm>
            <a:off x="990600" y="1828800"/>
            <a:ext cx="7407275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b="1">
                <a:solidFill>
                  <a:schemeClr val="hlink"/>
                </a:solidFill>
                <a:latin typeface="Times New Roman" pitchFamily="18" charset="0"/>
              </a:rPr>
              <a:t>Emilia Romagna</a:t>
            </a:r>
            <a:endParaRPr lang="it-IT">
              <a:latin typeface="Times New Roman" pitchFamily="18" charset="0"/>
            </a:endParaRPr>
          </a:p>
          <a:p>
            <a:r>
              <a:rPr lang="it-IT" b="1">
                <a:latin typeface="Times New Roman" pitchFamily="18" charset="0"/>
              </a:rPr>
              <a:t>Ordine dei Medici di Reggio Emilia</a:t>
            </a:r>
            <a:r>
              <a:rPr lang="it-IT">
                <a:latin typeface="Times New Roman" pitchFamily="18" charset="0"/>
              </a:rPr>
              <a:t> : Pres. </a:t>
            </a:r>
          </a:p>
          <a:p>
            <a:r>
              <a:rPr lang="it-IT">
                <a:latin typeface="Times New Roman" pitchFamily="18" charset="0"/>
              </a:rPr>
              <a:t>S. De Franco con la coll. della dott.ssa Lina Bianconi</a:t>
            </a:r>
          </a:p>
          <a:p>
            <a:r>
              <a:rPr lang="it-IT">
                <a:latin typeface="Times New Roman" pitchFamily="18" charset="0"/>
              </a:rPr>
              <a:t>sono stati coinvolti 43 MMG</a:t>
            </a:r>
          </a:p>
          <a:p>
            <a:endParaRPr lang="it-IT">
              <a:latin typeface="Times New Roman" pitchFamily="18" charset="0"/>
            </a:endParaRPr>
          </a:p>
          <a:p>
            <a:r>
              <a:rPr lang="it-IT" b="1">
                <a:latin typeface="Times New Roman" pitchFamily="18" charset="0"/>
              </a:rPr>
              <a:t>Campania</a:t>
            </a:r>
          </a:p>
          <a:p>
            <a:r>
              <a:rPr lang="it-IT" b="1">
                <a:solidFill>
                  <a:schemeClr val="hlink"/>
                </a:solidFill>
                <a:latin typeface="Times New Roman" pitchFamily="18" charset="0"/>
              </a:rPr>
              <a:t>Collegio IPASVI di Napoli</a:t>
            </a:r>
          </a:p>
          <a:p>
            <a:r>
              <a:rPr lang="it-IT">
                <a:solidFill>
                  <a:schemeClr val="hlink"/>
                </a:solidFill>
                <a:latin typeface="Times New Roman" pitchFamily="18" charset="0"/>
              </a:rPr>
              <a:t>Responsabile della sperimentazione dott.ssa Grazia Greco</a:t>
            </a:r>
          </a:p>
          <a:p>
            <a:r>
              <a:rPr lang="it-IT">
                <a:solidFill>
                  <a:schemeClr val="hlink"/>
                </a:solidFill>
                <a:latin typeface="Times New Roman" pitchFamily="18" charset="0"/>
              </a:rPr>
              <a:t>sono stati coinvolti 112 Infermieri ed A.S. di</a:t>
            </a:r>
          </a:p>
          <a:p>
            <a:r>
              <a:rPr lang="it-IT">
                <a:solidFill>
                  <a:schemeClr val="hlink"/>
                </a:solidFill>
                <a:latin typeface="Times New Roman" pitchFamily="18" charset="0"/>
              </a:rPr>
              <a:t>Istituto Tumori Pascale di Napoli (52)</a:t>
            </a:r>
          </a:p>
          <a:p>
            <a:r>
              <a:rPr lang="it-IT">
                <a:solidFill>
                  <a:schemeClr val="hlink"/>
                </a:solidFill>
                <a:latin typeface="Times New Roman" pitchFamily="18" charset="0"/>
              </a:rPr>
              <a:t>P.O. S. Maria della Pietra di Casoria (16)</a:t>
            </a:r>
          </a:p>
          <a:p>
            <a:r>
              <a:rPr lang="it-IT">
                <a:solidFill>
                  <a:schemeClr val="hlink"/>
                </a:solidFill>
                <a:latin typeface="Times New Roman" pitchFamily="18" charset="0"/>
              </a:rPr>
              <a:t>A.O.R.N. Monaldi di Napoli (42)</a:t>
            </a:r>
          </a:p>
          <a:p>
            <a:r>
              <a:rPr lang="it-IT">
                <a:solidFill>
                  <a:schemeClr val="hlink"/>
                </a:solidFill>
                <a:latin typeface="Times New Roman" pitchFamily="18" charset="0"/>
              </a:rPr>
              <a:t>Terzo Settore (2)</a:t>
            </a:r>
          </a:p>
          <a:p>
            <a:endParaRPr lang="it-IT" b="1"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203325" y="1946275"/>
            <a:ext cx="729615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FF3300"/>
                </a:solidFill>
                <a:latin typeface="Times New Roman" pitchFamily="18" charset="0"/>
              </a:rPr>
              <a:t>Regione Friuli Venezia Giulia</a:t>
            </a:r>
          </a:p>
          <a:p>
            <a:r>
              <a:rPr lang="it-IT" b="1">
                <a:solidFill>
                  <a:srgbClr val="FF3300"/>
                </a:solidFill>
                <a:latin typeface="Times New Roman" pitchFamily="18" charset="0"/>
              </a:rPr>
              <a:t>Azienda n° 4 Medio Friuli </a:t>
            </a:r>
            <a:endParaRPr lang="it-IT" b="1">
              <a:latin typeface="Times New Roman" pitchFamily="18" charset="0"/>
            </a:endParaRPr>
          </a:p>
          <a:p>
            <a:r>
              <a:rPr lang="it-IT" b="1">
                <a:latin typeface="Times New Roman" pitchFamily="18" charset="0"/>
              </a:rPr>
              <a:t>Responsabile sperimentazione : dott.ssa Marina Barbo</a:t>
            </a:r>
          </a:p>
          <a:p>
            <a:endParaRPr lang="it-IT" b="1">
              <a:latin typeface="Times New Roman" pitchFamily="18" charset="0"/>
            </a:endParaRPr>
          </a:p>
          <a:p>
            <a:endParaRPr lang="it-IT" b="1">
              <a:latin typeface="Times New Roman" pitchFamily="18" charset="0"/>
            </a:endParaRPr>
          </a:p>
          <a:p>
            <a:endParaRPr lang="it-IT" b="1"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0" y="685800"/>
          <a:ext cx="9448800" cy="618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4" name="Documento" r:id="rId3" imgW="9527040" imgH="5385600" progId="Word.Document.8">
                  <p:embed/>
                </p:oleObj>
              </mc:Choice>
              <mc:Fallback>
                <p:oleObj name="Documento" r:id="rId3" imgW="9527040" imgH="53856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5800"/>
                        <a:ext cx="9448800" cy="618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498725" y="879475"/>
            <a:ext cx="249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>
                <a:latin typeface="Times New Roman" pitchFamily="18" charset="0"/>
              </a:rPr>
              <a:t>Regione VENETO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152400" y="1905000"/>
          <a:ext cx="89916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7" name="Documento" r:id="rId3" imgW="9218880" imgH="3593160" progId="Word.Document.8">
                  <p:embed/>
                </p:oleObj>
              </mc:Choice>
              <mc:Fallback>
                <p:oleObj name="Documento" r:id="rId3" imgW="9218880" imgH="359316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05000"/>
                        <a:ext cx="8991600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2955925" y="1108075"/>
            <a:ext cx="249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>
                <a:latin typeface="Times New Roman" pitchFamily="18" charset="0"/>
              </a:rPr>
              <a:t>Regione VENETO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/>
              <a:t>Dossier Formativo I. (1)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017713"/>
            <a:ext cx="4703763" cy="4840287"/>
          </a:xfrm>
        </p:spPr>
        <p:txBody>
          <a:bodyPr/>
          <a:lstStyle/>
          <a:p>
            <a:pPr eaLnBrk="1" hangingPunct="1"/>
            <a:r>
              <a:rPr lang="it-IT" sz="2400" b="1">
                <a:solidFill>
                  <a:schemeClr val="accent2"/>
                </a:solidFill>
              </a:rPr>
              <a:t>COMPETENZE TECNICO SPECIALISTICHE</a:t>
            </a:r>
          </a:p>
          <a:p>
            <a:pPr eaLnBrk="1" hangingPunct="1"/>
            <a:r>
              <a:rPr lang="it-IT" sz="1800"/>
              <a:t>Competenze medico-specialistiche e delle diverse professioni sanitarie esercitate sia individualmente (come liberi professionisti) sia negli ambiti organizzativi previsti dal 229/99, dai CCNNLL delle diverse aree contrattuali, e dagli atti aziendali</a:t>
            </a:r>
          </a:p>
          <a:p>
            <a:pPr eaLnBrk="1" hangingPunct="1">
              <a:lnSpc>
                <a:spcPct val="80000"/>
              </a:lnSpc>
            </a:pPr>
            <a:r>
              <a:rPr lang="it-IT" sz="1800"/>
              <a:t>In questo ambito vanno ricomprese le COMPETENZE GENERALI SANITARIE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/>
              <a:t>     cliniche ed assistenziali relative al proprio profilo professionale e al codice deontologico, alla conoscenza delle norme generali, e del contesto organizzativo nel quale si opera.</a:t>
            </a:r>
          </a:p>
          <a:p>
            <a:pPr eaLnBrk="1" hangingPunct="1"/>
            <a:endParaRPr lang="it-IT" sz="240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0" y="2017713"/>
            <a:ext cx="4383088" cy="4579937"/>
          </a:xfrm>
        </p:spPr>
        <p:txBody>
          <a:bodyPr/>
          <a:lstStyle/>
          <a:p>
            <a:pPr eaLnBrk="1" hangingPunct="1"/>
            <a:r>
              <a:rPr lang="it-IT" sz="2400" b="1">
                <a:solidFill>
                  <a:srgbClr val="FF3300"/>
                </a:solidFill>
              </a:rPr>
              <a:t>ATTIVITA’ FORMATIVA (e Crediti formativi) </a:t>
            </a:r>
          </a:p>
          <a:p>
            <a:pPr eaLnBrk="1" hangingPunct="1"/>
            <a:r>
              <a:rPr lang="it-IT" sz="1800"/>
              <a:t>Effettuate in accordo a linee guida stabilite dalle Società Scientifiche relative agli specifici ambiti professionali e in rapporto all’evoluzione tecnologica e scientifica.</a:t>
            </a:r>
          </a:p>
          <a:p>
            <a:pPr eaLnBrk="1" hangingPunct="1"/>
            <a:r>
              <a:rPr lang="it-IT" sz="1800"/>
              <a:t>Relative al mantenimento/ aggiornamento delle competenze cliniche e assistenziali di base</a:t>
            </a:r>
            <a:r>
              <a:rPr lang="it-IT" sz="1800" u="sng"/>
              <a:t> </a:t>
            </a:r>
            <a:r>
              <a:rPr lang="it-IT" sz="1800"/>
              <a:t>del proprio“core” professionale , alla deontologia e all’etica professionale, alla conoscenza della legislazione e del contesto </a:t>
            </a:r>
          </a:p>
          <a:p>
            <a:pPr eaLnBrk="1" hangingPunct="1"/>
            <a:r>
              <a:rPr lang="it-IT" sz="1800"/>
              <a:t>RESIDENZIALE (?)</a:t>
            </a:r>
          </a:p>
          <a:p>
            <a:pPr eaLnBrk="1" hangingPunct="1"/>
            <a:endParaRPr lang="it-IT" sz="2400"/>
          </a:p>
        </p:txBody>
      </p:sp>
      <p:sp>
        <p:nvSpPr>
          <p:cNvPr id="41988" name="Rectangle 8"/>
          <p:cNvSpPr>
            <a:spLocks noChangeArrowheads="1"/>
          </p:cNvSpPr>
          <p:nvPr/>
        </p:nvSpPr>
        <p:spPr bwMode="auto">
          <a:xfrm>
            <a:off x="0" y="6500813"/>
            <a:ext cx="2071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/>
              <a:t>L.Conte - Udine</a:t>
            </a:r>
          </a:p>
        </p:txBody>
      </p:sp>
      <p:pic>
        <p:nvPicPr>
          <p:cNvPr id="41989" name="Picture 9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908050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382000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Definizione di Dossier Formativo</a:t>
            </a:r>
            <a:endParaRPr lang="it-IT" sz="2800">
              <a:latin typeface="Arial Unicode MS" pitchFamily="34" charset="-128"/>
              <a:cs typeface="Courier New" pitchFamily="49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L’Accordo Stato Regioni del 1 Agosto 2007 definisce il D.F.: “</a:t>
            </a:r>
            <a:r>
              <a:rPr lang="it-IT" sz="280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strumento di programmazione e valutazione del percorso formativo del singolo operatore (individuale) o del gruppo di cui fa parte</a:t>
            </a: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(equipe o network professionale). Non è, quindi, un portfolio delle competenze, ma ne può essere considerato  un precursore ed è comunque </a:t>
            </a:r>
            <a:r>
              <a:rPr lang="it-IT" sz="280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correlato al profilo professionale e alla posizione organizzativa</a:t>
            </a: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”.</a:t>
            </a:r>
            <a:endParaRPr lang="it-IT" sz="2800">
              <a:latin typeface="Arial Unicode MS" pitchFamily="34" charset="-128"/>
              <a:cs typeface="Courier New" pitchFamily="49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it-IT" sz="2800"/>
          </a:p>
        </p:txBody>
      </p:sp>
      <p:sp>
        <p:nvSpPr>
          <p:cNvPr id="27650" name="WordArt 4"/>
          <p:cNvSpPr>
            <a:spLocks noChangeArrowheads="1" noChangeShapeType="1" noTextEdit="1"/>
          </p:cNvSpPr>
          <p:nvPr/>
        </p:nvSpPr>
        <p:spPr bwMode="auto">
          <a:xfrm>
            <a:off x="2590800" y="685800"/>
            <a:ext cx="3676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DOSSIER FORMATIVO</a:t>
            </a:r>
          </a:p>
        </p:txBody>
      </p:sp>
      <p:pic>
        <p:nvPicPr>
          <p:cNvPr id="27651" name="Picture 2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964238"/>
            <a:ext cx="18351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pic>
        <p:nvPicPr>
          <p:cNvPr id="27653" name="Picture 6" descr="j04022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338" y="0"/>
            <a:ext cx="1998662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o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/>
              <a:t>Obiettivi per competenze tecnico professionali specialist.</a:t>
            </a:r>
          </a:p>
        </p:txBody>
      </p:sp>
      <p:sp>
        <p:nvSpPr>
          <p:cNvPr id="43010" name="Segnaposto contenut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it-IT" sz="1200"/>
              <a:t>EPIDEMIOLOGIA - PREVENZIONE E PROMOZIONE DELLA SALUTE. (ob.10)</a:t>
            </a:r>
          </a:p>
          <a:p>
            <a:r>
              <a:rPr lang="it-IT" sz="1200"/>
              <a:t>ARGOMENTI DI CARATTERE GENERALE: INFORMATICA E LINGUA INGLESE SCIENTIFICA DI LIVELLO AVANZATO. (17)</a:t>
            </a:r>
          </a:p>
          <a:p>
            <a:r>
              <a:rPr lang="it-IT" sz="1200"/>
              <a:t>CONTENUTI TECNICO-PROFESSIONALI (CONOSCENZE E COMPETENZE) SPECIFICI DI CIASCUNA PROFESSIONE, DI CIASCUNA SPECIALIZZAZIONE E DI CIASCUNA ATTIVITÀ ULTRASPECIALISTICA. MALATTIE RARE. (18)</a:t>
            </a:r>
          </a:p>
          <a:p>
            <a:r>
              <a:rPr lang="it-IT" sz="1200"/>
              <a:t>MEDICINE NON CONVENZIONALI: VALUTAZIONE DELL'EFFICACIA IN RAGIONE DEGLI ESITI E DEGLI AMBITI DI COMPLEMENTARIETA’. (19)</a:t>
            </a:r>
          </a:p>
          <a:p>
            <a:r>
              <a:rPr lang="it-IT" sz="1200"/>
              <a:t>TRATTAMENTO DEL DOLORE ACUTO E CRONICO. PALLIAZIONE. (21)</a:t>
            </a:r>
          </a:p>
          <a:p>
            <a:r>
              <a:rPr lang="it-IT" sz="1200"/>
              <a:t>FRAGILITA' (MINORI, ANZIANI, TOSSICO-DIPENDENTI, SALUTE MENTALE): TUTELA DEGLI ASPETTI ASSISTENZIALI E SOCIO-ASSISTENZIALI.(22)</a:t>
            </a:r>
          </a:p>
          <a:p>
            <a:r>
              <a:rPr lang="it-IT" sz="1200"/>
              <a:t>SICUREZZA ALIMENTARE. (23)</a:t>
            </a:r>
          </a:p>
          <a:p>
            <a:r>
              <a:rPr lang="it-IT" sz="1200"/>
              <a:t>SICUREZZA AMBIENTALE. (26)</a:t>
            </a:r>
          </a:p>
          <a:p>
            <a:r>
              <a:rPr lang="it-IT" sz="1200"/>
              <a:t>SICUREZZA NEGLI AMBIENTI E NEI LUOGHI DI LAVORO E PATOLOGIE CORRELATE.(27)</a:t>
            </a:r>
          </a:p>
          <a:p>
            <a:r>
              <a:rPr lang="it-IT" sz="1200"/>
              <a:t>SANITÀ VETERINARIA. (24)</a:t>
            </a:r>
          </a:p>
          <a:p>
            <a:r>
              <a:rPr lang="it-IT" sz="1200"/>
              <a:t>FARMACOEPIDEMIOLOGIA, FARMACOECONOMIA, FARMACOVIGILANZA.(25)</a:t>
            </a:r>
          </a:p>
          <a:p>
            <a:r>
              <a:rPr lang="it-IT" sz="1200"/>
              <a:t>IMPLEMENTAZIONE DELLA CULTURA E DELLA SICUREZZA IN MATERIA DI DONAZIONE TRAPIANTO.(28)</a:t>
            </a:r>
          </a:p>
          <a:p>
            <a:r>
              <a:rPr lang="it-IT" sz="1200"/>
              <a:t>INNOVAZIONE TECNOLOGICA: VALUTAZIONE, MIGLIORAMENTO DEI PROCESSI DI GESTIONE DFLLE TECNOLOGIE BIOMEDICHE E DEI DISPOSITIVI MEDICI. HEALTH TECHNOLOGY ASSESSMENT.(29)</a:t>
            </a:r>
          </a:p>
          <a:p>
            <a:r>
              <a:rPr lang="it-IT" sz="1200"/>
              <a:t>TEMATICHE SPECIALI DEL SSN E SSR ED A CARATTERE URGENTE </a:t>
            </a:r>
            <a:r>
              <a:rPr lang="it-IT" sz="1200" i="1"/>
              <a:t>e/o </a:t>
            </a:r>
            <a:r>
              <a:rPr lang="it-IT" sz="1200"/>
              <a:t>STRAORDINARIO INDIVIDUATE DALLA CN ECM  E DALLE REGIONI/PROVINCE AUTONOME PER FAR FRONTE A SPECIFICHE EMERGENZE SANITARIE.(20)</a:t>
            </a:r>
          </a:p>
          <a:p>
            <a:pPr>
              <a:buFont typeface="Wingdings" pitchFamily="2" charset="2"/>
              <a:buNone/>
            </a:pPr>
            <a:r>
              <a:rPr lang="it-IT" sz="1200"/>
              <a:t> </a:t>
            </a:r>
          </a:p>
          <a:p>
            <a:endParaRPr lang="it-IT" sz="1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/>
              <a:t>Dossier Formativo I. (2)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2017713"/>
            <a:ext cx="466883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b="1">
                <a:solidFill>
                  <a:schemeClr val="accent2"/>
                </a:solidFill>
              </a:rPr>
              <a:t>COMPETENZE DI PROCESSO RELAZIONALI/COMUNICATIVE</a:t>
            </a:r>
            <a:endParaRPr lang="it-IT" sz="24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it-IT" sz="2400"/>
              <a:t>Competenze relative alla capacità di relazione, comunicazione e rapporti con i pazienti, con gli altri soggetti dell’organizzazione (colleghi e Direzioni), con soggetti esterni (istituzioni), con i cittadini e con gruppi di lavoro.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b="1">
                <a:solidFill>
                  <a:srgbClr val="FF3300"/>
                </a:solidFill>
              </a:rPr>
              <a:t>ATTIVITA’ FORMATIVA (e Crediti formativi)</a:t>
            </a:r>
            <a:endParaRPr lang="it-IT" sz="240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/>
              <a:t>Relative al lavoro in èquipe, ai processi di integrazione 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/>
              <a:t>	comunicazione interna ed esterna, alla comunicazione con i parenti, i pazienti etc.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/>
              <a:t>	FSC (?)</a:t>
            </a:r>
          </a:p>
        </p:txBody>
      </p:sp>
      <p:sp>
        <p:nvSpPr>
          <p:cNvPr id="44036" name="Rectangle 7"/>
          <p:cNvSpPr>
            <a:spLocks noChangeArrowheads="1"/>
          </p:cNvSpPr>
          <p:nvPr/>
        </p:nvSpPr>
        <p:spPr bwMode="auto">
          <a:xfrm>
            <a:off x="6865938" y="6400800"/>
            <a:ext cx="227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pic>
        <p:nvPicPr>
          <p:cNvPr id="44037" name="Picture 8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1052513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charRg st="48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1989">
                                            <p:txEl>
                                              <p:charRg st="48" end="2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o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/>
              <a:t>Obiettivi per competenze di processo</a:t>
            </a:r>
          </a:p>
        </p:txBody>
      </p:sp>
      <p:sp>
        <p:nvSpPr>
          <p:cNvPr id="45058" name="Segnaposto contenut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it-IT" sz="1400"/>
              <a:t>DOCUMENTAZIONE CLINICA. PERCORSI CLINICO-ASSISTENZIALI DIAGNOSTICI e RIABILITATIVI, PROFILI DI ASSISTENZA -PROFILI DI CURA. (0b.3)</a:t>
            </a:r>
          </a:p>
          <a:p>
            <a:r>
              <a:rPr lang="it-IT" sz="1400"/>
              <a:t>APPROPRIATEZZA PRESTAZIONI SANITARIE NEI LEA. SISTEMI DI VALUTAZIONE, VERIFICA E MIGLIORAMENTO DELL'EFFICIENZA ED EFFICACIA. (4)</a:t>
            </a:r>
          </a:p>
          <a:p>
            <a:r>
              <a:rPr lang="it-IT" sz="1400"/>
              <a:t>INTEGRAZIONE INTERPROFESSIONALE E MULTIPROFESSIONALE, INTERISTITUZIONALE. (ob.8)</a:t>
            </a:r>
          </a:p>
          <a:p>
            <a:r>
              <a:rPr lang="it-IT" sz="1400"/>
              <a:t>INTEGRAZIONE TRA ASSISTENZA TERRITORIALE ED OSPEDALIERA. (9)</a:t>
            </a:r>
          </a:p>
          <a:p>
            <a:r>
              <a:rPr lang="it-IT" sz="1400"/>
              <a:t>MANAGEMENT SANITARIO.  INNOVAZIONE GESTIONALE E SPERIMENTAZIONE DI MODELLI ORGANIZZATIVI E GESTIONALI (vedi nota l). (11)</a:t>
            </a:r>
          </a:p>
          <a:p>
            <a:r>
              <a:rPr lang="it-IT" sz="1400"/>
              <a:t>ASPETTI RELAZIONALI (COMUNICAZIONE  INTERNA, ESTERNA, CON PAZIENTE) E UMANIZZAZIONE DELLE CURE. (12)</a:t>
            </a:r>
          </a:p>
          <a:p>
            <a:r>
              <a:rPr lang="it-IT" sz="1400"/>
              <a:t>LA COMUNICAZIONE EFFICACE LA PRIVACY ED IL CONSENSO INFORMATO. (7)</a:t>
            </a:r>
          </a:p>
          <a:p>
            <a:r>
              <a:rPr lang="it-IT" sz="1400"/>
              <a:t>METODOLOGIA E TECNICHE DI COMUNICAZIONE SOCIALE PER LO SVILUPPO DEI PROGRAMMI NAZIONALI E REGIONALI DI PREVENZIONE PRIMARIA. (13)</a:t>
            </a:r>
          </a:p>
          <a:p>
            <a:r>
              <a:rPr lang="it-IT" sz="1400"/>
              <a:t>MULTICULTURALITA’ E CULTURA DELL' ACCOGLIENZA. NELL' ATTIVITÀ SANITARIA.(15)</a:t>
            </a:r>
          </a:p>
          <a:p>
            <a:r>
              <a:rPr lang="it-IT" sz="1400"/>
              <a:t>TEMATICHE SPECIALI DEL SSN E SSR ED A CARATTERE URGENTE </a:t>
            </a:r>
            <a:r>
              <a:rPr lang="it-IT" sz="1400" i="1"/>
              <a:t>e/o </a:t>
            </a:r>
            <a:r>
              <a:rPr lang="it-IT" sz="1400"/>
              <a:t>STRAORDINARIO INDIVIDUATE DALLA CN ECM  E DALLE REGIONI/PROVINCE AUTONOME PER FAR FRONTE A SPECIFICHE EMERGENZE SANITARIE.(20)</a:t>
            </a:r>
          </a:p>
          <a:p>
            <a:endParaRPr lang="it-IT" sz="1400"/>
          </a:p>
        </p:txBody>
      </p:sp>
      <p:pic>
        <p:nvPicPr>
          <p:cNvPr id="45059" name="Picture 2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071563"/>
            <a:ext cx="18351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404813"/>
            <a:ext cx="7793037" cy="1143000"/>
          </a:xfrm>
        </p:spPr>
        <p:txBody>
          <a:bodyPr/>
          <a:lstStyle/>
          <a:p>
            <a:pPr eaLnBrk="1" hangingPunct="1"/>
            <a:r>
              <a:rPr lang="it-IT"/>
              <a:t>Dossier Formativo I.(3)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017713"/>
            <a:ext cx="4716463" cy="4579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800" b="1">
                <a:solidFill>
                  <a:schemeClr val="accent2"/>
                </a:solidFill>
              </a:rPr>
              <a:t>COMPETENZE DI SISTEMA ORGANIZZATIVO/GESTIONALI</a:t>
            </a:r>
          </a:p>
          <a:p>
            <a:pPr eaLnBrk="1" hangingPunct="1">
              <a:lnSpc>
                <a:spcPct val="80000"/>
              </a:lnSpc>
            </a:pPr>
            <a:r>
              <a:rPr lang="it-IT" sz="2800" b="1">
                <a:solidFill>
                  <a:schemeClr val="accent2"/>
                </a:solidFill>
              </a:rPr>
              <a:t>SITUAZIONALI E DI RUOLO</a:t>
            </a:r>
            <a:endParaRPr lang="it-IT" sz="280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800"/>
              <a:t>Competenze relative alle modalità con cui le competenze tecnico professionali vengono applicate nel proprio contesto di lavoro. 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60913" y="2017713"/>
            <a:ext cx="4383087" cy="4840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b="1">
                <a:solidFill>
                  <a:srgbClr val="FF3300"/>
                </a:solidFill>
              </a:rPr>
              <a:t>ATTIVITA’ FORMATIVA (e Crediti formativi)</a:t>
            </a:r>
            <a:endParaRPr lang="it-IT" sz="240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/>
              <a:t>Relative alla declinazione del proprio agire professionale nei contesti operativi, relative alla gestione della sicurezza del paziente,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/>
              <a:t>     all’appropriatezza, alla organizzazione e gestione dei contesti organizzativi e finalizzate alla qualità dei servizi e delle cure.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/>
              <a:t>Razionale allocazione delle risorse.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/>
              <a:t>FAD / FAD BLENDED (?)</a:t>
            </a:r>
          </a:p>
        </p:txBody>
      </p:sp>
      <p:sp>
        <p:nvSpPr>
          <p:cNvPr id="46084" name="Rectangle 6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pic>
        <p:nvPicPr>
          <p:cNvPr id="46085" name="Picture 7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765175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olo 1"/>
          <p:cNvSpPr>
            <a:spLocks noGrp="1"/>
          </p:cNvSpPr>
          <p:nvPr>
            <p:ph type="title" idx="4294967295"/>
          </p:nvPr>
        </p:nvSpPr>
        <p:spPr>
          <a:xfrm>
            <a:off x="1214438" y="1000125"/>
            <a:ext cx="77216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800" b="1">
                <a:solidFill>
                  <a:srgbClr val="0070C0"/>
                </a:solidFill>
              </a:rPr>
              <a:t>Obiettivi per competenze di sistema/ORGANIZZATIVO/GESTIONALI</a:t>
            </a:r>
            <a:br>
              <a:rPr lang="it-IT" sz="2800" b="1">
                <a:solidFill>
                  <a:srgbClr val="0070C0"/>
                </a:solidFill>
              </a:rPr>
            </a:br>
            <a:r>
              <a:rPr lang="it-IT" sz="2800" b="1">
                <a:solidFill>
                  <a:srgbClr val="0070C0"/>
                </a:solidFill>
              </a:rPr>
              <a:t>SITUAZIONALI E DI RUOLO</a:t>
            </a:r>
            <a:r>
              <a:rPr lang="it-IT">
                <a:solidFill>
                  <a:schemeClr val="accent2"/>
                </a:solidFill>
              </a:rPr>
              <a:t/>
            </a:r>
            <a:br>
              <a:rPr lang="it-IT">
                <a:solidFill>
                  <a:schemeClr val="accent2"/>
                </a:solidFill>
              </a:rPr>
            </a:br>
            <a:endParaRPr lang="it-IT"/>
          </a:p>
        </p:txBody>
      </p:sp>
      <p:sp>
        <p:nvSpPr>
          <p:cNvPr id="47106" name="Segnaposto contenut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it-IT" sz="1600"/>
              <a:t>APPLICAZIONE NELLA PRATICA QUOTIDIANA DEI PRINCIPI E DELLE PROCEDURE DELL'EVIDENCE BASED PRACTICE (EBM - EBN - EBP). (ob.1)</a:t>
            </a:r>
          </a:p>
          <a:p>
            <a:r>
              <a:rPr lang="it-IT" sz="1600"/>
              <a:t>LINEE GUIDA - PROTOCOLLI – PROCEDURE. (ob.2)</a:t>
            </a:r>
          </a:p>
          <a:p>
            <a:r>
              <a:rPr lang="it-IT" sz="1600"/>
              <a:t>PRINCIPI, PROCEDURE E STRUMENTI PER IL GOVERNO CLINICO DELLE ATTIVITÀ SANITARIE.(5)</a:t>
            </a:r>
          </a:p>
          <a:p>
            <a:r>
              <a:rPr lang="it-IT" sz="1600"/>
              <a:t>LA SICUREZZA DEL PAZIENTE. RISK MANAGEMENT.(6)</a:t>
            </a:r>
          </a:p>
          <a:p>
            <a:r>
              <a:rPr lang="it-IT" sz="1600"/>
              <a:t>EPIDEMIOLOGIA - PREVENZIONE E PROMOZIONE DELLA SALUTE.(10)</a:t>
            </a:r>
          </a:p>
          <a:p>
            <a:r>
              <a:rPr lang="it-IT" sz="1600"/>
              <a:t>ETICA, BIOETICA E DEONTOLOGIA.(16)</a:t>
            </a:r>
          </a:p>
          <a:p>
            <a:r>
              <a:rPr lang="it-IT" sz="1600"/>
              <a:t>ARGOMENTI DI CARATTERE GENERALE: INFORMATICA ED INGLESE SCIENTIFICO DI LIVELLO AVANZATO; NORMATIVA IN MATERIA SANITARIA : I PRINCIPI ETICI E CIVILI DEL SSN.(17)</a:t>
            </a:r>
          </a:p>
          <a:p>
            <a:r>
              <a:rPr lang="it-IT" sz="1600"/>
              <a:t>TEMATICHE SPECIALI DEL SSN E SSR ED A CARATTERE URGENTE </a:t>
            </a:r>
            <a:r>
              <a:rPr lang="it-IT" sz="1600" i="1"/>
              <a:t>e/o </a:t>
            </a:r>
            <a:r>
              <a:rPr lang="it-IT" sz="1600"/>
              <a:t>STRAORDINARIO INDIVIDUATE DALLA COMMISSIONE NAZIONALE ECM  E DALLE REGIONI/PROVINCE AUTONOME PER FAR FRONTE A SPECIFICHE EMERGENZE SANITARIE.(20)</a:t>
            </a:r>
          </a:p>
          <a:p>
            <a:pPr>
              <a:buFont typeface="Wingdings" pitchFamily="2" charset="2"/>
              <a:buNone/>
            </a:pPr>
            <a:r>
              <a:rPr lang="it-IT" sz="1600"/>
              <a:t> </a:t>
            </a:r>
          </a:p>
          <a:p>
            <a:endParaRPr lang="it-IT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/>
              <a:t></a:t>
            </a:r>
            <a:r>
              <a:rPr lang="it-IT" sz="2800" b="1"/>
              <a:t>Sez. 1 – Elementi di contesto/struttura del servizio</a:t>
            </a:r>
            <a:endParaRPr lang="it-IT" sz="2800"/>
          </a:p>
          <a:p>
            <a:pPr eaLnBrk="1" hangingPunct="1">
              <a:lnSpc>
                <a:spcPct val="90000"/>
              </a:lnSpc>
            </a:pPr>
            <a:r>
              <a:rPr lang="it-IT" sz="2800"/>
              <a:t>a. Mission di servizio</a:t>
            </a:r>
          </a:p>
          <a:p>
            <a:pPr eaLnBrk="1" hangingPunct="1">
              <a:lnSpc>
                <a:spcPct val="90000"/>
              </a:lnSpc>
            </a:pPr>
            <a:r>
              <a:rPr lang="it-IT" sz="2800"/>
              <a:t>b. Caratteristiche dell’attività clinico-assistenziale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/>
              <a:t>c.  Professionalità coinvolte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/>
              <a:t>d. Tipologia  del destinatario dell’attività professionale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/>
              <a:t>e. Sistema delle relazioni interne ed esterne</a:t>
            </a:r>
          </a:p>
        </p:txBody>
      </p:sp>
      <p:pic>
        <p:nvPicPr>
          <p:cNvPr id="48130" name="Picture 2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908050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258888" y="981075"/>
            <a:ext cx="54340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it-IT" b="1" u="sng"/>
              <a:t>DOSSIER FORMATIVO DI GRUPPO</a:t>
            </a:r>
          </a:p>
          <a:p>
            <a:r>
              <a:rPr lang="it-IT" b="1" u="sng"/>
              <a:t>(DFG)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28688" y="2214563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/>
              <a:t>Sez. 2 – Obiettivi formativi di gruppo in riferimento ai problemi clinico-assistenziali, organizzativi, relazionali del proprio contesto/struttura ( cioè agli elementi della 1^ sezione) , all’analisi del fabbisogno formativo e al  bilancio di competenze del gruppo.</a:t>
            </a:r>
          </a:p>
        </p:txBody>
      </p:sp>
      <p:pic>
        <p:nvPicPr>
          <p:cNvPr id="49154" name="Picture 3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908050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1258888" y="981075"/>
            <a:ext cx="543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it-IT" b="1" u="sng"/>
              <a:t>DOSSIER FORMATIVO DI GRUPPO</a:t>
            </a:r>
          </a:p>
        </p:txBody>
      </p:sp>
      <p:pic>
        <p:nvPicPr>
          <p:cNvPr id="4915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761038"/>
            <a:ext cx="1765300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1600" b="1"/>
              <a:t>Sez. 3 – Programmazione formativa di gruppo: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600" b="1"/>
              <a:t>     La programmazione formativa dovrà tenere conto 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600" b="1"/>
          </a:p>
          <a:p>
            <a:pPr eaLnBrk="1" hangingPunct="1">
              <a:lnSpc>
                <a:spcPct val="80000"/>
              </a:lnSpc>
            </a:pPr>
            <a:r>
              <a:rPr lang="it-IT" sz="1600" b="1"/>
              <a:t>A. delle aree e dei campi di apprendimento specifici e caratteristici della UO o del Dipartimento,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600" b="1"/>
          </a:p>
          <a:p>
            <a:pPr eaLnBrk="1" hangingPunct="1">
              <a:lnSpc>
                <a:spcPct val="80000"/>
              </a:lnSpc>
            </a:pPr>
            <a:r>
              <a:rPr lang="it-IT" sz="1600" b="1"/>
              <a:t>B. dei bisogni individuali e professionali espressi nei dossier individuali.( Rilevazione del fabbisogno)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600" b="1"/>
          </a:p>
          <a:p>
            <a:pPr eaLnBrk="1" hangingPunct="1">
              <a:lnSpc>
                <a:spcPct val="80000"/>
              </a:lnSpc>
            </a:pPr>
            <a:r>
              <a:rPr lang="it-IT" sz="1600" b="1"/>
              <a:t>C. delle  tre  aree delle competenze  previste nel Dossier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600" b="1"/>
          </a:p>
          <a:p>
            <a:pPr eaLnBrk="1" hangingPunct="1">
              <a:lnSpc>
                <a:spcPct val="80000"/>
              </a:lnSpc>
            </a:pPr>
            <a:r>
              <a:rPr lang="it-IT" sz="1600" b="1"/>
              <a:t>D. delle  Aree di miglioramento necessarie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600" b="1"/>
          </a:p>
          <a:p>
            <a:pPr eaLnBrk="1" hangingPunct="1">
              <a:lnSpc>
                <a:spcPct val="80000"/>
              </a:lnSpc>
            </a:pPr>
            <a:r>
              <a:rPr lang="it-IT" sz="1600" b="1">
                <a:solidFill>
                  <a:srgbClr val="FF3300"/>
                </a:solidFill>
              </a:rPr>
              <a:t>La Programmazione delle attività formative conseguenti sarà declinata in un Piano Formativo di Gruppo di periodo annuale o pluriennale</a:t>
            </a:r>
          </a:p>
        </p:txBody>
      </p:sp>
      <p:pic>
        <p:nvPicPr>
          <p:cNvPr id="50178" name="Picture 3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908050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1258888" y="981075"/>
            <a:ext cx="543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it-IT" b="1" u="sng"/>
              <a:t>DOSSIER FORMATIVO DI GRUPPO</a:t>
            </a:r>
          </a:p>
        </p:txBody>
      </p:sp>
      <p:pic>
        <p:nvPicPr>
          <p:cNvPr id="5018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138" y="5805488"/>
            <a:ext cx="1693862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4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000" b="1"/>
              <a:t>Sez. 4 - Realizzazione/Evidenze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 b="1"/>
          </a:p>
          <a:p>
            <a:pPr eaLnBrk="1" hangingPunct="1">
              <a:lnSpc>
                <a:spcPct val="80000"/>
              </a:lnSpc>
            </a:pPr>
            <a:r>
              <a:rPr lang="it-IT" sz="2000" b="1"/>
              <a:t>La documentazione  delle attività formative realizzate sarà registrata in un “Report di Gruppo”</a:t>
            </a:r>
            <a:r>
              <a:rPr lang="it-IT" sz="200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/>
          </a:p>
          <a:p>
            <a:pPr eaLnBrk="1" hangingPunct="1">
              <a:lnSpc>
                <a:spcPct val="80000"/>
              </a:lnSpc>
            </a:pPr>
            <a:r>
              <a:rPr lang="it-IT" sz="2000" b="1"/>
              <a:t>Sez. 5 – Verifica periodica (annuale/triennale) di processo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/>
              <a:t>    La verifica periodica del Dossier Formativo di gruppo si articola in due fasi:</a:t>
            </a:r>
          </a:p>
          <a:p>
            <a:pPr eaLnBrk="1" hangingPunct="1">
              <a:lnSpc>
                <a:spcPct val="80000"/>
              </a:lnSpc>
            </a:pPr>
            <a:r>
              <a:rPr lang="it-IT" sz="2000"/>
              <a:t></a:t>
            </a:r>
            <a:r>
              <a:rPr lang="it-IT" sz="2000" b="1"/>
              <a:t>verifica iniziale</a:t>
            </a:r>
            <a:r>
              <a:rPr lang="it-IT" sz="2000"/>
              <a:t>, riguarda l’analisi dei fabbisogni di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/>
              <a:t>        formazione e  il Piano di Formazione di Gruppo . </a:t>
            </a:r>
          </a:p>
          <a:p>
            <a:pPr eaLnBrk="1" hangingPunct="1">
              <a:lnSpc>
                <a:spcPct val="80000"/>
              </a:lnSpc>
            </a:pPr>
            <a:r>
              <a:rPr lang="it-IT" sz="2000"/>
              <a:t></a:t>
            </a:r>
            <a:r>
              <a:rPr lang="it-IT" sz="2000" b="1"/>
              <a:t>verifica annuale/pluriennale:</a:t>
            </a:r>
            <a:endParaRPr lang="it-IT" sz="2000"/>
          </a:p>
        </p:txBody>
      </p:sp>
      <p:pic>
        <p:nvPicPr>
          <p:cNvPr id="51202" name="Picture 3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908050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1258888" y="981075"/>
            <a:ext cx="543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it-IT" b="1" u="sng"/>
              <a:t>DOSSIER FORMATIVO DI GRUPPO</a:t>
            </a:r>
          </a:p>
        </p:txBody>
      </p:sp>
      <p:pic>
        <p:nvPicPr>
          <p:cNvPr id="5120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5672138"/>
            <a:ext cx="1909762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0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782637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800"/>
              <a:t>Per la gestione del Dossier Formativo individuale e di gruppo sono definiti :</a:t>
            </a:r>
          </a:p>
          <a:p>
            <a:pPr eaLnBrk="1" hangingPunct="1">
              <a:lnSpc>
                <a:spcPct val="80000"/>
              </a:lnSpc>
            </a:pPr>
            <a:r>
              <a:rPr lang="it-IT" sz="2800"/>
              <a:t>gli strumenti e le modalità per il trattamento delle informazioni e dei dati in esso contenuti </a:t>
            </a:r>
          </a:p>
          <a:p>
            <a:pPr eaLnBrk="1" hangingPunct="1">
              <a:lnSpc>
                <a:spcPct val="80000"/>
              </a:lnSpc>
            </a:pPr>
            <a:r>
              <a:rPr lang="it-IT" sz="2800"/>
              <a:t>Supporto utilizzato (solo informatizzato)</a:t>
            </a:r>
          </a:p>
          <a:p>
            <a:pPr eaLnBrk="1" hangingPunct="1">
              <a:lnSpc>
                <a:spcPct val="80000"/>
              </a:lnSpc>
            </a:pPr>
            <a:r>
              <a:rPr lang="it-IT" sz="2800"/>
              <a:t>Collocazione e Conservazione (fisica o virtuale)</a:t>
            </a:r>
          </a:p>
          <a:p>
            <a:pPr eaLnBrk="1" hangingPunct="1">
              <a:lnSpc>
                <a:spcPct val="80000"/>
              </a:lnSpc>
            </a:pPr>
            <a:r>
              <a:rPr lang="it-IT" sz="2800"/>
              <a:t>Accesso ai dati (livelli autorizzativi per lettura, inserimento e modifica).</a:t>
            </a:r>
          </a:p>
        </p:txBody>
      </p:sp>
      <p:pic>
        <p:nvPicPr>
          <p:cNvPr id="52226" name="Picture 3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908050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1258888" y="549275"/>
            <a:ext cx="56181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it-IT" b="1" u="sng"/>
              <a:t>DOSSIER FORMATIVO: </a:t>
            </a:r>
            <a:r>
              <a:rPr lang="it-IT" b="1" i="1" u="sng"/>
              <a:t>SUPPORTI, COLLOCAZIONE, CONSERVAZIONE, ACCESSO</a:t>
            </a:r>
            <a:r>
              <a:rPr lang="it-IT"/>
              <a:t>                COGEAPS</a:t>
            </a:r>
          </a:p>
        </p:txBody>
      </p:sp>
      <p:sp>
        <p:nvSpPr>
          <p:cNvPr id="52229" name="AutoShape 6"/>
          <p:cNvSpPr>
            <a:spLocks noChangeArrowheads="1"/>
          </p:cNvSpPr>
          <p:nvPr/>
        </p:nvSpPr>
        <p:spPr bwMode="auto">
          <a:xfrm>
            <a:off x="3124200" y="1447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143000" y="1143000"/>
            <a:ext cx="7793038" cy="1143000"/>
          </a:xfrm>
        </p:spPr>
        <p:txBody>
          <a:bodyPr/>
          <a:lstStyle/>
          <a:p>
            <a:pPr>
              <a:defRPr/>
            </a:pPr>
            <a:r>
              <a:rPr lang="it-IT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 dossier non è una semplice raccolta statica di informazioni ma deve costituirsi come uno strumento di accompagnamento del professionista in grado di :</a:t>
            </a:r>
            <a:endParaRPr lang="it-IT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428625" y="2428875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it-IT" sz="2400" b="1" dirty="0"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it-IT" sz="2400" dirty="0">
                <a:latin typeface="+mn-lt"/>
                <a:ea typeface="+mn-ea"/>
                <a:cs typeface="+mn-cs"/>
              </a:rPr>
              <a:t>- </a:t>
            </a:r>
            <a:r>
              <a:rPr lang="it-IT" sz="2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rendere esplicito e visibile il proprio percorso formativo;</a:t>
            </a:r>
          </a:p>
          <a:p>
            <a:pPr>
              <a:defRPr/>
            </a:pPr>
            <a:r>
              <a:rPr lang="it-IT" sz="2400" dirty="0">
                <a:latin typeface="+mn-lt"/>
                <a:ea typeface="+mn-ea"/>
                <a:cs typeface="+mn-cs"/>
              </a:rPr>
              <a:t>-</a:t>
            </a:r>
            <a:r>
              <a:rPr lang="it-IT" sz="240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programmare e contestualizzare la formazione individuale nel  gruppo e per il gruppo;</a:t>
            </a:r>
          </a:p>
          <a:p>
            <a:pPr>
              <a:defRPr/>
            </a:pPr>
            <a:r>
              <a:rPr lang="it-IT" sz="2400" dirty="0">
                <a:latin typeface="+mn-lt"/>
                <a:ea typeface="+mn-ea"/>
                <a:cs typeface="+mn-cs"/>
              </a:rPr>
              <a:t> -valutare la pertinenza e la rilevanza delle azioni formative erogate e frequentate in rapporto al proprio lavoro ed alla </a:t>
            </a:r>
            <a:r>
              <a:rPr lang="it-IT" sz="2400" dirty="0" err="1">
                <a:latin typeface="+mn-lt"/>
                <a:ea typeface="+mn-ea"/>
                <a:cs typeface="+mn-cs"/>
              </a:rPr>
              <a:t>mission</a:t>
            </a:r>
            <a:r>
              <a:rPr lang="it-IT" sz="2400" dirty="0">
                <a:latin typeface="+mn-lt"/>
                <a:ea typeface="+mn-ea"/>
                <a:cs typeface="+mn-cs"/>
              </a:rPr>
              <a:t> </a:t>
            </a:r>
            <a:r>
              <a:rPr lang="it-IT" sz="2400" dirty="0" err="1">
                <a:latin typeface="+mn-lt"/>
                <a:ea typeface="+mn-ea"/>
                <a:cs typeface="+mn-cs"/>
              </a:rPr>
              <a:t>clinico-assistenziale</a:t>
            </a:r>
            <a:r>
              <a:rPr lang="it-IT" sz="2400" dirty="0">
                <a:latin typeface="+mn-lt"/>
                <a:ea typeface="+mn-ea"/>
                <a:cs typeface="+mn-cs"/>
              </a:rPr>
              <a:t> del gruppo.</a:t>
            </a:r>
          </a:p>
          <a:p>
            <a:pPr>
              <a:defRPr/>
            </a:pPr>
            <a:endParaRPr lang="it-IT" dirty="0">
              <a:latin typeface="+mn-lt"/>
              <a:ea typeface="+mn-ea"/>
              <a:cs typeface="+mn-cs"/>
            </a:endParaRPr>
          </a:p>
        </p:txBody>
      </p:sp>
      <p:pic>
        <p:nvPicPr>
          <p:cNvPr id="28675" name="Picture 2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964238"/>
            <a:ext cx="18351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contenuto 2"/>
          <p:cNvSpPr>
            <a:spLocks noGrp="1"/>
          </p:cNvSpPr>
          <p:nvPr>
            <p:ph idx="4294967295"/>
          </p:nvPr>
        </p:nvSpPr>
        <p:spPr>
          <a:xfrm>
            <a:off x="571500" y="2017713"/>
            <a:ext cx="8383588" cy="4114800"/>
          </a:xfrm>
        </p:spPr>
        <p:txBody>
          <a:bodyPr/>
          <a:lstStyle/>
          <a:p>
            <a:r>
              <a:rPr lang="it-IT"/>
              <a:t>Anche per l’organizzazione (Azienda/Dipartimento/U.O.), responsabile del governo strategico della formazione,  per orientare efficacemente le scelte formative, valorizzare i singoli professionisti, realizzare una puntuale analisi del fabbisogno formativo e monitorare le attività formative stesse.</a:t>
            </a:r>
          </a:p>
        </p:txBody>
      </p:sp>
      <p:sp>
        <p:nvSpPr>
          <p:cNvPr id="4" name="Rettangolo 3"/>
          <p:cNvSpPr/>
          <p:nvPr/>
        </p:nvSpPr>
        <p:spPr>
          <a:xfrm>
            <a:off x="1285875" y="857250"/>
            <a:ext cx="657225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3200" kern="0" dirty="0">
                <a:solidFill>
                  <a:srgbClr val="FF0000"/>
                </a:solidFill>
                <a:latin typeface="Tahoma"/>
              </a:rPr>
              <a:t>Il dossier rappresenta un’occasione 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29699" name="Picture 2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964238"/>
            <a:ext cx="18351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57188" y="4643438"/>
            <a:ext cx="8429625" cy="1143000"/>
          </a:xfrm>
        </p:spPr>
        <p:txBody>
          <a:bodyPr/>
          <a:lstStyle/>
          <a:p>
            <a:r>
              <a:rPr lang="it-IT"/>
              <a:t>Dossier Formativo è espressione </a:t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>  e di esse tutela e garanzia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57313" y="3143250"/>
            <a:ext cx="6400800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it-IT">
                <a:solidFill>
                  <a:srgbClr val="FF0000"/>
                </a:solidFill>
              </a:rPr>
              <a:t>della libertà , autonomia e responsabilità del singolo professionista della salute</a:t>
            </a:r>
          </a:p>
        </p:txBody>
      </p:sp>
      <p:pic>
        <p:nvPicPr>
          <p:cNvPr id="30723" name="Picture 2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714375"/>
            <a:ext cx="183515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 avvale di tre specifiche attività documentabili:</a:t>
            </a:r>
            <a:endParaRPr lang="it-IT">
              <a:latin typeface="Arial Unicode MS" pitchFamily="34" charset="-128"/>
              <a:cs typeface="Courier New" pitchFamily="49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017713"/>
            <a:ext cx="8193088" cy="4383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it-IT" sz="280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l’individuazione del piano formativo</a:t>
            </a: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in cui sono indicati gli obiettivi formativi rispondenti a bisogni individuali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la </a:t>
            </a:r>
            <a:r>
              <a:rPr lang="it-IT" sz="280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periodica e sistematica attività</a:t>
            </a: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di </a:t>
            </a:r>
            <a:r>
              <a:rPr lang="it-IT" sz="280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“verifica”</a:t>
            </a: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e di acquisizione della documentazione relativa alle attività di formazione continua svolte dai professionisti accreditati all’ ECM</a:t>
            </a:r>
            <a:endParaRPr lang="it-IT" sz="2800">
              <a:latin typeface="Arial Unicode MS" pitchFamily="34" charset="-128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it-IT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valutazione periodica (triennale) dell’andamento e dei risultati del percorso </a:t>
            </a: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 parte di organismi di valutazione </a:t>
            </a:r>
            <a:r>
              <a:rPr lang="it-IT" sz="280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“tra pari”</a:t>
            </a: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pic>
        <p:nvPicPr>
          <p:cNvPr id="31748" name="Picture 2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6127750"/>
            <a:ext cx="1500187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Documents"/>
          <p:cNvSpPr>
            <a:spLocks noEditPoints="1" noChangeArrowheads="1"/>
          </p:cNvSpPr>
          <p:nvPr/>
        </p:nvSpPr>
        <p:spPr bwMode="auto">
          <a:xfrm>
            <a:off x="7812088" y="908050"/>
            <a:ext cx="1331912" cy="1449388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0125" y="428625"/>
            <a:ext cx="7793038" cy="1143000"/>
          </a:xfrm>
        </p:spPr>
        <p:txBody>
          <a:bodyPr/>
          <a:lstStyle/>
          <a:p>
            <a:pPr eaLnBrk="1" hangingPunct="1"/>
            <a:r>
              <a:rPr lang="it-IT" sz="3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Il DF è composto quattro specifiche sezioni documentabili:</a:t>
            </a:r>
            <a:endParaRPr lang="it-IT" sz="3600">
              <a:solidFill>
                <a:srgbClr val="000000"/>
              </a:solidFill>
              <a:latin typeface="Arial" pitchFamily="34" charset="0"/>
              <a:cs typeface="Courier New" pitchFamily="49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9913" y="1828800"/>
            <a:ext cx="8574087" cy="4114800"/>
          </a:xfrm>
        </p:spPr>
        <p:txBody>
          <a:bodyPr/>
          <a:lstStyle/>
          <a:p>
            <a:pPr eaLnBrk="1" hangingPunct="1"/>
            <a:r>
              <a:rPr lang="it-IT" sz="28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it-IT" sz="2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1^ sezione.</a:t>
            </a:r>
            <a:r>
              <a:rPr lang="it-IT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Anagrafica: il profilo anagrafico con l’indicazione del profilo professionale, della collocazione lavorativa (posizione organizzativa) e del curriculum dell’operatore </a:t>
            </a:r>
            <a:endParaRPr lang="it-IT" sz="2400">
              <a:latin typeface="Arial Unicode MS" pitchFamily="34" charset="-128"/>
              <a:cs typeface="Courier New" pitchFamily="49" charset="0"/>
            </a:endParaRPr>
          </a:p>
          <a:p>
            <a:pPr eaLnBrk="1" hangingPunct="1"/>
            <a:r>
              <a:rPr lang="it-IT" sz="2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- 2^ sezione.</a:t>
            </a:r>
            <a:endParaRPr lang="it-IT" sz="2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it-IT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Programmazione: il fabbisogno formativo individuale definito </a:t>
            </a:r>
            <a:endParaRPr lang="it-IT" sz="2400">
              <a:latin typeface="Arial Unicode MS" pitchFamily="34" charset="-128"/>
              <a:cs typeface="Courier New" pitchFamily="49" charset="0"/>
            </a:endParaRPr>
          </a:p>
          <a:p>
            <a:pPr eaLnBrk="1" hangingPunct="1"/>
            <a:r>
              <a:rPr lang="it-IT" sz="24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a) in rapporto al profilo e alle aree di competenza dell’operatore e </a:t>
            </a:r>
          </a:p>
          <a:p>
            <a:pPr eaLnBrk="1" hangingPunct="1"/>
            <a:r>
              <a:rPr lang="it-IT" sz="2400">
                <a:cs typeface="Times New Roman" pitchFamily="18" charset="0"/>
              </a:rPr>
              <a:t>b) alle caratteristiche dell’attività clinico-assistenziale svolta </a:t>
            </a:r>
          </a:p>
        </p:txBody>
      </p:sp>
      <p:pic>
        <p:nvPicPr>
          <p:cNvPr id="32772" name="Picture 4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934075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3^ sezione.</a:t>
            </a: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Realizzazione/Evidenze: le evidenze relative all’attività di formazione effettuata (documentazione, crediti, tipologie di attività) e alle altre attività considerate rilevanti (docenza, tutoraggio, ricerca).</a:t>
            </a:r>
            <a:endParaRPr lang="it-IT" sz="2800">
              <a:latin typeface="Arial Unicode MS" pitchFamily="34" charset="-128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- 4^ sezione</a:t>
            </a: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Valutazione: la valutazione periodica (da parte del singolo professionista,dell’Azienda, degli Ordini etc.)</a:t>
            </a:r>
            <a:endParaRPr lang="it-IT" sz="2800">
              <a:latin typeface="Arial Unicode MS" pitchFamily="34" charset="-128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800"/>
          </a:p>
        </p:txBody>
      </p:sp>
      <p:pic>
        <p:nvPicPr>
          <p:cNvPr id="33794" name="Picture 4" descr="presentazione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4300" y="836613"/>
            <a:ext cx="1895475" cy="923925"/>
          </a:xfrm>
        </p:spPr>
      </p:pic>
      <p:sp>
        <p:nvSpPr>
          <p:cNvPr id="33795" name="Rectangle 5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sp>
        <p:nvSpPr>
          <p:cNvPr id="29702" name="Documents"/>
          <p:cNvSpPr>
            <a:spLocks noEditPoints="1" noChangeArrowheads="1"/>
          </p:cNvSpPr>
          <p:nvPr/>
        </p:nvSpPr>
        <p:spPr bwMode="auto">
          <a:xfrm>
            <a:off x="6804025" y="620713"/>
            <a:ext cx="1908175" cy="173672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617538"/>
            <a:ext cx="7972425" cy="1143000"/>
          </a:xfrm>
        </p:spPr>
        <p:txBody>
          <a:bodyPr/>
          <a:lstStyle/>
          <a:p>
            <a:pPr eaLnBrk="1" hangingPunct="1"/>
            <a:r>
              <a:rPr lang="it-IT" sz="4000" b="1"/>
              <a:t>.  LA PROPOSTA DI DOSSIER FORMATVO</a:t>
            </a:r>
            <a:endParaRPr lang="it-IT" sz="4000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989138"/>
            <a:ext cx="7772400" cy="4114800"/>
          </a:xfrm>
        </p:spPr>
        <p:txBody>
          <a:bodyPr/>
          <a:lstStyle/>
          <a:p>
            <a:pPr eaLnBrk="1" hangingPunct="1"/>
            <a:r>
              <a:rPr lang="it-IT" sz="2800"/>
              <a:t>Sulla base di un approccio che tenga conto della possibilità di rappresentare la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800"/>
              <a:t>    </a:t>
            </a:r>
            <a:r>
              <a:rPr lang="it-IT" sz="2800">
                <a:solidFill>
                  <a:srgbClr val="FF0000"/>
                </a:solidFill>
              </a:rPr>
              <a:t>multidimensionalità e la specificità delle professioni sanitarie</a:t>
            </a:r>
            <a:r>
              <a:rPr lang="it-IT" sz="2800"/>
              <a:t>, 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800">
                <a:solidFill>
                  <a:srgbClr val="FF3300"/>
                </a:solidFill>
              </a:rPr>
              <a:t>si  propone un sistema molto semplificato e di facile accesso e costruzione</a:t>
            </a:r>
            <a:r>
              <a:rPr lang="it-IT" sz="2800"/>
              <a:t> per classificare le competenze e le conseguenti attività formative a queste correlate, suddiviso in </a:t>
            </a:r>
            <a:r>
              <a:rPr lang="it-IT" sz="2800">
                <a:solidFill>
                  <a:srgbClr val="FF3300"/>
                </a:solidFill>
              </a:rPr>
              <a:t>3 macroaree</a:t>
            </a:r>
            <a:endParaRPr lang="it-IT" sz="2800"/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0" y="6400800"/>
            <a:ext cx="227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/>
              <a:t>L.Conte - Udine</a:t>
            </a:r>
          </a:p>
        </p:txBody>
      </p:sp>
      <p:pic>
        <p:nvPicPr>
          <p:cNvPr id="34820" name="Picture 5" descr="present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5934075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umature">
  <a:themeElements>
    <a:clrScheme name="Sfumatur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Astro">
  <a:themeElements>
    <a:clrScheme name="3_Astro 1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FFFFFF"/>
      </a:accent3>
      <a:accent4>
        <a:srgbClr val="000000"/>
      </a:accent4>
      <a:accent5>
        <a:srgbClr val="F6C0AA"/>
      </a:accent5>
      <a:accent6>
        <a:srgbClr val="902430"/>
      </a:accent6>
      <a:hlink>
        <a:srgbClr val="6B9F25"/>
      </a:hlink>
      <a:folHlink>
        <a:srgbClr val="B26B02"/>
      </a:folHlink>
    </a:clrScheme>
    <a:fontScheme name="3_Astr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Astro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Designs\Sfumature.pot</Template>
  <TotalTime>1562</TotalTime>
  <Words>1857</Words>
  <Application>Microsoft Office PowerPoint</Application>
  <PresentationFormat>Presentazione su schermo (4:3)</PresentationFormat>
  <Paragraphs>195</Paragraphs>
  <Slides>29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41" baseType="lpstr">
      <vt:lpstr>Tahoma</vt:lpstr>
      <vt:lpstr>Arial</vt:lpstr>
      <vt:lpstr>Wingdings</vt:lpstr>
      <vt:lpstr>Calibri</vt:lpstr>
      <vt:lpstr>Verdana</vt:lpstr>
      <vt:lpstr>Times New Roman</vt:lpstr>
      <vt:lpstr>Broadway</vt:lpstr>
      <vt:lpstr>Arial Unicode MS</vt:lpstr>
      <vt:lpstr>Courier New</vt:lpstr>
      <vt:lpstr>Sfumature</vt:lpstr>
      <vt:lpstr>3_Astro</vt:lpstr>
      <vt:lpstr>Documento Microsoft Word</vt:lpstr>
      <vt:lpstr>Presentazione standard di PowerPoint</vt:lpstr>
      <vt:lpstr>Presentazione standard di PowerPoint</vt:lpstr>
      <vt:lpstr>Il dossier non è una semplice raccolta statica di informazioni ma deve costituirsi come uno strumento di accompagnamento del professionista in grado di :</vt:lpstr>
      <vt:lpstr>Presentazione standard di PowerPoint</vt:lpstr>
      <vt:lpstr>Dossier Formativo è espressione       e di esse tutela e garanzia</vt:lpstr>
      <vt:lpstr>si avvale di tre specifiche attività documentabili:</vt:lpstr>
      <vt:lpstr>Il DF è composto quattro specifiche sezioni documentabili:</vt:lpstr>
      <vt:lpstr>Presentazione standard di PowerPoint</vt:lpstr>
      <vt:lpstr>.  LA PROPOSTA DI DOSSIER FORMATVO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Dossier Formativo I. (1)</vt:lpstr>
      <vt:lpstr>Obiettivi per competenze tecnico professionali specialist.</vt:lpstr>
      <vt:lpstr>Dossier Formativo I. (2)</vt:lpstr>
      <vt:lpstr>Obiettivi per competenze di processo</vt:lpstr>
      <vt:lpstr>Dossier Formativo I.(3)</vt:lpstr>
      <vt:lpstr>Obiettivi per competenze di sistema/ORGANIZZATIVO/GESTIONALI SITUAZIONALI E DI RUOLO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AOUD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NUOVO SISTEMA DI FORMAZIONE CONTINUA IN MEDICINA     obiettivi formativi</dc:title>
  <dc:creator>conte.luigi</dc:creator>
  <cp:lastModifiedBy>tecno</cp:lastModifiedBy>
  <cp:revision>96</cp:revision>
  <dcterms:created xsi:type="dcterms:W3CDTF">2009-08-20T13:06:02Z</dcterms:created>
  <dcterms:modified xsi:type="dcterms:W3CDTF">2012-10-16T06:51:32Z</dcterms:modified>
</cp:coreProperties>
</file>