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</p:sldMasterIdLst>
  <p:notesMasterIdLst>
    <p:notesMasterId r:id="rId17"/>
  </p:notesMasterIdLst>
  <p:sldIdLst>
    <p:sldId id="256" r:id="rId3"/>
    <p:sldId id="259" r:id="rId4"/>
    <p:sldId id="258" r:id="rId5"/>
    <p:sldId id="261" r:id="rId6"/>
    <p:sldId id="260" r:id="rId7"/>
    <p:sldId id="257" r:id="rId8"/>
    <p:sldId id="263" r:id="rId9"/>
    <p:sldId id="264" r:id="rId10"/>
    <p:sldId id="266" r:id="rId11"/>
    <p:sldId id="265" r:id="rId12"/>
    <p:sldId id="270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990000"/>
    <a:srgbClr val="FFFF00"/>
    <a:srgbClr val="FFFF66"/>
    <a:srgbClr val="CC0000"/>
    <a:srgbClr val="000066"/>
    <a:srgbClr val="CCFF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75" d="100"/>
          <a:sy n="75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DDFAB3-E943-4CBC-B5FA-AEA4B21B118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26611CC0-58F6-48A7-8E5B-9F0EE0D0C4C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cs typeface="Arial" charset="0"/>
            </a:rPr>
            <a:t>COMMISSIONE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cs typeface="Arial" charset="0"/>
            </a:rPr>
            <a:t>NAZIONALE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cs typeface="Arial" charset="0"/>
            </a:rPr>
            <a:t>FORMAZIONE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cs typeface="Arial" charset="0"/>
            </a:rPr>
            <a:t>CONTINUA</a:t>
          </a:r>
          <a:endParaRPr kumimoji="0" lang="it-IT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  <a:cs typeface="Arial" charset="0"/>
          </a:endParaRPr>
        </a:p>
      </dgm:t>
    </dgm:pt>
    <dgm:pt modelId="{8EB0774E-4005-466E-9E19-3E1A5892E3AB}" type="parTrans" cxnId="{702FB7BD-548A-4493-AA8F-2CCB02684261}">
      <dgm:prSet/>
      <dgm:spPr/>
    </dgm:pt>
    <dgm:pt modelId="{568AD4E1-99F5-41FB-B1C4-FE25FA93EA0C}" type="sibTrans" cxnId="{702FB7BD-548A-4493-AA8F-2CCB02684261}">
      <dgm:prSet/>
      <dgm:spPr/>
    </dgm:pt>
    <dgm:pt modelId="{366FBCFF-C234-4573-932C-22CCF538F7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COMITATO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GARANZIA</a:t>
          </a:r>
          <a:endParaRPr kumimoji="0" lang="it-IT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3C87FD94-426D-48B2-9DDA-FA7ECCD58C8E}" type="parTrans" cxnId="{E9C11FA1-C05D-459A-BA4B-755D3CED6BCF}">
      <dgm:prSet/>
      <dgm:spPr/>
    </dgm:pt>
    <dgm:pt modelId="{AC9DF72B-B57B-4E94-81A3-532DD00D07C3}" type="sibTrans" cxnId="{E9C11FA1-C05D-459A-BA4B-755D3CED6BCF}">
      <dgm:prSet/>
      <dgm:spPr/>
    </dgm:pt>
    <dgm:pt modelId="{20CF5ED8-939F-420A-B24B-659F356AEAA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COMITATO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TECNICO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DELLE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REGIONI</a:t>
          </a:r>
          <a:endParaRPr kumimoji="0" lang="it-IT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3E2C3C22-8511-4B8B-89A3-D23A02DBEB4A}" type="parTrans" cxnId="{D4C61739-7DAA-452B-BB87-F86B2EEFD81A}">
      <dgm:prSet/>
      <dgm:spPr/>
    </dgm:pt>
    <dgm:pt modelId="{838ACEDC-9BAE-46D6-9C22-9BC48EFFBBB9}" type="sibTrans" cxnId="{D4C61739-7DAA-452B-BB87-F86B2EEFD81A}">
      <dgm:prSet/>
      <dgm:spPr/>
    </dgm:pt>
    <dgm:pt modelId="{9E1D944C-CDB0-426D-9E33-C7D2915805E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COGEAPS</a:t>
          </a:r>
          <a:endParaRPr kumimoji="0" lang="it-IT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CA3ACD62-BD39-4CCD-B958-CE04EB0AB9CD}" type="parTrans" cxnId="{4423DD4F-6B1C-4B1D-87C1-B09C7DEB180E}">
      <dgm:prSet/>
      <dgm:spPr/>
    </dgm:pt>
    <dgm:pt modelId="{083DF6F8-4003-45D5-9519-8A2B0BE14BB4}" type="sibTrans" cxnId="{4423DD4F-6B1C-4B1D-87C1-B09C7DEB180E}">
      <dgm:prSet/>
      <dgm:spPr/>
    </dgm:pt>
    <dgm:pt modelId="{9CCE466C-4F80-45E8-A076-4EF021DC3495}" type="pres">
      <dgm:prSet presAssocID="{04DDFAB3-E943-4CBC-B5FA-AEA4B21B118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A0C62D7-E512-4832-B5E7-720EF5ED94F6}" type="pres">
      <dgm:prSet presAssocID="{26611CC0-58F6-48A7-8E5B-9F0EE0D0C4C5}" presName="hierRoot1" presStyleCnt="0">
        <dgm:presLayoutVars>
          <dgm:hierBranch/>
        </dgm:presLayoutVars>
      </dgm:prSet>
      <dgm:spPr/>
    </dgm:pt>
    <dgm:pt modelId="{DBF05EFC-CFE0-402C-8953-01541D5C8B00}" type="pres">
      <dgm:prSet presAssocID="{26611CC0-58F6-48A7-8E5B-9F0EE0D0C4C5}" presName="rootComposite1" presStyleCnt="0"/>
      <dgm:spPr/>
    </dgm:pt>
    <dgm:pt modelId="{37282FE2-2490-4CBC-BD4C-778B2EAAB36D}" type="pres">
      <dgm:prSet presAssocID="{26611CC0-58F6-48A7-8E5B-9F0EE0D0C4C5}" presName="rootText1" presStyleLbl="node0" presStyleIdx="0" presStyleCnt="1">
        <dgm:presLayoutVars>
          <dgm:chPref val="3"/>
        </dgm:presLayoutVars>
      </dgm:prSet>
      <dgm:spPr/>
    </dgm:pt>
    <dgm:pt modelId="{B9E64BDC-E545-4069-AE35-BBCA26706584}" type="pres">
      <dgm:prSet presAssocID="{26611CC0-58F6-48A7-8E5B-9F0EE0D0C4C5}" presName="rootConnector1" presStyleLbl="node1" presStyleIdx="0" presStyleCnt="0"/>
      <dgm:spPr/>
    </dgm:pt>
    <dgm:pt modelId="{DD6EF1FC-0BC5-4454-8326-48E348C619B4}" type="pres">
      <dgm:prSet presAssocID="{26611CC0-58F6-48A7-8E5B-9F0EE0D0C4C5}" presName="hierChild2" presStyleCnt="0"/>
      <dgm:spPr/>
    </dgm:pt>
    <dgm:pt modelId="{25016C65-EB22-41B7-8E77-1284D151C3CC}" type="pres">
      <dgm:prSet presAssocID="{3C87FD94-426D-48B2-9DDA-FA7ECCD58C8E}" presName="Name35" presStyleLbl="parChTrans1D2" presStyleIdx="0" presStyleCnt="3"/>
      <dgm:spPr/>
    </dgm:pt>
    <dgm:pt modelId="{E5C8A44C-436C-44CF-8A59-86636DF46752}" type="pres">
      <dgm:prSet presAssocID="{366FBCFF-C234-4573-932C-22CCF538F7AC}" presName="hierRoot2" presStyleCnt="0">
        <dgm:presLayoutVars>
          <dgm:hierBranch/>
        </dgm:presLayoutVars>
      </dgm:prSet>
      <dgm:spPr/>
    </dgm:pt>
    <dgm:pt modelId="{9041AF7C-DB36-40AD-A765-1587D082240A}" type="pres">
      <dgm:prSet presAssocID="{366FBCFF-C234-4573-932C-22CCF538F7AC}" presName="rootComposite" presStyleCnt="0"/>
      <dgm:spPr/>
    </dgm:pt>
    <dgm:pt modelId="{104C6191-F28E-4FE6-AE0F-C5CEA3AED56F}" type="pres">
      <dgm:prSet presAssocID="{366FBCFF-C234-4573-932C-22CCF538F7AC}" presName="rootText" presStyleLbl="node2" presStyleIdx="0" presStyleCnt="3">
        <dgm:presLayoutVars>
          <dgm:chPref val="3"/>
        </dgm:presLayoutVars>
      </dgm:prSet>
      <dgm:spPr/>
    </dgm:pt>
    <dgm:pt modelId="{F57FBF5D-C077-41DE-8847-A188B2264F43}" type="pres">
      <dgm:prSet presAssocID="{366FBCFF-C234-4573-932C-22CCF538F7AC}" presName="rootConnector" presStyleLbl="node2" presStyleIdx="0" presStyleCnt="3"/>
      <dgm:spPr/>
    </dgm:pt>
    <dgm:pt modelId="{32DBB7E7-A672-4D97-A30C-7FE78395172C}" type="pres">
      <dgm:prSet presAssocID="{366FBCFF-C234-4573-932C-22CCF538F7AC}" presName="hierChild4" presStyleCnt="0"/>
      <dgm:spPr/>
    </dgm:pt>
    <dgm:pt modelId="{6391E2A3-E362-480A-800C-8BF9A542226D}" type="pres">
      <dgm:prSet presAssocID="{366FBCFF-C234-4573-932C-22CCF538F7AC}" presName="hierChild5" presStyleCnt="0"/>
      <dgm:spPr/>
    </dgm:pt>
    <dgm:pt modelId="{D39DBBF3-61C0-4E92-8354-8A5E4E955479}" type="pres">
      <dgm:prSet presAssocID="{3E2C3C22-8511-4B8B-89A3-D23A02DBEB4A}" presName="Name35" presStyleLbl="parChTrans1D2" presStyleIdx="1" presStyleCnt="3"/>
      <dgm:spPr/>
    </dgm:pt>
    <dgm:pt modelId="{3F94B670-D9EB-4586-B3DD-2315D45B08E4}" type="pres">
      <dgm:prSet presAssocID="{20CF5ED8-939F-420A-B24B-659F356AEAA9}" presName="hierRoot2" presStyleCnt="0">
        <dgm:presLayoutVars>
          <dgm:hierBranch/>
        </dgm:presLayoutVars>
      </dgm:prSet>
      <dgm:spPr/>
    </dgm:pt>
    <dgm:pt modelId="{64AB2B81-544D-4DAD-906C-188A991D5097}" type="pres">
      <dgm:prSet presAssocID="{20CF5ED8-939F-420A-B24B-659F356AEAA9}" presName="rootComposite" presStyleCnt="0"/>
      <dgm:spPr/>
    </dgm:pt>
    <dgm:pt modelId="{3EB49A9A-A43E-4EB6-928F-2C2E498C98EF}" type="pres">
      <dgm:prSet presAssocID="{20CF5ED8-939F-420A-B24B-659F356AEAA9}" presName="rootText" presStyleLbl="node2" presStyleIdx="1" presStyleCnt="3">
        <dgm:presLayoutVars>
          <dgm:chPref val="3"/>
        </dgm:presLayoutVars>
      </dgm:prSet>
      <dgm:spPr/>
    </dgm:pt>
    <dgm:pt modelId="{69AA34A7-65E1-460F-B11F-C89A6618A77D}" type="pres">
      <dgm:prSet presAssocID="{20CF5ED8-939F-420A-B24B-659F356AEAA9}" presName="rootConnector" presStyleLbl="node2" presStyleIdx="1" presStyleCnt="3"/>
      <dgm:spPr/>
    </dgm:pt>
    <dgm:pt modelId="{5B0DB91B-3174-4712-B1E5-45F010447E15}" type="pres">
      <dgm:prSet presAssocID="{20CF5ED8-939F-420A-B24B-659F356AEAA9}" presName="hierChild4" presStyleCnt="0"/>
      <dgm:spPr/>
    </dgm:pt>
    <dgm:pt modelId="{24761A65-AEF9-406B-92C8-BEE3CAFCBA34}" type="pres">
      <dgm:prSet presAssocID="{20CF5ED8-939F-420A-B24B-659F356AEAA9}" presName="hierChild5" presStyleCnt="0"/>
      <dgm:spPr/>
    </dgm:pt>
    <dgm:pt modelId="{82147DE2-0A65-4634-ABF6-F7872280B9A6}" type="pres">
      <dgm:prSet presAssocID="{CA3ACD62-BD39-4CCD-B958-CE04EB0AB9CD}" presName="Name35" presStyleLbl="parChTrans1D2" presStyleIdx="2" presStyleCnt="3"/>
      <dgm:spPr/>
    </dgm:pt>
    <dgm:pt modelId="{FE85453A-0ABD-4F16-BE8F-885BAF563926}" type="pres">
      <dgm:prSet presAssocID="{9E1D944C-CDB0-426D-9E33-C7D2915805EB}" presName="hierRoot2" presStyleCnt="0">
        <dgm:presLayoutVars>
          <dgm:hierBranch/>
        </dgm:presLayoutVars>
      </dgm:prSet>
      <dgm:spPr/>
    </dgm:pt>
    <dgm:pt modelId="{939342A4-58B4-43A8-B0F1-7C2C860ACAE3}" type="pres">
      <dgm:prSet presAssocID="{9E1D944C-CDB0-426D-9E33-C7D2915805EB}" presName="rootComposite" presStyleCnt="0"/>
      <dgm:spPr/>
    </dgm:pt>
    <dgm:pt modelId="{5F4C772A-ABC0-4DF3-A7D8-E9CED2B8430F}" type="pres">
      <dgm:prSet presAssocID="{9E1D944C-CDB0-426D-9E33-C7D2915805EB}" presName="rootText" presStyleLbl="node2" presStyleIdx="2" presStyleCnt="3">
        <dgm:presLayoutVars>
          <dgm:chPref val="3"/>
        </dgm:presLayoutVars>
      </dgm:prSet>
      <dgm:spPr/>
    </dgm:pt>
    <dgm:pt modelId="{8344967A-D13D-4024-BCEB-99E18871E42E}" type="pres">
      <dgm:prSet presAssocID="{9E1D944C-CDB0-426D-9E33-C7D2915805EB}" presName="rootConnector" presStyleLbl="node2" presStyleIdx="2" presStyleCnt="3"/>
      <dgm:spPr/>
    </dgm:pt>
    <dgm:pt modelId="{9BC87DEC-9B90-4D84-B67E-0193F1FF5FB0}" type="pres">
      <dgm:prSet presAssocID="{9E1D944C-CDB0-426D-9E33-C7D2915805EB}" presName="hierChild4" presStyleCnt="0"/>
      <dgm:spPr/>
    </dgm:pt>
    <dgm:pt modelId="{9D39B672-5198-4E80-83B3-13C9F2575404}" type="pres">
      <dgm:prSet presAssocID="{9E1D944C-CDB0-426D-9E33-C7D2915805EB}" presName="hierChild5" presStyleCnt="0"/>
      <dgm:spPr/>
    </dgm:pt>
    <dgm:pt modelId="{52C6B74D-4945-4158-B1F2-4D17304700A9}" type="pres">
      <dgm:prSet presAssocID="{26611CC0-58F6-48A7-8E5B-9F0EE0D0C4C5}" presName="hierChild3" presStyleCnt="0"/>
      <dgm:spPr/>
    </dgm:pt>
  </dgm:ptLst>
  <dgm:cxnLst>
    <dgm:cxn modelId="{DF063951-EA07-4601-86CA-24FB5CDFEBA2}" type="presOf" srcId="{04DDFAB3-E943-4CBC-B5FA-AEA4B21B1187}" destId="{9CCE466C-4F80-45E8-A076-4EF021DC3495}" srcOrd="0" destOrd="0" presId="urn:microsoft.com/office/officeart/2005/8/layout/orgChart1"/>
    <dgm:cxn modelId="{B86AC85B-475E-494B-9C07-A1DCD21B1657}" type="presOf" srcId="{3E2C3C22-8511-4B8B-89A3-D23A02DBEB4A}" destId="{D39DBBF3-61C0-4E92-8354-8A5E4E955479}" srcOrd="0" destOrd="0" presId="urn:microsoft.com/office/officeart/2005/8/layout/orgChart1"/>
    <dgm:cxn modelId="{D4C61739-7DAA-452B-BB87-F86B2EEFD81A}" srcId="{26611CC0-58F6-48A7-8E5B-9F0EE0D0C4C5}" destId="{20CF5ED8-939F-420A-B24B-659F356AEAA9}" srcOrd="1" destOrd="0" parTransId="{3E2C3C22-8511-4B8B-89A3-D23A02DBEB4A}" sibTransId="{838ACEDC-9BAE-46D6-9C22-9BC48EFFBBB9}"/>
    <dgm:cxn modelId="{00CBC9D7-86B9-486D-BED0-5C900211EC44}" type="presOf" srcId="{3C87FD94-426D-48B2-9DDA-FA7ECCD58C8E}" destId="{25016C65-EB22-41B7-8E77-1284D151C3CC}" srcOrd="0" destOrd="0" presId="urn:microsoft.com/office/officeart/2005/8/layout/orgChart1"/>
    <dgm:cxn modelId="{0E42689C-51B6-4253-9F21-6A10431A502C}" type="presOf" srcId="{366FBCFF-C234-4573-932C-22CCF538F7AC}" destId="{F57FBF5D-C077-41DE-8847-A188B2264F43}" srcOrd="1" destOrd="0" presId="urn:microsoft.com/office/officeart/2005/8/layout/orgChart1"/>
    <dgm:cxn modelId="{BD7CA276-571C-4512-956A-53ED7BC62EFA}" type="presOf" srcId="{366FBCFF-C234-4573-932C-22CCF538F7AC}" destId="{104C6191-F28E-4FE6-AE0F-C5CEA3AED56F}" srcOrd="0" destOrd="0" presId="urn:microsoft.com/office/officeart/2005/8/layout/orgChart1"/>
    <dgm:cxn modelId="{07121980-A3C8-4FD0-B42E-7F4FC568B2AF}" type="presOf" srcId="{26611CC0-58F6-48A7-8E5B-9F0EE0D0C4C5}" destId="{B9E64BDC-E545-4069-AE35-BBCA26706584}" srcOrd="1" destOrd="0" presId="urn:microsoft.com/office/officeart/2005/8/layout/orgChart1"/>
    <dgm:cxn modelId="{E9C11FA1-C05D-459A-BA4B-755D3CED6BCF}" srcId="{26611CC0-58F6-48A7-8E5B-9F0EE0D0C4C5}" destId="{366FBCFF-C234-4573-932C-22CCF538F7AC}" srcOrd="0" destOrd="0" parTransId="{3C87FD94-426D-48B2-9DDA-FA7ECCD58C8E}" sibTransId="{AC9DF72B-B57B-4E94-81A3-532DD00D07C3}"/>
    <dgm:cxn modelId="{E694E303-2586-4CDD-926D-0E069913B03C}" type="presOf" srcId="{CA3ACD62-BD39-4CCD-B958-CE04EB0AB9CD}" destId="{82147DE2-0A65-4634-ABF6-F7872280B9A6}" srcOrd="0" destOrd="0" presId="urn:microsoft.com/office/officeart/2005/8/layout/orgChart1"/>
    <dgm:cxn modelId="{BA9EAD5E-F019-411E-BFF4-D828A71B43AD}" type="presOf" srcId="{9E1D944C-CDB0-426D-9E33-C7D2915805EB}" destId="{5F4C772A-ABC0-4DF3-A7D8-E9CED2B8430F}" srcOrd="0" destOrd="0" presId="urn:microsoft.com/office/officeart/2005/8/layout/orgChart1"/>
    <dgm:cxn modelId="{BAC5C09B-C0D5-454A-81CA-3C0B80C0A842}" type="presOf" srcId="{26611CC0-58F6-48A7-8E5B-9F0EE0D0C4C5}" destId="{37282FE2-2490-4CBC-BD4C-778B2EAAB36D}" srcOrd="0" destOrd="0" presId="urn:microsoft.com/office/officeart/2005/8/layout/orgChart1"/>
    <dgm:cxn modelId="{CACAFFC8-BD55-46ED-B1B0-F837E92B3CAF}" type="presOf" srcId="{20CF5ED8-939F-420A-B24B-659F356AEAA9}" destId="{3EB49A9A-A43E-4EB6-928F-2C2E498C98EF}" srcOrd="0" destOrd="0" presId="urn:microsoft.com/office/officeart/2005/8/layout/orgChart1"/>
    <dgm:cxn modelId="{C318D75E-3396-488D-BEF1-EBB8822D7975}" type="presOf" srcId="{9E1D944C-CDB0-426D-9E33-C7D2915805EB}" destId="{8344967A-D13D-4024-BCEB-99E18871E42E}" srcOrd="1" destOrd="0" presId="urn:microsoft.com/office/officeart/2005/8/layout/orgChart1"/>
    <dgm:cxn modelId="{02D3E1DC-07CC-4374-AF71-251C717E60F7}" type="presOf" srcId="{20CF5ED8-939F-420A-B24B-659F356AEAA9}" destId="{69AA34A7-65E1-460F-B11F-C89A6618A77D}" srcOrd="1" destOrd="0" presId="urn:microsoft.com/office/officeart/2005/8/layout/orgChart1"/>
    <dgm:cxn modelId="{702FB7BD-548A-4493-AA8F-2CCB02684261}" srcId="{04DDFAB3-E943-4CBC-B5FA-AEA4B21B1187}" destId="{26611CC0-58F6-48A7-8E5B-9F0EE0D0C4C5}" srcOrd="0" destOrd="0" parTransId="{8EB0774E-4005-466E-9E19-3E1A5892E3AB}" sibTransId="{568AD4E1-99F5-41FB-B1C4-FE25FA93EA0C}"/>
    <dgm:cxn modelId="{4423DD4F-6B1C-4B1D-87C1-B09C7DEB180E}" srcId="{26611CC0-58F6-48A7-8E5B-9F0EE0D0C4C5}" destId="{9E1D944C-CDB0-426D-9E33-C7D2915805EB}" srcOrd="2" destOrd="0" parTransId="{CA3ACD62-BD39-4CCD-B958-CE04EB0AB9CD}" sibTransId="{083DF6F8-4003-45D5-9519-8A2B0BE14BB4}"/>
    <dgm:cxn modelId="{453C20CA-4A2A-40B7-9A52-C9D7F644388B}" type="presParOf" srcId="{9CCE466C-4F80-45E8-A076-4EF021DC3495}" destId="{AA0C62D7-E512-4832-B5E7-720EF5ED94F6}" srcOrd="0" destOrd="0" presId="urn:microsoft.com/office/officeart/2005/8/layout/orgChart1"/>
    <dgm:cxn modelId="{6121F9FF-35AA-4834-AECB-3B406F05BAF2}" type="presParOf" srcId="{AA0C62D7-E512-4832-B5E7-720EF5ED94F6}" destId="{DBF05EFC-CFE0-402C-8953-01541D5C8B00}" srcOrd="0" destOrd="0" presId="urn:microsoft.com/office/officeart/2005/8/layout/orgChart1"/>
    <dgm:cxn modelId="{825BA98D-4A40-4BDD-831E-97D791367146}" type="presParOf" srcId="{DBF05EFC-CFE0-402C-8953-01541D5C8B00}" destId="{37282FE2-2490-4CBC-BD4C-778B2EAAB36D}" srcOrd="0" destOrd="0" presId="urn:microsoft.com/office/officeart/2005/8/layout/orgChart1"/>
    <dgm:cxn modelId="{077402B6-B502-4E21-8D39-8135DE8DE480}" type="presParOf" srcId="{DBF05EFC-CFE0-402C-8953-01541D5C8B00}" destId="{B9E64BDC-E545-4069-AE35-BBCA26706584}" srcOrd="1" destOrd="0" presId="urn:microsoft.com/office/officeart/2005/8/layout/orgChart1"/>
    <dgm:cxn modelId="{D7A2751C-2EFE-45AF-9FC4-336698FB1FDC}" type="presParOf" srcId="{AA0C62D7-E512-4832-B5E7-720EF5ED94F6}" destId="{DD6EF1FC-0BC5-4454-8326-48E348C619B4}" srcOrd="1" destOrd="0" presId="urn:microsoft.com/office/officeart/2005/8/layout/orgChart1"/>
    <dgm:cxn modelId="{3321C2FF-A0FC-4846-B540-31E5B6335D9B}" type="presParOf" srcId="{DD6EF1FC-0BC5-4454-8326-48E348C619B4}" destId="{25016C65-EB22-41B7-8E77-1284D151C3CC}" srcOrd="0" destOrd="0" presId="urn:microsoft.com/office/officeart/2005/8/layout/orgChart1"/>
    <dgm:cxn modelId="{914D8BCE-F7F9-446E-8E57-D8D0A0C66F4D}" type="presParOf" srcId="{DD6EF1FC-0BC5-4454-8326-48E348C619B4}" destId="{E5C8A44C-436C-44CF-8A59-86636DF46752}" srcOrd="1" destOrd="0" presId="urn:microsoft.com/office/officeart/2005/8/layout/orgChart1"/>
    <dgm:cxn modelId="{6682B601-F607-4921-9DEA-3B7C8E0924F3}" type="presParOf" srcId="{E5C8A44C-436C-44CF-8A59-86636DF46752}" destId="{9041AF7C-DB36-40AD-A765-1587D082240A}" srcOrd="0" destOrd="0" presId="urn:microsoft.com/office/officeart/2005/8/layout/orgChart1"/>
    <dgm:cxn modelId="{415ADD40-37FF-4166-9ECC-7B3580940523}" type="presParOf" srcId="{9041AF7C-DB36-40AD-A765-1587D082240A}" destId="{104C6191-F28E-4FE6-AE0F-C5CEA3AED56F}" srcOrd="0" destOrd="0" presId="urn:microsoft.com/office/officeart/2005/8/layout/orgChart1"/>
    <dgm:cxn modelId="{A1A9F865-D4AC-45C7-95BA-D05E16F9C9F8}" type="presParOf" srcId="{9041AF7C-DB36-40AD-A765-1587D082240A}" destId="{F57FBF5D-C077-41DE-8847-A188B2264F43}" srcOrd="1" destOrd="0" presId="urn:microsoft.com/office/officeart/2005/8/layout/orgChart1"/>
    <dgm:cxn modelId="{8D567DE2-B2DA-48FD-A6DD-C1918A46529A}" type="presParOf" srcId="{E5C8A44C-436C-44CF-8A59-86636DF46752}" destId="{32DBB7E7-A672-4D97-A30C-7FE78395172C}" srcOrd="1" destOrd="0" presId="urn:microsoft.com/office/officeart/2005/8/layout/orgChart1"/>
    <dgm:cxn modelId="{67768974-195D-4980-A4E0-29036AAD9EA9}" type="presParOf" srcId="{E5C8A44C-436C-44CF-8A59-86636DF46752}" destId="{6391E2A3-E362-480A-800C-8BF9A542226D}" srcOrd="2" destOrd="0" presId="urn:microsoft.com/office/officeart/2005/8/layout/orgChart1"/>
    <dgm:cxn modelId="{E5CBDA2B-B21C-4652-BF24-DC1833A60425}" type="presParOf" srcId="{DD6EF1FC-0BC5-4454-8326-48E348C619B4}" destId="{D39DBBF3-61C0-4E92-8354-8A5E4E955479}" srcOrd="2" destOrd="0" presId="urn:microsoft.com/office/officeart/2005/8/layout/orgChart1"/>
    <dgm:cxn modelId="{97380B29-A78B-4B41-9243-6E31B27C7BD4}" type="presParOf" srcId="{DD6EF1FC-0BC5-4454-8326-48E348C619B4}" destId="{3F94B670-D9EB-4586-B3DD-2315D45B08E4}" srcOrd="3" destOrd="0" presId="urn:microsoft.com/office/officeart/2005/8/layout/orgChart1"/>
    <dgm:cxn modelId="{55E87071-DF66-46A9-8647-1B87EE070EF5}" type="presParOf" srcId="{3F94B670-D9EB-4586-B3DD-2315D45B08E4}" destId="{64AB2B81-544D-4DAD-906C-188A991D5097}" srcOrd="0" destOrd="0" presId="urn:microsoft.com/office/officeart/2005/8/layout/orgChart1"/>
    <dgm:cxn modelId="{0CF8F8D1-E919-4BD3-9FC4-489196510A13}" type="presParOf" srcId="{64AB2B81-544D-4DAD-906C-188A991D5097}" destId="{3EB49A9A-A43E-4EB6-928F-2C2E498C98EF}" srcOrd="0" destOrd="0" presId="urn:microsoft.com/office/officeart/2005/8/layout/orgChart1"/>
    <dgm:cxn modelId="{81BB68CB-3A2B-4E42-9B25-BDB4EF7A6CD5}" type="presParOf" srcId="{64AB2B81-544D-4DAD-906C-188A991D5097}" destId="{69AA34A7-65E1-460F-B11F-C89A6618A77D}" srcOrd="1" destOrd="0" presId="urn:microsoft.com/office/officeart/2005/8/layout/orgChart1"/>
    <dgm:cxn modelId="{403A7A84-8907-40ED-A952-D563A2F10D81}" type="presParOf" srcId="{3F94B670-D9EB-4586-B3DD-2315D45B08E4}" destId="{5B0DB91B-3174-4712-B1E5-45F010447E15}" srcOrd="1" destOrd="0" presId="urn:microsoft.com/office/officeart/2005/8/layout/orgChart1"/>
    <dgm:cxn modelId="{36910D32-0D48-4A74-939D-400A8DA0B8C5}" type="presParOf" srcId="{3F94B670-D9EB-4586-B3DD-2315D45B08E4}" destId="{24761A65-AEF9-406B-92C8-BEE3CAFCBA34}" srcOrd="2" destOrd="0" presId="urn:microsoft.com/office/officeart/2005/8/layout/orgChart1"/>
    <dgm:cxn modelId="{D5A30A05-22CF-457A-9ED7-E8C40D6F06E4}" type="presParOf" srcId="{DD6EF1FC-0BC5-4454-8326-48E348C619B4}" destId="{82147DE2-0A65-4634-ABF6-F7872280B9A6}" srcOrd="4" destOrd="0" presId="urn:microsoft.com/office/officeart/2005/8/layout/orgChart1"/>
    <dgm:cxn modelId="{A830B3BF-E922-46A5-8259-4587A5796C0D}" type="presParOf" srcId="{DD6EF1FC-0BC5-4454-8326-48E348C619B4}" destId="{FE85453A-0ABD-4F16-BE8F-885BAF563926}" srcOrd="5" destOrd="0" presId="urn:microsoft.com/office/officeart/2005/8/layout/orgChart1"/>
    <dgm:cxn modelId="{9ED30166-BEE7-4693-A344-157931A63CE2}" type="presParOf" srcId="{FE85453A-0ABD-4F16-BE8F-885BAF563926}" destId="{939342A4-58B4-43A8-B0F1-7C2C860ACAE3}" srcOrd="0" destOrd="0" presId="urn:microsoft.com/office/officeart/2005/8/layout/orgChart1"/>
    <dgm:cxn modelId="{CD901333-C53E-43AC-BC7A-6045B035A4E6}" type="presParOf" srcId="{939342A4-58B4-43A8-B0F1-7C2C860ACAE3}" destId="{5F4C772A-ABC0-4DF3-A7D8-E9CED2B8430F}" srcOrd="0" destOrd="0" presId="urn:microsoft.com/office/officeart/2005/8/layout/orgChart1"/>
    <dgm:cxn modelId="{05B9626B-5719-44E9-B3D1-9C5FBFA31A5B}" type="presParOf" srcId="{939342A4-58B4-43A8-B0F1-7C2C860ACAE3}" destId="{8344967A-D13D-4024-BCEB-99E18871E42E}" srcOrd="1" destOrd="0" presId="urn:microsoft.com/office/officeart/2005/8/layout/orgChart1"/>
    <dgm:cxn modelId="{9E8F6AC8-0CE8-4611-A828-CDDFEBECEE22}" type="presParOf" srcId="{FE85453A-0ABD-4F16-BE8F-885BAF563926}" destId="{9BC87DEC-9B90-4D84-B67E-0193F1FF5FB0}" srcOrd="1" destOrd="0" presId="urn:microsoft.com/office/officeart/2005/8/layout/orgChart1"/>
    <dgm:cxn modelId="{3524EB6E-891F-4843-92F2-711A9F37725F}" type="presParOf" srcId="{FE85453A-0ABD-4F16-BE8F-885BAF563926}" destId="{9D39B672-5198-4E80-83B3-13C9F2575404}" srcOrd="2" destOrd="0" presId="urn:microsoft.com/office/officeart/2005/8/layout/orgChart1"/>
    <dgm:cxn modelId="{9C0B9ED1-99CF-4E2E-A215-7FFFB96E16B5}" type="presParOf" srcId="{AA0C62D7-E512-4832-B5E7-720EF5ED94F6}" destId="{52C6B74D-4945-4158-B1F2-4D17304700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3698E7-4127-414C-BB0B-F8FDE73B373B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025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6B9F3-FC13-4BCC-A5A5-F91989A1B22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47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8D10E-D07D-4B29-B8A7-5BFBD19D399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51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32295-C628-40EA-B541-A158CB6E659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143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44AA4-D926-45D0-9761-B7E71569452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049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5E6C7-34C1-4E5F-82E8-236E8BE27AA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161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1B194-FC71-47D5-AACD-D131145460A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794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90DA6-A8AF-4158-8E08-B9AAB40FBB7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2059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29C5A-B56E-418E-91F3-3202BFD9033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01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653AD-C1C0-4CA1-A2D1-5C88912557C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19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06DAF-A06C-4B05-9323-B46E9B257C9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8307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DF24A-8DB4-4B70-A794-086B27339B5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00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EBC91-544E-4B45-8646-6A922502985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12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B7572-548A-47A0-B1A5-35C72D7487A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8348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AC1C3-D780-4071-9E02-0AEC3F0C128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463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495B3-8CB8-46FE-938D-7E8EAF2CD236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0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410AA-12CA-44E2-ACA0-84D7FAAD7AC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165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6E47B-E282-4EAC-A132-3BFC60553BE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63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40B8E-F737-4D16-AA07-E3631B1CA56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77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71543-836C-4DA5-AC23-559F1A217A7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37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49C94-A3F3-424E-AC20-B738C3EEC84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8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796F4-58C5-44D9-BEEA-BBDF7421C5B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69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2B5B8-5F15-464D-9535-EC5C5816EF9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33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F30A63-F3F6-46B8-BED5-E620B75F6536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8C84A90C-0E12-4084-8036-BE9ABC1EFC18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C24-37F3-4FD9-B385-87EFA8327347}" type="slidenum">
              <a:rPr lang="it-IT"/>
              <a:pPr/>
              <a:t>1</a:t>
            </a:fld>
            <a:endParaRPr lang="it-IT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621088" y="2314575"/>
            <a:ext cx="5522912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2800" b="1">
                <a:solidFill>
                  <a:srgbClr val="000066"/>
                </a:solidFill>
              </a:rPr>
              <a:t>Osservatorio Nazionale </a:t>
            </a:r>
          </a:p>
          <a:p>
            <a:pPr algn="ctr"/>
            <a:r>
              <a:rPr lang="it-IT" sz="2800" b="1">
                <a:solidFill>
                  <a:srgbClr val="000066"/>
                </a:solidFill>
              </a:rPr>
              <a:t>della </a:t>
            </a:r>
          </a:p>
          <a:p>
            <a:pPr algn="ctr"/>
            <a:r>
              <a:rPr lang="it-IT" sz="2800" b="1">
                <a:solidFill>
                  <a:srgbClr val="000066"/>
                </a:solidFill>
              </a:rPr>
              <a:t>Formazione Continua in Sanità:</a:t>
            </a:r>
          </a:p>
          <a:p>
            <a:pPr algn="ctr"/>
            <a:r>
              <a:rPr lang="it-IT" sz="2800">
                <a:solidFill>
                  <a:srgbClr val="000066"/>
                </a:solidFill>
              </a:rPr>
              <a:t>linee guida per gli </a:t>
            </a:r>
          </a:p>
          <a:p>
            <a:pPr algn="ctr"/>
            <a:r>
              <a:rPr lang="it-IT" sz="2800">
                <a:solidFill>
                  <a:srgbClr val="000066"/>
                </a:solidFill>
              </a:rPr>
              <a:t>Osservatori Regionali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17525" y="6056313"/>
            <a:ext cx="175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000066"/>
                </a:solidFill>
              </a:rPr>
              <a:t>Corrado Ruozi</a:t>
            </a:r>
          </a:p>
        </p:txBody>
      </p:sp>
      <p:pic>
        <p:nvPicPr>
          <p:cNvPr id="4105" name="Picture 9" descr="forumECM - Educazione Continua in Medic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143250"/>
            <a:ext cx="2857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forumECM - Educazione Continua in Medic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143250"/>
            <a:ext cx="2857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1" name="Picture 25" descr="ANd9GcQBB0E3qQwhJyeOsBDJblEURiLv422bM_qIsAQUx7tPRgyF8oVQxBWCjZW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52400"/>
            <a:ext cx="2057400" cy="118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6324600" y="6096000"/>
            <a:ext cx="2290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1400">
                <a:solidFill>
                  <a:srgbClr val="000066"/>
                </a:solidFill>
              </a:rPr>
              <a:t>Cernobbio 15 ottobre 2012</a:t>
            </a:r>
          </a:p>
        </p:txBody>
      </p:sp>
      <p:pic>
        <p:nvPicPr>
          <p:cNvPr id="4124" name="Picture 28" descr="hu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2943225" cy="428625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37D80-054D-4859-AA7B-BE9D9D0154D6}" type="slidenum">
              <a:rPr lang="it-IT"/>
              <a:pPr/>
              <a:t>10</a:t>
            </a:fld>
            <a:endParaRPr lang="it-IT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524000" y="533400"/>
            <a:ext cx="5868988" cy="4572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FFFF66"/>
                </a:solidFill>
              </a:rPr>
              <a:t>COMPOSIZIONE DEGLI OSSERVATORI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762000" y="1241425"/>
            <a:ext cx="7696200" cy="285432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it-IT" sz="2000"/>
              <a:t>Ogni Regione e Provincia autonoma - avvalendosi della Commissione Formazione Regionale o comunque nel quadro degli organismi costituiti per il funzionamento del sistema regionale/provinciale ECM - individua le modalità di costituzione dell'Osservatorio regionale/provinciale in collaborazione con gli Ordini, Collegi e Associazioni professionali territoriali, nonché, se ritenuto opportuno, </a:t>
            </a:r>
            <a:r>
              <a:rPr lang="it-IT" sz="2000" b="1"/>
              <a:t>anche con i propri organismi sanitari che potranno indicare esperti della verifica della qualità della formazione.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62000" y="4437063"/>
            <a:ext cx="7696200" cy="103505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sz="2000"/>
              <a:t>In analogia all’Osservatorio Nazionale, che è composto da 12 esperti, si raccomanda che il numero minimo di componenti sia di almeno </a:t>
            </a:r>
            <a:r>
              <a:rPr lang="it-IT" sz="2000" b="1"/>
              <a:t>12 unità</a:t>
            </a:r>
            <a:r>
              <a:rPr lang="it-IT" sz="2000"/>
              <a:t> compreso il responsabile </a:t>
            </a:r>
          </a:p>
        </p:txBody>
      </p: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3886200" y="4953000"/>
            <a:ext cx="4700588" cy="1387475"/>
            <a:chOff x="2448" y="3120"/>
            <a:chExt cx="2961" cy="874"/>
          </a:xfrm>
        </p:grpSpPr>
        <p:sp>
          <p:nvSpPr>
            <p:cNvPr id="15367" name="Oval 7"/>
            <p:cNvSpPr>
              <a:spLocks noChangeArrowheads="1"/>
            </p:cNvSpPr>
            <p:nvPr/>
          </p:nvSpPr>
          <p:spPr bwMode="auto">
            <a:xfrm>
              <a:off x="2448" y="3120"/>
              <a:ext cx="1296" cy="384"/>
            </a:xfrm>
            <a:prstGeom prst="ellipse">
              <a:avLst/>
            </a:prstGeom>
            <a:noFill/>
            <a:ln w="5715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>
              <a:off x="3120" y="3504"/>
              <a:ext cx="288" cy="240"/>
            </a:xfrm>
            <a:prstGeom prst="line">
              <a:avLst/>
            </a:prstGeom>
            <a:noFill/>
            <a:ln w="38100">
              <a:solidFill>
                <a:srgbClr val="00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3024" y="3744"/>
              <a:ext cx="2385" cy="250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2000" b="1">
                  <a:solidFill>
                    <a:schemeClr val="bg1"/>
                  </a:solidFill>
                </a:rPr>
                <a:t>OSSERVATORIO NAZIONALE</a:t>
              </a:r>
            </a:p>
          </p:txBody>
        </p:sp>
      </p:grp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sz="1400" b="1">
                <a:solidFill>
                  <a:srgbClr val="000066"/>
                </a:solidFill>
                <a:latin typeface="Comic Sans MS" pitchFamily="66" charset="0"/>
              </a:rPr>
              <a:t>LINEE GUIDA PERLO SVILUPPO DELLA QUALITA’ DELLA FORMAZIONE NEI SISTEMI REGIONALI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A5A9-8992-4367-8CE2-17A997981CEE}" type="slidenum">
              <a:rPr lang="it-IT"/>
              <a:pPr/>
              <a:t>11</a:t>
            </a:fld>
            <a:endParaRPr lang="it-IT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sz="1400" b="1">
                <a:solidFill>
                  <a:srgbClr val="000066"/>
                </a:solidFill>
                <a:latin typeface="Comic Sans MS" pitchFamily="66" charset="0"/>
              </a:rPr>
              <a:t>LINEE GUIDA PERLO SVILUPPO DELLA QUALITA’ DELLA FORMAZIONE NEI SISTEMI REGIONALI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85800" y="3276600"/>
            <a:ext cx="7772400" cy="332422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it-IT" sz="2000"/>
              <a:t>I componenti dell’Osservatorio Regionale/Provinciale con funzioni specifiche di valutazione e verifica sul campo della qualità delle attività prodotte dai provider regionali accreditati, devono dare </a:t>
            </a:r>
            <a:r>
              <a:rPr lang="it-IT" sz="2000" b="1"/>
              <a:t>evidenza dell’assenza di conflitto d’interessi relativo a rapporti di    collaborazione strutturata, in ambito formativo, nei 2 anni precedenti</a:t>
            </a:r>
            <a:r>
              <a:rPr lang="it-IT" sz="2000"/>
              <a:t> (contratti professionali, contratti di dipendenza, contratti di collaborazione occasionale) </a:t>
            </a:r>
            <a:r>
              <a:rPr lang="it-IT" sz="2000" b="1"/>
              <a:t>con i provider oggetto delle visite di verifiche e valutazioni</a:t>
            </a:r>
            <a:r>
              <a:rPr lang="it-IT" b="1"/>
              <a:t>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85800" y="1524000"/>
            <a:ext cx="7772400" cy="136842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2000"/>
              <a:t>I componenti degli Osservatori regionali/provinciali selezionati devono avere il requisito di </a:t>
            </a:r>
            <a:r>
              <a:rPr lang="it-IT" sz="2000" b="1"/>
              <a:t>comprovata esperienza operativa e culturale nella valutazione della qualità della formazione continua.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263650" y="533400"/>
            <a:ext cx="6615113" cy="822325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2400" b="1">
                <a:solidFill>
                  <a:srgbClr val="FFFF00"/>
                </a:solidFill>
              </a:rPr>
              <a:t>CRITERI DI SELEZIONE DEI PARTECIPANTI </a:t>
            </a:r>
          </a:p>
          <a:p>
            <a:pPr algn="ctr"/>
            <a:r>
              <a:rPr lang="it-IT" sz="2400" b="1">
                <a:solidFill>
                  <a:srgbClr val="FFFF00"/>
                </a:solidFill>
              </a:rPr>
              <a:t>ALL’OSSERVATORIO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323D9-7D0A-4DEE-8947-9CAB40FB4399}" type="slidenum">
              <a:rPr lang="it-IT"/>
              <a:pPr/>
              <a:t>12</a:t>
            </a:fld>
            <a:endParaRPr lang="it-IT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101850" y="457200"/>
            <a:ext cx="4940300" cy="4572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FFFF66"/>
                </a:solidFill>
              </a:rPr>
              <a:t>COMPETENZE DEI VALUTATORI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33413" y="1066800"/>
            <a:ext cx="7877175" cy="165417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it-IT"/>
              <a:t>      </a:t>
            </a:r>
            <a:r>
              <a:rPr lang="it-IT" sz="2000"/>
              <a:t>- capacità di valutare le diverse fasi del processo formativo</a:t>
            </a:r>
          </a:p>
          <a:p>
            <a:r>
              <a:rPr lang="it-IT" sz="2000"/>
              <a:t> </a:t>
            </a:r>
          </a:p>
          <a:p>
            <a:r>
              <a:rPr lang="it-IT" sz="2000"/>
              <a:t>     - capacità e strumenti per valutare la qualità degli eventi formativi</a:t>
            </a:r>
          </a:p>
          <a:p>
            <a:endParaRPr lang="it-IT" sz="2000"/>
          </a:p>
          <a:p>
            <a:r>
              <a:rPr lang="it-IT" sz="2000"/>
              <a:t>     - capacità di redigere rapporti sull’osservazione effettuata</a:t>
            </a:r>
            <a:r>
              <a:rPr lang="it-IT"/>
              <a:t> 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4311650" y="2895600"/>
            <a:ext cx="520700" cy="533400"/>
          </a:xfrm>
          <a:prstGeom prst="downArrow">
            <a:avLst>
              <a:gd name="adj1" fmla="val 50000"/>
              <a:gd name="adj2" fmla="val 25610"/>
            </a:avLst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839913" y="3581400"/>
            <a:ext cx="5464175" cy="730250"/>
          </a:xfrm>
          <a:prstGeom prst="rect">
            <a:avLst/>
          </a:prstGeom>
          <a:solidFill>
            <a:srgbClr val="99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2000" b="1"/>
              <a:t>OBIETTIVO:</a:t>
            </a:r>
          </a:p>
          <a:p>
            <a:pPr algn="ctr"/>
            <a:r>
              <a:rPr lang="it-IT" sz="2000" b="1"/>
              <a:t>DENOMINATORI COMUNI DI COMPETENZE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52400" y="5029200"/>
            <a:ext cx="2284413" cy="10350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2000" b="1"/>
              <a:t>FORMAZIONE</a:t>
            </a:r>
          </a:p>
          <a:p>
            <a:pPr algn="ctr"/>
            <a:r>
              <a:rPr lang="it-IT" sz="2000" b="1"/>
              <a:t>NAZIONALE</a:t>
            </a:r>
          </a:p>
          <a:p>
            <a:pPr algn="ctr"/>
            <a:r>
              <a:rPr lang="it-IT" sz="2000" b="1"/>
              <a:t>degli Osservatori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743200" y="5029200"/>
            <a:ext cx="2284413" cy="13398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2000" b="1"/>
              <a:t>FORMAZIONE</a:t>
            </a:r>
          </a:p>
          <a:p>
            <a:pPr algn="ctr"/>
            <a:r>
              <a:rPr lang="it-IT" sz="2000" b="1"/>
              <a:t>NAZIONALE</a:t>
            </a:r>
          </a:p>
          <a:p>
            <a:pPr algn="ctr"/>
            <a:r>
              <a:rPr lang="it-IT" sz="2000" b="1"/>
              <a:t>dei formatori</a:t>
            </a:r>
          </a:p>
          <a:p>
            <a:pPr algn="ctr"/>
            <a:r>
              <a:rPr lang="it-IT" sz="2000" b="1"/>
              <a:t>degli Osservatori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5257800" y="5029200"/>
            <a:ext cx="1724025" cy="16446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2000" b="1"/>
              <a:t>EDIZIONE</a:t>
            </a:r>
          </a:p>
          <a:p>
            <a:pPr algn="ctr"/>
            <a:r>
              <a:rPr lang="it-IT" sz="2000" b="1"/>
              <a:t>REGIONALE</a:t>
            </a:r>
          </a:p>
          <a:p>
            <a:pPr algn="ctr"/>
            <a:r>
              <a:rPr lang="it-IT" sz="2000" b="1"/>
              <a:t>di un corso </a:t>
            </a:r>
          </a:p>
          <a:p>
            <a:pPr algn="ctr"/>
            <a:r>
              <a:rPr lang="it-IT" sz="2000" b="1"/>
              <a:t>nazionale</a:t>
            </a:r>
          </a:p>
          <a:p>
            <a:pPr algn="ctr"/>
            <a:endParaRPr lang="it-IT" sz="2000" b="1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7223125" y="5029200"/>
            <a:ext cx="1920875" cy="13398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2000" b="1"/>
              <a:t>FORMAZIONE</a:t>
            </a:r>
          </a:p>
          <a:p>
            <a:pPr algn="ctr"/>
            <a:r>
              <a:rPr lang="it-IT" sz="2000" b="1"/>
              <a:t>REGIONALE</a:t>
            </a:r>
          </a:p>
          <a:p>
            <a:pPr algn="ctr"/>
            <a:r>
              <a:rPr lang="it-IT" sz="2000" b="1"/>
              <a:t>su format </a:t>
            </a:r>
          </a:p>
          <a:p>
            <a:pPr algn="ctr"/>
            <a:r>
              <a:rPr lang="it-IT" sz="2000" b="1"/>
              <a:t>nazionale</a:t>
            </a:r>
          </a:p>
        </p:txBody>
      </p:sp>
      <p:grpSp>
        <p:nvGrpSpPr>
          <p:cNvPr id="17430" name="Group 22"/>
          <p:cNvGrpSpPr>
            <a:grpSpLocks/>
          </p:cNvGrpSpPr>
          <p:nvPr/>
        </p:nvGrpSpPr>
        <p:grpSpPr bwMode="auto">
          <a:xfrm>
            <a:off x="1219200" y="4332288"/>
            <a:ext cx="7086600" cy="544512"/>
            <a:chOff x="768" y="2729"/>
            <a:chExt cx="4464" cy="343"/>
          </a:xfrm>
        </p:grpSpPr>
        <p:grpSp>
          <p:nvGrpSpPr>
            <p:cNvPr id="17425" name="Group 17"/>
            <p:cNvGrpSpPr>
              <a:grpSpLocks/>
            </p:cNvGrpSpPr>
            <p:nvPr/>
          </p:nvGrpSpPr>
          <p:grpSpPr bwMode="auto">
            <a:xfrm>
              <a:off x="768" y="2729"/>
              <a:ext cx="4464" cy="144"/>
              <a:chOff x="768" y="2736"/>
              <a:chExt cx="4464" cy="144"/>
            </a:xfrm>
          </p:grpSpPr>
          <p:sp>
            <p:nvSpPr>
              <p:cNvPr id="17423" name="Line 15"/>
              <p:cNvSpPr>
                <a:spLocks noChangeShapeType="1"/>
              </p:cNvSpPr>
              <p:nvPr/>
            </p:nvSpPr>
            <p:spPr bwMode="auto">
              <a:xfrm>
                <a:off x="2880" y="2736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7424" name="Line 16"/>
              <p:cNvSpPr>
                <a:spLocks noChangeShapeType="1"/>
              </p:cNvSpPr>
              <p:nvPr/>
            </p:nvSpPr>
            <p:spPr bwMode="auto">
              <a:xfrm>
                <a:off x="768" y="2880"/>
                <a:ext cx="446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>
              <a:off x="768" y="28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7" name="Line 19"/>
            <p:cNvSpPr>
              <a:spLocks noChangeShapeType="1"/>
            </p:cNvSpPr>
            <p:nvPr/>
          </p:nvSpPr>
          <p:spPr bwMode="auto">
            <a:xfrm>
              <a:off x="2448" y="28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888" y="28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5232" y="28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sz="1400" b="1">
                <a:solidFill>
                  <a:srgbClr val="000066"/>
                </a:solidFill>
                <a:latin typeface="Comic Sans MS" pitchFamily="66" charset="0"/>
              </a:rPr>
              <a:t>LINEE GUIDA PERLO SVILUPPO DELLA QUALITA’ DELLA FORMAZIONE NEI SISTEMI REGIONALI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3AB3-63D9-4596-B15D-B75ED2818142}" type="slidenum">
              <a:rPr lang="it-IT"/>
              <a:pPr/>
              <a:t>13</a:t>
            </a:fld>
            <a:endParaRPr lang="it-IT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58763" y="2098675"/>
            <a:ext cx="8626475" cy="462597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80000"/>
              </a:lnSpc>
              <a:tabLst>
                <a:tab pos="228600" algn="l"/>
              </a:tabLst>
            </a:pPr>
            <a:endParaRPr lang="it-IT" sz="2000"/>
          </a:p>
          <a:p>
            <a:pPr algn="ctr">
              <a:lnSpc>
                <a:spcPct val="80000"/>
              </a:lnSpc>
              <a:tabLst>
                <a:tab pos="228600" algn="l"/>
              </a:tabLst>
            </a:pPr>
            <a:r>
              <a:rPr lang="it-IT" sz="2400" b="1">
                <a:solidFill>
                  <a:srgbClr val="000066"/>
                </a:solidFill>
              </a:rPr>
              <a:t>ITEMS DI VALUTAZIONE</a:t>
            </a:r>
          </a:p>
          <a:p>
            <a:pPr algn="ctr">
              <a:lnSpc>
                <a:spcPct val="80000"/>
              </a:lnSpc>
              <a:tabLst>
                <a:tab pos="228600" algn="l"/>
              </a:tabLst>
            </a:pPr>
            <a:endParaRPr lang="it-IT" sz="2400" b="1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tabLst>
                <a:tab pos="228600" algn="l"/>
              </a:tabLst>
            </a:pPr>
            <a:r>
              <a:rPr lang="it-IT" sz="2000"/>
              <a:t>Presentazione e chiarezza del progetto</a:t>
            </a:r>
          </a:p>
          <a:p>
            <a:pPr>
              <a:lnSpc>
                <a:spcPct val="80000"/>
              </a:lnSpc>
              <a:tabLst>
                <a:tab pos="228600" algn="l"/>
              </a:tabLst>
            </a:pPr>
            <a:endParaRPr lang="it-IT" sz="2000"/>
          </a:p>
          <a:p>
            <a:pPr>
              <a:lnSpc>
                <a:spcPct val="80000"/>
              </a:lnSpc>
              <a:tabLst>
                <a:tab pos="228600" algn="l"/>
              </a:tabLst>
            </a:pPr>
            <a:r>
              <a:rPr lang="it-IT" sz="2000"/>
              <a:t>Coerenza e completezza degli obiettivi con il quesito/problema che origina il progetto</a:t>
            </a:r>
          </a:p>
          <a:p>
            <a:pPr>
              <a:lnSpc>
                <a:spcPct val="80000"/>
              </a:lnSpc>
              <a:tabLst>
                <a:tab pos="228600" algn="l"/>
              </a:tabLst>
            </a:pPr>
            <a:endParaRPr lang="it-IT" sz="2000"/>
          </a:p>
          <a:p>
            <a:pPr>
              <a:lnSpc>
                <a:spcPct val="80000"/>
              </a:lnSpc>
              <a:tabLst>
                <a:tab pos="228600" algn="l"/>
              </a:tabLst>
            </a:pPr>
            <a:r>
              <a:rPr lang="it-IT" sz="2000"/>
              <a:t>Coerenza delle metodologie didattiche con gli obiettivi formativi</a:t>
            </a:r>
          </a:p>
          <a:p>
            <a:pPr>
              <a:lnSpc>
                <a:spcPct val="80000"/>
              </a:lnSpc>
              <a:tabLst>
                <a:tab pos="228600" algn="l"/>
              </a:tabLst>
            </a:pPr>
            <a:endParaRPr lang="it-IT" sz="2000"/>
          </a:p>
          <a:p>
            <a:pPr>
              <a:lnSpc>
                <a:spcPct val="80000"/>
              </a:lnSpc>
              <a:tabLst>
                <a:tab pos="228600" algn="l"/>
              </a:tabLst>
            </a:pPr>
            <a:r>
              <a:rPr lang="it-IT" sz="2000"/>
              <a:t>Qualità dei contenuti ed appropriatezza dei tempi/ore</a:t>
            </a:r>
          </a:p>
          <a:p>
            <a:pPr>
              <a:lnSpc>
                <a:spcPct val="80000"/>
              </a:lnSpc>
              <a:tabLst>
                <a:tab pos="228600" algn="l"/>
              </a:tabLst>
            </a:pPr>
            <a:endParaRPr lang="it-IT" sz="2000"/>
          </a:p>
          <a:p>
            <a:pPr>
              <a:lnSpc>
                <a:spcPct val="80000"/>
              </a:lnSpc>
              <a:tabLst>
                <a:tab pos="228600" algn="l"/>
              </a:tabLst>
            </a:pPr>
            <a:r>
              <a:rPr lang="it-IT" sz="2000"/>
              <a:t>Coerenza e completezza della valutazione</a:t>
            </a:r>
          </a:p>
          <a:p>
            <a:pPr>
              <a:lnSpc>
                <a:spcPct val="80000"/>
              </a:lnSpc>
              <a:tabLst>
                <a:tab pos="228600" algn="l"/>
              </a:tabLst>
            </a:pPr>
            <a:endParaRPr lang="it-IT" sz="2000"/>
          </a:p>
          <a:p>
            <a:pPr>
              <a:lnSpc>
                <a:spcPct val="80000"/>
              </a:lnSpc>
              <a:tabLst>
                <a:tab pos="228600" algn="l"/>
              </a:tabLst>
            </a:pPr>
            <a:r>
              <a:rPr lang="it-IT" sz="2000"/>
              <a:t>Rapporto costo-efficacia</a:t>
            </a:r>
          </a:p>
          <a:p>
            <a:pPr>
              <a:lnSpc>
                <a:spcPct val="80000"/>
              </a:lnSpc>
              <a:tabLst>
                <a:tab pos="228600" algn="l"/>
              </a:tabLst>
            </a:pPr>
            <a:endParaRPr lang="it-IT" sz="2000"/>
          </a:p>
          <a:p>
            <a:pPr>
              <a:lnSpc>
                <a:spcPct val="80000"/>
              </a:lnSpc>
              <a:tabLst>
                <a:tab pos="228600" algn="l"/>
              </a:tabLst>
            </a:pPr>
            <a:r>
              <a:rPr lang="it-IT" sz="2000"/>
              <a:t>Esemplarità e trasferibilità dell’evento, ovvero possibilità di applicazione in altre realtà</a:t>
            </a:r>
          </a:p>
        </p:txBody>
      </p:sp>
      <p:pic>
        <p:nvPicPr>
          <p:cNvPr id="18439" name="Picture 7" descr="hu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6605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328863" y="533400"/>
            <a:ext cx="6326187" cy="822325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2400" b="1">
                <a:solidFill>
                  <a:srgbClr val="FFFF00"/>
                </a:solidFill>
              </a:rPr>
              <a:t>FAVORIRE IL CONFRONTO </a:t>
            </a:r>
          </a:p>
          <a:p>
            <a:pPr algn="ctr"/>
            <a:r>
              <a:rPr lang="it-IT" sz="2400" b="1">
                <a:solidFill>
                  <a:srgbClr val="FFFF00"/>
                </a:solidFill>
              </a:rPr>
              <a:t>CON LE PRATICHE FORMATIVE MIGLIORI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5C53-C2DB-42D3-8E4C-F449E24B6B39}" type="slidenum">
              <a:rPr lang="it-IT"/>
              <a:pPr/>
              <a:t>14</a:t>
            </a:fld>
            <a:endParaRPr lang="it-IT"/>
          </a:p>
        </p:txBody>
      </p:sp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609600"/>
            <a:ext cx="5343525" cy="5562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3E08-E5A3-463E-A776-A2643AA09098}" type="slidenum">
              <a:rPr lang="it-IT"/>
              <a:pPr/>
              <a:t>2</a:t>
            </a:fld>
            <a:endParaRPr lang="it-IT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2654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000066"/>
                </a:solidFill>
                <a:cs typeface="Arial" charset="0"/>
              </a:rPr>
              <a:t>IL SISTEMA ECM</a:t>
            </a:r>
          </a:p>
        </p:txBody>
      </p:sp>
      <p:grpSp>
        <p:nvGrpSpPr>
          <p:cNvPr id="9236" name="Group 20"/>
          <p:cNvGrpSpPr>
            <a:grpSpLocks/>
          </p:cNvGrpSpPr>
          <p:nvPr/>
        </p:nvGrpSpPr>
        <p:grpSpPr bwMode="auto">
          <a:xfrm>
            <a:off x="838200" y="304800"/>
            <a:ext cx="7196138" cy="2360613"/>
            <a:chOff x="144" y="1872"/>
            <a:chExt cx="4533" cy="1487"/>
          </a:xfrm>
        </p:grpSpPr>
        <p:graphicFrame>
          <p:nvGraphicFramePr>
            <p:cNvPr id="2" name="Diagramma 1"/>
            <p:cNvGraphicFramePr/>
            <p:nvPr/>
          </p:nvGraphicFramePr>
          <p:xfrm>
            <a:off x="144" y="1872"/>
            <a:ext cx="4368" cy="148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9235" name="Group 19"/>
            <p:cNvGrpSpPr>
              <a:grpSpLocks/>
            </p:cNvGrpSpPr>
            <p:nvPr/>
          </p:nvGrpSpPr>
          <p:grpSpPr bwMode="auto">
            <a:xfrm>
              <a:off x="2976" y="2016"/>
              <a:ext cx="1701" cy="230"/>
              <a:chOff x="2976" y="2016"/>
              <a:chExt cx="1701" cy="230"/>
            </a:xfrm>
          </p:grpSpPr>
          <p:sp>
            <p:nvSpPr>
              <p:cNvPr id="9230" name="Text Box 14"/>
              <p:cNvSpPr txBox="1">
                <a:spLocks noChangeArrowheads="1"/>
              </p:cNvSpPr>
              <p:nvPr/>
            </p:nvSpPr>
            <p:spPr bwMode="auto">
              <a:xfrm>
                <a:off x="3360" y="2016"/>
                <a:ext cx="1317" cy="23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it-IT" sz="1600" b="1">
                    <a:solidFill>
                      <a:srgbClr val="A50021"/>
                    </a:solidFill>
                    <a:cs typeface="Arial" charset="0"/>
                  </a:rPr>
                  <a:t> 5 sezioni tecniche</a:t>
                </a:r>
              </a:p>
            </p:txBody>
          </p:sp>
          <p:sp>
            <p:nvSpPr>
              <p:cNvPr id="9231" name="Line 15"/>
              <p:cNvSpPr>
                <a:spLocks noChangeShapeType="1"/>
              </p:cNvSpPr>
              <p:nvPr/>
            </p:nvSpPr>
            <p:spPr bwMode="auto">
              <a:xfrm>
                <a:off x="2976" y="2160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2133600" y="4487863"/>
            <a:ext cx="370681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1400" b="1">
                <a:solidFill>
                  <a:srgbClr val="A50021"/>
                </a:solidFill>
                <a:cs typeface="Arial" charset="0"/>
              </a:rPr>
              <a:t>Terza Sezione </a:t>
            </a:r>
          </a:p>
          <a:p>
            <a:r>
              <a:rPr lang="it-IT" sz="1400">
                <a:cs typeface="Arial" charset="0"/>
              </a:rPr>
              <a:t>"Valutazione e reporting della qualità e </a:t>
            </a:r>
          </a:p>
          <a:p>
            <a:r>
              <a:rPr lang="it-IT" sz="1400">
                <a:cs typeface="Arial" charset="0"/>
              </a:rPr>
              <a:t>dell'accessibilità delle attività formative"</a:t>
            </a:r>
            <a:r>
              <a:rPr lang="it-IT">
                <a:cs typeface="Arial" charset="0"/>
              </a:rPr>
              <a:t> 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0" y="4357688"/>
            <a:ext cx="1876425" cy="39528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>
                <a:solidFill>
                  <a:srgbClr val="CC0000"/>
                </a:solidFill>
              </a:rPr>
              <a:t>Sezioni tecniche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133600" y="2986088"/>
            <a:ext cx="441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1400" b="1">
                <a:solidFill>
                  <a:srgbClr val="A50021"/>
                </a:solidFill>
                <a:cs typeface="Arial" charset="0"/>
              </a:rPr>
              <a:t>Prima Sezione</a:t>
            </a:r>
            <a:r>
              <a:rPr lang="it-IT" sz="1400" b="1">
                <a:cs typeface="Arial" charset="0"/>
              </a:rPr>
              <a:t> </a:t>
            </a:r>
          </a:p>
          <a:p>
            <a:r>
              <a:rPr lang="it-IT" sz="1400">
                <a:cs typeface="Arial" charset="0"/>
              </a:rPr>
              <a:t>"Criteri e procedure di accreditamento dei provider pubblici e privati</a:t>
            </a:r>
            <a:r>
              <a:rPr lang="it-IT">
                <a:cs typeface="Arial" charset="0"/>
              </a:rPr>
              <a:t>" </a:t>
            </a: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2133600" y="3714750"/>
            <a:ext cx="3200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1400" b="1">
                <a:solidFill>
                  <a:srgbClr val="A50021"/>
                </a:solidFill>
                <a:cs typeface="Arial" charset="0"/>
              </a:rPr>
              <a:t>Seconda Sezione</a:t>
            </a:r>
            <a:r>
              <a:rPr lang="it-IT" sz="1400">
                <a:cs typeface="Arial" charset="0"/>
              </a:rPr>
              <a:t> </a:t>
            </a:r>
          </a:p>
          <a:p>
            <a:r>
              <a:rPr lang="it-IT" sz="1400">
                <a:cs typeface="Arial" charset="0"/>
              </a:rPr>
              <a:t>"Sviluppo e ricerca sulle metodologie </a:t>
            </a:r>
          </a:p>
          <a:p>
            <a:r>
              <a:rPr lang="it-IT" sz="1400">
                <a:cs typeface="Arial" charset="0"/>
              </a:rPr>
              <a:t>innovative della formazione continua" </a:t>
            </a:r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2133600" y="5257800"/>
            <a:ext cx="35052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1400" b="1">
                <a:solidFill>
                  <a:srgbClr val="A50021"/>
                </a:solidFill>
                <a:cs typeface="Arial" charset="0"/>
              </a:rPr>
              <a:t>Quarta Sezione </a:t>
            </a:r>
          </a:p>
          <a:p>
            <a:r>
              <a:rPr lang="it-IT" sz="1400">
                <a:cs typeface="Arial" charset="0"/>
              </a:rPr>
              <a:t>"Indicazione e sviluppo formativi nazionali </a:t>
            </a:r>
          </a:p>
          <a:p>
            <a:r>
              <a:rPr lang="it-IT" sz="1400">
                <a:cs typeface="Arial" charset="0"/>
              </a:rPr>
              <a:t>e coordinamento di quelli regionali"</a:t>
            </a:r>
            <a:r>
              <a:rPr lang="it-IT">
                <a:cs typeface="Arial" charset="0"/>
              </a:rPr>
              <a:t> </a:t>
            </a:r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2133600" y="6065838"/>
            <a:ext cx="340201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1400" b="1">
                <a:solidFill>
                  <a:srgbClr val="A50021"/>
                </a:solidFill>
                <a:cs typeface="Arial" charset="0"/>
              </a:rPr>
              <a:t>Quinta Sezione </a:t>
            </a:r>
          </a:p>
          <a:p>
            <a:r>
              <a:rPr lang="it-IT" sz="1400">
                <a:cs typeface="Arial" charset="0"/>
              </a:rPr>
              <a:t>" Accreditamento delle attività formative </a:t>
            </a:r>
          </a:p>
          <a:p>
            <a:r>
              <a:rPr lang="it-IT" sz="1400">
                <a:cs typeface="Arial" charset="0"/>
              </a:rPr>
              <a:t>svolte in ambito comunitario o all'estero</a:t>
            </a:r>
            <a:r>
              <a:rPr lang="it-IT">
                <a:cs typeface="Arial" charset="0"/>
              </a:rPr>
              <a:t>" </a:t>
            </a:r>
          </a:p>
        </p:txBody>
      </p:sp>
      <p:sp>
        <p:nvSpPr>
          <p:cNvPr id="9262" name="AutoShape 46"/>
          <p:cNvSpPr>
            <a:spLocks/>
          </p:cNvSpPr>
          <p:nvPr/>
        </p:nvSpPr>
        <p:spPr bwMode="auto">
          <a:xfrm>
            <a:off x="1981200" y="2849563"/>
            <a:ext cx="152400" cy="3810000"/>
          </a:xfrm>
          <a:prstGeom prst="leftBracket">
            <a:avLst>
              <a:gd name="adj" fmla="val 208333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9270" name="Group 54"/>
          <p:cNvGrpSpPr>
            <a:grpSpLocks/>
          </p:cNvGrpSpPr>
          <p:nvPr/>
        </p:nvGrpSpPr>
        <p:grpSpPr bwMode="auto">
          <a:xfrm>
            <a:off x="2057400" y="4191000"/>
            <a:ext cx="6705600" cy="1311275"/>
            <a:chOff x="1296" y="2640"/>
            <a:chExt cx="4224" cy="826"/>
          </a:xfrm>
        </p:grpSpPr>
        <p:sp>
          <p:nvSpPr>
            <p:cNvPr id="9263" name="Rectangle 47"/>
            <p:cNvSpPr>
              <a:spLocks noChangeArrowheads="1"/>
            </p:cNvSpPr>
            <p:nvPr/>
          </p:nvSpPr>
          <p:spPr bwMode="auto">
            <a:xfrm>
              <a:off x="3696" y="2640"/>
              <a:ext cx="1824" cy="826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sz="2000">
                  <a:solidFill>
                    <a:srgbClr val="FFFF00"/>
                  </a:solidFill>
                </a:rPr>
                <a:t>Osservatorio nazionale </a:t>
              </a:r>
            </a:p>
            <a:p>
              <a:r>
                <a:rPr lang="it-IT" sz="2000">
                  <a:solidFill>
                    <a:srgbClr val="FFFF00"/>
                  </a:solidFill>
                </a:rPr>
                <a:t>sulla qualità della </a:t>
              </a:r>
            </a:p>
            <a:p>
              <a:r>
                <a:rPr lang="it-IT" sz="2000">
                  <a:solidFill>
                    <a:srgbClr val="FFFF00"/>
                  </a:solidFill>
                </a:rPr>
                <a:t>formazione continua </a:t>
              </a:r>
            </a:p>
            <a:p>
              <a:r>
                <a:rPr lang="it-IT" sz="2000">
                  <a:solidFill>
                    <a:srgbClr val="FFFF00"/>
                  </a:solidFill>
                </a:rPr>
                <a:t>in sanità</a:t>
              </a:r>
            </a:p>
          </p:txBody>
        </p:sp>
        <p:grpSp>
          <p:nvGrpSpPr>
            <p:cNvPr id="9267" name="Group 51"/>
            <p:cNvGrpSpPr>
              <a:grpSpLocks/>
            </p:cNvGrpSpPr>
            <p:nvPr/>
          </p:nvGrpSpPr>
          <p:grpSpPr bwMode="auto">
            <a:xfrm>
              <a:off x="1296" y="2832"/>
              <a:ext cx="2400" cy="480"/>
              <a:chOff x="1296" y="2832"/>
              <a:chExt cx="2400" cy="480"/>
            </a:xfrm>
          </p:grpSpPr>
          <p:sp>
            <p:nvSpPr>
              <p:cNvPr id="9265" name="Rectangle 49"/>
              <p:cNvSpPr>
                <a:spLocks noChangeArrowheads="1"/>
              </p:cNvSpPr>
              <p:nvPr/>
            </p:nvSpPr>
            <p:spPr bwMode="auto">
              <a:xfrm>
                <a:off x="1296" y="2832"/>
                <a:ext cx="2160" cy="480"/>
              </a:xfrm>
              <a:prstGeom prst="rect">
                <a:avLst/>
              </a:prstGeom>
              <a:noFill/>
              <a:ln w="57150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66" name="Line 50"/>
              <p:cNvSpPr>
                <a:spLocks noChangeShapeType="1"/>
              </p:cNvSpPr>
              <p:nvPr/>
            </p:nvSpPr>
            <p:spPr bwMode="auto">
              <a:xfrm>
                <a:off x="3456" y="3072"/>
                <a:ext cx="240" cy="0"/>
              </a:xfrm>
              <a:prstGeom prst="line">
                <a:avLst/>
              </a:prstGeom>
              <a:noFill/>
              <a:ln w="57150">
                <a:solidFill>
                  <a:srgbClr val="000066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B2DD4-DDD8-4E68-9228-609896488222}" type="slidenum">
              <a:rPr lang="it-IT"/>
              <a:pPr/>
              <a:t>3</a:t>
            </a:fld>
            <a:endParaRPr lang="it-IT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  <a:p>
            <a:pPr eaLnBrk="0" hangingPunct="0"/>
            <a:endParaRPr lang="it-IT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479925" y="3108325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  <a:p>
            <a:pPr eaLnBrk="0" hangingPunct="0"/>
            <a:endParaRPr lang="it-IT"/>
          </a:p>
        </p:txBody>
      </p:sp>
      <p:pic>
        <p:nvPicPr>
          <p:cNvPr id="6156" name="Picture 12" descr="Reporters watching people using cell ph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28625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276600" y="2819400"/>
            <a:ext cx="5619750" cy="39751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b="1"/>
              <a:t>Dott. Corrado RUOZI</a:t>
            </a:r>
            <a:r>
              <a:rPr lang="it-IT"/>
              <a:t> - Responsabile </a:t>
            </a:r>
          </a:p>
          <a:p>
            <a:r>
              <a:rPr lang="it-IT"/>
              <a:t/>
            </a:r>
            <a:br>
              <a:rPr lang="it-IT"/>
            </a:br>
            <a:r>
              <a:rPr lang="it-IT" b="1"/>
              <a:t>Dott. Salvatore Enrico GIAMBELLUCA</a:t>
            </a:r>
            <a:r>
              <a:rPr lang="it-IT"/>
              <a:t> – Sicilia </a:t>
            </a:r>
            <a:br>
              <a:rPr lang="it-IT"/>
            </a:br>
            <a:r>
              <a:rPr lang="it-IT" b="1"/>
              <a:t>Dott. Gianfranco DESOGUS</a:t>
            </a:r>
            <a:r>
              <a:rPr lang="it-IT"/>
              <a:t> - Sardegna</a:t>
            </a:r>
            <a:br>
              <a:rPr lang="it-IT"/>
            </a:br>
            <a:r>
              <a:rPr lang="it-IT" b="1"/>
              <a:t>Dott. Pietro PUZZANGARA</a:t>
            </a:r>
            <a:r>
              <a:rPr lang="it-IT"/>
              <a:t> - Piemonte </a:t>
            </a:r>
            <a:br>
              <a:rPr lang="it-IT"/>
            </a:br>
            <a:r>
              <a:rPr lang="it-IT" b="1"/>
              <a:t>Dott.ssa Giovannina MAGNIFICO</a:t>
            </a:r>
            <a:r>
              <a:rPr lang="it-IT"/>
              <a:t> - Molise</a:t>
            </a:r>
            <a:br>
              <a:rPr lang="it-IT"/>
            </a:br>
            <a:r>
              <a:rPr lang="it-IT" b="1"/>
              <a:t>Dott.ssa Alesiana COLTORTI</a:t>
            </a:r>
            <a:r>
              <a:rPr lang="it-IT"/>
              <a:t> - Umbria</a:t>
            </a:r>
            <a:br>
              <a:rPr lang="it-IT"/>
            </a:br>
            <a:endParaRPr lang="it-IT" b="1"/>
          </a:p>
          <a:p>
            <a:r>
              <a:rPr lang="it-IT" b="1"/>
              <a:t>Dott. Paolo BECHERUCCI</a:t>
            </a:r>
            <a:r>
              <a:rPr lang="it-IT"/>
              <a:t> - componente CFNC</a:t>
            </a:r>
            <a:br>
              <a:rPr lang="it-IT"/>
            </a:br>
            <a:r>
              <a:rPr lang="it-IT" b="1"/>
              <a:t>Dott. Aldo GRASSELLI</a:t>
            </a:r>
            <a:r>
              <a:rPr lang="it-IT"/>
              <a:t> - componente CFNC</a:t>
            </a:r>
            <a:br>
              <a:rPr lang="it-IT"/>
            </a:br>
            <a:r>
              <a:rPr lang="it-IT" b="1"/>
              <a:t>Dott. Claudio TONZAR</a:t>
            </a:r>
            <a:r>
              <a:rPr lang="it-IT"/>
              <a:t> – componente CFNC</a:t>
            </a:r>
            <a:br>
              <a:rPr lang="it-IT"/>
            </a:br>
            <a:r>
              <a:rPr lang="it-IT" b="1"/>
              <a:t>Dott. Egidio DIPEDE</a:t>
            </a:r>
            <a:r>
              <a:rPr lang="it-IT"/>
              <a:t> – componente CFNC</a:t>
            </a:r>
            <a:br>
              <a:rPr lang="it-IT"/>
            </a:br>
            <a:r>
              <a:rPr lang="it-IT" b="1"/>
              <a:t>Dott. Maurizio ZEGA</a:t>
            </a:r>
            <a:r>
              <a:rPr lang="it-IT"/>
              <a:t> – componente CFNC</a:t>
            </a:r>
            <a:br>
              <a:rPr lang="it-IT"/>
            </a:br>
            <a:r>
              <a:rPr lang="it-IT" b="1"/>
              <a:t>Dott. Francesco PROCACCIO</a:t>
            </a:r>
            <a:r>
              <a:rPr lang="it-IT"/>
              <a:t> – componente CFNC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4114800" y="228600"/>
            <a:ext cx="4800600" cy="19177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FF00"/>
                </a:solidFill>
              </a:rPr>
              <a:t>Osservatorio nazionale sulla qualità della </a:t>
            </a:r>
          </a:p>
          <a:p>
            <a:pPr algn="ctr"/>
            <a:r>
              <a:rPr lang="it-IT" sz="2400" b="1">
                <a:solidFill>
                  <a:srgbClr val="FFFF00"/>
                </a:solidFill>
              </a:rPr>
              <a:t>formazione continua in sanità</a:t>
            </a:r>
          </a:p>
          <a:p>
            <a:pPr algn="ctr"/>
            <a:endParaRPr lang="it-IT" sz="2400" b="1">
              <a:solidFill>
                <a:srgbClr val="FFFF00"/>
              </a:solidFill>
            </a:endParaRPr>
          </a:p>
          <a:p>
            <a:pPr algn="ctr"/>
            <a:r>
              <a:rPr lang="it-IT" sz="2400" b="1">
                <a:solidFill>
                  <a:srgbClr val="FFFF00"/>
                </a:solidFill>
              </a:rPr>
              <a:t>I COMPONENTI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0" y="2743200"/>
            <a:ext cx="21828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685800" algn="l"/>
              </a:tabLst>
            </a:pPr>
            <a:r>
              <a:rPr lang="it-IT" sz="1600" b="1">
                <a:solidFill>
                  <a:srgbClr val="000066"/>
                </a:solidFill>
              </a:rPr>
              <a:t>Coordinatore degli </a:t>
            </a:r>
          </a:p>
          <a:p>
            <a:pPr>
              <a:buFont typeface="Symbol" pitchFamily="18" charset="2"/>
              <a:buNone/>
              <a:tabLst>
                <a:tab pos="685800" algn="l"/>
              </a:tabLst>
            </a:pPr>
            <a:r>
              <a:rPr lang="it-IT" sz="1600" b="1">
                <a:solidFill>
                  <a:srgbClr val="000066"/>
                </a:solidFill>
              </a:rPr>
              <a:t>Assessori Regionali </a:t>
            </a:r>
          </a:p>
          <a:p>
            <a:pPr>
              <a:buFont typeface="Symbol" pitchFamily="18" charset="2"/>
              <a:buNone/>
              <a:tabLst>
                <a:tab pos="685800" algn="l"/>
              </a:tabLst>
            </a:pPr>
            <a:r>
              <a:rPr lang="it-IT" sz="1600" b="1">
                <a:solidFill>
                  <a:srgbClr val="000066"/>
                </a:solidFill>
              </a:rPr>
              <a:t>alla Sanità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0" y="3962400"/>
            <a:ext cx="2667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685800" algn="l"/>
              </a:tabLst>
            </a:pPr>
            <a:r>
              <a:rPr lang="it-IT" sz="1600" b="1">
                <a:solidFill>
                  <a:srgbClr val="000066"/>
                </a:solidFill>
              </a:rPr>
              <a:t>Conferenza Stato-Regioni</a:t>
            </a:r>
          </a:p>
        </p:txBody>
      </p:sp>
      <p:sp>
        <p:nvSpPr>
          <p:cNvPr id="6162" name="AutoShape 18"/>
          <p:cNvSpPr>
            <a:spLocks/>
          </p:cNvSpPr>
          <p:nvPr/>
        </p:nvSpPr>
        <p:spPr bwMode="auto">
          <a:xfrm>
            <a:off x="3048000" y="3429000"/>
            <a:ext cx="152400" cy="1371600"/>
          </a:xfrm>
          <a:prstGeom prst="leftBrace">
            <a:avLst>
              <a:gd name="adj1" fmla="val 750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3" name="AutoShape 19"/>
          <p:cNvSpPr>
            <a:spLocks/>
          </p:cNvSpPr>
          <p:nvPr/>
        </p:nvSpPr>
        <p:spPr bwMode="auto">
          <a:xfrm>
            <a:off x="3048000" y="5105400"/>
            <a:ext cx="152400" cy="1600200"/>
          </a:xfrm>
          <a:prstGeom prst="leftBrace">
            <a:avLst>
              <a:gd name="adj1" fmla="val 875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0" y="5638800"/>
            <a:ext cx="248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buFont typeface="Symbol" pitchFamily="18" charset="2"/>
              <a:buNone/>
              <a:tabLst>
                <a:tab pos="685800" algn="l"/>
              </a:tabLst>
            </a:pPr>
            <a:r>
              <a:rPr lang="it-IT" sz="1600" b="1">
                <a:solidFill>
                  <a:srgbClr val="000066"/>
                </a:solidFill>
              </a:rPr>
              <a:t>Comitato di Presidenza </a:t>
            </a:r>
          </a:p>
          <a:p>
            <a:pPr>
              <a:buFont typeface="Symbol" pitchFamily="18" charset="2"/>
              <a:buNone/>
              <a:tabLst>
                <a:tab pos="685800" algn="l"/>
              </a:tabLst>
            </a:pPr>
            <a:r>
              <a:rPr lang="it-IT" sz="1600" b="1">
                <a:solidFill>
                  <a:srgbClr val="000066"/>
                </a:solidFill>
              </a:rPr>
              <a:t>CNFC</a:t>
            </a:r>
          </a:p>
        </p:txBody>
      </p:sp>
      <p:sp>
        <p:nvSpPr>
          <p:cNvPr id="6165" name="AutoShape 21"/>
          <p:cNvSpPr>
            <a:spLocks/>
          </p:cNvSpPr>
          <p:nvPr/>
        </p:nvSpPr>
        <p:spPr bwMode="auto">
          <a:xfrm>
            <a:off x="3048000" y="28194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EE0F-A68B-471C-81B4-1C8780F315EC}" type="slidenum">
              <a:rPr lang="it-IT"/>
              <a:pPr/>
              <a:t>4</a:t>
            </a:fld>
            <a:endParaRPr lang="it-IT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819400" y="1219200"/>
            <a:ext cx="5535613" cy="701675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2000" b="1">
                <a:solidFill>
                  <a:srgbClr val="FFFF66"/>
                </a:solidFill>
              </a:rPr>
              <a:t>IL SISTEMA DI GARANZIA DELLA QUALITA’</a:t>
            </a:r>
          </a:p>
          <a:p>
            <a:pPr algn="ctr"/>
            <a:r>
              <a:rPr lang="it-IT" sz="2000" b="1">
                <a:solidFill>
                  <a:srgbClr val="FFFF66"/>
                </a:solidFill>
              </a:rPr>
              <a:t>DELLA FORMAZIONE ECM</a:t>
            </a:r>
          </a:p>
        </p:txBody>
      </p:sp>
      <p:graphicFrame>
        <p:nvGraphicFramePr>
          <p:cNvPr id="11317" name="Group 53"/>
          <p:cNvGraphicFramePr>
            <a:graphicFrameLocks noGrp="1"/>
          </p:cNvGraphicFramePr>
          <p:nvPr/>
        </p:nvGraphicFramePr>
        <p:xfrm>
          <a:off x="304800" y="3124200"/>
          <a:ext cx="8420100" cy="3592513"/>
        </p:xfrm>
        <a:graphic>
          <a:graphicData uri="http://schemas.openxmlformats.org/drawingml/2006/table">
            <a:tbl>
              <a:tblPr/>
              <a:tblGrid>
                <a:gridCol w="2882900"/>
                <a:gridCol w="2768600"/>
                <a:gridCol w="27686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soggetti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cosa si valuta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chi valuta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00"/>
                    </a:solidFill>
                  </a:tcPr>
                </a:tc>
              </a:tr>
              <a:tr h="1046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PROVIDER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requisiti minimi e standard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CNFC / CRFC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(valutatori)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4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PROVIDER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qualità del progetto formativo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O.N.Fo.CS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46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PROFESSIONISTA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coerenza del profilo di sviluppo (dossier)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ordini, collegi,ecc.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316" name="Picture 52" descr="hu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398713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41C8-E4A9-499C-95A1-EC883AF3E268}" type="slidenum">
              <a:rPr lang="it-IT"/>
              <a:pPr/>
              <a:t>5</a:t>
            </a:fld>
            <a:endParaRPr lang="it-IT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81200" y="304800"/>
            <a:ext cx="5181600" cy="701675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FF00"/>
                </a:solidFill>
              </a:rPr>
              <a:t>Osservatorio nazionale sulla qualità della </a:t>
            </a:r>
          </a:p>
          <a:p>
            <a:pPr algn="ctr"/>
            <a:r>
              <a:rPr lang="it-IT" sz="2000" b="1">
                <a:solidFill>
                  <a:srgbClr val="FFFF00"/>
                </a:solidFill>
              </a:rPr>
              <a:t>formazione continua in sanità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38200" y="1371600"/>
            <a:ext cx="7331075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000066"/>
                </a:solidFill>
              </a:rPr>
              <a:t>PROMUOVERE IL MIGLIORAMENTO DELLA QUALITA’ DELL’OFFERTA FORMAZIONE CONTINUA IN SANITA’</a:t>
            </a:r>
            <a:r>
              <a:rPr lang="it-IT">
                <a:solidFill>
                  <a:srgbClr val="000066"/>
                </a:solidFill>
              </a:rPr>
              <a:t> </a:t>
            </a:r>
          </a:p>
          <a:p>
            <a:pPr algn="ctr"/>
            <a:r>
              <a:rPr lang="it-IT">
                <a:solidFill>
                  <a:srgbClr val="000066"/>
                </a:solidFill>
              </a:rPr>
              <a:t>(“Il Sistema di Formazione Continua in medicina” 19- 04-2012)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28600" y="2514600"/>
            <a:ext cx="6934200" cy="39719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it-IT"/>
          </a:p>
          <a:p>
            <a:r>
              <a:rPr lang="it-IT" sz="2400" b="1">
                <a:solidFill>
                  <a:srgbClr val="990000"/>
                </a:solidFill>
              </a:rPr>
              <a:t>funzione di verifIca dell’evento formativo</a:t>
            </a:r>
            <a:endParaRPr lang="it-IT"/>
          </a:p>
          <a:p>
            <a:r>
              <a:rPr lang="it-IT"/>
              <a:t>verificare la coerenza tra la progettazione formativa descritta nei documenti e i progetti formativi  effettivamente realizzati</a:t>
            </a:r>
          </a:p>
          <a:p>
            <a:endParaRPr lang="it-IT"/>
          </a:p>
          <a:p>
            <a:r>
              <a:rPr lang="it-IT" sz="2400" b="1">
                <a:solidFill>
                  <a:srgbClr val="990000"/>
                </a:solidFill>
              </a:rPr>
              <a:t>funzione di promozione</a:t>
            </a:r>
          </a:p>
          <a:p>
            <a:r>
              <a:rPr lang="it-IT"/>
              <a:t>promuovere processi di miglioramento della qualità della formazione continua </a:t>
            </a:r>
          </a:p>
          <a:p>
            <a:endParaRPr lang="it-IT"/>
          </a:p>
          <a:p>
            <a:r>
              <a:rPr lang="it-IT" sz="2400" b="1">
                <a:solidFill>
                  <a:srgbClr val="990000"/>
                </a:solidFill>
              </a:rPr>
              <a:t>funzione di rendicontazione</a:t>
            </a:r>
            <a:r>
              <a:rPr lang="it-IT"/>
              <a:t> </a:t>
            </a:r>
          </a:p>
          <a:p>
            <a:r>
              <a:rPr lang="it-IT"/>
              <a:t>documentare, alla CNFC, lo stato della Qualità dell’offerta formativa dei provider nazionali</a:t>
            </a:r>
          </a:p>
          <a:p>
            <a:pPr algn="ctr" eaLnBrk="0" hangingPunct="0"/>
            <a:endParaRPr lang="it-IT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981200" y="304800"/>
            <a:ext cx="5181600" cy="701675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FF00"/>
                </a:solidFill>
              </a:rPr>
              <a:t>Osservatorio nazionale sulla qualità della </a:t>
            </a:r>
          </a:p>
          <a:p>
            <a:pPr algn="ctr"/>
            <a:r>
              <a:rPr lang="it-IT" sz="2000" b="1">
                <a:solidFill>
                  <a:srgbClr val="FFFF00"/>
                </a:solidFill>
              </a:rPr>
              <a:t>formazione continua in sanità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943600" y="2906713"/>
            <a:ext cx="2520950" cy="1044575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2000">
                <a:solidFill>
                  <a:srgbClr val="990000"/>
                </a:solidFill>
              </a:rPr>
              <a:t>Visite sul campo</a:t>
            </a:r>
          </a:p>
          <a:p>
            <a:endParaRPr lang="it-IT" sz="2000">
              <a:solidFill>
                <a:srgbClr val="990000"/>
              </a:solidFill>
            </a:endParaRPr>
          </a:p>
          <a:p>
            <a:r>
              <a:rPr lang="it-IT" sz="2000">
                <a:solidFill>
                  <a:srgbClr val="990000"/>
                </a:solidFill>
              </a:rPr>
              <a:t>Focus group ex post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B6D7-4D60-4547-BA5B-9CC0C135646D}" type="slidenum">
              <a:rPr lang="it-IT"/>
              <a:pPr/>
              <a:t>6</a:t>
            </a:fld>
            <a:endParaRPr lang="it-IT"/>
          </a:p>
        </p:txBody>
      </p:sp>
      <p:pic>
        <p:nvPicPr>
          <p:cNvPr id="5127" name="Picture 7" descr="hu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3303588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5" t="27003" r="13924" b="12236"/>
          <a:stretch>
            <a:fillRect/>
          </a:stretch>
        </p:blipFill>
        <p:spPr bwMode="auto">
          <a:xfrm>
            <a:off x="3124200" y="2743200"/>
            <a:ext cx="5791200" cy="3659188"/>
          </a:xfrm>
          <a:prstGeom prst="rect">
            <a:avLst/>
          </a:prstGeom>
          <a:noFill/>
          <a:ln w="5715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191000" y="914400"/>
            <a:ext cx="42735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4000" b="1">
                <a:solidFill>
                  <a:srgbClr val="000066"/>
                </a:solidFill>
              </a:rPr>
              <a:t>GLI STRUMENTI </a:t>
            </a:r>
          </a:p>
          <a:p>
            <a:pPr algn="ctr"/>
            <a:r>
              <a:rPr lang="it-IT" sz="4000" b="1">
                <a:solidFill>
                  <a:srgbClr val="000066"/>
                </a:solidFill>
              </a:rPr>
              <a:t>DI LAVORO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890A1-48AA-4FB9-932A-0D44D66B6CE6}" type="slidenum">
              <a:rPr lang="it-IT"/>
              <a:pPr/>
              <a:t>7</a:t>
            </a:fld>
            <a:endParaRPr lang="it-IT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15741" r="14583" b="27777"/>
          <a:stretch>
            <a:fillRect/>
          </a:stretch>
        </p:blipFill>
        <p:spPr bwMode="auto">
          <a:xfrm>
            <a:off x="342900" y="1066800"/>
            <a:ext cx="8458200" cy="5057775"/>
          </a:xfrm>
          <a:prstGeom prst="rect">
            <a:avLst/>
          </a:prstGeom>
          <a:noFill/>
          <a:ln w="5715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A41A-100B-4801-ACA9-C1B1E290A8C9}" type="slidenum">
              <a:rPr lang="it-IT"/>
              <a:pPr/>
              <a:t>8</a:t>
            </a:fld>
            <a:endParaRPr lang="it-IT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7" t="7408" r="15279" b="38889"/>
          <a:stretch>
            <a:fillRect/>
          </a:stretch>
        </p:blipFill>
        <p:spPr bwMode="auto">
          <a:xfrm>
            <a:off x="266700" y="931863"/>
            <a:ext cx="8610600" cy="4994275"/>
          </a:xfrm>
          <a:prstGeom prst="rect">
            <a:avLst/>
          </a:prstGeom>
          <a:noFill/>
          <a:ln w="38100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FA7A-743C-4674-8D8E-10E8B1A0A5F9}" type="slidenum">
              <a:rPr lang="it-IT"/>
              <a:pPr/>
              <a:t>9</a:t>
            </a:fld>
            <a:endParaRPr lang="it-IT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752600" y="457200"/>
            <a:ext cx="5754688" cy="45720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it-IT" sz="2400" b="1">
                <a:solidFill>
                  <a:srgbClr val="FFFF66"/>
                </a:solidFill>
              </a:rPr>
              <a:t>Rapporti con l'Osservatorio Nazionale</a:t>
            </a:r>
            <a:r>
              <a:rPr lang="it-IT"/>
              <a:t> 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95300" y="1066800"/>
            <a:ext cx="8153400" cy="287655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it-IT"/>
              <a:t>Gli Osservatori regionali e provinciali stileranno una relazione annuale su:</a:t>
            </a:r>
          </a:p>
          <a:p>
            <a:pPr>
              <a:tabLst>
                <a:tab pos="457200" algn="l"/>
              </a:tabLst>
            </a:pPr>
            <a:endParaRPr lang="it-IT"/>
          </a:p>
          <a:p>
            <a:pPr>
              <a:tabLst>
                <a:tab pos="457200" algn="l"/>
              </a:tabLst>
            </a:pPr>
            <a:r>
              <a:rPr lang="it-IT"/>
              <a:t>    monitoraggio dei provider:</a:t>
            </a:r>
          </a:p>
          <a:p>
            <a:pPr>
              <a:tabLst>
                <a:tab pos="457200" algn="l"/>
              </a:tabLst>
            </a:pPr>
            <a:r>
              <a:rPr lang="it-IT"/>
              <a:t> </a:t>
            </a:r>
          </a:p>
          <a:p>
            <a:pPr>
              <a:tabLst>
                <a:tab pos="457200" algn="l"/>
              </a:tabLst>
            </a:pPr>
            <a:r>
              <a:rPr lang="it-IT"/>
              <a:t>    monitoraggio dell’offerta formativa regionale sia in termini quantitativi che   	qualitativi</a:t>
            </a:r>
          </a:p>
          <a:p>
            <a:pPr>
              <a:tabLst>
                <a:tab pos="457200" algn="l"/>
              </a:tabLst>
            </a:pPr>
            <a:endParaRPr lang="it-IT"/>
          </a:p>
          <a:p>
            <a:pPr>
              <a:tabLst>
                <a:tab pos="457200" algn="l"/>
              </a:tabLst>
            </a:pPr>
            <a:endParaRPr lang="it-IT"/>
          </a:p>
          <a:p>
            <a:pPr>
              <a:tabLst>
                <a:tab pos="457200" algn="l"/>
              </a:tabLst>
            </a:pPr>
            <a:r>
              <a:rPr lang="it-IT"/>
              <a:t>Indice e contenuti della relazione saranno gli stessi individuati</a:t>
            </a:r>
          </a:p>
          <a:p>
            <a:pPr>
              <a:tabLst>
                <a:tab pos="457200" algn="l"/>
              </a:tabLst>
            </a:pPr>
            <a:r>
              <a:rPr lang="it-IT"/>
              <a:t>dall'Osservatorio Nazionale per la relazione nazionale.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609600" y="1752600"/>
            <a:ext cx="152400" cy="1524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609600" y="2286000"/>
            <a:ext cx="152400" cy="1524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6395" name="Group 11"/>
          <p:cNvGrpSpPr>
            <a:grpSpLocks/>
          </p:cNvGrpSpPr>
          <p:nvPr/>
        </p:nvGrpSpPr>
        <p:grpSpPr bwMode="auto">
          <a:xfrm>
            <a:off x="381000" y="4114800"/>
            <a:ext cx="8312150" cy="1349375"/>
            <a:chOff x="240" y="2592"/>
            <a:chExt cx="5236" cy="850"/>
          </a:xfrm>
        </p:grpSpPr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240" y="3168"/>
              <a:ext cx="5236" cy="27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2000"/>
                <a:t>incontro annuale pubblico per divulgazione risultati del rapporto annuale</a:t>
              </a:r>
            </a:p>
          </p:txBody>
        </p:sp>
        <p:sp>
          <p:nvSpPr>
            <p:cNvPr id="16394" name="AutoShape 10"/>
            <p:cNvSpPr>
              <a:spLocks noChangeArrowheads="1"/>
            </p:cNvSpPr>
            <p:nvPr/>
          </p:nvSpPr>
          <p:spPr bwMode="auto">
            <a:xfrm>
              <a:off x="2544" y="2592"/>
              <a:ext cx="624" cy="384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sz="1400" b="1">
                <a:solidFill>
                  <a:srgbClr val="000066"/>
                </a:solidFill>
                <a:latin typeface="Comic Sans MS" pitchFamily="66" charset="0"/>
              </a:rPr>
              <a:t>LINEE GUIDA PERLO SVILUPPO DELLA QUALITA’ DELLA FORMAZIONE NEI SISTEMI REGIONALI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722</Words>
  <Application>Microsoft Office PowerPoint</Application>
  <PresentationFormat>Presentazione su schermo (4:3)</PresentationFormat>
  <Paragraphs>166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Symbol</vt:lpstr>
      <vt:lpstr>Comic Sans MS</vt:lpstr>
      <vt:lpstr>Struttura predefinita</vt:lpstr>
      <vt:lpstr>1_Struttura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tecno</cp:lastModifiedBy>
  <cp:revision>40</cp:revision>
  <cp:lastPrinted>1601-01-01T00:00:00Z</cp:lastPrinted>
  <dcterms:created xsi:type="dcterms:W3CDTF">1601-01-01T00:00:00Z</dcterms:created>
  <dcterms:modified xsi:type="dcterms:W3CDTF">2012-10-15T14:53:37Z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