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86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9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85600" cy="1247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2113" cy="410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1198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BA16E-FE81-4A0B-A4D0-F6E24C690A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69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7D7C9-8909-42FA-AA8A-9BEBAB075E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25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19875" y="128588"/>
            <a:ext cx="2052638" cy="59832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0275" cy="59832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A829-4097-499D-AD3D-AE5141F7B8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877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5313" cy="143351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96AC2-568F-498F-83E7-E0C0CF16DD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5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F4E75-49D3-431E-BC93-709275F21C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26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4347F-EEB3-4098-9913-722568CC1A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3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2250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EF7B4-22B6-44C0-8610-B0246041C6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27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EDBD-D581-4ADC-91E5-26A1DF8C85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96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1E6F9-DD9A-4140-A4E0-5609C20A24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84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AFBB9-30F3-467C-BABD-6BBE4A5A9E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83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E13EC-FA1A-41B5-AB0A-8EA3C0D730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08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C8A9-2237-4465-AEA7-070BEBD17C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13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53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5313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93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13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93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EF1810D-057F-4D44-A564-7FD4B2D48C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\\Users\marcellobozzi\Desktop\Nuova%20immagine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98425" y="1535113"/>
            <a:ext cx="8937625" cy="110807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smtClean="0">
                <a:solidFill>
                  <a:srgbClr val="FFFFFF"/>
                </a:solidFill>
                <a:latin typeface="Times New Roman" pitchFamily="16" charset="0"/>
              </a:rPr>
              <a:t>Programma Nazionale per la Formazione Continua in Medicina </a:t>
            </a:r>
            <a:r>
              <a:rPr lang="de-DE" sz="2400" b="1" i="1" smtClean="0">
                <a:solidFill>
                  <a:srgbClr val="FFFFFF"/>
                </a:solidFill>
                <a:latin typeface="Times New Roman" pitchFamily="16" charset="0"/>
              </a:rPr>
              <a:t/>
            </a:r>
            <a:br>
              <a:rPr lang="de-DE" sz="2400" b="1" i="1" smtClean="0">
                <a:solidFill>
                  <a:srgbClr val="FFFFFF"/>
                </a:solidFill>
                <a:latin typeface="Times New Roman" pitchFamily="16" charset="0"/>
              </a:rPr>
            </a:br>
            <a:r>
              <a:rPr lang="de-DE" sz="2400" i="1" smtClean="0">
                <a:solidFill>
                  <a:srgbClr val="FFFFFF"/>
                </a:solidFill>
                <a:latin typeface="Times New Roman" pitchFamily="16" charset="0"/>
              </a:rPr>
              <a:t>(art. 16 bis, 16 ter  del D.Lgs. 229/99)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42950" y="2755900"/>
            <a:ext cx="7835900" cy="3833813"/>
          </a:xfrm>
        </p:spPr>
        <p:txBody>
          <a:bodyPr/>
          <a:lstStyle/>
          <a:p>
            <a:pPr marL="0" indent="0" algn="ctr" eaLnBrk="1" hangingPunct="1">
              <a:spcBef>
                <a:spcPts val="11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sz="4000" b="1" smtClean="0">
                <a:solidFill>
                  <a:srgbClr val="FFFF00"/>
                </a:solidFill>
                <a:latin typeface="Times New Roman" pitchFamily="16" charset="0"/>
              </a:rPr>
              <a:t>BANDO DI GARA </a:t>
            </a:r>
          </a:p>
          <a:p>
            <a:pPr marL="0" indent="0" algn="ctr" eaLnBrk="1" hangingPunct="1">
              <a:spcBef>
                <a:spcPts val="11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smtClean="0">
                <a:solidFill>
                  <a:srgbClr val="FFFF00"/>
                </a:solidFill>
                <a:latin typeface="Times New Roman" pitchFamily="16" charset="0"/>
              </a:rPr>
              <a:t>(direttiva 2004/18/CE)</a:t>
            </a:r>
          </a:p>
          <a:p>
            <a:pPr marL="0" indent="0" algn="ctr" eaLnBrk="1" hangingPunct="1">
              <a:spcBef>
                <a:spcPts val="11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it-IT" sz="1400" smtClean="0">
              <a:solidFill>
                <a:srgbClr val="FFFF00"/>
              </a:solidFill>
              <a:latin typeface="Times New Roman" pitchFamily="16" charset="0"/>
            </a:endParaRPr>
          </a:p>
          <a:p>
            <a:pPr marL="0" indent="0" algn="ctr" eaLnBrk="1" hangingPunct="1">
              <a:spcBef>
                <a:spcPts val="11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sz="4400" b="1" smtClean="0">
                <a:solidFill>
                  <a:srgbClr val="FFFF00"/>
                </a:solidFill>
                <a:latin typeface="Times New Roman" pitchFamily="16" charset="0"/>
              </a:rPr>
              <a:t>“Servizio di ricerca e sviluppo di metodologie innovative per l'ECM in Italia”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8" y="166688"/>
            <a:ext cx="29908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49225" y="107950"/>
            <a:ext cx="88804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2.1.6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Vocabolario comune per gli appalti  (CPV)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014413" y="2241550"/>
            <a:ext cx="7958137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L'appalto è disciplinato dall'accordo sugli appalti pubblici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49225" y="1304925"/>
            <a:ext cx="888047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2.1.7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Informazioni relative all'accordo sugli appalti          pubblici  (AAP)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995363" y="4359275"/>
            <a:ext cx="795813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Questo appalto è suddiviso il lotti</a:t>
            </a:r>
          </a:p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Le offerte vanno presentate per un solo lotto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107950" y="3619500"/>
            <a:ext cx="88804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2.1.8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Lotti</a:t>
            </a:r>
          </a:p>
        </p:txBody>
      </p:sp>
      <p:sp>
        <p:nvSpPr>
          <p:cNvPr id="11271" name="AutoShape 6"/>
          <p:cNvSpPr>
            <a:spLocks noChangeArrowheads="1"/>
          </p:cNvSpPr>
          <p:nvPr/>
        </p:nvSpPr>
        <p:spPr bwMode="auto">
          <a:xfrm>
            <a:off x="5411788" y="5267325"/>
            <a:ext cx="3235325" cy="663575"/>
          </a:xfrm>
          <a:prstGeom prst="rightArrow">
            <a:avLst>
              <a:gd name="adj1" fmla="val 50000"/>
              <a:gd name="adj2" fmla="val 121890"/>
            </a:avLst>
          </a:prstGeom>
          <a:solidFill>
            <a:srgbClr val="FFFF00"/>
          </a:solidFill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610225"/>
            <a:ext cx="2271712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255588"/>
            <a:ext cx="8982075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5434013"/>
            <a:ext cx="2306637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168275"/>
            <a:ext cx="9023350" cy="468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5300663"/>
            <a:ext cx="2306637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7950"/>
            <a:ext cx="8999537" cy="651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158750"/>
            <a:ext cx="9023350" cy="518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5584825"/>
            <a:ext cx="2301875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23825"/>
            <a:ext cx="9020175" cy="578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938838"/>
            <a:ext cx="164147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42875"/>
            <a:ext cx="8999537" cy="659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95250" y="-74613"/>
            <a:ext cx="8897938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Sezione 3 – Informazioni di carattere giuridico, economico, finanziario e tecnico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63525" y="1144588"/>
            <a:ext cx="86931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3.1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Condizioni relative all'appalto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01613" y="1958975"/>
            <a:ext cx="88804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3.1.1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Cauzioni e garanzie richieste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92088" y="2863850"/>
            <a:ext cx="8880475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3.1.2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Principali modalità di finanziamento e di                  pagamento e/o riferimenti alle disposizioni               applicabili in materia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130175" y="4603750"/>
            <a:ext cx="8880475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3.1.3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Forma giuridica che dovrà assumere il                      raggruppamento di operatori economici                    aggiudicatario dell'appalto</a:t>
            </a:r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722938"/>
            <a:ext cx="2160588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285875" y="1333500"/>
            <a:ext cx="64484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it-IT" sz="4000" b="1">
                <a:solidFill>
                  <a:srgbClr val="FFFFFF"/>
                </a:solidFill>
                <a:latin typeface="Times New Roman" pitchFamily="16" charset="0"/>
              </a:rPr>
              <a:t>Per ulteriori più dettagliate informazioni sarà di grande utilità la consultazione attenta del bando 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429000"/>
            <a:ext cx="3208337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07950" y="1468438"/>
            <a:ext cx="8880475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sz="3600" b="1">
                <a:solidFill>
                  <a:srgbClr val="FFFF00"/>
                </a:solidFill>
                <a:latin typeface="Times New Roman" pitchFamily="16" charset="0"/>
              </a:rPr>
              <a:t>Sezione II</a:t>
            </a:r>
          </a:p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sz="3600" b="1">
                <a:solidFill>
                  <a:srgbClr val="FFFF00"/>
                </a:solidFill>
                <a:latin typeface="Times New Roman" pitchFamily="16" charset="0"/>
              </a:rPr>
              <a:t>“Servizio di ricerca e sviluppo di metodologie innovative per l'ECM in Italia”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690813" y="4140200"/>
            <a:ext cx="6453187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Dott. Alessandro ROSSI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Dott. Giuseppe NOTO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Dott. Marcello BOZZI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Dott.ssa Erminia M. MASCITELLI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749550" y="3359150"/>
            <a:ext cx="385762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Prof. Andrea LENZI</a:t>
            </a: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65100" y="4164013"/>
            <a:ext cx="2463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Componenti: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169863" y="3354388"/>
            <a:ext cx="265112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Coordinatore:</a:t>
            </a:r>
          </a:p>
        </p:txBody>
      </p:sp>
      <p:pic>
        <p:nvPicPr>
          <p:cNvPr id="3079" name="Picture 6" descr="file:///Users/marcellobozzi/Desktop/Nuova%20immagine.jpg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8" y="166688"/>
            <a:ext cx="29908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47638"/>
            <a:ext cx="299085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136525" y="866775"/>
            <a:ext cx="4452938" cy="3479800"/>
          </a:xfrm>
        </p:spPr>
        <p:txBody>
          <a:bodyPr lIns="0" tIns="0" rIns="0" bIns="0"/>
          <a:lstStyle/>
          <a:p>
            <a:pPr marL="342900" indent="-330200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4000" b="1" smtClean="0">
                <a:solidFill>
                  <a:srgbClr val="FFFFFF"/>
                </a:solidFill>
                <a:latin typeface="Times New Roman" pitchFamily="16" charset="0"/>
              </a:rPr>
              <a:t>BANDO</a:t>
            </a:r>
          </a:p>
          <a:p>
            <a:pPr marL="342900" indent="-330200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3600" b="1" smtClean="0">
                <a:solidFill>
                  <a:srgbClr val="FFFFFF"/>
                </a:solidFill>
                <a:latin typeface="Times New Roman" pitchFamily="16" charset="0"/>
              </a:rPr>
              <a:t>“Sviluppo e ricerca sulle metodologie innovative nella Formazione Continua”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881063" y="50800"/>
            <a:ext cx="26463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100"/>
              </a:spcBef>
              <a:buClrTx/>
              <a:buFontTx/>
              <a:buNone/>
            </a:pPr>
            <a:r>
              <a:rPr lang="it-IT" sz="4000" b="1">
                <a:solidFill>
                  <a:srgbClr val="FFFF00"/>
                </a:solidFill>
                <a:latin typeface="Times New Roman" pitchFamily="16" charset="0"/>
              </a:rPr>
              <a:t>2010/2011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640388" y="69850"/>
            <a:ext cx="26606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100"/>
              </a:spcBef>
              <a:buClrTx/>
              <a:buFontTx/>
              <a:buNone/>
            </a:pPr>
            <a:r>
              <a:rPr lang="it-IT" sz="4000" b="1">
                <a:solidFill>
                  <a:srgbClr val="FFFF00"/>
                </a:solidFill>
                <a:latin typeface="Times New Roman" pitchFamily="16" charset="0"/>
              </a:rPr>
              <a:t>2012/2013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552950" y="819150"/>
            <a:ext cx="4519613" cy="349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it-IT" sz="4000" b="1">
                <a:solidFill>
                  <a:srgbClr val="FFFFFF"/>
                </a:solidFill>
                <a:latin typeface="Times New Roman" pitchFamily="16" charset="0"/>
              </a:rPr>
              <a:t>BANDO di GARA</a:t>
            </a:r>
          </a:p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>
                <a:solidFill>
                  <a:srgbClr val="FFFFFF"/>
                </a:solidFill>
                <a:latin typeface="Times New Roman" pitchFamily="16" charset="0"/>
              </a:rPr>
              <a:t>(Direttiva 2004/18/CE)</a:t>
            </a:r>
          </a:p>
          <a:p>
            <a:pPr algn="ctr" eaLnBrk="1" hangingPunct="1">
              <a:spcBef>
                <a:spcPts val="800"/>
              </a:spcBef>
              <a:buClrTx/>
              <a:buFontTx/>
              <a:buNone/>
            </a:pPr>
            <a:r>
              <a:rPr lang="it-IT" sz="3600" b="1">
                <a:solidFill>
                  <a:srgbClr val="FFFFFF"/>
                </a:solidFill>
                <a:latin typeface="Times New Roman" pitchFamily="16" charset="0"/>
              </a:rPr>
              <a:t>“Servizio di ricerca e sviluppo di metodologie innovative per l'ECM in Italia”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955675" y="4600575"/>
            <a:ext cx="264636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100"/>
              </a:spcBef>
              <a:buClrTx/>
              <a:buFontTx/>
              <a:buNone/>
            </a:pPr>
            <a:r>
              <a:rPr lang="it-IT" sz="4000" b="1">
                <a:solidFill>
                  <a:srgbClr val="00FF00"/>
                </a:solidFill>
                <a:latin typeface="Times New Roman" pitchFamily="16" charset="0"/>
              </a:rPr>
              <a:t>adesione: ITALIA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5472113" y="4543425"/>
            <a:ext cx="2646362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100"/>
              </a:spcBef>
              <a:buClrTx/>
              <a:buFontTx/>
              <a:buNone/>
            </a:pPr>
            <a:r>
              <a:rPr lang="it-IT" sz="4000" b="1">
                <a:solidFill>
                  <a:srgbClr val="00FF00"/>
                </a:solidFill>
                <a:latin typeface="Times New Roman" pitchFamily="16" charset="0"/>
              </a:rPr>
              <a:t>adesione: EUROPA</a:t>
            </a:r>
          </a:p>
        </p:txBody>
      </p:sp>
      <p:pic>
        <p:nvPicPr>
          <p:cNvPr id="41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5716588"/>
            <a:ext cx="2409825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6716712" cy="703263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000" b="1" smtClean="0">
                <a:solidFill>
                  <a:srgbClr val="FFFF00"/>
                </a:solidFill>
                <a:latin typeface="Times New Roman" pitchFamily="16" charset="0"/>
              </a:rPr>
              <a:t>argomentazioni dei bandi 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8913" y="1317625"/>
            <a:ext cx="6754812" cy="5281613"/>
          </a:xfrm>
        </p:spPr>
        <p:txBody>
          <a:bodyPr lIns="0" tIns="0" rIns="0" bIns="0" anchor="ctr"/>
          <a:lstStyle/>
          <a:p>
            <a:pPr marL="346075" indent="-346075" eaLnBrk="1" hangingPunct="1">
              <a:buClr>
                <a:srgbClr val="00FF00"/>
              </a:buClr>
              <a:buFont typeface="Times New Roman" pitchFamily="16" charset="0"/>
              <a:buChar char="•"/>
              <a:tabLst>
                <a:tab pos="346075" algn="l"/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it-IT" b="1" smtClean="0">
                <a:solidFill>
                  <a:srgbClr val="FFFFFF"/>
                </a:solidFill>
                <a:latin typeface="Times New Roman" pitchFamily="16" charset="0"/>
              </a:rPr>
              <a:t>Finalità e caratteristiche generali e aree tematiche</a:t>
            </a:r>
          </a:p>
          <a:p>
            <a:pPr marL="346075" indent="-346075" eaLnBrk="1" hangingPunct="1">
              <a:buClr>
                <a:srgbClr val="00FF00"/>
              </a:buClr>
              <a:buFont typeface="Times New Roman" pitchFamily="16" charset="0"/>
              <a:buChar char="•"/>
              <a:tabLst>
                <a:tab pos="346075" algn="l"/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it-IT" b="1" smtClean="0">
                <a:solidFill>
                  <a:srgbClr val="FFFFFF"/>
                </a:solidFill>
                <a:latin typeface="Times New Roman" pitchFamily="16" charset="0"/>
              </a:rPr>
              <a:t>Soggetti ammessi al finanziamento</a:t>
            </a:r>
          </a:p>
          <a:p>
            <a:pPr marL="346075" indent="-346075" eaLnBrk="1" hangingPunct="1">
              <a:buClr>
                <a:srgbClr val="00FF00"/>
              </a:buClr>
              <a:buFont typeface="Times New Roman" pitchFamily="16" charset="0"/>
              <a:buChar char="•"/>
              <a:tabLst>
                <a:tab pos="346075" algn="l"/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it-IT" b="1" smtClean="0">
                <a:solidFill>
                  <a:srgbClr val="FFFFFF"/>
                </a:solidFill>
                <a:latin typeface="Times New Roman" pitchFamily="16" charset="0"/>
              </a:rPr>
              <a:t>Risorse disponibili per le proposte di ricerca ammesse al finanziamento, co-finanziamento e presentazione delle domande</a:t>
            </a:r>
          </a:p>
          <a:p>
            <a:pPr marL="346075" indent="-346075" eaLnBrk="1" hangingPunct="1">
              <a:buClr>
                <a:srgbClr val="00FF00"/>
              </a:buClr>
              <a:buFont typeface="Times New Roman" pitchFamily="16" charset="0"/>
              <a:buChar char="•"/>
              <a:tabLst>
                <a:tab pos="346075" algn="l"/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it-IT" b="1" smtClean="0">
                <a:solidFill>
                  <a:srgbClr val="FFFFFF"/>
                </a:solidFill>
                <a:latin typeface="Times New Roman" pitchFamily="16" charset="0"/>
              </a:rPr>
              <a:t>Selezione delle proposte: modalità e punteggi</a:t>
            </a:r>
          </a:p>
          <a:p>
            <a:pPr marL="346075" indent="-346075" eaLnBrk="1" hangingPunct="1">
              <a:buClr>
                <a:srgbClr val="00FF00"/>
              </a:buClr>
              <a:buFont typeface="Times New Roman" pitchFamily="16" charset="0"/>
              <a:buChar char="•"/>
              <a:tabLst>
                <a:tab pos="346075" algn="l"/>
                <a:tab pos="450850" algn="l"/>
                <a:tab pos="900113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5688" algn="l"/>
                <a:tab pos="4044950" algn="l"/>
                <a:tab pos="4494213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</a:pPr>
            <a:r>
              <a:rPr lang="it-IT" b="1" smtClean="0">
                <a:solidFill>
                  <a:srgbClr val="FFFFFF"/>
                </a:solidFill>
                <a:latin typeface="Times New Roman" pitchFamily="16" charset="0"/>
              </a:rPr>
              <a:t>Erogazione dei fondi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170113" y="577850"/>
            <a:ext cx="250825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sz="3200" b="1">
                <a:solidFill>
                  <a:srgbClr val="00FF00"/>
                </a:solidFill>
                <a:latin typeface="Times New Roman" pitchFamily="16" charset="0"/>
              </a:rPr>
              <a:t>(2010/'11)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169150" y="336550"/>
            <a:ext cx="1974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(2012/'13)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 rot="-5400000">
            <a:off x="5818981" y="2177257"/>
            <a:ext cx="4570413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FF"/>
              </a:buClr>
              <a:buSzPct val="110000"/>
              <a:buFont typeface="Wingdings" charset="2"/>
              <a:buChar char=""/>
            </a:pPr>
            <a:r>
              <a:rPr lang="it-IT" sz="3200" b="1">
                <a:solidFill>
                  <a:srgbClr val="FFCC99"/>
                </a:solidFill>
                <a:latin typeface="Times New Roman" pitchFamily="16" charset="0"/>
              </a:rPr>
              <a:t>Livello europeo</a:t>
            </a:r>
          </a:p>
          <a:p>
            <a:pPr eaLnBrk="1" hangingPunct="1">
              <a:spcBef>
                <a:spcPts val="800"/>
              </a:spcBef>
              <a:buClr>
                <a:srgbClr val="00FFFF"/>
              </a:buClr>
              <a:buSzPct val="110000"/>
              <a:buFont typeface="Wingdings" charset="2"/>
              <a:buChar char=""/>
            </a:pPr>
            <a:r>
              <a:rPr lang="it-IT" sz="3200" b="1">
                <a:solidFill>
                  <a:srgbClr val="FFCC99"/>
                </a:solidFill>
                <a:latin typeface="Times New Roman" pitchFamily="16" charset="0"/>
              </a:rPr>
              <a:t>Grnde rigore amm.vo</a:t>
            </a:r>
          </a:p>
          <a:p>
            <a:pPr eaLnBrk="1" hangingPunct="1">
              <a:spcBef>
                <a:spcPts val="800"/>
              </a:spcBef>
              <a:buClr>
                <a:srgbClr val="00FFFF"/>
              </a:buClr>
              <a:buSzPct val="110000"/>
              <a:buFont typeface="Wingdings" charset="2"/>
              <a:buChar char=""/>
            </a:pPr>
            <a:r>
              <a:rPr lang="it-IT" sz="3200" b="1">
                <a:solidFill>
                  <a:srgbClr val="FFCC99"/>
                </a:solidFill>
                <a:latin typeface="Times New Roman" pitchFamily="16" charset="0"/>
              </a:rPr>
              <a:t>&gt; complessità</a:t>
            </a:r>
          </a:p>
        </p:txBody>
      </p:sp>
      <p:pic>
        <p:nvPicPr>
          <p:cNvPr id="51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88" y="5762625"/>
            <a:ext cx="2074862" cy="97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0" y="-33338"/>
            <a:ext cx="9144000" cy="1130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sz="3600" b="1">
                <a:solidFill>
                  <a:srgbClr val="FFFFFF"/>
                </a:solidFill>
                <a:latin typeface="Times New Roman" pitchFamily="16" charset="0"/>
              </a:rPr>
              <a:t>argomentazioni del bando di gara europeo  </a:t>
            </a:r>
            <a:r>
              <a:rPr lang="it-IT" sz="3200">
                <a:solidFill>
                  <a:srgbClr val="FFFFFF"/>
                </a:solidFill>
                <a:latin typeface="Times New Roman" pitchFamily="16" charset="0"/>
              </a:rPr>
              <a:t>(direttiva 2004/18/CE)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2088" y="2078038"/>
            <a:ext cx="88804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1.1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Denominazione, indirizzi e punti di contatto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14300" y="1390650"/>
            <a:ext cx="88979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Sezione 1 – Amministrazione aggiudicatrice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92088" y="5222875"/>
            <a:ext cx="88804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1.2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Tipo di amministrazione aggiudicatrice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92088" y="5994400"/>
            <a:ext cx="88804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1.3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Principali settori di attività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846138" y="2693988"/>
            <a:ext cx="7958137" cy="233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Accesso alle informazioni e relative modalità;</a:t>
            </a:r>
          </a:p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Il capitolato d'oneri e la documentazione complementare;</a:t>
            </a:r>
          </a:p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Le modalità per l'invio delle offerte o modalità di partecipazione;</a:t>
            </a:r>
          </a:p>
        </p:txBody>
      </p:sp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5872163"/>
            <a:ext cx="1843087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95250" y="168275"/>
            <a:ext cx="88979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Sezione 2 – Oggetto dell'appalto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6513" y="828675"/>
            <a:ext cx="31972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 Descrizione: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4450" y="1604963"/>
            <a:ext cx="888047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2.1.1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Denominazione conferita all'appalto dalla                amministrazione aggiudicatrice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035050" y="2605088"/>
            <a:ext cx="7958138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Servizio di </a:t>
            </a:r>
            <a:r>
              <a:rPr lang="it-IT" sz="2800" b="1" i="1">
                <a:solidFill>
                  <a:srgbClr val="FFFFCC"/>
                </a:solidFill>
                <a:latin typeface="Times New Roman" pitchFamily="16" charset="0"/>
              </a:rPr>
              <a:t>ricerca</a:t>
            </a: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 e sviluppo di metodologie innovative per l'ECM in Italia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80963" y="3668713"/>
            <a:ext cx="90265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2.1.2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Tipo di appalto e luogo di consegna/esecuzione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1054100" y="4278313"/>
            <a:ext cx="7958138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Servizi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71438" y="5049838"/>
            <a:ext cx="902652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2.1.3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Informazioni sugli appalti pubblici, l'accordo quadro o il sistema dinamico di acquisizione (SDA)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050925" y="6075363"/>
            <a:ext cx="7958138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800" i="1">
                <a:solidFill>
                  <a:srgbClr val="FFFFCC"/>
                </a:solidFill>
                <a:latin typeface="Times New Roman" pitchFamily="16" charset="0"/>
              </a:rPr>
              <a:t>L'avviso riguarda un appalto pubblico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0" y="538163"/>
            <a:ext cx="892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2.1.4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 Informazioni relative all'accordo quadro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1275" y="1884363"/>
            <a:ext cx="888047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3200" b="1">
                <a:solidFill>
                  <a:srgbClr val="FFFF00"/>
                </a:solidFill>
                <a:latin typeface="Times New Roman" pitchFamily="16" charset="0"/>
              </a:rPr>
              <a:t>2.1.5</a:t>
            </a:r>
            <a:r>
              <a:rPr lang="it-IT" sz="3200" b="1">
                <a:solidFill>
                  <a:srgbClr val="00FFFF"/>
                </a:solidFill>
                <a:latin typeface="Times New Roman" pitchFamily="16" charset="0"/>
              </a:rPr>
              <a:t> </a:t>
            </a:r>
            <a:r>
              <a:rPr lang="it-IT" sz="3200" b="1">
                <a:solidFill>
                  <a:srgbClr val="FFFFFF"/>
                </a:solidFill>
                <a:latin typeface="Times New Roman" pitchFamily="16" charset="0"/>
              </a:rPr>
              <a:t>Breve descrizione dell'appalto o degli acquisti</a:t>
            </a:r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auto">
          <a:xfrm>
            <a:off x="5535613" y="2986088"/>
            <a:ext cx="3235325" cy="663575"/>
          </a:xfrm>
          <a:prstGeom prst="rightArrow">
            <a:avLst>
              <a:gd name="adj1" fmla="val 50000"/>
              <a:gd name="adj2" fmla="val 121890"/>
            </a:avLst>
          </a:prstGeom>
          <a:solidFill>
            <a:srgbClr val="FFFF00"/>
          </a:solidFill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933825"/>
            <a:ext cx="3055938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49238" y="117475"/>
            <a:ext cx="8501062" cy="659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600" b="1" i="1">
                <a:solidFill>
                  <a:srgbClr val="FFFFFF"/>
                </a:solidFill>
                <a:latin typeface="Times New Roman" pitchFamily="16" charset="0"/>
              </a:rPr>
              <a:t>L’appalto ha per oggetto un servizio di ricerca e sviluppo definito nell’ambito del Programma nazionale per la formazione continua ECM - ai sensi della vigente normativa art.16 ter comma 2 del D. Lgs. 229/99 nonché dell’accordo stipulato in sede di conferenza permanente per i rapporti tra lo stato, le regioni e le province autonome di Trento e di Bolzano del 1° Agosto 2007 in cui la Commissione nazionale per la formazione continua ricostituita presso l’Agenzia Nazionale per i Servizi Sanitari Regionali, definendo tra l’altro «i criteri e gli strumenti per il riconoscimento e la valutazione delle esperienze formative», intende sostenere un programma di ricerca e sviluppo sulle metodologie innovative nella formazione continua.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r>
              <a:rPr lang="it-IT" sz="2600" b="1" i="1">
                <a:solidFill>
                  <a:srgbClr val="FFFFFF"/>
                </a:solidFill>
                <a:latin typeface="Times New Roman" pitchFamily="16" charset="0"/>
              </a:rPr>
              <a:t>			… / ...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63" y="5819775"/>
            <a:ext cx="1844675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28600" y="544513"/>
            <a:ext cx="84804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6075" indent="-346075"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6075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  <a:tab pos="9329738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FF00"/>
              </a:buClr>
              <a:buSzPct val="70000"/>
              <a:buFont typeface="Wingdings" charset="2"/>
              <a:buChar char=""/>
            </a:pPr>
            <a:r>
              <a:rPr lang="it-IT" sz="2600" b="1" i="1">
                <a:solidFill>
                  <a:srgbClr val="FFFFFF"/>
                </a:solidFill>
                <a:latin typeface="Times New Roman" pitchFamily="16" charset="0"/>
              </a:rPr>
              <a:t>Il programma di ricerca e sviluppo, ispirandosi alle indicazioni della Commissione, sarà finalizzato all’acquisizione di nuove competenze atte a favorire lo sviluppo di innovazioni realmente trasferibili nella pratica formativa e indirizzato a fornire conoscenze, strumenti per la stima dell’efficacia e dell’outcome delle varie tipologie formative presenti nel sistema ECM.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825" y="4292600"/>
            <a:ext cx="305435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576</Words>
  <Application>Microsoft Office PowerPoint</Application>
  <PresentationFormat>Presentazione su schermo (4:3)</PresentationFormat>
  <Paragraphs>67</Paragraphs>
  <Slides>18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Tema di Office</vt:lpstr>
      <vt:lpstr>Programma Nazionale per la Formazione Continua in Medicina  (art. 16 bis, 16 ter  del D.Lgs. 229/99)</vt:lpstr>
      <vt:lpstr>Presentazione standard di PowerPoint</vt:lpstr>
      <vt:lpstr>Presentazione standard di PowerPoint</vt:lpstr>
      <vt:lpstr>argomentazioni dei bandi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Nazionale per la Formazione Continua in Medicina  (art. 16 bis, 16 ter  del D.Lgs. 229/99)  BANDO “SVILUPPO E RICERCA SULLE METODOLOGIE INNOVATIVE DELLA FORMAZIONE CONTINUA”</dc:title>
  <dc:creator>Prof Lenzi</dc:creator>
  <cp:lastModifiedBy>tecno</cp:lastModifiedBy>
  <cp:revision>13</cp:revision>
  <cp:lastPrinted>1601-01-01T00:00:00Z</cp:lastPrinted>
  <dcterms:created xsi:type="dcterms:W3CDTF">2009-05-09T13:32:17Z</dcterms:created>
  <dcterms:modified xsi:type="dcterms:W3CDTF">2012-10-15T08:47:43Z</dcterms:modified>
</cp:coreProperties>
</file>