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75" r:id="rId2"/>
    <p:sldId id="385" r:id="rId3"/>
    <p:sldId id="376" r:id="rId4"/>
    <p:sldId id="383" r:id="rId5"/>
    <p:sldId id="381" r:id="rId6"/>
    <p:sldId id="346" r:id="rId7"/>
    <p:sldId id="354" r:id="rId8"/>
    <p:sldId id="391" r:id="rId9"/>
    <p:sldId id="392" r:id="rId10"/>
    <p:sldId id="393" r:id="rId11"/>
    <p:sldId id="378" r:id="rId12"/>
    <p:sldId id="384" r:id="rId13"/>
    <p:sldId id="379" r:id="rId14"/>
    <p:sldId id="387" r:id="rId15"/>
    <p:sldId id="388" r:id="rId16"/>
    <p:sldId id="389" r:id="rId17"/>
    <p:sldId id="390" r:id="rId18"/>
    <p:sldId id="396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395" r:id="rId27"/>
    <p:sldId id="406" r:id="rId28"/>
    <p:sldId id="407" r:id="rId29"/>
    <p:sldId id="409" r:id="rId30"/>
    <p:sldId id="410" r:id="rId31"/>
    <p:sldId id="408" r:id="rId32"/>
    <p:sldId id="382" r:id="rId3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9900"/>
    <a:srgbClr val="FF3300"/>
    <a:srgbClr val="0033CC"/>
    <a:srgbClr val="D7D200"/>
    <a:srgbClr val="FFFF00"/>
    <a:srgbClr val="66FF33"/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3951" autoAdjust="0"/>
    <p:restoredTop sz="86502" autoAdjust="0"/>
  </p:normalViewPr>
  <p:slideViewPr>
    <p:cSldViewPr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notesViewPr>
    <p:cSldViewPr>
      <p:cViewPr varScale="1">
        <p:scale>
          <a:sx n="83" d="100"/>
          <a:sy n="83" d="100"/>
        </p:scale>
        <p:origin x="-190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nmececcwxp001\server\Documenti\Regione%20Veneto\Centro%20Regionale%20ECM\Convegni\CERNOBBIO%202012\Dati%20provider%20CTR\Elaborazione%20dati%20questionario\GRAFICI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anmececcwxp001\server\Documenti\Regione%20Veneto\Centro%20Regionale%20ECM\Convegni\CERNOBBIO%202012\Dati%20provider%20CTR\Elaborazione%20dati%20questionario\GRAFICI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anmececcwxp001\server\Documenti\Regione%20Veneto\Centro%20Regionale%20ECM\Convegni\CERNOBBIO%202012\Dati%20provider%20CTR\Elaborazione%20dati%20questionario\Copia%20di%20Risposte%20domanda%201f%20questionario%20regioni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G:\ECM%20fisso\IMPORTAZIONE%20ITEM\ITEM1\c)%20db%20FULL%20ITEM%201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G:\ECM%20fisso\IMPORTAZIONE%20ITEM\ITEM2\c)%20db%20FULL%20ITEM%202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427081230231201E-3"/>
          <c:y val="6.2741834657304804E-2"/>
          <c:w val="0.61116152668416501"/>
          <c:h val="0.9297111449410250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6"/>
            <c:bubble3D val="0"/>
            <c:spPr>
              <a:solidFill>
                <a:srgbClr val="00B050"/>
              </a:solidFill>
            </c:spPr>
          </c:dPt>
          <c:dPt>
            <c:idx val="7"/>
            <c:bubble3D val="0"/>
            <c:spPr>
              <a:solidFill>
                <a:srgbClr val="CC00FF"/>
              </a:solidFill>
            </c:spPr>
          </c:dPt>
          <c:dPt>
            <c:idx val="8"/>
            <c:bubble3D val="0"/>
            <c:spPr>
              <a:solidFill>
                <a:srgbClr val="0066FF"/>
              </a:solidFill>
            </c:spPr>
          </c:dPt>
          <c:dPt>
            <c:idx val="9"/>
            <c:bubble3D val="0"/>
            <c:spPr>
              <a:solidFill>
                <a:srgbClr val="92D050"/>
              </a:solidFill>
            </c:spPr>
          </c:dPt>
          <c:dPt>
            <c:idx val="10"/>
            <c:bubble3D val="0"/>
            <c:spPr>
              <a:solidFill>
                <a:srgbClr val="CC3300"/>
              </a:solidFill>
            </c:spPr>
          </c:dPt>
          <c:dPt>
            <c:idx val="11"/>
            <c:bubble3D val="0"/>
            <c:spPr>
              <a:solidFill>
                <a:schemeClr val="accent1"/>
              </a:solidFill>
            </c:spPr>
          </c:dPt>
          <c:dPt>
            <c:idx val="12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-4.86496062992125E-2"/>
                  <c:y val="-0.311940195937527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3194444444444E-2"/>
                  <c:y val="-0.153218345735826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517607174103504E-3"/>
                  <c:y val="-6.1547923204545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9397419072616E-3"/>
                  <c:y val="-1.3295935154474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75267935258093E-3"/>
                  <c:y val="4.27191808633697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2848315835520701E-3"/>
                  <c:y val="1.5029853891052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Foglio1!$A$1:$A$13</c:f>
              <c:strCache>
                <c:ptCount val="13"/>
                <c:pt idx="0">
                  <c:v>SOCIETÀ, AGENZIE ED ENTI  PRIVATI </c:v>
                </c:pt>
                <c:pt idx="1">
                  <c:v>SOCIETÀ SCIENTIFICHE E ASSOCIAZIONI PROFESSIONALI IN CAMPO SANITARIO </c:v>
                </c:pt>
                <c:pt idx="2">
                  <c:v>CASE EDITRICI SCIENTIFICHE </c:v>
                </c:pt>
                <c:pt idx="3">
                  <c:v>ORDINI E COLLEGI DELLE PROFESSIONI SANITARIE </c:v>
                </c:pt>
                <c:pt idx="4">
                  <c:v>UNIVERSITÀ, FACOLTÀ E DIPARTIMENTI UNIVERSITARI </c:v>
                </c:pt>
                <c:pt idx="5">
                  <c:v>FONDAZIONI A CARATTERE SCIENTIFICO </c:v>
                </c:pt>
                <c:pt idx="6">
                  <c:v>AZIENDE SANITARIE (AZ. USL, AZ. OSPEDALIERE, POLICLINICI) </c:v>
                </c:pt>
                <c:pt idx="7">
                  <c:v>IRCCS </c:v>
                </c:pt>
                <c:pt idx="8">
                  <c:v>SOCIETÀ, AGENZIE ED ENTI  PUBBLICI </c:v>
                </c:pt>
                <c:pt idx="9">
                  <c:v>ISTITUTI SCIENTIFICI DEL SERVIZIO SANITARIO NAZIONALE </c:v>
                </c:pt>
                <c:pt idx="10">
                  <c:v>ISTITUTI ZOOPROFILATTICI </c:v>
                </c:pt>
                <c:pt idx="11">
                  <c:v>STRUTTURE DI RICOVERO PRIVATE </c:v>
                </c:pt>
                <c:pt idx="12">
                  <c:v>STRUTTURE DI RICOVERO PUBBLICHE </c:v>
                </c:pt>
              </c:strCache>
            </c:strRef>
          </c:cat>
          <c:val>
            <c:numRef>
              <c:f>Foglio1!$B$1:$B$13</c:f>
              <c:numCache>
                <c:formatCode>General</c:formatCode>
                <c:ptCount val="13"/>
                <c:pt idx="0">
                  <c:v>642</c:v>
                </c:pt>
                <c:pt idx="1">
                  <c:v>165</c:v>
                </c:pt>
                <c:pt idx="2">
                  <c:v>47</c:v>
                </c:pt>
                <c:pt idx="3">
                  <c:v>34</c:v>
                </c:pt>
                <c:pt idx="4">
                  <c:v>20</c:v>
                </c:pt>
                <c:pt idx="5">
                  <c:v>20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8</c:v>
                </c:pt>
                <c:pt idx="10">
                  <c:v>8</c:v>
                </c:pt>
                <c:pt idx="11">
                  <c:v>4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29308836395505"/>
          <c:y val="2.8538211465432398E-2"/>
          <c:w val="0.336450501379638"/>
          <c:h val="0.94581561252782997"/>
        </c:manualLayout>
      </c:layout>
      <c:overlay val="0"/>
      <c:txPr>
        <a:bodyPr/>
        <a:lstStyle/>
        <a:p>
          <a:pPr>
            <a:defRPr sz="1100">
              <a:latin typeface="Calibri" pitchFamily="34" charset="0"/>
              <a:cs typeface="Calibri" pitchFamily="34" charset="0"/>
            </a:defRPr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676528258005501"/>
          <c:y val="0.384168402809414"/>
          <c:w val="0.80273023609676497"/>
          <c:h val="0.5370636106505030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25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39F52B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Foglio1!$A$10:$A$12</c:f>
              <c:strCache>
                <c:ptCount val="3"/>
                <c:pt idx="0">
                  <c:v>Accreditamento regionale Provider - avviato</c:v>
                </c:pt>
                <c:pt idx="1">
                  <c:v>Accreditamento regionale Provider avviato in convenzione con Agenas</c:v>
                </c:pt>
                <c:pt idx="2">
                  <c:v>Accreditamento regionale Provider in corso di definizione  </c:v>
                </c:pt>
              </c:strCache>
            </c:strRef>
          </c:cat>
          <c:val>
            <c:numRef>
              <c:f>Foglio1!$B$10:$B$12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56480135584"/>
          <c:y val="1.9284850914435998E-2"/>
          <c:w val="0.74870397288320201"/>
          <c:h val="0.34718425991727297"/>
        </c:manualLayout>
      </c:layout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5591639754708E-3"/>
          <c:y val="0.511596443412353"/>
          <c:w val="0.94978893767311501"/>
          <c:h val="0.4641530679375340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39F52B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ysClr val="windowText" lastClr="000000"/>
                </a:solidFill>
              </a:ln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1400" b="1"/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Foglio1!$A$4:$A$7</c:f>
              <c:strCache>
                <c:ptCount val="4"/>
                <c:pt idx="0">
                  <c:v>Accreditamento regionale Provider operativo </c:v>
                </c:pt>
                <c:pt idx="1">
                  <c:v>Accreditamento regionale Provider in convenzione con Agenas – operativo</c:v>
                </c:pt>
                <c:pt idx="2">
                  <c:v>Accreditamento regionale Provider in convenzione con Agenas – in fase di avvio</c:v>
                </c:pt>
                <c:pt idx="3">
                  <c:v>Accreditamento regionale Provider ….. in corso di definizione </c:v>
                </c:pt>
              </c:strCache>
            </c:strRef>
          </c:cat>
          <c:val>
            <c:numRef>
              <c:f>Foglio1!$B$4:$B$7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0"/>
          <c:y val="2.26628962586592E-2"/>
          <c:w val="0.985837415484355"/>
          <c:h val="0.52889459790311799"/>
        </c:manualLayout>
      </c:layout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Foglio3!$B$1:$C$1</c:f>
              <c:strCache>
                <c:ptCount val="2"/>
                <c:pt idx="0">
                  <c:v>SOGGETTI PUBBLICI</c:v>
                </c:pt>
                <c:pt idx="1">
                  <c:v>SOGGETTI PUBBLICI E PRIVATI</c:v>
                </c:pt>
              </c:strCache>
            </c:strRef>
          </c:cat>
          <c:val>
            <c:numRef>
              <c:f>Foglio3!$B$2:$C$2</c:f>
              <c:numCache>
                <c:formatCode>General</c:formatCode>
                <c:ptCount val="2"/>
                <c:pt idx="0">
                  <c:v>6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axId val="58836864"/>
        <c:axId val="58838400"/>
      </c:barChart>
      <c:catAx>
        <c:axId val="58836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it-IT"/>
          </a:p>
        </c:txPr>
        <c:crossAx val="58838400"/>
        <c:crosses val="autoZero"/>
        <c:auto val="1"/>
        <c:lblAlgn val="ctr"/>
        <c:lblOffset val="100"/>
        <c:noMultiLvlLbl val="0"/>
      </c:catAx>
      <c:valAx>
        <c:axId val="58838400"/>
        <c:scaling>
          <c:orientation val="minMax"/>
          <c:max val="1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it-IT"/>
          </a:p>
        </c:txPr>
        <c:crossAx val="58836864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pivotSource>
    <c:name>[c) db FULL ITEM 1.xlsx]trend medie anno!Tabella_pivot2</c:name>
    <c:fmtId val="-1"/>
  </c:pivotSource>
  <c:chart>
    <c:autoTitleDeleted val="0"/>
    <c:pivotFmts>
      <c:pivotFmt>
        <c:idx val="0"/>
        <c:marker>
          <c:symbol val="diamond"/>
          <c:size val="3"/>
        </c:marker>
      </c:pivotFmt>
      <c:pivotFmt>
        <c:idx val="1"/>
        <c:marker>
          <c:symbol val="square"/>
          <c:size val="3"/>
        </c:marker>
      </c:pivotFmt>
      <c:pivotFmt>
        <c:idx val="2"/>
        <c:marker>
          <c:symbol val="diamond"/>
          <c:size val="3"/>
        </c:marker>
      </c:pivotFmt>
      <c:pivotFmt>
        <c:idx val="3"/>
        <c:marker>
          <c:symbol val="square"/>
          <c:size val="3"/>
        </c:marker>
      </c:pivotFmt>
      <c:pivotFmt>
        <c:idx val="4"/>
        <c:marker>
          <c:symbol val="diamond"/>
          <c:size val="3"/>
        </c:marker>
      </c:pivotFmt>
      <c:pivotFmt>
        <c:idx val="5"/>
        <c:marker>
          <c:symbol val="square"/>
          <c:size val="3"/>
        </c:marker>
      </c:pivotFmt>
      <c:pivotFmt>
        <c:idx val="6"/>
        <c:marker>
          <c:symbol val="diamond"/>
          <c:size val="3"/>
        </c:marker>
      </c:pivotFmt>
      <c:pivotFmt>
        <c:idx val="7"/>
        <c:marker>
          <c:symbol val="square"/>
          <c:size val="3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'trend medie anno'!$B$3:$B$5</c:f>
              <c:strCache>
                <c:ptCount val="1"/>
                <c:pt idx="0">
                  <c:v>aziende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3"/>
            <c:spPr>
              <a:solidFill>
                <a:srgbClr val="FF0000"/>
              </a:solidFill>
            </c:spPr>
          </c:marker>
          <c:cat>
            <c:strRef>
              <c:f>'trend medie anno'!$A$6:$A$13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'trend medie anno'!$B$6:$B$13</c:f>
              <c:numCache>
                <c:formatCode>General</c:formatCode>
                <c:ptCount val="7"/>
                <c:pt idx="0">
                  <c:v>5.9656020645994152</c:v>
                </c:pt>
                <c:pt idx="1">
                  <c:v>6.0407405658934801</c:v>
                </c:pt>
                <c:pt idx="2">
                  <c:v>6.1416320310679611</c:v>
                </c:pt>
                <c:pt idx="3">
                  <c:v>6.2415182135839062</c:v>
                </c:pt>
                <c:pt idx="4">
                  <c:v>6.3185972536716664</c:v>
                </c:pt>
                <c:pt idx="5">
                  <c:v>6.3270434129414284</c:v>
                </c:pt>
                <c:pt idx="6">
                  <c:v>6.3424949626491696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 medie anno'!$C$3:$C$5</c:f>
              <c:strCache>
                <c:ptCount val="1"/>
                <c:pt idx="0">
                  <c:v>altri organizzatori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square"/>
            <c:size val="3"/>
            <c:spPr>
              <a:solidFill>
                <a:srgbClr val="4F81BD"/>
              </a:solidFill>
            </c:spPr>
          </c:marker>
          <c:cat>
            <c:strRef>
              <c:f>'trend medie anno'!$A$6:$A$13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'trend medie anno'!$C$6:$C$13</c:f>
              <c:numCache>
                <c:formatCode>General</c:formatCode>
                <c:ptCount val="7"/>
                <c:pt idx="0">
                  <c:v>5.8279825844153637</c:v>
                </c:pt>
                <c:pt idx="1">
                  <c:v>5.9735426388340462</c:v>
                </c:pt>
                <c:pt idx="2">
                  <c:v>6.1236921915765539</c:v>
                </c:pt>
                <c:pt idx="3">
                  <c:v>6.2105166188906926</c:v>
                </c:pt>
                <c:pt idx="4">
                  <c:v>6.2605003657624376</c:v>
                </c:pt>
                <c:pt idx="5">
                  <c:v>6.2940927739886066</c:v>
                </c:pt>
                <c:pt idx="6">
                  <c:v>6.3282549782273714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163776"/>
        <c:axId val="59165696"/>
      </c:lineChart>
      <c:catAx>
        <c:axId val="59163776"/>
        <c:scaling>
          <c:orientation val="minMax"/>
        </c:scaling>
        <c:delete val="0"/>
        <c:axPos val="b"/>
        <c:majorTickMark val="out"/>
        <c:minorTickMark val="none"/>
        <c:tickLblPos val="nextTo"/>
        <c:crossAx val="59165696"/>
        <c:crosses val="autoZero"/>
        <c:auto val="1"/>
        <c:lblAlgn val="ctr"/>
        <c:lblOffset val="100"/>
        <c:noMultiLvlLbl val="0"/>
      </c:catAx>
      <c:valAx>
        <c:axId val="59165696"/>
        <c:scaling>
          <c:orientation val="minMax"/>
          <c:max val="6.5"/>
          <c:min val="5.7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extTo"/>
        <c:crossAx val="5916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0214226356267"/>
          <c:y val="0.495590170332811"/>
          <c:w val="0.369785773643733"/>
          <c:h val="0.31662461731522201"/>
        </c:manualLayout>
      </c:layout>
      <c:overlay val="1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pivotSource>
    <c:name>[c) db FULL ITEM 2.xlsx]validità!Tabella_pivot2</c:name>
    <c:fmtId val="-1"/>
  </c:pivotSource>
  <c:chart>
    <c:autoTitleDeleted val="0"/>
    <c:pivotFmts>
      <c:pivotFmt>
        <c:idx val="0"/>
        <c:marker>
          <c:symbol val="diamond"/>
          <c:size val="3"/>
        </c:marker>
      </c:pivotFmt>
      <c:pivotFmt>
        <c:idx val="1"/>
        <c:marker>
          <c:symbol val="square"/>
          <c:size val="3"/>
        </c:marker>
      </c:pivotFmt>
      <c:pivotFmt>
        <c:idx val="2"/>
        <c:marker>
          <c:symbol val="square"/>
          <c:size val="3"/>
        </c:marker>
      </c:pivotFmt>
      <c:pivotFmt>
        <c:idx val="3"/>
        <c:marker>
          <c:symbol val="diamond"/>
          <c:size val="3"/>
        </c:marker>
      </c:pivotFmt>
      <c:pivotFmt>
        <c:idx val="4"/>
        <c:marker>
          <c:symbol val="diamond"/>
          <c:size val="3"/>
        </c:marker>
      </c:pivotFmt>
      <c:pivotFmt>
        <c:idx val="5"/>
        <c:marker>
          <c:symbol val="square"/>
          <c:size val="3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validità!$B$4:$B$6</c:f>
              <c:strCache>
                <c:ptCount val="1"/>
                <c:pt idx="0">
                  <c:v>aziende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3"/>
            <c:spPr>
              <a:solidFill>
                <a:srgbClr val="FF0000"/>
              </a:solidFill>
            </c:spPr>
          </c:marker>
          <c:cat>
            <c:strRef>
              <c:f>validità!$A$7:$A$14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validità!$B$7:$B$14</c:f>
              <c:numCache>
                <c:formatCode>General</c:formatCode>
                <c:ptCount val="7"/>
                <c:pt idx="0">
                  <c:v>6.0502548798737648</c:v>
                </c:pt>
                <c:pt idx="1">
                  <c:v>6.088390068539729</c:v>
                </c:pt>
                <c:pt idx="2">
                  <c:v>6.176465394133773</c:v>
                </c:pt>
                <c:pt idx="3">
                  <c:v>6.2836065553683804</c:v>
                </c:pt>
                <c:pt idx="4">
                  <c:v>6.3519003835921461</c:v>
                </c:pt>
                <c:pt idx="5">
                  <c:v>6.3536736683167137</c:v>
                </c:pt>
                <c:pt idx="6">
                  <c:v>6.3674285756150368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validità!$C$4:$C$6</c:f>
              <c:strCache>
                <c:ptCount val="1"/>
                <c:pt idx="0">
                  <c:v>altri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square"/>
            <c:size val="3"/>
            <c:spPr>
              <a:solidFill>
                <a:srgbClr val="4F81BD"/>
              </a:solidFill>
            </c:spPr>
          </c:marker>
          <c:cat>
            <c:strRef>
              <c:f>validità!$A$7:$A$14</c:f>
              <c:strCach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strCache>
            </c:strRef>
          </c:cat>
          <c:val>
            <c:numRef>
              <c:f>validità!$C$7:$C$14</c:f>
              <c:numCache>
                <c:formatCode>General</c:formatCode>
                <c:ptCount val="7"/>
                <c:pt idx="0">
                  <c:v>5.9413034950624173</c:v>
                </c:pt>
                <c:pt idx="1">
                  <c:v>6.0753248207090476</c:v>
                </c:pt>
                <c:pt idx="2">
                  <c:v>6.1585632759916882</c:v>
                </c:pt>
                <c:pt idx="3">
                  <c:v>6.2477037182645807</c:v>
                </c:pt>
                <c:pt idx="4">
                  <c:v>6.2956150400628976</c:v>
                </c:pt>
                <c:pt idx="5">
                  <c:v>6.3174345355648969</c:v>
                </c:pt>
                <c:pt idx="6">
                  <c:v>6.3603614334922796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173888"/>
        <c:axId val="59282560"/>
      </c:lineChart>
      <c:catAx>
        <c:axId val="5917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59282560"/>
        <c:crosses val="autoZero"/>
        <c:auto val="1"/>
        <c:lblAlgn val="ctr"/>
        <c:lblOffset val="100"/>
        <c:noMultiLvlLbl val="0"/>
      </c:catAx>
      <c:valAx>
        <c:axId val="59282560"/>
        <c:scaling>
          <c:orientation val="minMax"/>
          <c:max val="6.5"/>
          <c:min val="5.7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out"/>
        <c:minorTickMark val="none"/>
        <c:tickLblPos val="nextTo"/>
        <c:crossAx val="59173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33245826935497"/>
          <c:y val="0.55708240629883998"/>
          <c:w val="0.28031730580794201"/>
          <c:h val="0.18910103866289699"/>
        </c:manualLayout>
      </c:layout>
      <c:overlay val="1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377C19-4983-4190-A716-FACC9CE10943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</dgm:pt>
    <dgm:pt modelId="{61088EDB-55C1-4715-B820-D24D8562B639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ID PROVIDER</a:t>
          </a:r>
        </a:p>
        <a:p>
          <a:r>
            <a:rPr lang="it-IT" sz="1600" dirty="0" err="1" smtClean="0">
              <a:solidFill>
                <a:schemeClr val="tx1"/>
              </a:solidFill>
              <a:latin typeface="Bookman Old Style" pitchFamily="18" charset="0"/>
            </a:rPr>
            <a:t>n°</a:t>
          </a: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 identificativo del provider</a:t>
          </a:r>
          <a:endParaRPr lang="it-IT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699523FD-6569-4756-8212-29C1F49ECF51}" type="parTrans" cxnId="{E7B0AA40-BDCE-4AA7-AFE4-BBBEBC63C408}">
      <dgm:prSet/>
      <dgm:spPr/>
      <dgm:t>
        <a:bodyPr/>
        <a:lstStyle/>
        <a:p>
          <a:endParaRPr lang="it-IT"/>
        </a:p>
      </dgm:t>
    </dgm:pt>
    <dgm:pt modelId="{8111F8B4-6765-4D5C-9716-E577E6505D5B}" type="sibTrans" cxnId="{E7B0AA40-BDCE-4AA7-AFE4-BBBEBC63C408}">
      <dgm:prSet/>
      <dgm:spPr/>
      <dgm:t>
        <a:bodyPr/>
        <a:lstStyle/>
        <a:p>
          <a:endParaRPr lang="it-IT"/>
        </a:p>
      </dgm:t>
    </dgm:pt>
    <dgm:pt modelId="{63006076-659D-41E2-9E90-B1ACDBB2024C}">
      <dgm:prSet phldrT="[Testo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RAGIONE SOCIALE</a:t>
          </a:r>
          <a:endParaRPr lang="it-IT" sz="2000" dirty="0"/>
        </a:p>
      </dgm:t>
    </dgm:pt>
    <dgm:pt modelId="{5543BB2D-9C6E-4E7F-84C4-96C93F2E82FD}" type="parTrans" cxnId="{2B574E94-B897-43FE-A551-8B77D585ED75}">
      <dgm:prSet/>
      <dgm:spPr/>
      <dgm:t>
        <a:bodyPr/>
        <a:lstStyle/>
        <a:p>
          <a:endParaRPr lang="it-IT"/>
        </a:p>
      </dgm:t>
    </dgm:pt>
    <dgm:pt modelId="{7291467C-29FD-417C-94A1-84811D945D6B}" type="sibTrans" cxnId="{2B574E94-B897-43FE-A551-8B77D585ED75}">
      <dgm:prSet/>
      <dgm:spPr/>
      <dgm:t>
        <a:bodyPr/>
        <a:lstStyle/>
        <a:p>
          <a:endParaRPr lang="it-IT"/>
        </a:p>
      </dgm:t>
    </dgm:pt>
    <dgm:pt modelId="{416B6729-EA29-47B5-8FB3-938A79958F35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RECAPITI</a:t>
          </a:r>
          <a:endParaRPr lang="it-IT" sz="2000" dirty="0"/>
        </a:p>
      </dgm:t>
    </dgm:pt>
    <dgm:pt modelId="{D0702DCF-8645-4B93-A120-C1C34DDDBDC4}" type="parTrans" cxnId="{56914096-E2E0-49AE-87B6-8D699FF6B40D}">
      <dgm:prSet/>
      <dgm:spPr/>
      <dgm:t>
        <a:bodyPr/>
        <a:lstStyle/>
        <a:p>
          <a:endParaRPr lang="it-IT"/>
        </a:p>
      </dgm:t>
    </dgm:pt>
    <dgm:pt modelId="{835509B3-BAE3-4B87-A823-9B4C4B14FCE5}" type="sibTrans" cxnId="{56914096-E2E0-49AE-87B6-8D699FF6B40D}">
      <dgm:prSet/>
      <dgm:spPr/>
      <dgm:t>
        <a:bodyPr/>
        <a:lstStyle/>
        <a:p>
          <a:endParaRPr lang="it-IT"/>
        </a:p>
      </dgm:t>
    </dgm:pt>
    <dgm:pt modelId="{35F7F361-4B69-4F35-9123-C73AF456BEF6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 smtClean="0">
              <a:solidFill>
                <a:schemeClr val="tx1"/>
              </a:solidFill>
              <a:latin typeface="Bookman Old Style" pitchFamily="18" charset="0"/>
            </a:rPr>
            <a:t>AMBITO </a:t>
          </a:r>
          <a:r>
            <a:rPr lang="it-IT" sz="1400" b="1" dirty="0" err="1" smtClean="0">
              <a:solidFill>
                <a:schemeClr val="tx1"/>
              </a:solidFill>
              <a:latin typeface="Bookman Old Style" pitchFamily="18" charset="0"/>
            </a:rPr>
            <a:t>DI</a:t>
          </a:r>
          <a:r>
            <a:rPr lang="it-IT" sz="1400" b="1" dirty="0" smtClean="0">
              <a:solidFill>
                <a:schemeClr val="tx1"/>
              </a:solidFill>
              <a:latin typeface="Bookman Old Style" pitchFamily="18" charset="0"/>
            </a:rPr>
            <a:t> OPERATIVITA</a:t>
          </a:r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’ </a:t>
          </a:r>
          <a:r>
            <a:rPr lang="it-IT" sz="1400" b="1" dirty="0" smtClean="0">
              <a:solidFill>
                <a:schemeClr val="tx1"/>
              </a:solidFill>
              <a:latin typeface="Bookman Old Style" pitchFamily="18" charset="0"/>
            </a:rPr>
            <a:t>E/O ENTE ACCREDITANTE</a:t>
          </a:r>
        </a:p>
        <a:p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Nazionale Regionale/Provinciale</a:t>
          </a:r>
        </a:p>
      </dgm:t>
    </dgm:pt>
    <dgm:pt modelId="{AF052C02-8FDC-4B34-8954-FC3846E19FFE}" type="parTrans" cxnId="{3FE0F0D8-8595-4D0F-A650-C0B82099A35F}">
      <dgm:prSet/>
      <dgm:spPr/>
      <dgm:t>
        <a:bodyPr/>
        <a:lstStyle/>
        <a:p>
          <a:endParaRPr lang="it-IT"/>
        </a:p>
      </dgm:t>
    </dgm:pt>
    <dgm:pt modelId="{811E5B18-C931-413C-A16E-88E3E5626107}" type="sibTrans" cxnId="{3FE0F0D8-8595-4D0F-A650-C0B82099A35F}">
      <dgm:prSet/>
      <dgm:spPr/>
      <dgm:t>
        <a:bodyPr/>
        <a:lstStyle/>
        <a:p>
          <a:endParaRPr lang="it-IT"/>
        </a:p>
      </dgm:t>
    </dgm:pt>
    <dgm:pt modelId="{83297D7F-7C1C-4565-8EC9-C03FD9C5CA36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TIPOLOGIA DEL SOGGETTO</a:t>
          </a:r>
        </a:p>
        <a:p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Ente pubblico, società privata, azienda ospedaliera, ecc</a:t>
          </a:r>
        </a:p>
      </dgm:t>
    </dgm:pt>
    <dgm:pt modelId="{34299FA8-7BE6-4589-93E8-84460FFF1926}" type="parTrans" cxnId="{9A395764-4E16-4335-9565-741C6E1DD68B}">
      <dgm:prSet/>
      <dgm:spPr/>
      <dgm:t>
        <a:bodyPr/>
        <a:lstStyle/>
        <a:p>
          <a:endParaRPr lang="it-IT"/>
        </a:p>
      </dgm:t>
    </dgm:pt>
    <dgm:pt modelId="{5380F89A-8527-4917-A8C9-17343BBEC148}" type="sibTrans" cxnId="{9A395764-4E16-4335-9565-741C6E1DD68B}">
      <dgm:prSet/>
      <dgm:spPr/>
      <dgm:t>
        <a:bodyPr/>
        <a:lstStyle/>
        <a:p>
          <a:endParaRPr lang="it-IT"/>
        </a:p>
      </dgm:t>
    </dgm:pt>
    <dgm:pt modelId="{32DF5002-F78E-4144-8CED-DF994CB27CAE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TIPOLOGIA </a:t>
          </a:r>
          <a:r>
            <a:rPr lang="it-IT" sz="2000" dirty="0" err="1" smtClean="0">
              <a:solidFill>
                <a:schemeClr val="tx1"/>
              </a:solidFill>
              <a:latin typeface="Bookman Old Style" pitchFamily="18" charset="0"/>
            </a:rPr>
            <a:t>DI</a:t>
          </a:r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 FORMAZIONE</a:t>
          </a:r>
        </a:p>
        <a:p>
          <a:pPr>
            <a:spcAft>
              <a:spcPts val="0"/>
            </a:spcAft>
          </a:pPr>
          <a:r>
            <a:rPr lang="it-IT" sz="1400" i="0" dirty="0" smtClean="0">
              <a:solidFill>
                <a:schemeClr val="tx1"/>
              </a:solidFill>
              <a:latin typeface="Bookman Old Style" pitchFamily="18" charset="0"/>
            </a:rPr>
            <a:t>Residenziale</a:t>
          </a:r>
        </a:p>
        <a:p>
          <a:pPr>
            <a:spcAft>
              <a:spcPts val="0"/>
            </a:spcAft>
          </a:pPr>
          <a:r>
            <a:rPr lang="it-IT" sz="1400" i="0" dirty="0" smtClean="0">
              <a:solidFill>
                <a:schemeClr val="tx1"/>
              </a:solidFill>
              <a:latin typeface="Bookman Old Style" pitchFamily="18" charset="0"/>
            </a:rPr>
            <a:t>A distanza</a:t>
          </a:r>
        </a:p>
        <a:p>
          <a:pPr>
            <a:spcAft>
              <a:spcPts val="0"/>
            </a:spcAft>
          </a:pPr>
          <a:r>
            <a:rPr lang="it-IT" sz="1400" i="0" dirty="0" smtClean="0">
              <a:solidFill>
                <a:schemeClr val="tx1"/>
              </a:solidFill>
              <a:latin typeface="Bookman Old Style" pitchFamily="18" charset="0"/>
            </a:rPr>
            <a:t>Sul campo</a:t>
          </a:r>
        </a:p>
      </dgm:t>
    </dgm:pt>
    <dgm:pt modelId="{15B4A5F4-D3E3-40D9-BD03-7F7E46929EDC}" type="parTrans" cxnId="{133EB212-1BF9-49EB-9D23-79BD0BD1EC84}">
      <dgm:prSet/>
      <dgm:spPr/>
      <dgm:t>
        <a:bodyPr/>
        <a:lstStyle/>
        <a:p>
          <a:endParaRPr lang="it-IT"/>
        </a:p>
      </dgm:t>
    </dgm:pt>
    <dgm:pt modelId="{E156ED96-D164-42A2-8D59-ED741738FCD9}" type="sibTrans" cxnId="{133EB212-1BF9-49EB-9D23-79BD0BD1EC84}">
      <dgm:prSet/>
      <dgm:spPr/>
      <dgm:t>
        <a:bodyPr/>
        <a:lstStyle/>
        <a:p>
          <a:endParaRPr lang="it-IT"/>
        </a:p>
      </dgm:t>
    </dgm:pt>
    <dgm:pt modelId="{F8CF532B-AA3D-42C2-B3A8-2BD029646CA7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PROFESSIONI</a:t>
          </a:r>
        </a:p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Professioni alle quali si rivolge la formazione</a:t>
          </a:r>
          <a:endParaRPr lang="it-IT" sz="1600" dirty="0">
            <a:latin typeface="Bookman Old Style" pitchFamily="18" charset="0"/>
          </a:endParaRPr>
        </a:p>
      </dgm:t>
    </dgm:pt>
    <dgm:pt modelId="{261A2A41-4A4A-47FA-920C-D46BAA7B0568}" type="parTrans" cxnId="{DCAED87A-58C7-4A98-89F0-CCE93781D72A}">
      <dgm:prSet/>
      <dgm:spPr/>
      <dgm:t>
        <a:bodyPr/>
        <a:lstStyle/>
        <a:p>
          <a:endParaRPr lang="it-IT"/>
        </a:p>
      </dgm:t>
    </dgm:pt>
    <dgm:pt modelId="{38FFC6FC-144F-48EA-BC2D-CB6F36290F5A}" type="sibTrans" cxnId="{DCAED87A-58C7-4A98-89F0-CCE93781D72A}">
      <dgm:prSet/>
      <dgm:spPr/>
      <dgm:t>
        <a:bodyPr/>
        <a:lstStyle/>
        <a:p>
          <a:endParaRPr lang="it-IT"/>
        </a:p>
      </dgm:t>
    </dgm:pt>
    <dgm:pt modelId="{DE23EE86-8A0D-436C-829A-C61442BB417E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DATA </a:t>
          </a:r>
          <a:r>
            <a:rPr lang="it-IT" sz="1400" dirty="0" err="1" smtClean="0">
              <a:solidFill>
                <a:schemeClr val="tx1"/>
              </a:solidFill>
              <a:latin typeface="Bookman Old Style" pitchFamily="18" charset="0"/>
            </a:rPr>
            <a:t>DI</a:t>
          </a:r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 ACCREDITAMENTO</a:t>
          </a:r>
        </a:p>
        <a:p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dalla quale decorrono i termini dell’accreditamento </a:t>
          </a:r>
          <a:endParaRPr lang="it-IT" sz="14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DB1C993F-C092-47E0-B6A9-4C84D96C8A0D}" type="parTrans" cxnId="{26214844-E8E3-41B6-A586-8454160C3A5D}">
      <dgm:prSet/>
      <dgm:spPr/>
      <dgm:t>
        <a:bodyPr/>
        <a:lstStyle/>
        <a:p>
          <a:endParaRPr lang="it-IT"/>
        </a:p>
      </dgm:t>
    </dgm:pt>
    <dgm:pt modelId="{B99717A3-ED76-46FD-9000-D3FAC4DFFAE3}" type="sibTrans" cxnId="{26214844-E8E3-41B6-A586-8454160C3A5D}">
      <dgm:prSet/>
      <dgm:spPr/>
      <dgm:t>
        <a:bodyPr/>
        <a:lstStyle/>
        <a:p>
          <a:endParaRPr lang="it-IT"/>
        </a:p>
      </dgm:t>
    </dgm:pt>
    <dgm:pt modelId="{B95CBE00-FA04-4EDC-8D71-FDC68C2386EE}">
      <dgm:prSet phldrT="[Tes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t-IT" sz="1300" dirty="0" smtClean="0">
              <a:solidFill>
                <a:schemeClr val="tx1"/>
              </a:solidFill>
              <a:latin typeface="Bookman Old Style" pitchFamily="18" charset="0"/>
            </a:rPr>
            <a:t>STATO DELL’ACCREDITAMENTO</a:t>
          </a:r>
        </a:p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Provvisorio</a:t>
          </a:r>
        </a:p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Standard</a:t>
          </a:r>
        </a:p>
      </dgm:t>
    </dgm:pt>
    <dgm:pt modelId="{6E0F311D-6C6C-4F5A-B82E-180DE2FD2B69}" type="parTrans" cxnId="{B2827C48-48AC-46B1-A3C9-278745F131C5}">
      <dgm:prSet/>
      <dgm:spPr/>
      <dgm:t>
        <a:bodyPr/>
        <a:lstStyle/>
        <a:p>
          <a:endParaRPr lang="it-IT"/>
        </a:p>
      </dgm:t>
    </dgm:pt>
    <dgm:pt modelId="{912C8160-D78D-429C-AD29-A08211A74301}" type="sibTrans" cxnId="{B2827C48-48AC-46B1-A3C9-278745F131C5}">
      <dgm:prSet/>
      <dgm:spPr/>
      <dgm:t>
        <a:bodyPr/>
        <a:lstStyle/>
        <a:p>
          <a:endParaRPr lang="it-IT"/>
        </a:p>
      </dgm:t>
    </dgm:pt>
    <dgm:pt modelId="{44F0D8F3-3A0B-4495-A43D-C9DEF477CD33}" type="pres">
      <dgm:prSet presAssocID="{3B377C19-4983-4190-A716-FACC9CE10943}" presName="Name0" presStyleCnt="0">
        <dgm:presLayoutVars>
          <dgm:dir/>
          <dgm:resizeHandles/>
        </dgm:presLayoutVars>
      </dgm:prSet>
      <dgm:spPr/>
    </dgm:pt>
    <dgm:pt modelId="{3C9340B7-FEB6-476C-B565-147C099C78D1}" type="pres">
      <dgm:prSet presAssocID="{61088EDB-55C1-4715-B820-D24D8562B639}" presName="compNode" presStyleCnt="0"/>
      <dgm:spPr/>
    </dgm:pt>
    <dgm:pt modelId="{0C825D1A-0B76-4972-AD12-AA26C44C64E2}" type="pres">
      <dgm:prSet presAssocID="{61088EDB-55C1-4715-B820-D24D8562B639}" presName="dummyConnPt" presStyleCnt="0"/>
      <dgm:spPr/>
    </dgm:pt>
    <dgm:pt modelId="{E595AF11-DCA8-436D-BEDE-7E6669C17116}" type="pres">
      <dgm:prSet presAssocID="{61088EDB-55C1-4715-B820-D24D8562B639}" presName="node" presStyleLbl="node1" presStyleIdx="0" presStyleCnt="9" custLinFactNeighborX="-412" custLinFactNeighborY="-413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C649DD-B586-4F29-87B9-F3BE8EA4D08F}" type="pres">
      <dgm:prSet presAssocID="{8111F8B4-6765-4D5C-9716-E577E6505D5B}" presName="sibTrans" presStyleLbl="bgSibTrans2D1" presStyleIdx="0" presStyleCnt="8"/>
      <dgm:spPr/>
      <dgm:t>
        <a:bodyPr/>
        <a:lstStyle/>
        <a:p>
          <a:endParaRPr lang="it-IT"/>
        </a:p>
      </dgm:t>
    </dgm:pt>
    <dgm:pt modelId="{B868759C-845C-48AB-8727-A1116212C754}" type="pres">
      <dgm:prSet presAssocID="{63006076-659D-41E2-9E90-B1ACDBB2024C}" presName="compNode" presStyleCnt="0"/>
      <dgm:spPr/>
    </dgm:pt>
    <dgm:pt modelId="{1BB9565E-5DC6-4DAF-8166-7BDE8CFE69E4}" type="pres">
      <dgm:prSet presAssocID="{63006076-659D-41E2-9E90-B1ACDBB2024C}" presName="dummyConnPt" presStyleCnt="0"/>
      <dgm:spPr/>
    </dgm:pt>
    <dgm:pt modelId="{300D9B8E-94D7-423F-A165-1CC2157E596D}" type="pres">
      <dgm:prSet presAssocID="{63006076-659D-41E2-9E90-B1ACDBB2024C}" presName="node" presStyleLbl="node1" presStyleIdx="1" presStyleCnt="9" custScaleY="60623" custLinFactNeighborX="-412" custLinFactNeighborY="-316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162CFA-AB6C-4715-A26E-05526954A07A}" type="pres">
      <dgm:prSet presAssocID="{7291467C-29FD-417C-94A1-84811D945D6B}" presName="sibTrans" presStyleLbl="bgSibTrans2D1" presStyleIdx="1" presStyleCnt="8"/>
      <dgm:spPr/>
      <dgm:t>
        <a:bodyPr/>
        <a:lstStyle/>
        <a:p>
          <a:endParaRPr lang="it-IT"/>
        </a:p>
      </dgm:t>
    </dgm:pt>
    <dgm:pt modelId="{CCC7BE9F-37D4-478E-B344-689A06C565E6}" type="pres">
      <dgm:prSet presAssocID="{416B6729-EA29-47B5-8FB3-938A79958F35}" presName="compNode" presStyleCnt="0"/>
      <dgm:spPr/>
    </dgm:pt>
    <dgm:pt modelId="{5AA34D03-03C6-4B40-9B28-7A30CE77FE58}" type="pres">
      <dgm:prSet presAssocID="{416B6729-EA29-47B5-8FB3-938A79958F35}" presName="dummyConnPt" presStyleCnt="0"/>
      <dgm:spPr/>
    </dgm:pt>
    <dgm:pt modelId="{2B859A55-53AB-488C-A539-8521C0DAC85F}" type="pres">
      <dgm:prSet presAssocID="{416B6729-EA29-47B5-8FB3-938A79958F35}" presName="node" presStyleLbl="node1" presStyleIdx="2" presStyleCnt="9" custScaleX="85697" custScaleY="53023" custLinFactNeighborX="-1346" custLinFactNeighborY="-1878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51C7E9-DD96-4639-A4EB-72CB37CD18F9}" type="pres">
      <dgm:prSet presAssocID="{835509B3-BAE3-4B87-A823-9B4C4B14FCE5}" presName="sibTrans" presStyleLbl="bgSibTrans2D1" presStyleIdx="2" presStyleCnt="8"/>
      <dgm:spPr/>
      <dgm:t>
        <a:bodyPr/>
        <a:lstStyle/>
        <a:p>
          <a:endParaRPr lang="it-IT"/>
        </a:p>
      </dgm:t>
    </dgm:pt>
    <dgm:pt modelId="{13DF101C-A0CF-44CC-9696-FAEC69587FD6}" type="pres">
      <dgm:prSet presAssocID="{35F7F361-4B69-4F35-9123-C73AF456BEF6}" presName="compNode" presStyleCnt="0"/>
      <dgm:spPr/>
    </dgm:pt>
    <dgm:pt modelId="{740A629E-5857-46CD-9998-5680DDE03BA9}" type="pres">
      <dgm:prSet presAssocID="{35F7F361-4B69-4F35-9123-C73AF456BEF6}" presName="dummyConnPt" presStyleCnt="0"/>
      <dgm:spPr/>
    </dgm:pt>
    <dgm:pt modelId="{75116A5E-9B95-4823-A4B0-A01445030334}" type="pres">
      <dgm:prSet presAssocID="{35F7F361-4B69-4F35-9123-C73AF456BEF6}" presName="node" presStyleLbl="node1" presStyleIdx="3" presStyleCnt="9" custScaleX="107083" custLinFactNeighborX="1622" custLinFactNeighborY="3098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C0A210-C44F-47C4-844E-6A04828B3543}" type="pres">
      <dgm:prSet presAssocID="{811E5B18-C931-413C-A16E-88E3E5626107}" presName="sibTrans" presStyleLbl="bgSibTrans2D1" presStyleIdx="3" presStyleCnt="8"/>
      <dgm:spPr/>
      <dgm:t>
        <a:bodyPr/>
        <a:lstStyle/>
        <a:p>
          <a:endParaRPr lang="it-IT"/>
        </a:p>
      </dgm:t>
    </dgm:pt>
    <dgm:pt modelId="{A6F0BDC4-D63C-4EF0-AEE2-84C75A9B0FBF}" type="pres">
      <dgm:prSet presAssocID="{B95CBE00-FA04-4EDC-8D71-FDC68C2386EE}" presName="compNode" presStyleCnt="0"/>
      <dgm:spPr/>
    </dgm:pt>
    <dgm:pt modelId="{4876053F-58EE-4A76-8850-D1F9A14379E1}" type="pres">
      <dgm:prSet presAssocID="{B95CBE00-FA04-4EDC-8D71-FDC68C2386EE}" presName="dummyConnPt" presStyleCnt="0"/>
      <dgm:spPr/>
    </dgm:pt>
    <dgm:pt modelId="{0DE3D8B3-D94C-40AC-83E8-872518C2BF64}" type="pres">
      <dgm:prSet presAssocID="{B95CBE00-FA04-4EDC-8D71-FDC68C2386EE}" presName="node" presStyleLbl="node1" presStyleIdx="4" presStyleCnt="9" custScaleX="111729" custScaleY="85171" custLinFactNeighborX="1290" custLinFactNeighborY="127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240E64-2EEE-4CCC-A68B-FB0FBE9AE600}" type="pres">
      <dgm:prSet presAssocID="{912C8160-D78D-429C-AD29-A08211A74301}" presName="sibTrans" presStyleLbl="bgSibTrans2D1" presStyleIdx="4" presStyleCnt="8"/>
      <dgm:spPr/>
      <dgm:t>
        <a:bodyPr/>
        <a:lstStyle/>
        <a:p>
          <a:endParaRPr lang="it-IT"/>
        </a:p>
      </dgm:t>
    </dgm:pt>
    <dgm:pt modelId="{154C76C4-A964-49FD-B2A1-B160F15B8900}" type="pres">
      <dgm:prSet presAssocID="{DE23EE86-8A0D-436C-829A-C61442BB417E}" presName="compNode" presStyleCnt="0"/>
      <dgm:spPr/>
    </dgm:pt>
    <dgm:pt modelId="{73B72FF1-D611-4E30-9D40-1A8137A69A2E}" type="pres">
      <dgm:prSet presAssocID="{DE23EE86-8A0D-436C-829A-C61442BB417E}" presName="dummyConnPt" presStyleCnt="0"/>
      <dgm:spPr/>
    </dgm:pt>
    <dgm:pt modelId="{5FC41C84-5AD4-4B90-912B-72D822077E3A}" type="pres">
      <dgm:prSet presAssocID="{DE23EE86-8A0D-436C-829A-C61442BB417E}" presName="node" presStyleLbl="node1" presStyleIdx="5" presStyleCnt="9" custScaleY="91490" custLinFactNeighborX="670" custLinFactNeighborY="-69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52FD0F-DE33-47DE-9454-CB75E61479EB}" type="pres">
      <dgm:prSet presAssocID="{B99717A3-ED76-46FD-9000-D3FAC4DFFAE3}" presName="sibTrans" presStyleLbl="bgSibTrans2D1" presStyleIdx="5" presStyleCnt="8"/>
      <dgm:spPr/>
      <dgm:t>
        <a:bodyPr/>
        <a:lstStyle/>
        <a:p>
          <a:endParaRPr lang="it-IT"/>
        </a:p>
      </dgm:t>
    </dgm:pt>
    <dgm:pt modelId="{13357E8B-503F-429B-B003-F4834C67F4A1}" type="pres">
      <dgm:prSet presAssocID="{83297D7F-7C1C-4565-8EC9-C03FD9C5CA36}" presName="compNode" presStyleCnt="0"/>
      <dgm:spPr/>
    </dgm:pt>
    <dgm:pt modelId="{48C0FE3A-C1BF-4B2C-A722-AF1893ED0C65}" type="pres">
      <dgm:prSet presAssocID="{83297D7F-7C1C-4565-8EC9-C03FD9C5CA36}" presName="dummyConnPt" presStyleCnt="0"/>
      <dgm:spPr/>
    </dgm:pt>
    <dgm:pt modelId="{BC51B6AB-05A9-4E01-9764-2C22A33A027C}" type="pres">
      <dgm:prSet presAssocID="{83297D7F-7C1C-4565-8EC9-C03FD9C5CA36}" presName="node" presStyleLbl="node1" presStyleIdx="6" presStyleCnt="9" custScaleX="118130" custScaleY="119579" custLinFactNeighborX="-10224" custLinFactNeighborY="-4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142A27-FF2A-461C-9343-E381546182EB}" type="pres">
      <dgm:prSet presAssocID="{5380F89A-8527-4917-A8C9-17343BBEC148}" presName="sibTrans" presStyleLbl="bgSibTrans2D1" presStyleIdx="6" presStyleCnt="8"/>
      <dgm:spPr/>
      <dgm:t>
        <a:bodyPr/>
        <a:lstStyle/>
        <a:p>
          <a:endParaRPr lang="it-IT"/>
        </a:p>
      </dgm:t>
    </dgm:pt>
    <dgm:pt modelId="{B0716ECE-AE81-49D3-8E5A-3A9E70AD4A7A}" type="pres">
      <dgm:prSet presAssocID="{32DF5002-F78E-4144-8CED-DF994CB27CAE}" presName="compNode" presStyleCnt="0"/>
      <dgm:spPr/>
    </dgm:pt>
    <dgm:pt modelId="{CB9D1CD8-A2AB-47B8-A57F-D917E09C74D2}" type="pres">
      <dgm:prSet presAssocID="{32DF5002-F78E-4144-8CED-DF994CB27CAE}" presName="dummyConnPt" presStyleCnt="0"/>
      <dgm:spPr/>
    </dgm:pt>
    <dgm:pt modelId="{D9152E3F-9BD1-47C3-830C-89750F90A84D}" type="pres">
      <dgm:prSet presAssocID="{32DF5002-F78E-4144-8CED-DF994CB27CA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6E5D5E-F024-46CF-A535-2BF1D7CA8233}" type="pres">
      <dgm:prSet presAssocID="{E156ED96-D164-42A2-8D59-ED741738FCD9}" presName="sibTrans" presStyleLbl="bgSibTrans2D1" presStyleIdx="7" presStyleCnt="8"/>
      <dgm:spPr/>
      <dgm:t>
        <a:bodyPr/>
        <a:lstStyle/>
        <a:p>
          <a:endParaRPr lang="it-IT"/>
        </a:p>
      </dgm:t>
    </dgm:pt>
    <dgm:pt modelId="{4C391D16-0258-480F-93A4-11D82E006FF4}" type="pres">
      <dgm:prSet presAssocID="{F8CF532B-AA3D-42C2-B3A8-2BD029646CA7}" presName="compNode" presStyleCnt="0"/>
      <dgm:spPr/>
    </dgm:pt>
    <dgm:pt modelId="{1819BECF-E37F-45CF-9999-D02EA01E01E7}" type="pres">
      <dgm:prSet presAssocID="{F8CF532B-AA3D-42C2-B3A8-2BD029646CA7}" presName="dummyConnPt" presStyleCnt="0"/>
      <dgm:spPr/>
    </dgm:pt>
    <dgm:pt modelId="{BA4CC135-64CD-45DC-A914-36DF00328370}" type="pres">
      <dgm:prSet presAssocID="{F8CF532B-AA3D-42C2-B3A8-2BD029646CA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7B0AA40-BDCE-4AA7-AFE4-BBBEBC63C408}" srcId="{3B377C19-4983-4190-A716-FACC9CE10943}" destId="{61088EDB-55C1-4715-B820-D24D8562B639}" srcOrd="0" destOrd="0" parTransId="{699523FD-6569-4756-8212-29C1F49ECF51}" sibTransId="{8111F8B4-6765-4D5C-9716-E577E6505D5B}"/>
    <dgm:cxn modelId="{FE8FCC78-F881-480A-8212-6F364F4BF2B5}" type="presOf" srcId="{416B6729-EA29-47B5-8FB3-938A79958F35}" destId="{2B859A55-53AB-488C-A539-8521C0DAC85F}" srcOrd="0" destOrd="0" presId="urn:microsoft.com/office/officeart/2005/8/layout/bProcess4"/>
    <dgm:cxn modelId="{7D00553B-0144-4B69-81C9-7313A5FFE1C6}" type="presOf" srcId="{DE23EE86-8A0D-436C-829A-C61442BB417E}" destId="{5FC41C84-5AD4-4B90-912B-72D822077E3A}" srcOrd="0" destOrd="0" presId="urn:microsoft.com/office/officeart/2005/8/layout/bProcess4"/>
    <dgm:cxn modelId="{3772E808-2D59-4FAB-AF5A-9F89F4884598}" type="presOf" srcId="{32DF5002-F78E-4144-8CED-DF994CB27CAE}" destId="{D9152E3F-9BD1-47C3-830C-89750F90A84D}" srcOrd="0" destOrd="0" presId="urn:microsoft.com/office/officeart/2005/8/layout/bProcess4"/>
    <dgm:cxn modelId="{2248A03B-5D88-4B81-924B-5138BB3BB6C1}" type="presOf" srcId="{B95CBE00-FA04-4EDC-8D71-FDC68C2386EE}" destId="{0DE3D8B3-D94C-40AC-83E8-872518C2BF64}" srcOrd="0" destOrd="0" presId="urn:microsoft.com/office/officeart/2005/8/layout/bProcess4"/>
    <dgm:cxn modelId="{B2827C48-48AC-46B1-A3C9-278745F131C5}" srcId="{3B377C19-4983-4190-A716-FACC9CE10943}" destId="{B95CBE00-FA04-4EDC-8D71-FDC68C2386EE}" srcOrd="4" destOrd="0" parTransId="{6E0F311D-6C6C-4F5A-B82E-180DE2FD2B69}" sibTransId="{912C8160-D78D-429C-AD29-A08211A74301}"/>
    <dgm:cxn modelId="{12078F04-A2F8-4543-B890-936FFB9A5F79}" type="presOf" srcId="{835509B3-BAE3-4B87-A823-9B4C4B14FCE5}" destId="{EA51C7E9-DD96-4639-A4EB-72CB37CD18F9}" srcOrd="0" destOrd="0" presId="urn:microsoft.com/office/officeart/2005/8/layout/bProcess4"/>
    <dgm:cxn modelId="{26214844-E8E3-41B6-A586-8454160C3A5D}" srcId="{3B377C19-4983-4190-A716-FACC9CE10943}" destId="{DE23EE86-8A0D-436C-829A-C61442BB417E}" srcOrd="5" destOrd="0" parTransId="{DB1C993F-C092-47E0-B6A9-4C84D96C8A0D}" sibTransId="{B99717A3-ED76-46FD-9000-D3FAC4DFFAE3}"/>
    <dgm:cxn modelId="{B7FFBB73-C8BA-4D26-89F1-431A39E54562}" type="presOf" srcId="{912C8160-D78D-429C-AD29-A08211A74301}" destId="{49240E64-2EEE-4CCC-A68B-FB0FBE9AE600}" srcOrd="0" destOrd="0" presId="urn:microsoft.com/office/officeart/2005/8/layout/bProcess4"/>
    <dgm:cxn modelId="{8E90D9FE-A234-4FD5-8A2E-10C0E3DF20DF}" type="presOf" srcId="{83297D7F-7C1C-4565-8EC9-C03FD9C5CA36}" destId="{BC51B6AB-05A9-4E01-9764-2C22A33A027C}" srcOrd="0" destOrd="0" presId="urn:microsoft.com/office/officeart/2005/8/layout/bProcess4"/>
    <dgm:cxn modelId="{D0E11951-B382-40BF-AEA1-5F24C620EB2D}" type="presOf" srcId="{63006076-659D-41E2-9E90-B1ACDBB2024C}" destId="{300D9B8E-94D7-423F-A165-1CC2157E596D}" srcOrd="0" destOrd="0" presId="urn:microsoft.com/office/officeart/2005/8/layout/bProcess4"/>
    <dgm:cxn modelId="{FCBFCA32-1FC0-4EAE-8742-F042D395C01B}" type="presOf" srcId="{E156ED96-D164-42A2-8D59-ED741738FCD9}" destId="{C26E5D5E-F024-46CF-A535-2BF1D7CA8233}" srcOrd="0" destOrd="0" presId="urn:microsoft.com/office/officeart/2005/8/layout/bProcess4"/>
    <dgm:cxn modelId="{9A395764-4E16-4335-9565-741C6E1DD68B}" srcId="{3B377C19-4983-4190-A716-FACC9CE10943}" destId="{83297D7F-7C1C-4565-8EC9-C03FD9C5CA36}" srcOrd="6" destOrd="0" parTransId="{34299FA8-7BE6-4589-93E8-84460FFF1926}" sibTransId="{5380F89A-8527-4917-A8C9-17343BBEC148}"/>
    <dgm:cxn modelId="{10055B74-8B39-4A6A-BB0A-0CE4D91977CB}" type="presOf" srcId="{8111F8B4-6765-4D5C-9716-E577E6505D5B}" destId="{D8C649DD-B586-4F29-87B9-F3BE8EA4D08F}" srcOrd="0" destOrd="0" presId="urn:microsoft.com/office/officeart/2005/8/layout/bProcess4"/>
    <dgm:cxn modelId="{90AE8ECF-AC5F-4765-A184-D25708B3A49A}" type="presOf" srcId="{F8CF532B-AA3D-42C2-B3A8-2BD029646CA7}" destId="{BA4CC135-64CD-45DC-A914-36DF00328370}" srcOrd="0" destOrd="0" presId="urn:microsoft.com/office/officeart/2005/8/layout/bProcess4"/>
    <dgm:cxn modelId="{4C649BD3-E433-46FE-B5E6-16EA349B2282}" type="presOf" srcId="{B99717A3-ED76-46FD-9000-D3FAC4DFFAE3}" destId="{A052FD0F-DE33-47DE-9454-CB75E61479EB}" srcOrd="0" destOrd="0" presId="urn:microsoft.com/office/officeart/2005/8/layout/bProcess4"/>
    <dgm:cxn modelId="{CF0E9204-ACB5-44FC-8AD5-D1C642045253}" type="presOf" srcId="{35F7F361-4B69-4F35-9123-C73AF456BEF6}" destId="{75116A5E-9B95-4823-A4B0-A01445030334}" srcOrd="0" destOrd="0" presId="urn:microsoft.com/office/officeart/2005/8/layout/bProcess4"/>
    <dgm:cxn modelId="{E0CB01B7-E4EF-40E2-BCDD-4DC32F758210}" type="presOf" srcId="{7291467C-29FD-417C-94A1-84811D945D6B}" destId="{71162CFA-AB6C-4715-A26E-05526954A07A}" srcOrd="0" destOrd="0" presId="urn:microsoft.com/office/officeart/2005/8/layout/bProcess4"/>
    <dgm:cxn modelId="{3B3619FC-B7E0-4E91-A7E8-2A6DA0756232}" type="presOf" srcId="{811E5B18-C931-413C-A16E-88E3E5626107}" destId="{48C0A210-C44F-47C4-844E-6A04828B3543}" srcOrd="0" destOrd="0" presId="urn:microsoft.com/office/officeart/2005/8/layout/bProcess4"/>
    <dgm:cxn modelId="{2B574E94-B897-43FE-A551-8B77D585ED75}" srcId="{3B377C19-4983-4190-A716-FACC9CE10943}" destId="{63006076-659D-41E2-9E90-B1ACDBB2024C}" srcOrd="1" destOrd="0" parTransId="{5543BB2D-9C6E-4E7F-84C4-96C93F2E82FD}" sibTransId="{7291467C-29FD-417C-94A1-84811D945D6B}"/>
    <dgm:cxn modelId="{DCAED87A-58C7-4A98-89F0-CCE93781D72A}" srcId="{3B377C19-4983-4190-A716-FACC9CE10943}" destId="{F8CF532B-AA3D-42C2-B3A8-2BD029646CA7}" srcOrd="8" destOrd="0" parTransId="{261A2A41-4A4A-47FA-920C-D46BAA7B0568}" sibTransId="{38FFC6FC-144F-48EA-BC2D-CB6F36290F5A}"/>
    <dgm:cxn modelId="{56914096-E2E0-49AE-87B6-8D699FF6B40D}" srcId="{3B377C19-4983-4190-A716-FACC9CE10943}" destId="{416B6729-EA29-47B5-8FB3-938A79958F35}" srcOrd="2" destOrd="0" parTransId="{D0702DCF-8645-4B93-A120-C1C34DDDBDC4}" sibTransId="{835509B3-BAE3-4B87-A823-9B4C4B14FCE5}"/>
    <dgm:cxn modelId="{71F1DAEE-CE9E-4A87-BF69-634EDF7D4163}" type="presOf" srcId="{61088EDB-55C1-4715-B820-D24D8562B639}" destId="{E595AF11-DCA8-436D-BEDE-7E6669C17116}" srcOrd="0" destOrd="0" presId="urn:microsoft.com/office/officeart/2005/8/layout/bProcess4"/>
    <dgm:cxn modelId="{92968DBD-6558-4DBC-98B6-C4C5BB3876C2}" type="presOf" srcId="{3B377C19-4983-4190-A716-FACC9CE10943}" destId="{44F0D8F3-3A0B-4495-A43D-C9DEF477CD33}" srcOrd="0" destOrd="0" presId="urn:microsoft.com/office/officeart/2005/8/layout/bProcess4"/>
    <dgm:cxn modelId="{3FE0F0D8-8595-4D0F-A650-C0B82099A35F}" srcId="{3B377C19-4983-4190-A716-FACC9CE10943}" destId="{35F7F361-4B69-4F35-9123-C73AF456BEF6}" srcOrd="3" destOrd="0" parTransId="{AF052C02-8FDC-4B34-8954-FC3846E19FFE}" sibTransId="{811E5B18-C931-413C-A16E-88E3E5626107}"/>
    <dgm:cxn modelId="{5EADF90C-550A-4472-95EB-414EFC795959}" type="presOf" srcId="{5380F89A-8527-4917-A8C9-17343BBEC148}" destId="{00142A27-FF2A-461C-9343-E381546182EB}" srcOrd="0" destOrd="0" presId="urn:microsoft.com/office/officeart/2005/8/layout/bProcess4"/>
    <dgm:cxn modelId="{133EB212-1BF9-49EB-9D23-79BD0BD1EC84}" srcId="{3B377C19-4983-4190-A716-FACC9CE10943}" destId="{32DF5002-F78E-4144-8CED-DF994CB27CAE}" srcOrd="7" destOrd="0" parTransId="{15B4A5F4-D3E3-40D9-BD03-7F7E46929EDC}" sibTransId="{E156ED96-D164-42A2-8D59-ED741738FCD9}"/>
    <dgm:cxn modelId="{B26D5579-031B-4130-BAD0-89DAAE69FAA8}" type="presParOf" srcId="{44F0D8F3-3A0B-4495-A43D-C9DEF477CD33}" destId="{3C9340B7-FEB6-476C-B565-147C099C78D1}" srcOrd="0" destOrd="0" presId="urn:microsoft.com/office/officeart/2005/8/layout/bProcess4"/>
    <dgm:cxn modelId="{45CCBE69-56A8-4CD8-9F39-066E66D16FE3}" type="presParOf" srcId="{3C9340B7-FEB6-476C-B565-147C099C78D1}" destId="{0C825D1A-0B76-4972-AD12-AA26C44C64E2}" srcOrd="0" destOrd="0" presId="urn:microsoft.com/office/officeart/2005/8/layout/bProcess4"/>
    <dgm:cxn modelId="{ACBABA5F-247B-4E72-9F01-F465DDF615F8}" type="presParOf" srcId="{3C9340B7-FEB6-476C-B565-147C099C78D1}" destId="{E595AF11-DCA8-436D-BEDE-7E6669C17116}" srcOrd="1" destOrd="0" presId="urn:microsoft.com/office/officeart/2005/8/layout/bProcess4"/>
    <dgm:cxn modelId="{37DC7FA1-A0CD-4784-9D46-9C9A58A8B522}" type="presParOf" srcId="{44F0D8F3-3A0B-4495-A43D-C9DEF477CD33}" destId="{D8C649DD-B586-4F29-87B9-F3BE8EA4D08F}" srcOrd="1" destOrd="0" presId="urn:microsoft.com/office/officeart/2005/8/layout/bProcess4"/>
    <dgm:cxn modelId="{6D788052-5AA7-4BD3-8E98-4814D2559BA3}" type="presParOf" srcId="{44F0D8F3-3A0B-4495-A43D-C9DEF477CD33}" destId="{B868759C-845C-48AB-8727-A1116212C754}" srcOrd="2" destOrd="0" presId="urn:microsoft.com/office/officeart/2005/8/layout/bProcess4"/>
    <dgm:cxn modelId="{75B3E413-6266-4860-BA50-3CA876516F11}" type="presParOf" srcId="{B868759C-845C-48AB-8727-A1116212C754}" destId="{1BB9565E-5DC6-4DAF-8166-7BDE8CFE69E4}" srcOrd="0" destOrd="0" presId="urn:microsoft.com/office/officeart/2005/8/layout/bProcess4"/>
    <dgm:cxn modelId="{A3894A33-4DEC-4E3B-B48E-F9C04817E2DD}" type="presParOf" srcId="{B868759C-845C-48AB-8727-A1116212C754}" destId="{300D9B8E-94D7-423F-A165-1CC2157E596D}" srcOrd="1" destOrd="0" presId="urn:microsoft.com/office/officeart/2005/8/layout/bProcess4"/>
    <dgm:cxn modelId="{1E6603BE-F5C8-417C-BC93-F8551A02204E}" type="presParOf" srcId="{44F0D8F3-3A0B-4495-A43D-C9DEF477CD33}" destId="{71162CFA-AB6C-4715-A26E-05526954A07A}" srcOrd="3" destOrd="0" presId="urn:microsoft.com/office/officeart/2005/8/layout/bProcess4"/>
    <dgm:cxn modelId="{D08D91AA-F8C8-40BE-A168-D7F443FAC4F9}" type="presParOf" srcId="{44F0D8F3-3A0B-4495-A43D-C9DEF477CD33}" destId="{CCC7BE9F-37D4-478E-B344-689A06C565E6}" srcOrd="4" destOrd="0" presId="urn:microsoft.com/office/officeart/2005/8/layout/bProcess4"/>
    <dgm:cxn modelId="{3AA70EF3-A8E4-41A4-BABE-36CCDA5F7151}" type="presParOf" srcId="{CCC7BE9F-37D4-478E-B344-689A06C565E6}" destId="{5AA34D03-03C6-4B40-9B28-7A30CE77FE58}" srcOrd="0" destOrd="0" presId="urn:microsoft.com/office/officeart/2005/8/layout/bProcess4"/>
    <dgm:cxn modelId="{90E82DF7-C78A-4E48-94C9-3A3A43B62EB4}" type="presParOf" srcId="{CCC7BE9F-37D4-478E-B344-689A06C565E6}" destId="{2B859A55-53AB-488C-A539-8521C0DAC85F}" srcOrd="1" destOrd="0" presId="urn:microsoft.com/office/officeart/2005/8/layout/bProcess4"/>
    <dgm:cxn modelId="{638E8422-38FB-41B1-9383-416A632D4C35}" type="presParOf" srcId="{44F0D8F3-3A0B-4495-A43D-C9DEF477CD33}" destId="{EA51C7E9-DD96-4639-A4EB-72CB37CD18F9}" srcOrd="5" destOrd="0" presId="urn:microsoft.com/office/officeart/2005/8/layout/bProcess4"/>
    <dgm:cxn modelId="{C689D3E8-7074-42ED-9D06-84FF66595140}" type="presParOf" srcId="{44F0D8F3-3A0B-4495-A43D-C9DEF477CD33}" destId="{13DF101C-A0CF-44CC-9696-FAEC69587FD6}" srcOrd="6" destOrd="0" presId="urn:microsoft.com/office/officeart/2005/8/layout/bProcess4"/>
    <dgm:cxn modelId="{092564C9-AAAE-44B3-A445-49595242FBBA}" type="presParOf" srcId="{13DF101C-A0CF-44CC-9696-FAEC69587FD6}" destId="{740A629E-5857-46CD-9998-5680DDE03BA9}" srcOrd="0" destOrd="0" presId="urn:microsoft.com/office/officeart/2005/8/layout/bProcess4"/>
    <dgm:cxn modelId="{47F4724E-C0B9-4244-AE8C-694681755060}" type="presParOf" srcId="{13DF101C-A0CF-44CC-9696-FAEC69587FD6}" destId="{75116A5E-9B95-4823-A4B0-A01445030334}" srcOrd="1" destOrd="0" presId="urn:microsoft.com/office/officeart/2005/8/layout/bProcess4"/>
    <dgm:cxn modelId="{E773F379-0E5C-44C2-AB45-DE035A6A8BAA}" type="presParOf" srcId="{44F0D8F3-3A0B-4495-A43D-C9DEF477CD33}" destId="{48C0A210-C44F-47C4-844E-6A04828B3543}" srcOrd="7" destOrd="0" presId="urn:microsoft.com/office/officeart/2005/8/layout/bProcess4"/>
    <dgm:cxn modelId="{22E5C9F1-1200-4C7D-AE86-745CB653B9B4}" type="presParOf" srcId="{44F0D8F3-3A0B-4495-A43D-C9DEF477CD33}" destId="{A6F0BDC4-D63C-4EF0-AEE2-84C75A9B0FBF}" srcOrd="8" destOrd="0" presId="urn:microsoft.com/office/officeart/2005/8/layout/bProcess4"/>
    <dgm:cxn modelId="{68A24E65-9AAF-491B-95FA-69BE98452B66}" type="presParOf" srcId="{A6F0BDC4-D63C-4EF0-AEE2-84C75A9B0FBF}" destId="{4876053F-58EE-4A76-8850-D1F9A14379E1}" srcOrd="0" destOrd="0" presId="urn:microsoft.com/office/officeart/2005/8/layout/bProcess4"/>
    <dgm:cxn modelId="{8CD5F517-90A4-4E6C-8627-CC6559DC3CD5}" type="presParOf" srcId="{A6F0BDC4-D63C-4EF0-AEE2-84C75A9B0FBF}" destId="{0DE3D8B3-D94C-40AC-83E8-872518C2BF64}" srcOrd="1" destOrd="0" presId="urn:microsoft.com/office/officeart/2005/8/layout/bProcess4"/>
    <dgm:cxn modelId="{AD6A7DF7-DB2C-4CFF-8BE5-DAA9B9F8949E}" type="presParOf" srcId="{44F0D8F3-3A0B-4495-A43D-C9DEF477CD33}" destId="{49240E64-2EEE-4CCC-A68B-FB0FBE9AE600}" srcOrd="9" destOrd="0" presId="urn:microsoft.com/office/officeart/2005/8/layout/bProcess4"/>
    <dgm:cxn modelId="{4ECB22D7-F6E3-4BAB-A81D-516B2D4F347E}" type="presParOf" srcId="{44F0D8F3-3A0B-4495-A43D-C9DEF477CD33}" destId="{154C76C4-A964-49FD-B2A1-B160F15B8900}" srcOrd="10" destOrd="0" presId="urn:microsoft.com/office/officeart/2005/8/layout/bProcess4"/>
    <dgm:cxn modelId="{1D8477B2-8ACF-411B-A00D-F44D703D4CFF}" type="presParOf" srcId="{154C76C4-A964-49FD-B2A1-B160F15B8900}" destId="{73B72FF1-D611-4E30-9D40-1A8137A69A2E}" srcOrd="0" destOrd="0" presId="urn:microsoft.com/office/officeart/2005/8/layout/bProcess4"/>
    <dgm:cxn modelId="{3312F50C-EC7D-46D9-AAB4-1AE75C5B38B3}" type="presParOf" srcId="{154C76C4-A964-49FD-B2A1-B160F15B8900}" destId="{5FC41C84-5AD4-4B90-912B-72D822077E3A}" srcOrd="1" destOrd="0" presId="urn:microsoft.com/office/officeart/2005/8/layout/bProcess4"/>
    <dgm:cxn modelId="{EAC580E5-AFAA-4E8F-8867-B681B69AC9BC}" type="presParOf" srcId="{44F0D8F3-3A0B-4495-A43D-C9DEF477CD33}" destId="{A052FD0F-DE33-47DE-9454-CB75E61479EB}" srcOrd="11" destOrd="0" presId="urn:microsoft.com/office/officeart/2005/8/layout/bProcess4"/>
    <dgm:cxn modelId="{57902CDF-D585-49EC-89D4-6004A2713CE3}" type="presParOf" srcId="{44F0D8F3-3A0B-4495-A43D-C9DEF477CD33}" destId="{13357E8B-503F-429B-B003-F4834C67F4A1}" srcOrd="12" destOrd="0" presId="urn:microsoft.com/office/officeart/2005/8/layout/bProcess4"/>
    <dgm:cxn modelId="{5D7797DE-A01B-4F15-99DA-2F018753B499}" type="presParOf" srcId="{13357E8B-503F-429B-B003-F4834C67F4A1}" destId="{48C0FE3A-C1BF-4B2C-A722-AF1893ED0C65}" srcOrd="0" destOrd="0" presId="urn:microsoft.com/office/officeart/2005/8/layout/bProcess4"/>
    <dgm:cxn modelId="{1DC84360-3AEA-4E6E-8BF8-BE49152DF377}" type="presParOf" srcId="{13357E8B-503F-429B-B003-F4834C67F4A1}" destId="{BC51B6AB-05A9-4E01-9764-2C22A33A027C}" srcOrd="1" destOrd="0" presId="urn:microsoft.com/office/officeart/2005/8/layout/bProcess4"/>
    <dgm:cxn modelId="{0DE082EF-2FDB-4518-B31C-33ADBA8CF6D1}" type="presParOf" srcId="{44F0D8F3-3A0B-4495-A43D-C9DEF477CD33}" destId="{00142A27-FF2A-461C-9343-E381546182EB}" srcOrd="13" destOrd="0" presId="urn:microsoft.com/office/officeart/2005/8/layout/bProcess4"/>
    <dgm:cxn modelId="{C4D0A2FD-E334-4EFB-A44C-82F644B67664}" type="presParOf" srcId="{44F0D8F3-3A0B-4495-A43D-C9DEF477CD33}" destId="{B0716ECE-AE81-49D3-8E5A-3A9E70AD4A7A}" srcOrd="14" destOrd="0" presId="urn:microsoft.com/office/officeart/2005/8/layout/bProcess4"/>
    <dgm:cxn modelId="{7FF779E3-A53C-4D32-BBF1-19FC892B3A72}" type="presParOf" srcId="{B0716ECE-AE81-49D3-8E5A-3A9E70AD4A7A}" destId="{CB9D1CD8-A2AB-47B8-A57F-D917E09C74D2}" srcOrd="0" destOrd="0" presId="urn:microsoft.com/office/officeart/2005/8/layout/bProcess4"/>
    <dgm:cxn modelId="{9AF2A4AC-297E-49B3-A695-8A66E785F168}" type="presParOf" srcId="{B0716ECE-AE81-49D3-8E5A-3A9E70AD4A7A}" destId="{D9152E3F-9BD1-47C3-830C-89750F90A84D}" srcOrd="1" destOrd="0" presId="urn:microsoft.com/office/officeart/2005/8/layout/bProcess4"/>
    <dgm:cxn modelId="{DC7CDC1E-AB88-4066-9264-47C8106104A5}" type="presParOf" srcId="{44F0D8F3-3A0B-4495-A43D-C9DEF477CD33}" destId="{C26E5D5E-F024-46CF-A535-2BF1D7CA8233}" srcOrd="15" destOrd="0" presId="urn:microsoft.com/office/officeart/2005/8/layout/bProcess4"/>
    <dgm:cxn modelId="{436EBDB7-AF7A-41F8-969A-9534E3304C21}" type="presParOf" srcId="{44F0D8F3-3A0B-4495-A43D-C9DEF477CD33}" destId="{4C391D16-0258-480F-93A4-11D82E006FF4}" srcOrd="16" destOrd="0" presId="urn:microsoft.com/office/officeart/2005/8/layout/bProcess4"/>
    <dgm:cxn modelId="{29965BC4-0C08-43B6-8946-279A7A7D8817}" type="presParOf" srcId="{4C391D16-0258-480F-93A4-11D82E006FF4}" destId="{1819BECF-E37F-45CF-9999-D02EA01E01E7}" srcOrd="0" destOrd="0" presId="urn:microsoft.com/office/officeart/2005/8/layout/bProcess4"/>
    <dgm:cxn modelId="{858E2944-9B36-4572-8999-D8B4EB6FFBC9}" type="presParOf" srcId="{4C391D16-0258-480F-93A4-11D82E006FF4}" destId="{BA4CC135-64CD-45DC-A914-36DF00328370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377C19-4983-4190-A716-FACC9CE10943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</dgm:pt>
    <dgm:pt modelId="{61088EDB-55C1-4715-B820-D24D8562B639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2000" dirty="0" err="1" smtClean="0">
              <a:solidFill>
                <a:schemeClr val="tx1"/>
              </a:solidFill>
              <a:latin typeface="Bookman Old Style" pitchFamily="18" charset="0"/>
            </a:rPr>
            <a:t>N°</a:t>
          </a:r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 EVENTI</a:t>
          </a:r>
        </a:p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Svolti dal Provider</a:t>
          </a:r>
          <a:endParaRPr lang="it-IT" sz="1600" dirty="0">
            <a:solidFill>
              <a:schemeClr val="tx1"/>
            </a:solidFill>
            <a:latin typeface="Bookman Old Style" pitchFamily="18" charset="0"/>
          </a:endParaRPr>
        </a:p>
      </dgm:t>
    </dgm:pt>
    <dgm:pt modelId="{699523FD-6569-4756-8212-29C1F49ECF51}" type="parTrans" cxnId="{E7B0AA40-BDCE-4AA7-AFE4-BBBEBC63C408}">
      <dgm:prSet/>
      <dgm:spPr/>
      <dgm:t>
        <a:bodyPr/>
        <a:lstStyle/>
        <a:p>
          <a:endParaRPr lang="it-IT"/>
        </a:p>
      </dgm:t>
    </dgm:pt>
    <dgm:pt modelId="{8111F8B4-6765-4D5C-9716-E577E6505D5B}" type="sibTrans" cxnId="{E7B0AA40-BDCE-4AA7-AFE4-BBBEBC63C408}">
      <dgm:prSet/>
      <dgm:spPr/>
      <dgm:t>
        <a:bodyPr/>
        <a:lstStyle/>
        <a:p>
          <a:endParaRPr lang="it-IT"/>
        </a:p>
      </dgm:t>
    </dgm:pt>
    <dgm:pt modelId="{63006076-659D-41E2-9E90-B1ACDBB2024C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SANZIONI</a:t>
          </a:r>
        </a:p>
        <a:p>
          <a:pPr algn="ctr"/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Eventuali sanzioni da parte della Commissione nazionale o delle Regioni/Province</a:t>
          </a:r>
        </a:p>
      </dgm:t>
    </dgm:pt>
    <dgm:pt modelId="{5543BB2D-9C6E-4E7F-84C4-96C93F2E82FD}" type="parTrans" cxnId="{2B574E94-B897-43FE-A551-8B77D585ED75}">
      <dgm:prSet/>
      <dgm:spPr/>
      <dgm:t>
        <a:bodyPr/>
        <a:lstStyle/>
        <a:p>
          <a:endParaRPr lang="it-IT"/>
        </a:p>
      </dgm:t>
    </dgm:pt>
    <dgm:pt modelId="{7291467C-29FD-417C-94A1-84811D945D6B}" type="sibTrans" cxnId="{2B574E94-B897-43FE-A551-8B77D585ED75}">
      <dgm:prSet/>
      <dgm:spPr/>
      <dgm:t>
        <a:bodyPr/>
        <a:lstStyle/>
        <a:p>
          <a:endParaRPr lang="it-IT"/>
        </a:p>
      </dgm:t>
    </dgm:pt>
    <dgm:pt modelId="{35F7F361-4B69-4F35-9123-C73AF456BEF6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spcAft>
              <a:spcPct val="35000"/>
            </a:spcAft>
          </a:pPr>
          <a:r>
            <a:rPr lang="it-IT" sz="1800" dirty="0" smtClean="0">
              <a:solidFill>
                <a:schemeClr val="tx1"/>
              </a:solidFill>
              <a:latin typeface="Bookman Old Style" pitchFamily="18" charset="0"/>
            </a:rPr>
            <a:t>OSSERVATORIO</a:t>
          </a:r>
        </a:p>
        <a:p>
          <a:pPr>
            <a:spcAft>
              <a:spcPct val="3500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Valutazione:</a:t>
          </a:r>
        </a:p>
        <a:p>
          <a:pPr>
            <a:spcAft>
              <a:spcPts val="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Insufficiente</a:t>
          </a:r>
        </a:p>
        <a:p>
          <a:pPr>
            <a:spcAft>
              <a:spcPts val="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Sufficiente</a:t>
          </a:r>
        </a:p>
        <a:p>
          <a:pPr>
            <a:spcAft>
              <a:spcPts val="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Buono</a:t>
          </a:r>
        </a:p>
        <a:p>
          <a:pPr>
            <a:spcAft>
              <a:spcPts val="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Ottimo</a:t>
          </a:r>
        </a:p>
        <a:p>
          <a:pPr>
            <a:spcAft>
              <a:spcPts val="0"/>
            </a:spcAft>
          </a:pP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Eccellente</a:t>
          </a:r>
        </a:p>
      </dgm:t>
    </dgm:pt>
    <dgm:pt modelId="{AF052C02-8FDC-4B34-8954-FC3846E19FFE}" type="parTrans" cxnId="{3FE0F0D8-8595-4D0F-A650-C0B82099A35F}">
      <dgm:prSet/>
      <dgm:spPr/>
      <dgm:t>
        <a:bodyPr/>
        <a:lstStyle/>
        <a:p>
          <a:endParaRPr lang="it-IT"/>
        </a:p>
      </dgm:t>
    </dgm:pt>
    <dgm:pt modelId="{811E5B18-C931-413C-A16E-88E3E5626107}" type="sibTrans" cxnId="{3FE0F0D8-8595-4D0F-A650-C0B82099A35F}">
      <dgm:prSet/>
      <dgm:spPr/>
      <dgm:t>
        <a:bodyPr/>
        <a:lstStyle/>
        <a:p>
          <a:endParaRPr lang="it-IT"/>
        </a:p>
      </dgm:t>
    </dgm:pt>
    <dgm:pt modelId="{83297D7F-7C1C-4565-8EC9-C03FD9C5CA36}">
      <dgm:prSet phldrT="[Tes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it-IT" sz="2000" dirty="0" smtClean="0">
              <a:solidFill>
                <a:schemeClr val="tx1"/>
              </a:solidFill>
              <a:latin typeface="Bookman Old Style" pitchFamily="18" charset="0"/>
            </a:rPr>
            <a:t>FEEDBACK DEI PARTECIPANTI</a:t>
          </a:r>
        </a:p>
        <a:p>
          <a:pPr algn="just"/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Griglia di valutazione dell’evento che i partecipanti possono compilare on-line.</a:t>
          </a:r>
        </a:p>
        <a:p>
          <a:pPr algn="just"/>
          <a:r>
            <a:rPr lang="it-IT" sz="1400" dirty="0" smtClean="0">
              <a:solidFill>
                <a:schemeClr val="tx1"/>
              </a:solidFill>
              <a:latin typeface="Bookman Old Style" pitchFamily="18" charset="0"/>
            </a:rPr>
            <a:t>Il dato è visualizzabile solo se il numero delle schede pervenute raggiunge il 10% del totale dei partecipanti</a:t>
          </a:r>
        </a:p>
      </dgm:t>
    </dgm:pt>
    <dgm:pt modelId="{34299FA8-7BE6-4589-93E8-84460FFF1926}" type="parTrans" cxnId="{9A395764-4E16-4335-9565-741C6E1DD68B}">
      <dgm:prSet/>
      <dgm:spPr/>
      <dgm:t>
        <a:bodyPr/>
        <a:lstStyle/>
        <a:p>
          <a:endParaRPr lang="it-IT"/>
        </a:p>
      </dgm:t>
    </dgm:pt>
    <dgm:pt modelId="{5380F89A-8527-4917-A8C9-17343BBEC148}" type="sibTrans" cxnId="{9A395764-4E16-4335-9565-741C6E1DD68B}">
      <dgm:prSet/>
      <dgm:spPr/>
      <dgm:t>
        <a:bodyPr/>
        <a:lstStyle/>
        <a:p>
          <a:endParaRPr lang="it-IT"/>
        </a:p>
      </dgm:t>
    </dgm:pt>
    <dgm:pt modelId="{DE23EE86-8A0D-436C-829A-C61442BB417E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COMITATO </a:t>
          </a:r>
          <a:r>
            <a:rPr lang="it-IT" sz="1600" dirty="0" err="1" smtClean="0">
              <a:solidFill>
                <a:schemeClr val="tx1"/>
              </a:solidFill>
              <a:latin typeface="Bookman Old Style" pitchFamily="18" charset="0"/>
            </a:rPr>
            <a:t>DI</a:t>
          </a:r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 GARANZIA</a:t>
          </a:r>
        </a:p>
        <a:p>
          <a:r>
            <a:rPr lang="it-IT" sz="1600" dirty="0" smtClean="0">
              <a:solidFill>
                <a:schemeClr val="tx1"/>
              </a:solidFill>
              <a:latin typeface="Bookman Old Style" pitchFamily="18" charset="0"/>
            </a:rPr>
            <a:t>Eventuali segnalazioni e delibere</a:t>
          </a:r>
          <a:endParaRPr lang="it-IT" sz="1600" dirty="0"/>
        </a:p>
      </dgm:t>
    </dgm:pt>
    <dgm:pt modelId="{DB1C993F-C092-47E0-B6A9-4C84D96C8A0D}" type="parTrans" cxnId="{26214844-E8E3-41B6-A586-8454160C3A5D}">
      <dgm:prSet/>
      <dgm:spPr/>
      <dgm:t>
        <a:bodyPr/>
        <a:lstStyle/>
        <a:p>
          <a:endParaRPr lang="it-IT"/>
        </a:p>
      </dgm:t>
    </dgm:pt>
    <dgm:pt modelId="{B99717A3-ED76-46FD-9000-D3FAC4DFFAE3}" type="sibTrans" cxnId="{26214844-E8E3-41B6-A586-8454160C3A5D}">
      <dgm:prSet/>
      <dgm:spPr/>
      <dgm:t>
        <a:bodyPr/>
        <a:lstStyle/>
        <a:p>
          <a:endParaRPr lang="it-IT"/>
        </a:p>
      </dgm:t>
    </dgm:pt>
    <dgm:pt modelId="{44F0D8F3-3A0B-4495-A43D-C9DEF477CD33}" type="pres">
      <dgm:prSet presAssocID="{3B377C19-4983-4190-A716-FACC9CE10943}" presName="Name0" presStyleCnt="0">
        <dgm:presLayoutVars>
          <dgm:dir/>
          <dgm:resizeHandles/>
        </dgm:presLayoutVars>
      </dgm:prSet>
      <dgm:spPr/>
    </dgm:pt>
    <dgm:pt modelId="{3C9340B7-FEB6-476C-B565-147C099C78D1}" type="pres">
      <dgm:prSet presAssocID="{61088EDB-55C1-4715-B820-D24D8562B639}" presName="compNode" presStyleCnt="0"/>
      <dgm:spPr/>
    </dgm:pt>
    <dgm:pt modelId="{0C825D1A-0B76-4972-AD12-AA26C44C64E2}" type="pres">
      <dgm:prSet presAssocID="{61088EDB-55C1-4715-B820-D24D8562B639}" presName="dummyConnPt" presStyleCnt="0"/>
      <dgm:spPr/>
    </dgm:pt>
    <dgm:pt modelId="{E595AF11-DCA8-436D-BEDE-7E6669C17116}" type="pres">
      <dgm:prSet presAssocID="{61088EDB-55C1-4715-B820-D24D8562B639}" presName="node" presStyleLbl="node1" presStyleIdx="0" presStyleCnt="5" custLinFactX="-6837" custLinFactNeighborX="-100000" custLinFactNeighborY="2053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C649DD-B586-4F29-87B9-F3BE8EA4D08F}" type="pres">
      <dgm:prSet presAssocID="{8111F8B4-6765-4D5C-9716-E577E6505D5B}" presName="sibTrans" presStyleLbl="bgSibTrans2D1" presStyleIdx="0" presStyleCnt="4"/>
      <dgm:spPr/>
      <dgm:t>
        <a:bodyPr/>
        <a:lstStyle/>
        <a:p>
          <a:endParaRPr lang="it-IT"/>
        </a:p>
      </dgm:t>
    </dgm:pt>
    <dgm:pt modelId="{B868759C-845C-48AB-8727-A1116212C754}" type="pres">
      <dgm:prSet presAssocID="{63006076-659D-41E2-9E90-B1ACDBB2024C}" presName="compNode" presStyleCnt="0"/>
      <dgm:spPr/>
    </dgm:pt>
    <dgm:pt modelId="{1BB9565E-5DC6-4DAF-8166-7BDE8CFE69E4}" type="pres">
      <dgm:prSet presAssocID="{63006076-659D-41E2-9E90-B1ACDBB2024C}" presName="dummyConnPt" presStyleCnt="0"/>
      <dgm:spPr/>
    </dgm:pt>
    <dgm:pt modelId="{300D9B8E-94D7-423F-A165-1CC2157E596D}" type="pres">
      <dgm:prSet presAssocID="{63006076-659D-41E2-9E90-B1ACDBB2024C}" presName="node" presStyleLbl="node1" presStyleIdx="1" presStyleCnt="5" custScaleX="157734" custScaleY="155646" custLinFactX="-11203" custLinFactY="7912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162CFA-AB6C-4715-A26E-05526954A07A}" type="pres">
      <dgm:prSet presAssocID="{7291467C-29FD-417C-94A1-84811D945D6B}" presName="sibTrans" presStyleLbl="bgSibTrans2D1" presStyleIdx="1" presStyleCnt="4"/>
      <dgm:spPr/>
      <dgm:t>
        <a:bodyPr/>
        <a:lstStyle/>
        <a:p>
          <a:endParaRPr lang="it-IT"/>
        </a:p>
      </dgm:t>
    </dgm:pt>
    <dgm:pt modelId="{13DF101C-A0CF-44CC-9696-FAEC69587FD6}" type="pres">
      <dgm:prSet presAssocID="{35F7F361-4B69-4F35-9123-C73AF456BEF6}" presName="compNode" presStyleCnt="0"/>
      <dgm:spPr/>
    </dgm:pt>
    <dgm:pt modelId="{740A629E-5857-46CD-9998-5680DDE03BA9}" type="pres">
      <dgm:prSet presAssocID="{35F7F361-4B69-4F35-9123-C73AF456BEF6}" presName="dummyConnPt" presStyleCnt="0"/>
      <dgm:spPr/>
    </dgm:pt>
    <dgm:pt modelId="{75116A5E-9B95-4823-A4B0-A01445030334}" type="pres">
      <dgm:prSet presAssocID="{35F7F361-4B69-4F35-9123-C73AF456BEF6}" presName="node" presStyleLbl="node1" presStyleIdx="2" presStyleCnt="5" custScaleX="133059" custScaleY="212683" custLinFactY="-100000" custLinFactNeighborX="59094" custLinFactNeighborY="-1574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8C0A210-C44F-47C4-844E-6A04828B3543}" type="pres">
      <dgm:prSet presAssocID="{811E5B18-C931-413C-A16E-88E3E5626107}" presName="sibTrans" presStyleLbl="bgSibTrans2D1" presStyleIdx="2" presStyleCnt="4"/>
      <dgm:spPr/>
      <dgm:t>
        <a:bodyPr/>
        <a:lstStyle/>
        <a:p>
          <a:endParaRPr lang="it-IT"/>
        </a:p>
      </dgm:t>
    </dgm:pt>
    <dgm:pt modelId="{154C76C4-A964-49FD-B2A1-B160F15B8900}" type="pres">
      <dgm:prSet presAssocID="{DE23EE86-8A0D-436C-829A-C61442BB417E}" presName="compNode" presStyleCnt="0"/>
      <dgm:spPr/>
    </dgm:pt>
    <dgm:pt modelId="{73B72FF1-D611-4E30-9D40-1A8137A69A2E}" type="pres">
      <dgm:prSet presAssocID="{DE23EE86-8A0D-436C-829A-C61442BB417E}" presName="dummyConnPt" presStyleCnt="0"/>
      <dgm:spPr/>
    </dgm:pt>
    <dgm:pt modelId="{5FC41C84-5AD4-4B90-912B-72D822077E3A}" type="pres">
      <dgm:prSet presAssocID="{DE23EE86-8A0D-436C-829A-C61442BB417E}" presName="node" presStyleLbl="node1" presStyleIdx="3" presStyleCnt="5" custScaleX="136106" custScaleY="141179" custLinFactY="-142779" custLinFactNeighborX="63987" custLinFactNeighborY="-2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52FD0F-DE33-47DE-9454-CB75E61479EB}" type="pres">
      <dgm:prSet presAssocID="{B99717A3-ED76-46FD-9000-D3FAC4DFFAE3}" presName="sibTrans" presStyleLbl="bgSibTrans2D1" presStyleIdx="3" presStyleCnt="4"/>
      <dgm:spPr/>
      <dgm:t>
        <a:bodyPr/>
        <a:lstStyle/>
        <a:p>
          <a:endParaRPr lang="it-IT"/>
        </a:p>
      </dgm:t>
    </dgm:pt>
    <dgm:pt modelId="{13357E8B-503F-429B-B003-F4834C67F4A1}" type="pres">
      <dgm:prSet presAssocID="{83297D7F-7C1C-4565-8EC9-C03FD9C5CA36}" presName="compNode" presStyleCnt="0"/>
      <dgm:spPr/>
    </dgm:pt>
    <dgm:pt modelId="{48C0FE3A-C1BF-4B2C-A722-AF1893ED0C65}" type="pres">
      <dgm:prSet presAssocID="{83297D7F-7C1C-4565-8EC9-C03FD9C5CA36}" presName="dummyConnPt" presStyleCnt="0"/>
      <dgm:spPr/>
    </dgm:pt>
    <dgm:pt modelId="{BC51B6AB-05A9-4E01-9764-2C22A33A027C}" type="pres">
      <dgm:prSet presAssocID="{83297D7F-7C1C-4565-8EC9-C03FD9C5CA36}" presName="node" presStyleLbl="node1" presStyleIdx="4" presStyleCnt="5" custScaleX="182751" custScaleY="252423" custLinFactY="48782" custLinFactNeighborX="30108" custLinFactNeighborY="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35D3CD-D64D-405D-A27E-EEDFE09F3711}" type="presOf" srcId="{83297D7F-7C1C-4565-8EC9-C03FD9C5CA36}" destId="{BC51B6AB-05A9-4E01-9764-2C22A33A027C}" srcOrd="0" destOrd="0" presId="urn:microsoft.com/office/officeart/2005/8/layout/bProcess4"/>
    <dgm:cxn modelId="{E16F9FDD-CBF1-4F3E-8344-CCAB8A3D1B3C}" type="presOf" srcId="{35F7F361-4B69-4F35-9123-C73AF456BEF6}" destId="{75116A5E-9B95-4823-A4B0-A01445030334}" srcOrd="0" destOrd="0" presId="urn:microsoft.com/office/officeart/2005/8/layout/bProcess4"/>
    <dgm:cxn modelId="{26214844-E8E3-41B6-A586-8454160C3A5D}" srcId="{3B377C19-4983-4190-A716-FACC9CE10943}" destId="{DE23EE86-8A0D-436C-829A-C61442BB417E}" srcOrd="3" destOrd="0" parTransId="{DB1C993F-C092-47E0-B6A9-4C84D96C8A0D}" sibTransId="{B99717A3-ED76-46FD-9000-D3FAC4DFFAE3}"/>
    <dgm:cxn modelId="{7A59208D-91ED-463D-B362-EE7345C0C1AE}" type="presOf" srcId="{DE23EE86-8A0D-436C-829A-C61442BB417E}" destId="{5FC41C84-5AD4-4B90-912B-72D822077E3A}" srcOrd="0" destOrd="0" presId="urn:microsoft.com/office/officeart/2005/8/layout/bProcess4"/>
    <dgm:cxn modelId="{A1CC0EB0-1ED2-4980-9046-FA7ACD6D0D18}" type="presOf" srcId="{8111F8B4-6765-4D5C-9716-E577E6505D5B}" destId="{D8C649DD-B586-4F29-87B9-F3BE8EA4D08F}" srcOrd="0" destOrd="0" presId="urn:microsoft.com/office/officeart/2005/8/layout/bProcess4"/>
    <dgm:cxn modelId="{F1CC0C87-1FE2-4371-AFC2-4AE352EF71E3}" type="presOf" srcId="{B99717A3-ED76-46FD-9000-D3FAC4DFFAE3}" destId="{A052FD0F-DE33-47DE-9454-CB75E61479EB}" srcOrd="0" destOrd="0" presId="urn:microsoft.com/office/officeart/2005/8/layout/bProcess4"/>
    <dgm:cxn modelId="{0772F173-8D9D-4D03-8590-C9990D4C8E06}" type="presOf" srcId="{61088EDB-55C1-4715-B820-D24D8562B639}" destId="{E595AF11-DCA8-436D-BEDE-7E6669C17116}" srcOrd="0" destOrd="0" presId="urn:microsoft.com/office/officeart/2005/8/layout/bProcess4"/>
    <dgm:cxn modelId="{799DF3D8-05D8-44ED-8F0B-E2D7D39FBBF3}" type="presOf" srcId="{63006076-659D-41E2-9E90-B1ACDBB2024C}" destId="{300D9B8E-94D7-423F-A165-1CC2157E596D}" srcOrd="0" destOrd="0" presId="urn:microsoft.com/office/officeart/2005/8/layout/bProcess4"/>
    <dgm:cxn modelId="{434A9E20-4579-4BFD-BEE0-321826B120F3}" type="presOf" srcId="{3B377C19-4983-4190-A716-FACC9CE10943}" destId="{44F0D8F3-3A0B-4495-A43D-C9DEF477CD33}" srcOrd="0" destOrd="0" presId="urn:microsoft.com/office/officeart/2005/8/layout/bProcess4"/>
    <dgm:cxn modelId="{2B574E94-B897-43FE-A551-8B77D585ED75}" srcId="{3B377C19-4983-4190-A716-FACC9CE10943}" destId="{63006076-659D-41E2-9E90-B1ACDBB2024C}" srcOrd="1" destOrd="0" parTransId="{5543BB2D-9C6E-4E7F-84C4-96C93F2E82FD}" sibTransId="{7291467C-29FD-417C-94A1-84811D945D6B}"/>
    <dgm:cxn modelId="{F6F80550-EA2F-4A07-B3F5-80A6C7D20CB9}" type="presOf" srcId="{7291467C-29FD-417C-94A1-84811D945D6B}" destId="{71162CFA-AB6C-4715-A26E-05526954A07A}" srcOrd="0" destOrd="0" presId="urn:microsoft.com/office/officeart/2005/8/layout/bProcess4"/>
    <dgm:cxn modelId="{9A395764-4E16-4335-9565-741C6E1DD68B}" srcId="{3B377C19-4983-4190-A716-FACC9CE10943}" destId="{83297D7F-7C1C-4565-8EC9-C03FD9C5CA36}" srcOrd="4" destOrd="0" parTransId="{34299FA8-7BE6-4589-93E8-84460FFF1926}" sibTransId="{5380F89A-8527-4917-A8C9-17343BBEC148}"/>
    <dgm:cxn modelId="{3FE0F0D8-8595-4D0F-A650-C0B82099A35F}" srcId="{3B377C19-4983-4190-A716-FACC9CE10943}" destId="{35F7F361-4B69-4F35-9123-C73AF456BEF6}" srcOrd="2" destOrd="0" parTransId="{AF052C02-8FDC-4B34-8954-FC3846E19FFE}" sibTransId="{811E5B18-C931-413C-A16E-88E3E5626107}"/>
    <dgm:cxn modelId="{E7B0AA40-BDCE-4AA7-AFE4-BBBEBC63C408}" srcId="{3B377C19-4983-4190-A716-FACC9CE10943}" destId="{61088EDB-55C1-4715-B820-D24D8562B639}" srcOrd="0" destOrd="0" parTransId="{699523FD-6569-4756-8212-29C1F49ECF51}" sibTransId="{8111F8B4-6765-4D5C-9716-E577E6505D5B}"/>
    <dgm:cxn modelId="{B9D4B687-49C7-487B-BCCD-CF4FD18CF9FE}" type="presOf" srcId="{811E5B18-C931-413C-A16E-88E3E5626107}" destId="{48C0A210-C44F-47C4-844E-6A04828B3543}" srcOrd="0" destOrd="0" presId="urn:microsoft.com/office/officeart/2005/8/layout/bProcess4"/>
    <dgm:cxn modelId="{D4C12A56-4FA4-4A65-9A82-CDA83BB61909}" type="presParOf" srcId="{44F0D8F3-3A0B-4495-A43D-C9DEF477CD33}" destId="{3C9340B7-FEB6-476C-B565-147C099C78D1}" srcOrd="0" destOrd="0" presId="urn:microsoft.com/office/officeart/2005/8/layout/bProcess4"/>
    <dgm:cxn modelId="{1670C7EE-E9E9-4011-B75E-E333F94B5337}" type="presParOf" srcId="{3C9340B7-FEB6-476C-B565-147C099C78D1}" destId="{0C825D1A-0B76-4972-AD12-AA26C44C64E2}" srcOrd="0" destOrd="0" presId="urn:microsoft.com/office/officeart/2005/8/layout/bProcess4"/>
    <dgm:cxn modelId="{FDEB4BEB-67A1-4008-A17D-1B452D628089}" type="presParOf" srcId="{3C9340B7-FEB6-476C-B565-147C099C78D1}" destId="{E595AF11-DCA8-436D-BEDE-7E6669C17116}" srcOrd="1" destOrd="0" presId="urn:microsoft.com/office/officeart/2005/8/layout/bProcess4"/>
    <dgm:cxn modelId="{D737F831-BE66-4848-8EA0-B95901FBA32F}" type="presParOf" srcId="{44F0D8F3-3A0B-4495-A43D-C9DEF477CD33}" destId="{D8C649DD-B586-4F29-87B9-F3BE8EA4D08F}" srcOrd="1" destOrd="0" presId="urn:microsoft.com/office/officeart/2005/8/layout/bProcess4"/>
    <dgm:cxn modelId="{06788363-7EA5-4700-9FA2-3021AA93F4D4}" type="presParOf" srcId="{44F0D8F3-3A0B-4495-A43D-C9DEF477CD33}" destId="{B868759C-845C-48AB-8727-A1116212C754}" srcOrd="2" destOrd="0" presId="urn:microsoft.com/office/officeart/2005/8/layout/bProcess4"/>
    <dgm:cxn modelId="{02E61741-4857-4221-B6E2-9A9F99F72ED2}" type="presParOf" srcId="{B868759C-845C-48AB-8727-A1116212C754}" destId="{1BB9565E-5DC6-4DAF-8166-7BDE8CFE69E4}" srcOrd="0" destOrd="0" presId="urn:microsoft.com/office/officeart/2005/8/layout/bProcess4"/>
    <dgm:cxn modelId="{143156E1-6565-4CB4-AC3B-311DDD0FA7EE}" type="presParOf" srcId="{B868759C-845C-48AB-8727-A1116212C754}" destId="{300D9B8E-94D7-423F-A165-1CC2157E596D}" srcOrd="1" destOrd="0" presId="urn:microsoft.com/office/officeart/2005/8/layout/bProcess4"/>
    <dgm:cxn modelId="{0ADDBBF3-1232-4146-8406-670886724BA1}" type="presParOf" srcId="{44F0D8F3-3A0B-4495-A43D-C9DEF477CD33}" destId="{71162CFA-AB6C-4715-A26E-05526954A07A}" srcOrd="3" destOrd="0" presId="urn:microsoft.com/office/officeart/2005/8/layout/bProcess4"/>
    <dgm:cxn modelId="{63856849-04A4-4181-93CA-F38205472AB3}" type="presParOf" srcId="{44F0D8F3-3A0B-4495-A43D-C9DEF477CD33}" destId="{13DF101C-A0CF-44CC-9696-FAEC69587FD6}" srcOrd="4" destOrd="0" presId="urn:microsoft.com/office/officeart/2005/8/layout/bProcess4"/>
    <dgm:cxn modelId="{E9ACA0C4-C56F-4091-A0B1-5B0893F3FBFC}" type="presParOf" srcId="{13DF101C-A0CF-44CC-9696-FAEC69587FD6}" destId="{740A629E-5857-46CD-9998-5680DDE03BA9}" srcOrd="0" destOrd="0" presId="urn:microsoft.com/office/officeart/2005/8/layout/bProcess4"/>
    <dgm:cxn modelId="{AC574A67-2B15-4CDA-88B4-28C9D91D75F3}" type="presParOf" srcId="{13DF101C-A0CF-44CC-9696-FAEC69587FD6}" destId="{75116A5E-9B95-4823-A4B0-A01445030334}" srcOrd="1" destOrd="0" presId="urn:microsoft.com/office/officeart/2005/8/layout/bProcess4"/>
    <dgm:cxn modelId="{F0E9F58F-37BE-4CED-B05D-11D31356E03F}" type="presParOf" srcId="{44F0D8F3-3A0B-4495-A43D-C9DEF477CD33}" destId="{48C0A210-C44F-47C4-844E-6A04828B3543}" srcOrd="5" destOrd="0" presId="urn:microsoft.com/office/officeart/2005/8/layout/bProcess4"/>
    <dgm:cxn modelId="{AF5BC087-838C-47CE-8ABD-230CCCC3CB09}" type="presParOf" srcId="{44F0D8F3-3A0B-4495-A43D-C9DEF477CD33}" destId="{154C76C4-A964-49FD-B2A1-B160F15B8900}" srcOrd="6" destOrd="0" presId="urn:microsoft.com/office/officeart/2005/8/layout/bProcess4"/>
    <dgm:cxn modelId="{549B6F4D-3160-47A1-8A79-5F3F82E171D8}" type="presParOf" srcId="{154C76C4-A964-49FD-B2A1-B160F15B8900}" destId="{73B72FF1-D611-4E30-9D40-1A8137A69A2E}" srcOrd="0" destOrd="0" presId="urn:microsoft.com/office/officeart/2005/8/layout/bProcess4"/>
    <dgm:cxn modelId="{700DFD09-F5E6-4DA0-96E2-0F19054B4B06}" type="presParOf" srcId="{154C76C4-A964-49FD-B2A1-B160F15B8900}" destId="{5FC41C84-5AD4-4B90-912B-72D822077E3A}" srcOrd="1" destOrd="0" presId="urn:microsoft.com/office/officeart/2005/8/layout/bProcess4"/>
    <dgm:cxn modelId="{699FC56F-2E47-4C02-B5ED-DB0E17DEFA63}" type="presParOf" srcId="{44F0D8F3-3A0B-4495-A43D-C9DEF477CD33}" destId="{A052FD0F-DE33-47DE-9454-CB75E61479EB}" srcOrd="7" destOrd="0" presId="urn:microsoft.com/office/officeart/2005/8/layout/bProcess4"/>
    <dgm:cxn modelId="{4CA382F5-F35D-4F9F-856F-7D423A58DA53}" type="presParOf" srcId="{44F0D8F3-3A0B-4495-A43D-C9DEF477CD33}" destId="{13357E8B-503F-429B-B003-F4834C67F4A1}" srcOrd="8" destOrd="0" presId="urn:microsoft.com/office/officeart/2005/8/layout/bProcess4"/>
    <dgm:cxn modelId="{464CA974-BE64-4DCC-BFA1-781C6F2BEDB0}" type="presParOf" srcId="{13357E8B-503F-429B-B003-F4834C67F4A1}" destId="{48C0FE3A-C1BF-4B2C-A722-AF1893ED0C65}" srcOrd="0" destOrd="0" presId="urn:microsoft.com/office/officeart/2005/8/layout/bProcess4"/>
    <dgm:cxn modelId="{502782A1-E63B-409E-837C-15E0FD9B3917}" type="presParOf" srcId="{13357E8B-503F-429B-B003-F4834C67F4A1}" destId="{BC51B6AB-05A9-4E01-9764-2C22A33A027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0.21667</cdr:x>
      <cdr:y>0.26736</cdr:y>
    </cdr:from>
    <cdr:to>
      <cdr:x>0.39583</cdr:x>
      <cdr:y>0.51042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990600" y="733425"/>
          <a:ext cx="819150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it-IT" sz="800"/>
        </a:p>
      </cdr:txBody>
    </cdr:sp>
  </cdr:relSizeAnchor>
  <cdr:relSizeAnchor xmlns:cdr="http://schemas.openxmlformats.org/drawingml/2006/chartDrawing">
    <cdr:from>
      <cdr:x>0.1619</cdr:x>
      <cdr:y>0.42364</cdr:y>
    </cdr:from>
    <cdr:to>
      <cdr:x>0.43065</cdr:x>
      <cdr:y>0.84031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214446" y="1928826"/>
          <a:ext cx="2015891" cy="1897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BASILICATA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LAZIO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SARDEGNA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TOSCANA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VALLE </a:t>
          </a:r>
          <a:r>
            <a:rPr lang="it-IT" sz="1600" b="1" dirty="0" err="1">
              <a:solidFill>
                <a:schemeClr val="bg1"/>
              </a:solidFill>
            </a:rPr>
            <a:t>D'AOSTA</a:t>
          </a:r>
          <a:endParaRPr lang="it-IT" sz="16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CAMPANIA</a:t>
          </a:r>
        </a:p>
        <a:p xmlns:a="http://schemas.openxmlformats.org/drawingml/2006/main">
          <a:endParaRPr lang="it-IT" sz="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0.61905</cdr:x>
      <cdr:y>0.25105</cdr:y>
    </cdr:from>
    <cdr:to>
      <cdr:x>0.87947</cdr:x>
      <cdr:y>0.66425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4643470" y="1143008"/>
          <a:ext cx="1953407" cy="1881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endParaRPr lang="it-IT" sz="1000" b="1" dirty="0">
            <a:solidFill>
              <a:schemeClr val="bg1"/>
            </a:solidFill>
          </a:endParaRPr>
        </a:p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600" b="1" dirty="0">
              <a:solidFill>
                <a:schemeClr val="bg1"/>
              </a:solidFill>
              <a:latin typeface="+mn-lt"/>
              <a:ea typeface="+mn-ea"/>
              <a:cs typeface="+mn-cs"/>
            </a:rPr>
            <a:t>EMILIA ROMAGNA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LIGURIA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LOMBARDIA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PIEMONTE</a:t>
          </a:r>
        </a:p>
        <a:p xmlns:a="http://schemas.openxmlformats.org/drawingml/2006/main">
          <a:pPr algn="ctr"/>
          <a:r>
            <a:rPr lang="it-IT" sz="1600" b="1" dirty="0">
              <a:solidFill>
                <a:schemeClr val="bg1"/>
              </a:solidFill>
            </a:rPr>
            <a:t>P.A.</a:t>
          </a:r>
          <a:r>
            <a:rPr lang="it-IT" sz="1600" b="1" baseline="0" dirty="0">
              <a:solidFill>
                <a:schemeClr val="bg1"/>
              </a:solidFill>
            </a:rPr>
            <a:t> BOLZANO</a:t>
          </a:r>
        </a:p>
        <a:p xmlns:a="http://schemas.openxmlformats.org/drawingml/2006/main">
          <a:pPr algn="ctr"/>
          <a:r>
            <a:rPr lang="it-IT" sz="1600" b="1" baseline="0" dirty="0">
              <a:solidFill>
                <a:schemeClr val="bg1"/>
              </a:solidFill>
            </a:rPr>
            <a:t>P.A. TRENTO</a:t>
          </a:r>
        </a:p>
        <a:p xmlns:a="http://schemas.openxmlformats.org/drawingml/2006/main">
          <a:pPr algn="ctr"/>
          <a:r>
            <a:rPr lang="it-IT" sz="1600" b="1" baseline="0" dirty="0">
              <a:solidFill>
                <a:schemeClr val="bg1"/>
              </a:solidFill>
            </a:rPr>
            <a:t>PUGLIA</a:t>
          </a:r>
        </a:p>
        <a:p xmlns:a="http://schemas.openxmlformats.org/drawingml/2006/main">
          <a:pPr algn="ctr"/>
          <a:r>
            <a:rPr lang="it-IT" sz="1600" b="1" baseline="0" dirty="0">
              <a:solidFill>
                <a:schemeClr val="bg1"/>
              </a:solidFill>
            </a:rPr>
            <a:t>SICILIA</a:t>
          </a:r>
        </a:p>
        <a:p xmlns:a="http://schemas.openxmlformats.org/drawingml/2006/main">
          <a:pPr algn="ctr"/>
          <a:r>
            <a:rPr lang="it-IT" sz="1600" b="1" baseline="0" dirty="0">
              <a:solidFill>
                <a:schemeClr val="bg1"/>
              </a:solidFill>
            </a:rPr>
            <a:t>VENETO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163289C-5B53-4330-8ADC-ABE8014D6FE0}" type="datetime1">
              <a:rPr lang="it-IT"/>
              <a:pPr>
                <a:defRPr/>
              </a:pPr>
              <a:t>15/10/2012</a:t>
            </a:fld>
            <a:endParaRPr lang="it-IT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it-IT"/>
              <a:t>SLIDE N.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B990C47-A1B3-4FC5-B9A5-D8BB06ADA7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46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24CCF8-0FC6-4393-8A3D-DF5141725734}" type="datetime1">
              <a:rPr lang="it-IT"/>
              <a:pPr>
                <a:defRPr/>
              </a:pPr>
              <a:t>15/10/2012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it-IT"/>
              <a:t>SLIDE N.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D63D33-E6A5-4386-A261-800E4ACD08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0325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piè di pagina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smtClean="0"/>
              <a:t>SLIDE N.</a:t>
            </a:r>
          </a:p>
        </p:txBody>
      </p:sp>
      <p:sp>
        <p:nvSpPr>
          <p:cNvPr id="37891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378935-B824-4531-9C4A-AEB779680FB4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3789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37894" name="Segnaposto numero diapositiva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7F8532-77E2-4216-8340-BF63B52695C0}" type="slidenum">
              <a:rPr lang="it-IT" sz="1200"/>
              <a:pPr algn="r"/>
              <a:t>1</a:t>
            </a:fld>
            <a:endParaRPr 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Albo nell’ accezione corrente</a:t>
            </a: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SLIDE N.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D63D33-E6A5-4386-A261-800E4ACD0897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SLIDE N.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D63D33-E6A5-4386-A261-800E4ACD0897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dirty="0" smtClean="0"/>
          </a:p>
        </p:txBody>
      </p:sp>
      <p:sp>
        <p:nvSpPr>
          <p:cNvPr id="18436" name="Segnaposto piè di pagina 3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it-IT" smtClean="0"/>
              <a:t>SLIDE N.</a:t>
            </a:r>
          </a:p>
        </p:txBody>
      </p:sp>
      <p:sp>
        <p:nvSpPr>
          <p:cNvPr id="18437" name="Segnaposto numero diapositiva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E8051B-100D-4601-975F-CB69E234B43E}" type="slidenum">
              <a:rPr lang="it-IT" smtClean="0"/>
              <a:pPr/>
              <a:t>20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:\Documenti\Regione Veneto\Centro Regionale ECM\modelli e loghi\Loghi\head-sfumata-giallo_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c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214313"/>
            <a:ext cx="85725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5271D-B54F-448D-9B94-BD3A7D5463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3060700" algn="ctr"/>
                <a:tab pos="6119813" algn="r"/>
              </a:tabLst>
              <a:defRPr/>
            </a:pPr>
            <a:endParaRPr lang="it-IT" sz="900">
              <a:ea typeface="Times New Roman" pitchFamily="18" charset="0"/>
              <a:cs typeface="Arial" charset="0"/>
            </a:endParaRPr>
          </a:p>
        </p:txBody>
      </p:sp>
      <p:pic>
        <p:nvPicPr>
          <p:cNvPr id="6" name="Picture 5" descr="ec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758138" cy="84615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52596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A8CED1-3F44-4EBE-A97F-6EAFCA25177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9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2928938" y="635793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ec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3060700" algn="ctr"/>
                <a:tab pos="6119813" algn="r"/>
              </a:tabLst>
              <a:defRPr/>
            </a:pPr>
            <a:r>
              <a:rPr lang="it-IT" sz="9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Centro Regionale di Riferimento – Educazione Continua in Medicina – ECM</a:t>
            </a:r>
            <a:endParaRPr lang="it-IT" sz="900" i="1" dirty="0">
              <a:latin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A82DD-FE44-43D1-B275-33EC27E3C6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ec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686700" cy="98903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861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861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4988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4988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0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11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866D3-3108-404B-A316-7C9FAB573A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 descr="ec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142875"/>
            <a:ext cx="7143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5906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1C9D-0849-430C-A4FD-C7B44A955C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:\Documenti\Regione Veneto\Centro Regionale ECM\modelli e loghi\Loghi\head-sfumata-giallo_VER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50" y="0"/>
            <a:ext cx="857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2143125" y="6413500"/>
            <a:ext cx="42862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3060700" algn="ctr"/>
                <a:tab pos="6119813" algn="r"/>
              </a:tabLst>
              <a:defRPr/>
            </a:pPr>
            <a:r>
              <a:rPr lang="it-IT" sz="9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Centro Regionale di Riferimento – Educazione Continua in Medicina – ECM</a:t>
            </a:r>
            <a:endParaRPr lang="it-IT" sz="900" dirty="0">
              <a:latin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7C50-0E4B-47FF-873F-56E1C09CA1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2D475-4EA8-4335-9D84-F20EA9ED67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57B1-0C74-4CDC-9986-542807BCE4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47255-95EE-49C4-9735-D4C6871247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B5949F-F401-4295-BA14-F753441721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77" r:id="rId7"/>
    <p:sldLayoutId id="2147483876" r:id="rId8"/>
    <p:sldLayoutId id="214748387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2592288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it-IT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L’ALBO NAZIONALE E REGIONALE DEI PROVIDER</a:t>
            </a:r>
            <a:br>
              <a:rPr lang="it-IT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composizione, distribuzione e tipologie delle 		offerte formative</a:t>
            </a:r>
            <a:endParaRPr lang="it-IT" sz="2800" b="1" dirty="0" smtClean="0">
              <a:solidFill>
                <a:schemeClr val="accent6"/>
              </a:solidFill>
            </a:endParaRPr>
          </a:p>
        </p:txBody>
      </p:sp>
      <p:sp>
        <p:nvSpPr>
          <p:cNvPr id="10243" name="Sottotitolo 2"/>
          <p:cNvSpPr>
            <a:spLocks noGrp="1"/>
          </p:cNvSpPr>
          <p:nvPr>
            <p:ph type="subTitle" idx="1"/>
          </p:nvPr>
        </p:nvSpPr>
        <p:spPr>
          <a:xfrm>
            <a:off x="899592" y="3717032"/>
            <a:ext cx="6840760" cy="292724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it-IT" altLang="ja-JP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it-IT" altLang="ja-JP" sz="20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it-IT" altLang="ja-JP" sz="2000" b="1" dirty="0" smtClean="0">
                <a:solidFill>
                  <a:schemeClr val="tx2">
                    <a:lumMod val="75000"/>
                  </a:schemeClr>
                </a:solidFill>
              </a:rPr>
              <a:t>Forum ECM</a:t>
            </a:r>
          </a:p>
          <a:p>
            <a:pPr>
              <a:lnSpc>
                <a:spcPct val="80000"/>
              </a:lnSpc>
              <a:defRPr/>
            </a:pPr>
            <a:r>
              <a:rPr lang="it-IT" altLang="ja-JP" sz="2000" b="1" dirty="0" smtClean="0">
                <a:solidFill>
                  <a:schemeClr val="tx2">
                    <a:lumMod val="75000"/>
                  </a:schemeClr>
                </a:solidFill>
              </a:rPr>
              <a:t>Quarta</a:t>
            </a: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</a:rPr>
              <a:t> Conferenza Nazionale</a:t>
            </a:r>
          </a:p>
          <a:p>
            <a:pPr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</a:rPr>
              <a:t> sulla Formazione Continua in Medicina</a:t>
            </a:r>
          </a:p>
          <a:p>
            <a:pPr>
              <a:lnSpc>
                <a:spcPct val="80000"/>
              </a:lnSpc>
              <a:defRPr/>
            </a:pPr>
            <a:r>
              <a:rPr lang="it-IT" sz="2000" b="1" dirty="0" err="1" smtClean="0">
                <a:solidFill>
                  <a:schemeClr val="tx2">
                    <a:lumMod val="75000"/>
                  </a:schemeClr>
                </a:solidFill>
              </a:rPr>
              <a:t>Cernobbio</a:t>
            </a:r>
            <a:endParaRPr lang="it-I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</a:rPr>
              <a:t>15-16 OTTOBRE 2012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it-IT" sz="20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tx2">
                    <a:lumMod val="75000"/>
                  </a:schemeClr>
                </a:solidFill>
              </a:rPr>
              <a:t>Maria Teresa Manoni</a:t>
            </a:r>
          </a:p>
          <a:p>
            <a:pPr>
              <a:lnSpc>
                <a:spcPct val="80000"/>
              </a:lnSpc>
              <a:defRPr/>
            </a:pPr>
            <a:r>
              <a:rPr lang="it-IT" sz="1800" b="1" dirty="0" smtClean="0">
                <a:solidFill>
                  <a:schemeClr val="bg1">
                    <a:lumMod val="95000"/>
                  </a:schemeClr>
                </a:solidFill>
              </a:rPr>
              <a:t>Commissione Nazionale per la Formazione Continua</a:t>
            </a:r>
          </a:p>
        </p:txBody>
      </p:sp>
      <p:pic>
        <p:nvPicPr>
          <p:cNvPr id="5" name="Picture 8" descr="FORUM E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95600"/>
            <a:ext cx="19050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INFORMAZIONI SULL’ATTIVITA’ DEL PROVIDER</a:t>
            </a:r>
            <a:endParaRPr lang="it-IT" sz="2800" dirty="0">
              <a:latin typeface="Bookman Old Style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8064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58138" cy="1224136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L’ALBO COME </a:t>
            </a:r>
            <a:b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GARANZIA DELLA QUALITA’ della formazione erogata dai Provider </a:t>
            </a:r>
            <a:r>
              <a:rPr lang="it-IT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……</a:t>
            </a: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714488"/>
            <a:ext cx="7312326" cy="4186254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	</a:t>
            </a:r>
          </a:p>
          <a:p>
            <a:pPr algn="just">
              <a:buNone/>
            </a:pPr>
            <a:r>
              <a:rPr lang="it-IT" dirty="0" smtClean="0"/>
              <a:t>	la CNFC rende pubblicamente consultabili i </a:t>
            </a:r>
            <a:r>
              <a:rPr lang="it-IT" u="sng" dirty="0" smtClean="0"/>
              <a:t>rilievi</a:t>
            </a:r>
            <a:r>
              <a:rPr lang="it-IT" dirty="0" smtClean="0"/>
              <a:t>, le </a:t>
            </a:r>
            <a:r>
              <a:rPr lang="it-IT" u="sng" dirty="0" smtClean="0"/>
              <a:t>sanzioni</a:t>
            </a:r>
            <a:r>
              <a:rPr lang="it-IT" dirty="0" smtClean="0"/>
              <a:t> e le eventuali </a:t>
            </a:r>
            <a:r>
              <a:rPr lang="it-IT" u="sng" dirty="0" smtClean="0"/>
              <a:t>criticità</a:t>
            </a:r>
            <a:r>
              <a:rPr lang="it-IT" dirty="0" smtClean="0"/>
              <a:t> rilevate sull’attività svolta dal Provider che sono segnalate dai diversi </a:t>
            </a:r>
            <a:r>
              <a:rPr lang="it-IT" u="sng" dirty="0" smtClean="0"/>
              <a:t>organismi</a:t>
            </a:r>
            <a:r>
              <a:rPr lang="it-IT" dirty="0" smtClean="0"/>
              <a:t> di controllo e monitoraggio previsti sia a livello nazionale che locale ….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 CHE SONO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714488"/>
            <a:ext cx="7312326" cy="4186254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	</a:t>
            </a:r>
          </a:p>
          <a:p>
            <a:pPr algn="just">
              <a:buNone/>
            </a:pPr>
            <a:r>
              <a:rPr lang="it-IT" dirty="0" smtClean="0"/>
              <a:t>	</a:t>
            </a:r>
            <a:r>
              <a:rPr lang="it-IT" b="1" dirty="0" smtClean="0"/>
              <a:t>Osservatorio nazionale</a:t>
            </a:r>
            <a:r>
              <a:rPr lang="it-IT" dirty="0" smtClean="0"/>
              <a:t> e la rete degli </a:t>
            </a:r>
            <a:r>
              <a:rPr lang="it-IT" b="1" dirty="0" smtClean="0"/>
              <a:t>Osservatori regionali</a:t>
            </a:r>
            <a:r>
              <a:rPr lang="it-IT" dirty="0" smtClean="0"/>
              <a:t> per la qualità della Formazione Continua (ONFOCS)</a:t>
            </a:r>
          </a:p>
          <a:p>
            <a:pPr algn="just">
              <a:buNone/>
            </a:pPr>
            <a:r>
              <a:rPr lang="it-IT" b="1" dirty="0" smtClean="0"/>
              <a:t>	Comitato di Garanzia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ALBO NAZIONALE DEI PROVIDER</a:t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 OFFERTA FORMATIVA </a:t>
            </a:r>
            <a:endParaRPr lang="it-IT" sz="4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066130"/>
          </a:xfrm>
        </p:spPr>
        <p:txBody>
          <a:bodyPr/>
          <a:lstStyle/>
          <a:p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PROVIDER NAZIONALI ECM</a:t>
            </a:r>
            <a:endParaRPr lang="it-IT" sz="3200" dirty="0">
              <a:latin typeface="Bookman Old Style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67544" y="1196752"/>
          <a:ext cx="7128792" cy="518457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5560430"/>
                <a:gridCol w="1568362"/>
              </a:tblGrid>
              <a:tr h="541151"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STATO</a:t>
                      </a:r>
                      <a:r>
                        <a:rPr lang="it-IT" b="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  PROVIDER</a:t>
                      </a:r>
                      <a:endParaRPr lang="it-IT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4589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ACCREDITATI PROVVISORIAMENTE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982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3346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DINIEGO ACCREDITAMENTO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463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9825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IN VALUTAZIONE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285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3791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INSERITI PARZIALMENTE E NON VALIDATI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1.250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CANCELLATI</a:t>
                      </a:r>
                      <a:r>
                        <a:rPr lang="it-IT" sz="1600" baseline="0" dirty="0" smtClean="0">
                          <a:latin typeface="Bookman Old Style" pitchFamily="18" charset="0"/>
                        </a:rPr>
                        <a:t> / SOSPESI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14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012477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TOTALE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Bookman Old Style" pitchFamily="18" charset="0"/>
                        </a:rPr>
                        <a:t>2.994</a:t>
                      </a:r>
                      <a:endParaRPr lang="it-IT" sz="1600" dirty="0">
                        <a:latin typeface="Bookman Old Style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23528" y="620688"/>
          <a:ext cx="7776864" cy="53285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42251"/>
                <a:gridCol w="1234613"/>
              </a:tblGrid>
              <a:tr h="361337">
                <a:tc gridSpan="2">
                  <a:txBody>
                    <a:bodyPr/>
                    <a:lstStyle/>
                    <a:p>
                      <a:pPr lvl="1" algn="ctr"/>
                      <a:r>
                        <a:rPr lang="it-IT" sz="1600" b="1" dirty="0" smtClean="0">
                          <a:latin typeface="Bookman Old Style" pitchFamily="18" charset="0"/>
                        </a:rPr>
                        <a:t>TIPOLOGIA</a:t>
                      </a:r>
                      <a:r>
                        <a:rPr lang="it-IT" sz="1600" b="1" baseline="0" dirty="0" smtClean="0">
                          <a:latin typeface="Bookman Old Style" pitchFamily="18" charset="0"/>
                        </a:rPr>
                        <a:t>  PROVIDER  ACCREDITATI  PROVVISORIAMENTE</a:t>
                      </a:r>
                      <a:endParaRPr lang="it-IT" sz="16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1" algn="ctr"/>
                      <a:endParaRPr lang="it-IT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SOCIETÀ, AGENZIE ED ENTI  PRIVATI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642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SOCIETÀ SCIENTIFICHE E ASSOCIAZIONI PROFESSIONALI IN CAMPO SANITARIO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165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CASE EDITRICI SCIENTIFICHE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47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ORDINI E COLLEGI DELLE PROFESSIONI SANITARIE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34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UNIVERSITÀ, FACOLTÀ E DIPARTIMENTI UNIVERSITARI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FONDAZIONI A CARATTERE SCIENTIFICO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20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AZIENDE SANITARIE (AZ. USL, AZ. OSPEDALIERE, POLICLINICI)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latin typeface="Bookman Old Style"/>
                        </a:rPr>
                        <a:t>11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latin typeface="Bookman Old Style"/>
                      </a:endParaRP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IRCCS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11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SOCIETÀ, AGENZIE ED ENTI  PUBBLICI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11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ISTITUTI SCIENTIFICI DEL SERVIZIO SANITARIO NAZIONALE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8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ISTITUTI ZOOPROFILATTICI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8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STRUTTURE DI RICOVERO PRIVATE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351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STRUTTURE DI RICOVERO PUBBLICHE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39418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Bookman Old Style" pitchFamily="18" charset="0"/>
                        </a:rPr>
                        <a:t>TOTALE</a:t>
                      </a:r>
                      <a:endParaRPr lang="it-IT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latin typeface="Bookman Old Style" pitchFamily="18" charset="0"/>
                        </a:rPr>
                        <a:t>982</a:t>
                      </a:r>
                      <a:endParaRPr lang="it-IT" sz="18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76864" cy="850106"/>
          </a:xfrm>
        </p:spPr>
        <p:txBody>
          <a:bodyPr/>
          <a:lstStyle/>
          <a:p>
            <a:pPr lvl="1"/>
            <a:r>
              <a:rPr lang="it-IT" sz="1600" dirty="0" smtClean="0">
                <a:latin typeface="Bookman Old Style" pitchFamily="18" charset="0"/>
              </a:rPr>
              <a:t>TIPOLOGIA  PROVIDER  ACCREDITATI  PROVVISORIAMENTE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1"/>
          </p:nvPr>
        </p:nvGraphicFramePr>
        <p:xfrm>
          <a:off x="107504" y="1124744"/>
          <a:ext cx="828092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92888" cy="1066130"/>
          </a:xfrm>
        </p:spPr>
        <p:txBody>
          <a:bodyPr/>
          <a:lstStyle/>
          <a:p>
            <a:r>
              <a:rPr lang="it-IT" sz="3200" dirty="0" smtClean="0">
                <a:solidFill>
                  <a:srgbClr val="000000"/>
                </a:solidFill>
                <a:latin typeface="Bookman Old Style" pitchFamily="18" charset="0"/>
              </a:rPr>
              <a:t>EVENTI</a:t>
            </a:r>
            <a:r>
              <a:rPr lang="it-IT" sz="1400" dirty="0" smtClean="0">
                <a:solidFill>
                  <a:srgbClr val="000000"/>
                </a:solidFill>
                <a:latin typeface="Bookman Old Style" pitchFamily="18" charset="0"/>
              </a:rPr>
              <a:t/>
            </a:r>
            <a:br>
              <a:rPr lang="it-IT" sz="14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it-IT" sz="1400" dirty="0" smtClean="0">
                <a:solidFill>
                  <a:srgbClr val="000000"/>
                </a:solidFill>
                <a:latin typeface="Bookman Old Style" pitchFamily="18" charset="0"/>
              </a:rPr>
              <a:t>PERIODO: 2010*-2012**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028384" cy="5330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8436"/>
                <a:gridCol w="985942"/>
                <a:gridCol w="1056366"/>
                <a:gridCol w="1267640"/>
              </a:tblGrid>
              <a:tr h="3324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PROFESSIONE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EVENTI FAD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EVENTI FSC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kern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EVENTI RES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medico chirurgo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22.240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Infermiere -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Infermiere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pediatrico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7.240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04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Area Riabilitativa  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[Fisioterapista - Logopedista - Educatore Professionale - Podologo - Ortottista/Assistente di oftalmologia - Terapista della neuro e psicomotricità dell'età evolutiva - Terapista occupazionale - Tecnico della riabilitazione psichiatrica]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6.005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tutte le professioni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2.939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farmacista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2.692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87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Area Tecnico-Sanitaria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 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[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Tecnicico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audiometrista - Tecnico sanitario laboratorio biomedico - Tecnico sanitario di radiologia medica - Tecnico di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neurofisiopatologia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2.406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biologo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2.334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odontoiatra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1.806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psicologo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1.572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87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Area Tecnica - Assistenziale</a:t>
                      </a:r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[Tecnico ortopedico - Tecnico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audioprotesista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- Tecnico della fisiopatologia cardiocircolatoria e perfusione cardiovascolare - Igienista dentale - Dietista]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1.290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ostetrica/o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826</a:t>
                      </a:r>
                    </a:p>
                  </a:txBody>
                  <a:tcPr marL="9525" marR="9525" marT="9525" marB="0" anchor="ctr"/>
                </a:tc>
              </a:tr>
              <a:tr h="34715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Professioni tecniche della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prevenzione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[Tecnico della prevenzione nell'ambiente e nei luoghi di lavoro - Assistente sanitario]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817</a:t>
                      </a: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veterinario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724</a:t>
                      </a: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chimico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542</a:t>
                      </a:r>
                    </a:p>
                  </a:txBody>
                  <a:tcPr marL="9525" marR="9525" marT="9525" marB="0" anchor="ctr"/>
                </a:tc>
              </a:tr>
              <a:tr h="25644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fisico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</a:tr>
              <a:tr h="22338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TOTALE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1.213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1.462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53.577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07504" y="980728"/>
            <a:ext cx="75608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b="0" kern="0" dirty="0" smtClean="0">
                <a:solidFill>
                  <a:srgbClr val="000000"/>
                </a:solidFill>
                <a:latin typeface="Bookman Old Style" pitchFamily="18" charset="0"/>
                <a:ea typeface="+mj-ea"/>
                <a:cs typeface="+mj-cs"/>
              </a:rPr>
              <a:t>* nel 2010 il sistema è stato attivo solo per eventi FAD</a:t>
            </a:r>
            <a:br>
              <a:rPr lang="it-IT" sz="1100" b="0" kern="0" dirty="0" smtClean="0">
                <a:solidFill>
                  <a:srgbClr val="000000"/>
                </a:solidFill>
                <a:latin typeface="Bookman Old Style" pitchFamily="18" charset="0"/>
                <a:ea typeface="+mj-ea"/>
                <a:cs typeface="+mj-cs"/>
              </a:rPr>
            </a:br>
            <a:r>
              <a:rPr lang="it-IT" sz="1100" b="0" kern="0" dirty="0" smtClean="0">
                <a:solidFill>
                  <a:srgbClr val="000000"/>
                </a:solidFill>
                <a:latin typeface="Bookman Old Style" pitchFamily="18" charset="0"/>
                <a:ea typeface="+mj-ea"/>
                <a:cs typeface="+mj-cs"/>
              </a:rPr>
              <a:t>** dati al 24 settembre 2012</a:t>
            </a:r>
            <a:endParaRPr lang="it-IT" sz="11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PROVIDER REGIONALI</a:t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ED OFFERTA FORMATIVA </a:t>
            </a:r>
            <a:endParaRPr lang="it-IT" sz="4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18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3" name="Rectangle 5"/>
          <p:cNvSpPr>
            <a:spLocks noGrp="1"/>
          </p:cNvSpPr>
          <p:nvPr>
            <p:ph type="title" idx="4294967295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PROVIDER ECM NELLE REGIONI </a:t>
            </a:r>
            <a:b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ANNO 2011</a:t>
            </a:r>
          </a:p>
        </p:txBody>
      </p:sp>
      <p:sp>
        <p:nvSpPr>
          <p:cNvPr id="17411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57158" y="1142984"/>
            <a:ext cx="3471858" cy="492922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it-IT" sz="2800" dirty="0" smtClean="0"/>
              <a:t>	</a:t>
            </a:r>
            <a:r>
              <a:rPr lang="it-IT" sz="2000" dirty="0" smtClean="0"/>
              <a:t>Accreditamento regionale </a:t>
            </a:r>
            <a:r>
              <a:rPr lang="it-IT" sz="2000" i="1" dirty="0" smtClean="0"/>
              <a:t>Provider</a:t>
            </a:r>
            <a:r>
              <a:rPr lang="it-IT" sz="2000" dirty="0" smtClean="0"/>
              <a:t> </a:t>
            </a:r>
            <a:r>
              <a:rPr lang="it-IT" sz="2000" b="1" dirty="0" smtClean="0"/>
              <a:t>operativo</a:t>
            </a:r>
            <a:r>
              <a:rPr lang="it-IT" sz="2000" dirty="0" smtClean="0"/>
              <a:t> </a:t>
            </a:r>
          </a:p>
          <a:p>
            <a:pPr>
              <a:buFont typeface="Arial" charset="0"/>
              <a:buNone/>
            </a:pPr>
            <a:endParaRPr lang="it-IT" sz="2000" dirty="0" smtClean="0"/>
          </a:p>
          <a:p>
            <a:pPr>
              <a:buFont typeface="Arial" charset="0"/>
              <a:buNone/>
            </a:pPr>
            <a:r>
              <a:rPr lang="it-IT" sz="2000" dirty="0" smtClean="0"/>
              <a:t>	Accreditamento regionale </a:t>
            </a:r>
            <a:r>
              <a:rPr lang="it-IT" sz="2000" i="1" dirty="0" smtClean="0"/>
              <a:t>Provider</a:t>
            </a:r>
            <a:r>
              <a:rPr lang="it-IT" sz="2000" dirty="0" smtClean="0"/>
              <a:t> in convenzione con </a:t>
            </a:r>
            <a:r>
              <a:rPr lang="it-IT" sz="2000" dirty="0" err="1" smtClean="0"/>
              <a:t>Agenas</a:t>
            </a:r>
            <a:r>
              <a:rPr lang="it-IT" sz="2000" dirty="0" smtClean="0"/>
              <a:t> – </a:t>
            </a:r>
            <a:r>
              <a:rPr lang="it-IT" sz="2000" b="1" dirty="0" smtClean="0"/>
              <a:t>operativo</a:t>
            </a:r>
          </a:p>
          <a:p>
            <a:pPr>
              <a:buFont typeface="Arial" charset="0"/>
              <a:buNone/>
            </a:pPr>
            <a:endParaRPr lang="it-IT" sz="2000" dirty="0" smtClean="0"/>
          </a:p>
          <a:p>
            <a:pPr>
              <a:buFont typeface="Arial" charset="0"/>
              <a:buNone/>
            </a:pPr>
            <a:r>
              <a:rPr lang="it-IT" sz="2000" dirty="0" smtClean="0"/>
              <a:t>	Accreditamento regionale </a:t>
            </a:r>
          </a:p>
          <a:p>
            <a:pPr>
              <a:buFont typeface="Arial" charset="0"/>
              <a:buNone/>
            </a:pPr>
            <a:r>
              <a:rPr lang="it-IT" sz="2000" dirty="0" smtClean="0"/>
              <a:t>	</a:t>
            </a:r>
            <a:r>
              <a:rPr lang="it-IT" sz="2000" i="1" dirty="0" smtClean="0"/>
              <a:t>Provider</a:t>
            </a:r>
            <a:r>
              <a:rPr lang="it-IT" sz="2000" dirty="0" smtClean="0"/>
              <a:t> in convenzione con </a:t>
            </a:r>
          </a:p>
          <a:p>
            <a:pPr>
              <a:buFont typeface="Arial" charset="0"/>
              <a:buNone/>
            </a:pPr>
            <a:r>
              <a:rPr lang="it-IT" sz="2000" dirty="0" smtClean="0"/>
              <a:t>	</a:t>
            </a:r>
            <a:r>
              <a:rPr lang="it-IT" sz="2000" dirty="0" err="1" smtClean="0"/>
              <a:t>Agenas</a:t>
            </a:r>
            <a:r>
              <a:rPr lang="it-IT" sz="2000" dirty="0" smtClean="0"/>
              <a:t> – </a:t>
            </a:r>
            <a:r>
              <a:rPr lang="it-IT" sz="2000" b="1" dirty="0" smtClean="0"/>
              <a:t>in fase di avvio</a:t>
            </a:r>
          </a:p>
          <a:p>
            <a:pPr>
              <a:buNone/>
            </a:pPr>
            <a:r>
              <a:rPr lang="it-IT" sz="2000" b="1" dirty="0" smtClean="0"/>
              <a:t>	</a:t>
            </a:r>
          </a:p>
          <a:p>
            <a:pPr>
              <a:buNone/>
            </a:pPr>
            <a:r>
              <a:rPr lang="it-IT" sz="2000" b="1" dirty="0" smtClean="0"/>
              <a:t>	</a:t>
            </a:r>
            <a:r>
              <a:rPr lang="it-IT" sz="2000" dirty="0" smtClean="0"/>
              <a:t>Accreditamento regionale </a:t>
            </a:r>
            <a:r>
              <a:rPr lang="it-IT" sz="2000" i="1" dirty="0" smtClean="0"/>
              <a:t>Provider</a:t>
            </a:r>
            <a:r>
              <a:rPr lang="it-IT" sz="2000" dirty="0" smtClean="0"/>
              <a:t> ….. in corso di definizione </a:t>
            </a:r>
          </a:p>
          <a:p>
            <a:pPr>
              <a:buNone/>
            </a:pPr>
            <a:endParaRPr lang="it-IT" sz="2000" b="1" dirty="0" smtClean="0"/>
          </a:p>
          <a:p>
            <a:pPr>
              <a:buFont typeface="Arial" charset="0"/>
              <a:buNone/>
            </a:pPr>
            <a:r>
              <a:rPr lang="it-IT" sz="2000" b="1" dirty="0" smtClean="0"/>
              <a:t>	</a:t>
            </a:r>
          </a:p>
          <a:p>
            <a:endParaRPr lang="it-IT" sz="2000" dirty="0" smtClean="0"/>
          </a:p>
          <a:p>
            <a:endParaRPr lang="it-IT" sz="2800" dirty="0" smtClean="0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500034" y="1357298"/>
            <a:ext cx="215900" cy="2159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  <a:cs typeface="Arial" charset="0"/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500034" y="2428868"/>
            <a:ext cx="215900" cy="2159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  <a:cs typeface="Arial" charset="0"/>
            </a:endParaRPr>
          </a:p>
        </p:txBody>
      </p:sp>
      <p:sp>
        <p:nvSpPr>
          <p:cNvPr id="17416" name="Rectangle 4"/>
          <p:cNvSpPr>
            <a:spLocks noChangeArrowheads="1"/>
          </p:cNvSpPr>
          <p:nvPr/>
        </p:nvSpPr>
        <p:spPr bwMode="auto">
          <a:xfrm>
            <a:off x="500034" y="3714752"/>
            <a:ext cx="215900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  <a:cs typeface="Arial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39750" y="6381750"/>
            <a:ext cx="51647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1200" b="1" dirty="0">
                <a:solidFill>
                  <a:srgbClr val="FF3300"/>
                </a:solidFill>
              </a:rPr>
              <a:t>Fonte: Commissione Nazionale Formazione </a:t>
            </a:r>
            <a:r>
              <a:rPr lang="it-IT" sz="1200" b="1" dirty="0" smtClean="0">
                <a:solidFill>
                  <a:srgbClr val="FF3300"/>
                </a:solidFill>
              </a:rPr>
              <a:t>Continua – ottobre 2011</a:t>
            </a:r>
            <a:endParaRPr lang="it-IT" sz="1200" b="1" dirty="0">
              <a:solidFill>
                <a:srgbClr val="FF3300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00034" y="5214950"/>
            <a:ext cx="2159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  <a:cs typeface="Arial" charset="0"/>
            </a:endParaRPr>
          </a:p>
        </p:txBody>
      </p:sp>
      <p:pic>
        <p:nvPicPr>
          <p:cNvPr id="2" name="Picture 1" descr="itali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286155"/>
            <a:ext cx="3766162" cy="44355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algn="ctr">
              <a:buNone/>
            </a:pPr>
            <a:r>
              <a:rPr lang="it-IT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dall’ accreditamento dei </a:t>
            </a:r>
            <a:r>
              <a:rPr lang="it-IT" sz="5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Provider ….</a:t>
            </a:r>
            <a:r>
              <a:rPr lang="it-IT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all’Albo nazionale dei </a:t>
            </a:r>
            <a:r>
              <a:rPr lang="it-IT" sz="5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Provider</a:t>
            </a:r>
            <a:endParaRPr lang="it-IT" sz="5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/>
          </p:cNvSpPr>
          <p:nvPr/>
        </p:nvSpPr>
        <p:spPr>
          <a:xfrm>
            <a:off x="0" y="0"/>
            <a:ext cx="9144000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ACCREDITAMENTO DEI PROVIDER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ANNO 2012</a:t>
            </a:r>
            <a:endParaRPr lang="it-IT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0" name="Rectangle 6"/>
          <p:cNvSpPr txBox="1">
            <a:spLocks/>
          </p:cNvSpPr>
          <p:nvPr/>
        </p:nvSpPr>
        <p:spPr>
          <a:xfrm>
            <a:off x="250825" y="1628775"/>
            <a:ext cx="3471863" cy="49291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sz="2800" dirty="0">
                <a:latin typeface="+mn-lt"/>
              </a:rPr>
              <a:t>	</a:t>
            </a:r>
            <a:r>
              <a:rPr lang="it-IT" sz="2000" dirty="0">
                <a:latin typeface="+mn-lt"/>
              </a:rPr>
              <a:t>Accreditamento regionale </a:t>
            </a:r>
            <a:r>
              <a:rPr lang="it-IT" sz="2000" i="1" dirty="0">
                <a:latin typeface="+mn-lt"/>
              </a:rPr>
              <a:t>Provider </a:t>
            </a:r>
            <a:r>
              <a:rPr lang="it-IT" sz="2000" dirty="0">
                <a:latin typeface="+mn-lt"/>
              </a:rPr>
              <a:t>- </a:t>
            </a:r>
            <a:r>
              <a:rPr lang="it-IT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avviato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it-IT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sz="2000" dirty="0">
                <a:latin typeface="+mn-lt"/>
              </a:rPr>
              <a:t>	Accreditamento regionale </a:t>
            </a:r>
            <a:r>
              <a:rPr lang="it-IT" sz="2000" i="1" dirty="0">
                <a:latin typeface="+mn-lt"/>
              </a:rPr>
              <a:t>Provider</a:t>
            </a:r>
            <a:r>
              <a:rPr lang="it-IT" sz="2000" dirty="0">
                <a:latin typeface="+mn-lt"/>
              </a:rPr>
              <a:t> </a:t>
            </a:r>
            <a:r>
              <a:rPr lang="it-IT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avviato in convenzione con </a:t>
            </a:r>
            <a:r>
              <a:rPr lang="it-IT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Agenas</a:t>
            </a:r>
            <a:r>
              <a:rPr lang="it-IT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it-IT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2000" b="1" dirty="0"/>
              <a:t>	</a:t>
            </a:r>
            <a:r>
              <a:rPr lang="it-IT" sz="2000" dirty="0">
                <a:latin typeface="+mn-lt"/>
              </a:rPr>
              <a:t>Accreditamento regionale Provider </a:t>
            </a:r>
            <a:r>
              <a:rPr lang="it-IT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corso di definizione </a:t>
            </a:r>
            <a:r>
              <a:rPr lang="it-IT" sz="2000" dirty="0">
                <a:latin typeface="+mn-lt"/>
              </a:rPr>
              <a:t>(Marche, Molise) </a:t>
            </a:r>
            <a:r>
              <a:rPr lang="it-IT" sz="2000" b="1" dirty="0">
                <a:latin typeface="+mn-lt"/>
              </a:rPr>
              <a:t>	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sz="2000" b="1" dirty="0">
                <a:latin typeface="+mn-lt"/>
              </a:rPr>
              <a:t>	</a:t>
            </a:r>
            <a:endParaRPr lang="it-IT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endParaRPr lang="it-IT" sz="2000" b="1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sz="2000" b="1" dirty="0">
                <a:latin typeface="+mn-lt"/>
              </a:rPr>
              <a:t>	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dirty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3850" y="1844675"/>
            <a:ext cx="214313" cy="214313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23850" y="2852738"/>
            <a:ext cx="214313" cy="21431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323850" y="4149725"/>
            <a:ext cx="214313" cy="2143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10247" name="Immagine 8" descr="Provider avviati_al 2012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981075"/>
            <a:ext cx="46799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ttangolo 12"/>
          <p:cNvSpPr>
            <a:spLocks noChangeArrowheads="1"/>
          </p:cNvSpPr>
          <p:nvPr/>
        </p:nvSpPr>
        <p:spPr bwMode="auto">
          <a:xfrm>
            <a:off x="6084888" y="2060575"/>
            <a:ext cx="2068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chemeClr val="bg1"/>
                </a:solidFill>
              </a:rPr>
              <a:t>Dati aggiornati</a:t>
            </a:r>
          </a:p>
          <a:p>
            <a:r>
              <a:rPr lang="it-IT" b="1">
                <a:solidFill>
                  <a:schemeClr val="bg1"/>
                </a:solidFill>
              </a:rPr>
              <a:t>al 1 ottobre 2012</a:t>
            </a:r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ADDB1E59-8008-4007-8F9F-855916AA15F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quarter" idx="4"/>
          </p:nvPr>
        </p:nvGraphicFramePr>
        <p:xfrm>
          <a:off x="4071934" y="2714620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co 9"/>
          <p:cNvGraphicFramePr/>
          <p:nvPr/>
        </p:nvGraphicFramePr>
        <p:xfrm>
          <a:off x="214282" y="214290"/>
          <a:ext cx="4133850" cy="3362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reccia a destra 10"/>
          <p:cNvSpPr/>
          <p:nvPr/>
        </p:nvSpPr>
        <p:spPr>
          <a:xfrm>
            <a:off x="4572000" y="1571625"/>
            <a:ext cx="1000125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001">
            <a:schemeClr val="lt2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10800000">
            <a:off x="2928938" y="4857750"/>
            <a:ext cx="1000125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001">
            <a:schemeClr val="lt2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1271" name="CasellaDiTesto 19"/>
          <p:cNvSpPr txBox="1">
            <a:spLocks noChangeArrowheads="1"/>
          </p:cNvSpPr>
          <p:nvPr/>
        </p:nvSpPr>
        <p:spPr bwMode="auto">
          <a:xfrm>
            <a:off x="5643563" y="1428750"/>
            <a:ext cx="2571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>
                <a:latin typeface="Bodoni MT Black" pitchFamily="18" charset="0"/>
              </a:rPr>
              <a:t>2011</a:t>
            </a:r>
          </a:p>
        </p:txBody>
      </p:sp>
      <p:sp>
        <p:nvSpPr>
          <p:cNvPr id="11272" name="CasellaDiTesto 20"/>
          <p:cNvSpPr txBox="1">
            <a:spLocks noChangeArrowheads="1"/>
          </p:cNvSpPr>
          <p:nvPr/>
        </p:nvSpPr>
        <p:spPr bwMode="auto">
          <a:xfrm>
            <a:off x="1285875" y="4714875"/>
            <a:ext cx="164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>
                <a:latin typeface="Bodoni MT Black" pitchFamily="18" charset="0"/>
              </a:rPr>
              <a:t>2012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 txBox="1">
            <a:spLocks/>
          </p:cNvSpPr>
          <p:nvPr/>
        </p:nvSpPr>
        <p:spPr>
          <a:xfrm>
            <a:off x="107504" y="476672"/>
            <a:ext cx="2736304" cy="1583903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PROVIDER REGIONALI ACCREDITATI</a:t>
            </a:r>
            <a:endParaRPr 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it-IT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" name="Rectangle 6"/>
          <p:cNvSpPr txBox="1">
            <a:spLocks/>
          </p:cNvSpPr>
          <p:nvPr/>
        </p:nvSpPr>
        <p:spPr>
          <a:xfrm>
            <a:off x="0" y="2276475"/>
            <a:ext cx="3286125" cy="42211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it-IT" dirty="0">
                <a:latin typeface="+mn-lt"/>
              </a:rPr>
              <a:t>	</a:t>
            </a:r>
            <a:r>
              <a:rPr lang="it-IT" sz="1700" dirty="0">
                <a:latin typeface="+mn-lt"/>
              </a:rPr>
              <a:t>Accreditamento regionale </a:t>
            </a:r>
            <a:r>
              <a:rPr lang="it-IT" sz="1700" i="1" dirty="0">
                <a:latin typeface="+mn-lt"/>
              </a:rPr>
              <a:t>Provider -</a:t>
            </a:r>
            <a:r>
              <a:rPr lang="it-IT" sz="1700" i="1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operativo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it-IT" sz="1700" dirty="0">
                <a:latin typeface="+mn-lt"/>
              </a:rPr>
              <a:t>	Accreditamento regionale </a:t>
            </a:r>
            <a:r>
              <a:rPr lang="it-IT" sz="1700" i="1" dirty="0">
                <a:latin typeface="+mn-lt"/>
              </a:rPr>
              <a:t>Provider</a:t>
            </a:r>
            <a:r>
              <a:rPr lang="it-IT" sz="1700" dirty="0">
                <a:latin typeface="+mn-lt"/>
              </a:rPr>
              <a:t> in convenzione con </a:t>
            </a:r>
            <a:r>
              <a:rPr lang="it-IT" sz="17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Agenas</a:t>
            </a:r>
            <a:r>
              <a:rPr lang="it-IT" sz="1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 operativo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1700" b="1" dirty="0"/>
              <a:t>	</a:t>
            </a:r>
            <a:r>
              <a:rPr lang="it-IT" sz="1700" dirty="0">
                <a:latin typeface="+mn-lt"/>
              </a:rPr>
              <a:t>Accreditamento regionale Provider </a:t>
            </a:r>
            <a:r>
              <a:rPr lang="it-IT" sz="1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avviato – non operativo</a:t>
            </a:r>
            <a:r>
              <a:rPr lang="it-IT" sz="1700" dirty="0">
                <a:solidFill>
                  <a:srgbClr val="FFC000"/>
                </a:solidFill>
                <a:latin typeface="+mn-lt"/>
              </a:rPr>
              <a:t> </a:t>
            </a:r>
            <a:r>
              <a:rPr lang="it-IT" sz="1700" dirty="0">
                <a:latin typeface="+mn-lt"/>
              </a:rPr>
              <a:t>(Friuli V.G.; Umbria, Abruzzo; Calabria)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it-IT" sz="1700" dirty="0">
                <a:latin typeface="+mn-lt"/>
              </a:rPr>
              <a:t> 	Accreditamento regionale </a:t>
            </a:r>
            <a:r>
              <a:rPr lang="it-IT" sz="1700" dirty="0">
                <a:solidFill>
                  <a:srgbClr val="FFC000"/>
                </a:solidFill>
                <a:latin typeface="+mn-lt"/>
              </a:rPr>
              <a:t>Provider </a:t>
            </a:r>
            <a:r>
              <a:rPr lang="it-IT" sz="1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corso di definizione </a:t>
            </a:r>
            <a:r>
              <a:rPr lang="it-IT" sz="1700" dirty="0">
                <a:latin typeface="+mn-lt"/>
              </a:rPr>
              <a:t>(è operativo un sistema di accreditamento regionale per eventi formativi)	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800" dirty="0">
              <a:latin typeface="+mn-lt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79388" y="2420938"/>
            <a:ext cx="214312" cy="21431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179388" y="2997200"/>
            <a:ext cx="214312" cy="214313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179388" y="4941888"/>
            <a:ext cx="214312" cy="214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2295" name="Immagine 24" descr="Immagine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60350"/>
            <a:ext cx="51498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ttangolo 26"/>
          <p:cNvSpPr/>
          <p:nvPr/>
        </p:nvSpPr>
        <p:spPr>
          <a:xfrm>
            <a:off x="179388" y="3860800"/>
            <a:ext cx="214312" cy="21431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297" name="Rettangolo 27"/>
          <p:cNvSpPr>
            <a:spLocks noChangeArrowheads="1"/>
          </p:cNvSpPr>
          <p:nvPr/>
        </p:nvSpPr>
        <p:spPr bwMode="auto">
          <a:xfrm>
            <a:off x="6011863" y="1628775"/>
            <a:ext cx="2070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Dati aggiornati</a:t>
            </a:r>
          </a:p>
          <a:p>
            <a:r>
              <a:rPr lang="it-IT" b="1" dirty="0">
                <a:solidFill>
                  <a:schemeClr val="bg1"/>
                </a:solidFill>
              </a:rPr>
              <a:t>al 1 ottobre 2012</a:t>
            </a:r>
            <a:endParaRPr lang="it-IT" dirty="0">
              <a:solidFill>
                <a:schemeClr val="bg1"/>
              </a:solidFill>
            </a:endParaRPr>
          </a:p>
        </p:txBody>
      </p:sp>
      <p:cxnSp>
        <p:nvCxnSpPr>
          <p:cNvPr id="11" name="Connettore 2 10"/>
          <p:cNvCxnSpPr/>
          <p:nvPr/>
        </p:nvCxnSpPr>
        <p:spPr>
          <a:xfrm rot="5400000">
            <a:off x="4000500" y="2143125"/>
            <a:ext cx="357188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2195736" y="6453336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/>
          </p:cNvSpPr>
          <p:nvPr/>
        </p:nvSpPr>
        <p:spPr>
          <a:xfrm>
            <a:off x="785813" y="928688"/>
            <a:ext cx="7786687" cy="135731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TIPOLOGIE DEI SOGGETTI ACCREDITATI COME PROVIDER DALLE REGIONI</a:t>
            </a:r>
          </a:p>
          <a:p>
            <a:pPr algn="ctr" fontAlgn="auto">
              <a:spcAft>
                <a:spcPts val="0"/>
              </a:spcAft>
              <a:defRPr/>
            </a:pPr>
            <a:endParaRPr lang="it-IT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afico 2"/>
          <p:cNvGraphicFramePr/>
          <p:nvPr/>
        </p:nvGraphicFramePr>
        <p:xfrm>
          <a:off x="928662" y="1857364"/>
          <a:ext cx="7500990" cy="455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/>
          </p:cNvSpPr>
          <p:nvPr/>
        </p:nvSpPr>
        <p:spPr>
          <a:xfrm>
            <a:off x="214313" y="0"/>
            <a:ext cx="7858125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ISTITUZIONE  OSSERVATORIO REGIONALE</a:t>
            </a:r>
            <a:b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</a:b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ANNO 2012</a:t>
            </a:r>
          </a:p>
        </p:txBody>
      </p:sp>
      <p:sp>
        <p:nvSpPr>
          <p:cNvPr id="4" name="Rettangolo 3"/>
          <p:cNvSpPr/>
          <p:nvPr/>
        </p:nvSpPr>
        <p:spPr>
          <a:xfrm>
            <a:off x="500063" y="2143125"/>
            <a:ext cx="214312" cy="214313"/>
          </a:xfrm>
          <a:prstGeom prst="rect">
            <a:avLst/>
          </a:prstGeom>
          <a:solidFill>
            <a:srgbClr val="F8F2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39750" y="3284538"/>
            <a:ext cx="214313" cy="214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341" name="CasellaDiTesto 5"/>
          <p:cNvSpPr txBox="1">
            <a:spLocks noChangeArrowheads="1"/>
          </p:cNvSpPr>
          <p:nvPr/>
        </p:nvSpPr>
        <p:spPr bwMode="auto">
          <a:xfrm>
            <a:off x="785813" y="2071688"/>
            <a:ext cx="250031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Hanno istituito l’Osservatorio Regionale</a:t>
            </a:r>
          </a:p>
          <a:p>
            <a:endParaRPr lang="it-IT"/>
          </a:p>
          <a:p>
            <a:r>
              <a:rPr lang="it-IT"/>
              <a:t>Osservatorio regionale in fase di definizione</a:t>
            </a:r>
          </a:p>
          <a:p>
            <a:r>
              <a:rPr lang="it-IT" sz="1600" i="1"/>
              <a:t>(non pervenuto il dato relativo alle Regione Sicilia)</a:t>
            </a:r>
          </a:p>
        </p:txBody>
      </p:sp>
      <p:pic>
        <p:nvPicPr>
          <p:cNvPr id="14342" name="Immagine 6" descr="Istituzione osservatorio regionale_al 201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908050"/>
            <a:ext cx="500062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2123728" y="6309320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2" cstate="print"/>
          <a:srcRect l="2197" t="26280" r="8447" b="7008"/>
          <a:stretch>
            <a:fillRect/>
          </a:stretch>
        </p:blipFill>
        <p:spPr bwMode="auto">
          <a:xfrm>
            <a:off x="107504" y="1556792"/>
            <a:ext cx="822153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 txBox="1">
            <a:spLocks/>
          </p:cNvSpPr>
          <p:nvPr/>
        </p:nvSpPr>
        <p:spPr>
          <a:xfrm>
            <a:off x="0" y="285750"/>
            <a:ext cx="9144000" cy="9286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TIPOLOGIE </a:t>
            </a:r>
            <a:r>
              <a:rPr lang="it-IT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DI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 ORGANIZZATORI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ea typeface="+mj-ea"/>
                <a:cs typeface="+mj-cs"/>
              </a:rPr>
              <a:t>ACCREDITATI DALLE REGIONI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it-IT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it-IT" sz="4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26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979712" y="1412776"/>
            <a:ext cx="4896544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800" dirty="0" smtClean="0">
                <a:latin typeface="Bookman Old Style" pitchFamily="18" charset="0"/>
                <a:hlinkClick r:id="rId2" action="ppaction://hlinksldjump"/>
              </a:rPr>
              <a:t>FEEDBACK DEI PARTECIPANTI</a:t>
            </a:r>
            <a:endParaRPr lang="it-IT" sz="2800" dirty="0" smtClean="0">
              <a:latin typeface="Bookman Old Style" pitchFamily="18" charset="0"/>
            </a:endParaRPr>
          </a:p>
          <a:p>
            <a:pPr lvl="0" algn="ctr"/>
            <a:r>
              <a:rPr lang="it-IT" dirty="0" smtClean="0">
                <a:latin typeface="Bookman Old Style" pitchFamily="18" charset="0"/>
              </a:rPr>
              <a:t>Griglia di valutazione dell’evento che i partecipanti possono compilare on-line.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3608" y="476672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QUESTIONARIO </a:t>
            </a:r>
            <a:r>
              <a:rPr lang="it-IT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GRADIMENTO</a:t>
            </a:r>
            <a:endParaRPr lang="it-IT" sz="2800" dirty="0"/>
          </a:p>
        </p:txBody>
      </p:sp>
      <p:sp>
        <p:nvSpPr>
          <p:cNvPr id="7" name="Freccia in giù 6"/>
          <p:cNvSpPr/>
          <p:nvPr/>
        </p:nvSpPr>
        <p:spPr>
          <a:xfrm>
            <a:off x="4139952" y="3068960"/>
            <a:ext cx="484632" cy="108012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5842" name="Picture 2" descr="C:\Documents and Settings\mariateresa-manoni\Impostazioni locali\Temporary Internet Files\Content.IE5\2PJO2NOJ\MC90044146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115143"/>
            <a:ext cx="2742857" cy="2742857"/>
          </a:xfrm>
          <a:prstGeom prst="rect">
            <a:avLst/>
          </a:prstGeom>
          <a:noFill/>
        </p:spPr>
      </p:pic>
      <p:pic>
        <p:nvPicPr>
          <p:cNvPr id="35843" name="Picture 3" descr="C:\Documents and Settings\mariateresa-manoni\Impostazioni locali\Temporary Internet Files\Content.IE5\6TC823DU\MC90044146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115143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ECM RESIDENZIALE IN VENETO 2005-2011 – I RISULTATI </a:t>
            </a:r>
            <a:r>
              <a:rPr lang="it-IT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UNA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844825"/>
            <a:ext cx="7686700" cy="4248472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	La Regione del Veneto ha promosso nel 2012 un progetto di analisi </a:t>
            </a:r>
            <a:r>
              <a:rPr lang="it-IT" u="sng" dirty="0" smtClean="0"/>
              <a:t>dell’offerta formativa e della qualità percepita</a:t>
            </a:r>
            <a:r>
              <a:rPr lang="it-IT" dirty="0" smtClean="0"/>
              <a:t>, nell’ambito di uno stage formativo, attuato in collaborazione con l’Università di Padova – Corso di Laurea Magistrale in Scienze della Formazione Continua.</a:t>
            </a:r>
          </a:p>
          <a:p>
            <a:pPr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27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QUESTIONARI </a:t>
            </a:r>
            <a:r>
              <a:rPr lang="it-IT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GRADIMENTO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28800"/>
            <a:ext cx="7686700" cy="4525963"/>
          </a:xfrm>
        </p:spPr>
        <p:txBody>
          <a:bodyPr/>
          <a:lstStyle/>
          <a:p>
            <a:pPr algn="just">
              <a:buNone/>
            </a:pPr>
            <a:r>
              <a:rPr lang="it-IT" sz="2800" dirty="0" smtClean="0"/>
              <a:t>	Sono stati analizzati i </a:t>
            </a:r>
            <a:r>
              <a:rPr lang="it-IT" sz="2800" b="1" dirty="0" smtClean="0"/>
              <a:t>questionari di gradimento</a:t>
            </a:r>
            <a:r>
              <a:rPr lang="it-IT" sz="2800" dirty="0" smtClean="0"/>
              <a:t> che sono immessi nel server regionale dai Provider, al termine dei corsi accreditati dal sistema informatizzato regionale.</a:t>
            </a:r>
          </a:p>
          <a:p>
            <a:pPr algn="just">
              <a:buNone/>
            </a:pPr>
            <a:r>
              <a:rPr lang="it-IT" sz="2800" dirty="0" smtClean="0"/>
              <a:t>	L’analisi di queste informazioni non rende possibili conclusioni in merito all’efficacia reale dell’intervento formativo, ma ha permesso il monitoraggio della qualità percepita e delle tendenze nel tempo …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28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 QUESTIONARI0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7686700" cy="4896544"/>
          </a:xfrm>
        </p:spPr>
        <p:txBody>
          <a:bodyPr/>
          <a:lstStyle/>
          <a:p>
            <a:pPr algn="just">
              <a:buNone/>
            </a:pPr>
            <a:r>
              <a:rPr lang="it-IT" sz="1800" dirty="0" smtClean="0"/>
              <a:t>	Il questionario del sistema ECM Veneto è strutturato in </a:t>
            </a:r>
            <a:r>
              <a:rPr lang="it-IT" sz="1800" u="sng" dirty="0" smtClean="0"/>
              <a:t>10 domande</a:t>
            </a:r>
            <a:r>
              <a:rPr lang="it-IT" sz="1800" dirty="0" smtClean="0"/>
              <a:t> ognuna delle quali si propone di indagare </a:t>
            </a:r>
            <a:r>
              <a:rPr lang="it-IT" sz="1800" u="sng" dirty="0" smtClean="0"/>
              <a:t>una dimensione della qualità</a:t>
            </a:r>
            <a:r>
              <a:rPr lang="it-IT" sz="1800" dirty="0" smtClean="0"/>
              <a:t> percepita dai partecipanti all’evento, richiedendo di esprimere la valutazione su una scala da 0 a 7 (8 valori possibili). </a:t>
            </a:r>
          </a:p>
          <a:p>
            <a:pPr algn="just">
              <a:buNone/>
            </a:pPr>
            <a:r>
              <a:rPr lang="it-IT" sz="1800" dirty="0" smtClean="0"/>
              <a:t>	Sono indagati molti aspetti che definiscono la qualità di un programma formativo: si chiede ad esempio di giudicare in merito a</a:t>
            </a:r>
          </a:p>
          <a:p>
            <a:pPr algn="just"/>
            <a:r>
              <a:rPr lang="it-IT" sz="1800" dirty="0" smtClean="0"/>
              <a:t>caratteristiche generali dell’evento, </a:t>
            </a:r>
          </a:p>
          <a:p>
            <a:pPr algn="just"/>
            <a:r>
              <a:rPr lang="it-IT" sz="1800" dirty="0" smtClean="0"/>
              <a:t>pertinenza per la professione, </a:t>
            </a:r>
          </a:p>
          <a:p>
            <a:pPr algn="just"/>
            <a:r>
              <a:rPr lang="it-IT" sz="1800" dirty="0" smtClean="0"/>
              <a:t>rilevanza per la professione</a:t>
            </a:r>
          </a:p>
          <a:p>
            <a:pPr algn="just"/>
            <a:r>
              <a:rPr lang="it-IT" sz="1800" dirty="0" smtClean="0"/>
              <a:t>aspetto organizzativo</a:t>
            </a:r>
          </a:p>
          <a:p>
            <a:pPr algn="just"/>
            <a:r>
              <a:rPr lang="it-IT" sz="1800" dirty="0" smtClean="0"/>
              <a:t>corrispondenza nella realizzazione</a:t>
            </a:r>
          </a:p>
          <a:p>
            <a:pPr algn="just"/>
            <a:r>
              <a:rPr lang="it-IT" sz="1800" dirty="0" smtClean="0"/>
              <a:t>qualità dei materiali didattici</a:t>
            </a:r>
          </a:p>
          <a:p>
            <a:pPr algn="just"/>
            <a:r>
              <a:rPr lang="it-IT" sz="1800" dirty="0" smtClean="0"/>
              <a:t>qualità formativa </a:t>
            </a:r>
            <a:r>
              <a:rPr lang="it-IT" sz="1800" u="sng" dirty="0" smtClean="0"/>
              <a:t>intesa come livello di aggiornamento delle conoscenze</a:t>
            </a:r>
            <a:endParaRPr lang="it-IT" sz="1800" dirty="0" smtClean="0"/>
          </a:p>
          <a:p>
            <a:pPr algn="just"/>
            <a:r>
              <a:rPr lang="it-IT" sz="1800" dirty="0" smtClean="0"/>
              <a:t>metodi didattici utilizzati </a:t>
            </a:r>
          </a:p>
          <a:p>
            <a:pPr algn="just"/>
            <a:r>
              <a:rPr lang="it-IT" sz="1800" dirty="0" smtClean="0"/>
              <a:t>interventi dei docenti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29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>
          <a:xfrm>
            <a:off x="714348" y="214290"/>
            <a:ext cx="7500990" cy="928710"/>
          </a:xfrm>
        </p:spPr>
        <p:txBody>
          <a:bodyPr/>
          <a:lstStyle/>
          <a:p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 accreditamento dei </a:t>
            </a:r>
            <a:r>
              <a:rPr lang="it-IT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Provider ….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611560" y="1412776"/>
            <a:ext cx="7500937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1800" dirty="0" smtClean="0"/>
              <a:t>Gli Accordi Stato-Regioni del 2007  e del 2009 prevedono due </a:t>
            </a:r>
            <a:r>
              <a:rPr lang="it-IT" sz="1800" b="1" dirty="0" smtClean="0"/>
              <a:t>percorsi di accreditamento dei provider</a:t>
            </a:r>
            <a:r>
              <a:rPr lang="it-IT" sz="1800" dirty="0" smtClean="0"/>
              <a:t>: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it-IT" sz="1800" dirty="0" smtClean="0"/>
              <a:t>	1) </a:t>
            </a:r>
            <a:r>
              <a:rPr lang="it-IT" sz="1800" u="sng" dirty="0" smtClean="0"/>
              <a:t>nazionale</a:t>
            </a:r>
            <a:r>
              <a:rPr lang="it-IT" sz="1800" dirty="0" smtClean="0"/>
              <a:t>, per i soggetti che erogano formazione in ambito nazionale o su più Regioni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it-IT" sz="1800" dirty="0" smtClean="0"/>
              <a:t>	2) </a:t>
            </a:r>
            <a:r>
              <a:rPr lang="it-IT" sz="1800" u="sng" dirty="0" smtClean="0"/>
              <a:t>regionale</a:t>
            </a:r>
            <a:r>
              <a:rPr lang="it-IT" sz="1800" dirty="0" smtClean="0"/>
              <a:t>, per i soggetti che erogano formazione solo nell’ambito di una Regione.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it-IT" sz="1800" dirty="0" smtClean="0"/>
          </a:p>
          <a:p>
            <a:pPr algn="just">
              <a:lnSpc>
                <a:spcPct val="80000"/>
              </a:lnSpc>
            </a:pPr>
            <a:r>
              <a:rPr lang="it-IT" sz="1800" dirty="0" smtClean="0"/>
              <a:t>Gli </a:t>
            </a:r>
            <a:r>
              <a:rPr lang="it-IT" sz="1800" b="1" dirty="0" smtClean="0"/>
              <a:t>Enti accreditanti Ecm</a:t>
            </a:r>
            <a:r>
              <a:rPr lang="it-IT" sz="1800" dirty="0" smtClean="0"/>
              <a:t> sono rispettivamente,  la Commissione Nazionale per la Formazione Continua, le Regioni e le Province autonome.</a:t>
            </a:r>
          </a:p>
          <a:p>
            <a:pPr algn="just">
              <a:lnSpc>
                <a:spcPct val="80000"/>
              </a:lnSpc>
            </a:pPr>
            <a:endParaRPr lang="it-IT" sz="1800" dirty="0" smtClean="0"/>
          </a:p>
          <a:p>
            <a:pPr algn="just">
              <a:lnSpc>
                <a:spcPct val="80000"/>
              </a:lnSpc>
            </a:pPr>
            <a:r>
              <a:rPr lang="it-IT" sz="1800" b="1" dirty="0" smtClean="0"/>
              <a:t>Destinatari dell’accreditamento</a:t>
            </a:r>
            <a:r>
              <a:rPr lang="it-IT" sz="1800" dirty="0" smtClean="0"/>
              <a:t> sono tutti i soggetti pubblici e privati che operano nella formazione continua in sanità, in grado di </a:t>
            </a:r>
            <a:r>
              <a:rPr lang="it-IT" sz="1800" b="1" dirty="0" smtClean="0"/>
              <a:t>garantire una formazione obiettiva e non influenzata da interessi diretti o indiretti </a:t>
            </a:r>
            <a:r>
              <a:rPr lang="it-IT" sz="1800" dirty="0" smtClean="0"/>
              <a:t>che possono pregiudicare la finalità esclusiva di educazione/formazione dei professionisti della sanità. </a:t>
            </a:r>
          </a:p>
          <a:p>
            <a:pPr>
              <a:lnSpc>
                <a:spcPct val="80000"/>
              </a:lnSpc>
            </a:pPr>
            <a:endParaRPr lang="it-IT" sz="1800" dirty="0" smtClean="0"/>
          </a:p>
          <a:p>
            <a:pPr>
              <a:lnSpc>
                <a:spcPct val="80000"/>
              </a:lnSpc>
            </a:pPr>
            <a:r>
              <a:rPr lang="it-IT" sz="1800" b="1" dirty="0" smtClean="0"/>
              <a:t>I requisiti minimi</a:t>
            </a:r>
            <a:r>
              <a:rPr lang="it-IT" sz="1800" dirty="0" smtClean="0"/>
              <a:t> </a:t>
            </a:r>
            <a:r>
              <a:rPr lang="it-IT" sz="1800" u="sng" dirty="0" smtClean="0"/>
              <a:t>devono</a:t>
            </a:r>
            <a:r>
              <a:rPr lang="it-IT" sz="1800" dirty="0" smtClean="0"/>
              <a:t> essere uguali sul territorio nazionale; </a:t>
            </a:r>
          </a:p>
          <a:p>
            <a:pPr>
              <a:lnSpc>
                <a:spcPct val="80000"/>
              </a:lnSpc>
              <a:buNone/>
            </a:pPr>
            <a:endParaRPr lang="it-IT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 QUESTIONARI0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	Il questionario è attento a definire quindi non solo il semplice “gradimento” (inteso come soddisfazione per l’aver partecipato al corso), ma richiede di definire anche dimensioni specifiche, che permettono … almeno nelle intenzioni … una valutazione più precisa della qualità percepita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30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642910" y="1142984"/>
          <a:ext cx="3429024" cy="2843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642910" y="3993153"/>
          <a:ext cx="3429024" cy="2864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CasellaDiTesto 6"/>
          <p:cNvSpPr txBox="1">
            <a:spLocks noChangeArrowheads="1"/>
          </p:cNvSpPr>
          <p:nvPr/>
        </p:nvSpPr>
        <p:spPr bwMode="auto">
          <a:xfrm>
            <a:off x="4286250" y="4643445"/>
            <a:ext cx="37862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/>
              <a:t>Rilevanza </a:t>
            </a:r>
            <a:r>
              <a:rPr lang="it-IT" sz="1600" dirty="0" smtClean="0"/>
              <a:t>degli </a:t>
            </a:r>
            <a:r>
              <a:rPr lang="it-IT" sz="1600" dirty="0"/>
              <a:t>argomenti affrontati (importanza del tema trattato rispetto ai compiti professionali delle categorie coinvolte nell’evento)</a:t>
            </a:r>
          </a:p>
        </p:txBody>
      </p:sp>
      <p:sp>
        <p:nvSpPr>
          <p:cNvPr id="7173" name="CasellaDiTesto 7"/>
          <p:cNvSpPr txBox="1">
            <a:spLocks noChangeArrowheads="1"/>
          </p:cNvSpPr>
          <p:nvPr/>
        </p:nvSpPr>
        <p:spPr bwMode="auto">
          <a:xfrm>
            <a:off x="4286251" y="1928802"/>
            <a:ext cx="3857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/>
              <a:t>Pertinenza </a:t>
            </a:r>
            <a:r>
              <a:rPr lang="it-IT" sz="1600" dirty="0" smtClean="0"/>
              <a:t>degli </a:t>
            </a:r>
            <a:r>
              <a:rPr lang="it-IT" sz="1600" dirty="0"/>
              <a:t>obiettivi didattici dell’evento </a:t>
            </a:r>
            <a:r>
              <a:rPr lang="it-IT" sz="1600" dirty="0" smtClean="0"/>
              <a:t>con </a:t>
            </a:r>
            <a:r>
              <a:rPr lang="it-IT" sz="1600" dirty="0"/>
              <a:t>i compiti professionali delle categorie </a:t>
            </a:r>
            <a:r>
              <a:rPr lang="it-IT" sz="1600" dirty="0" smtClean="0"/>
              <a:t>coinvolte</a:t>
            </a:r>
            <a:endParaRPr lang="it-IT" sz="1600" dirty="0"/>
          </a:p>
        </p:txBody>
      </p:sp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28625" y="214313"/>
            <a:ext cx="7686675" cy="989012"/>
          </a:xfrm>
        </p:spPr>
        <p:txBody>
          <a:bodyPr/>
          <a:lstStyle/>
          <a:p>
            <a:pPr>
              <a:defRPr/>
            </a:pP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L’analisi della qualità percepita attraverso l’elaborazione dei questionari di gradimento</a:t>
            </a:r>
            <a:endParaRPr lang="it-IT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4800" dirty="0" smtClean="0"/>
          </a:p>
          <a:p>
            <a:pPr algn="ctr">
              <a:buNone/>
            </a:pPr>
            <a:r>
              <a:rPr lang="it-IT" sz="4800" dirty="0" smtClean="0"/>
              <a:t>GRAZIE PER L’ATTENZIONE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A8CED1-3F44-4EBE-A97F-6EAFCA25177D}" type="slidenum">
              <a:rPr lang="it-IT" smtClean="0"/>
              <a:pPr>
                <a:defRPr/>
              </a:pPr>
              <a:t>32</a:t>
            </a:fld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60648"/>
            <a:ext cx="7272808" cy="928710"/>
          </a:xfrm>
        </p:spPr>
        <p:txBody>
          <a:bodyPr/>
          <a:lstStyle/>
          <a:p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l’Albo nazionale dei </a:t>
            </a:r>
            <a:r>
              <a:rPr lang="it-IT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Provider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268760"/>
            <a:ext cx="7704856" cy="5472608"/>
          </a:xfrm>
        </p:spPr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it-IT" dirty="0" smtClean="0"/>
              <a:t>	L’Accordo Stato Regioni del </a:t>
            </a:r>
            <a:r>
              <a:rPr lang="it-IT" b="1" dirty="0" smtClean="0"/>
              <a:t>19 aprile 2012 </a:t>
            </a:r>
            <a:r>
              <a:rPr lang="it-IT" dirty="0" smtClean="0"/>
              <a:t>definisce: </a:t>
            </a:r>
          </a:p>
          <a:p>
            <a:pPr algn="just">
              <a:lnSpc>
                <a:spcPct val="80000"/>
              </a:lnSpc>
            </a:pPr>
            <a:r>
              <a:rPr lang="it-IT" dirty="0" smtClean="0"/>
              <a:t>i </a:t>
            </a:r>
            <a:r>
              <a:rPr lang="it-IT" b="1" dirty="0" smtClean="0"/>
              <a:t>criteri minimi </a:t>
            </a:r>
            <a:r>
              <a:rPr lang="it-IT" dirty="0" smtClean="0"/>
              <a:t>che devono essere osservati per l’accreditamento dei Provider da parte di </a:t>
            </a:r>
            <a:r>
              <a:rPr lang="it-IT" b="1" dirty="0" smtClean="0"/>
              <a:t>tutti</a:t>
            </a:r>
            <a:r>
              <a:rPr lang="it-IT" dirty="0" smtClean="0"/>
              <a:t> gli enti accreditanti </a:t>
            </a:r>
          </a:p>
          <a:p>
            <a:pPr algn="just">
              <a:lnSpc>
                <a:spcPct val="80000"/>
              </a:lnSpc>
            </a:pPr>
            <a:r>
              <a:rPr lang="it-IT" dirty="0" smtClean="0"/>
              <a:t>le procedure per la costituzione dell’Albo nazionale dei Provider …. con l’obiettivo di realizzare un </a:t>
            </a:r>
            <a:r>
              <a:rPr lang="it-IT" b="1" dirty="0" smtClean="0"/>
              <a:t>sistema integrato</a:t>
            </a:r>
            <a:r>
              <a:rPr lang="it-IT" dirty="0" smtClean="0"/>
              <a:t> in cui i vari soggetti istituzionali </a:t>
            </a:r>
            <a:r>
              <a:rPr lang="it-IT" b="1" dirty="0" smtClean="0"/>
              <a:t>concorrono</a:t>
            </a:r>
            <a:r>
              <a:rPr lang="it-IT" dirty="0" smtClean="0"/>
              <a:t> alla realizzazione della funzione di governo della formazione continua</a:t>
            </a:r>
          </a:p>
          <a:p>
            <a:pPr algn="just">
              <a:lnSpc>
                <a:spcPct val="80000"/>
              </a:lnSpc>
            </a:pPr>
            <a:endParaRPr lang="it-IT" sz="1800" dirty="0" smtClean="0"/>
          </a:p>
          <a:p>
            <a:pPr>
              <a:lnSpc>
                <a:spcPct val="80000"/>
              </a:lnSpc>
              <a:buNone/>
            </a:pPr>
            <a:endParaRPr lang="it-IT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B4471E-5DE2-4CBA-9854-2DBAEFEC35FC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pic>
        <p:nvPicPr>
          <p:cNvPr id="9220" name="Segnaposto contenuto 4" descr="http://storiadellindie.files.wordpress.com/2010/05/punto-interrogativo-e-pensatore-thumb927164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85875" y="2286000"/>
            <a:ext cx="4500563" cy="4000500"/>
          </a:xfrm>
        </p:spPr>
      </p:pic>
      <p:sp>
        <p:nvSpPr>
          <p:cNvPr id="6" name="Fumetto 4 5"/>
          <p:cNvSpPr/>
          <p:nvPr/>
        </p:nvSpPr>
        <p:spPr>
          <a:xfrm>
            <a:off x="4283968" y="620688"/>
            <a:ext cx="3286125" cy="2214562"/>
          </a:xfrm>
          <a:prstGeom prst="cloudCallout">
            <a:avLst>
              <a:gd name="adj1" fmla="val -37608"/>
              <a:gd name="adj2" fmla="val 60224"/>
            </a:avLst>
          </a:prstGeom>
          <a:solidFill>
            <a:srgbClr val="33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 smtClean="0"/>
              <a:t>Cos’è e com’è composto l’Albo dei Provider</a:t>
            </a:r>
            <a:r>
              <a:rPr lang="it-IT" sz="2800" b="1" dirty="0" smtClean="0"/>
              <a:t>?</a:t>
            </a:r>
            <a:endParaRPr lang="it-IT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Cos’è l’Albo nazionale dei Provider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68760"/>
            <a:ext cx="7715250" cy="4857403"/>
          </a:xfrm>
        </p:spPr>
        <p:txBody>
          <a:bodyPr/>
          <a:lstStyle/>
          <a:p>
            <a:pPr marL="533400" indent="-533400" algn="just">
              <a:lnSpc>
                <a:spcPct val="90000"/>
              </a:lnSpc>
              <a:buNone/>
            </a:pPr>
            <a:r>
              <a:rPr lang="it-IT" sz="2200" b="1" i="1" dirty="0" smtClean="0"/>
              <a:t>	</a:t>
            </a:r>
            <a:r>
              <a:rPr lang="it-IT" dirty="0" smtClean="0"/>
              <a:t>Pubblico registro o luogo fisico dove si affiggono avvisi di pubblico interesse</a:t>
            </a:r>
          </a:p>
          <a:p>
            <a:pPr marL="533400" indent="-533400" algn="just">
              <a:lnSpc>
                <a:spcPct val="90000"/>
              </a:lnSpc>
              <a:buNone/>
            </a:pPr>
            <a:endParaRPr lang="it-IT" sz="4000" dirty="0" smtClean="0"/>
          </a:p>
        </p:txBody>
      </p:sp>
      <p:pic>
        <p:nvPicPr>
          <p:cNvPr id="5" name="Immagine 4" descr="Alb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2348880"/>
            <a:ext cx="4629150" cy="3876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686700" cy="1143000"/>
          </a:xfrm>
        </p:spPr>
        <p:txBody>
          <a:bodyPr/>
          <a:lstStyle/>
          <a:p>
            <a:pPr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Com’è composto l’Albo nazionale dei Provider</a:t>
            </a:r>
            <a:endParaRPr lang="it-IT" sz="36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628775"/>
            <a:ext cx="7354888" cy="4525963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it-IT" dirty="0" smtClean="0"/>
              <a:t>	L’Accordo S/R del 2012 stabilisce che la Commissione Nazionale per la Formazione Continua, </a:t>
            </a:r>
            <a:r>
              <a:rPr lang="it-IT" b="1" dirty="0" smtClean="0"/>
              <a:t>di concerto </a:t>
            </a:r>
            <a:r>
              <a:rPr lang="it-IT" dirty="0" smtClean="0"/>
              <a:t>con gli Enti Accreditanti (Regioni e Province Autonome), predispone l’Albo …. che include sia i Provider accreditati a livello nazionale che quelli accreditati a livello regionale/provinciale e ne cura l’aggiornamento ….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632848" cy="778098"/>
          </a:xfrm>
        </p:spPr>
        <p:txBody>
          <a:bodyPr/>
          <a:lstStyle/>
          <a:p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Albo nazionale dei Provider: struttura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7920880" cy="4392488"/>
          </a:xfrm>
        </p:spPr>
        <p:txBody>
          <a:bodyPr/>
          <a:lstStyle/>
          <a:p>
            <a:pPr algn="just">
              <a:buNone/>
            </a:pPr>
            <a:endParaRPr lang="it-IT" sz="2200" i="1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it-IT" sz="2200" dirty="0" smtClean="0">
                <a:latin typeface="Bookman Old Style" pitchFamily="18" charset="0"/>
              </a:rPr>
              <a:t>	</a:t>
            </a:r>
            <a:r>
              <a:rPr lang="it-IT" sz="2800" dirty="0" smtClean="0">
                <a:latin typeface="+mj-lt"/>
              </a:rPr>
              <a:t>L’Albo è strutturato con informazioni di tipo “</a:t>
            </a:r>
            <a:r>
              <a:rPr lang="it-IT" sz="2800" b="1" dirty="0" smtClean="0">
                <a:latin typeface="+mj-lt"/>
              </a:rPr>
              <a:t>anagrafico</a:t>
            </a:r>
            <a:r>
              <a:rPr lang="it-IT" sz="2800" dirty="0" smtClean="0">
                <a:latin typeface="+mj-lt"/>
              </a:rPr>
              <a:t>” (ad es. ragione sociale, indirizzo, recapiti telefonici, ecc.), che possono rimanere invariate per tutta la durata dell’accreditamento, ed informazioni di tipo “</a:t>
            </a:r>
            <a:r>
              <a:rPr lang="it-IT" sz="2800" b="1" dirty="0" smtClean="0">
                <a:latin typeface="+mj-lt"/>
              </a:rPr>
              <a:t>dinamico</a:t>
            </a:r>
            <a:r>
              <a:rPr lang="it-IT" sz="2800" dirty="0" smtClean="0">
                <a:latin typeface="+mj-lt"/>
              </a:rPr>
              <a:t>” (ad es. numero di eventi svolti, eventuali sanzioni ricevute, ecc.) che si modificano durante il periodo di attività del </a:t>
            </a:r>
            <a:r>
              <a:rPr lang="it-IT" sz="2800" i="1" dirty="0" smtClean="0">
                <a:latin typeface="+mj-lt"/>
              </a:rPr>
              <a:t>Provider</a:t>
            </a:r>
            <a:r>
              <a:rPr lang="it-IT" sz="2800" dirty="0" smtClean="0">
                <a:latin typeface="+mj-lt"/>
              </a:rPr>
              <a:t> </a:t>
            </a:r>
            <a:endParaRPr lang="it-IT" sz="28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787208" cy="778098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Informazioni anagrafiche</a:t>
            </a:r>
            <a:endParaRPr lang="it-IT" sz="2800" dirty="0">
              <a:latin typeface="Bookman Old Style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107504" y="1124744"/>
          <a:ext cx="82089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4267</TotalTime>
  <Words>717</Words>
  <Application>Microsoft Office PowerPoint</Application>
  <PresentationFormat>Presentazione su schermo (4:3)</PresentationFormat>
  <Paragraphs>304</Paragraphs>
  <Slides>32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  L’ALBO NAZIONALE E REGIONALE DEI PROVIDER   composizione, distribuzione e tipologie delle   offerte formative</vt:lpstr>
      <vt:lpstr>Presentazione standard di PowerPoint</vt:lpstr>
      <vt:lpstr>l’ accreditamento dei Provider ….</vt:lpstr>
      <vt:lpstr>l’Albo nazionale dei Provider</vt:lpstr>
      <vt:lpstr>Presentazione standard di PowerPoint</vt:lpstr>
      <vt:lpstr>Cos’è l’Albo nazionale dei Provider</vt:lpstr>
      <vt:lpstr>Com’è composto l’Albo nazionale dei Provider</vt:lpstr>
      <vt:lpstr>Albo nazionale dei Provider: struttura</vt:lpstr>
      <vt:lpstr>Informazioni anagrafiche</vt:lpstr>
      <vt:lpstr>INFORMAZIONI SULL’ATTIVITA’ DEL PROVIDER</vt:lpstr>
      <vt:lpstr>L’ALBO COME   GARANZIA DELLA QUALITA’ della formazione erogata dai Provider ……. </vt:lpstr>
      <vt:lpstr>… CHE SONO</vt:lpstr>
      <vt:lpstr>       ALBO NAZIONALE DEI PROVIDER ED OFFERTA FORMATIVA </vt:lpstr>
      <vt:lpstr>PROVIDER NAZIONALI ECM</vt:lpstr>
      <vt:lpstr>Presentazione standard di PowerPoint</vt:lpstr>
      <vt:lpstr>TIPOLOGIA  PROVIDER  ACCREDITATI  PROVVISORIAMENTE</vt:lpstr>
      <vt:lpstr>EVENTI PERIODO: 2010*-2012**</vt:lpstr>
      <vt:lpstr>       PROVIDER REGIONALI ED OFFERTA FORMATIVA </vt:lpstr>
      <vt:lpstr>PROVIDER ECM NELLE REGIONI  ANNO 2011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</vt:lpstr>
      <vt:lpstr>ECM RESIDENZIALE IN VENETO 2005-2011 – I RISULTATI DI UNA RICERCA</vt:lpstr>
      <vt:lpstr>I QUESTIONARI DI GRADIMENTO</vt:lpstr>
      <vt:lpstr>IL QUESTIONARI0</vt:lpstr>
      <vt:lpstr>IL QUESTIONARI0</vt:lpstr>
      <vt:lpstr>L’analisi della qualità percepita attraverso l’elaborazione dei questionari di gradimento</vt:lpstr>
      <vt:lpstr>Presentazione standard di PowerPoint</vt:lpstr>
    </vt:vector>
  </TitlesOfParts>
  <Company>rve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cernobbio 2010</dc:title>
  <dc:creator>mtm</dc:creator>
  <cp:lastModifiedBy>tecno</cp:lastModifiedBy>
  <cp:revision>345</cp:revision>
  <dcterms:created xsi:type="dcterms:W3CDTF">2012-10-14T16:46:58Z</dcterms:created>
  <dcterms:modified xsi:type="dcterms:W3CDTF">2012-10-15T13:22:41Z</dcterms:modified>
</cp:coreProperties>
</file>