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5B35071-A6A7-42E1-B26B-FE68DB3ED3EE}" type="datetimeFigureOut">
              <a:rPr lang="it-IT" smtClean="0"/>
              <a:pPr/>
              <a:t>05/11/2013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509252-8E2C-4A46-ABDD-C9E02811CBE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76672"/>
            <a:ext cx="7186017" cy="258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123728" y="3140968"/>
            <a:ext cx="51115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76B531"/>
                </a:solidFill>
              </a:rPr>
              <a:t>LE PROFESSIONI SANITARIE CON MINOR </a:t>
            </a:r>
          </a:p>
          <a:p>
            <a:r>
              <a:rPr lang="it-IT" b="1" dirty="0" smtClean="0">
                <a:solidFill>
                  <a:srgbClr val="76B531"/>
                </a:solidFill>
              </a:rPr>
              <a:t> OFFERTA FORMATIVA:</a:t>
            </a:r>
          </a:p>
          <a:p>
            <a:r>
              <a:rPr lang="it-IT" b="1" dirty="0" smtClean="0">
                <a:solidFill>
                  <a:srgbClr val="76B531"/>
                </a:solidFill>
              </a:rPr>
              <a:t>CRITICITA’ ED OPPORTUNITA</a:t>
            </a:r>
            <a:r>
              <a:rPr lang="it-IT" b="1" dirty="0" smtClean="0">
                <a:solidFill>
                  <a:srgbClr val="92D050"/>
                </a:solidFill>
              </a:rPr>
              <a:t>’</a:t>
            </a:r>
            <a:endParaRPr lang="it-IT" b="1" dirty="0">
              <a:solidFill>
                <a:srgbClr val="92D05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95736" y="4653136"/>
            <a:ext cx="334431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i="1" dirty="0" smtClean="0">
                <a:solidFill>
                  <a:srgbClr val="002060"/>
                </a:solidFill>
              </a:rPr>
              <a:t>         Marialice Boldi</a:t>
            </a:r>
          </a:p>
          <a:p>
            <a:r>
              <a:rPr lang="it-IT" b="1" i="1" dirty="0" smtClean="0">
                <a:solidFill>
                  <a:srgbClr val="002060"/>
                </a:solidFill>
              </a:rPr>
              <a:t>       Presidente Nazionale AIDI </a:t>
            </a:r>
            <a:endParaRPr lang="it-IT" b="1" i="1" dirty="0">
              <a:solidFill>
                <a:srgbClr val="002060"/>
              </a:solidFill>
            </a:endParaRPr>
          </a:p>
        </p:txBody>
      </p:sp>
      <p:pic>
        <p:nvPicPr>
          <p:cNvPr id="5" name="Immagine 4" descr="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1187" y="5373216"/>
            <a:ext cx="3452813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400" dirty="0" smtClean="0"/>
              <a:t>Opportunità 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Formazione specifica che soddisfa i reali bisogni</a:t>
            </a:r>
          </a:p>
          <a:p>
            <a:r>
              <a:rPr lang="it-IT" dirty="0" smtClean="0"/>
              <a:t>Autonomia</a:t>
            </a:r>
          </a:p>
          <a:p>
            <a:r>
              <a:rPr lang="it-IT" dirty="0" smtClean="0"/>
              <a:t>Controllo della qualità</a:t>
            </a:r>
          </a:p>
          <a:p>
            <a:r>
              <a:rPr lang="it-IT" dirty="0" smtClean="0"/>
              <a:t>Controllo della frequenza e possibilità dell’immediata certificazione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Difficoltà a motivare alla formazione e a far accettare e rispettare l’obbligatorietà</a:t>
            </a:r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>
                <a:solidFill>
                  <a:srgbClr val="FF0000"/>
                </a:solidFill>
              </a:rPr>
              <a:t>Come fare?</a:t>
            </a:r>
          </a:p>
          <a:p>
            <a:pPr algn="ctr"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Sanzioni?</a:t>
            </a:r>
          </a:p>
          <a:p>
            <a:r>
              <a:rPr lang="it-IT" dirty="0" smtClean="0"/>
              <a:t>Incentivi? 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4800600"/>
          </a:xfrm>
        </p:spPr>
        <p:txBody>
          <a:bodyPr/>
          <a:lstStyle/>
          <a:p>
            <a:r>
              <a:rPr lang="it-IT" dirty="0" smtClean="0"/>
              <a:t>Valorizzare la professionalità</a:t>
            </a:r>
          </a:p>
          <a:p>
            <a:r>
              <a:rPr lang="it-IT" dirty="0" smtClean="0"/>
              <a:t>Maggiori opportunità di lavoro</a:t>
            </a:r>
          </a:p>
          <a:p>
            <a:r>
              <a:rPr lang="it-IT" dirty="0" smtClean="0"/>
              <a:t>Maggiore retribuzione</a:t>
            </a:r>
          </a:p>
          <a:p>
            <a:pPr algn="ctr">
              <a:buNone/>
            </a:pPr>
            <a:r>
              <a:rPr lang="it-IT" dirty="0" smtClean="0"/>
              <a:t>Ma questo spesso contrasta con le esigenze del “mercato” che spesso non guarda alla qualità ma, specie in ambito privato, mira al maggior guadagno e quindi</a:t>
            </a:r>
          </a:p>
          <a:p>
            <a:pPr algn="ctr">
              <a:buNone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risparmia sulle retribuzioni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Quanti crediti per </a:t>
            </a:r>
            <a:r>
              <a:rPr lang="it-IT" dirty="0" err="1" smtClean="0"/>
              <a:t>I.D.</a:t>
            </a:r>
            <a:r>
              <a:rPr lang="it-IT" dirty="0" smtClean="0"/>
              <a:t> NEL 2013?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AIDI : 196,80 + 120 FAD</a:t>
            </a:r>
          </a:p>
          <a:p>
            <a:pPr>
              <a:buNone/>
            </a:pPr>
            <a:r>
              <a:rPr lang="it-IT" dirty="0" smtClean="0"/>
              <a:t>            Costo accreditamento: 22.280 €</a:t>
            </a:r>
          </a:p>
          <a:p>
            <a:pPr>
              <a:buNone/>
            </a:pPr>
            <a:r>
              <a:rPr lang="it-IT" dirty="0" smtClean="0"/>
              <a:t>            1 credito: 113,21 €</a:t>
            </a:r>
          </a:p>
          <a:p>
            <a:r>
              <a:rPr lang="it-IT" dirty="0" smtClean="0"/>
              <a:t>UNID: 163,8+ 15 FAD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per l’ascolto</a:t>
            </a:r>
          </a:p>
          <a:p>
            <a:pPr algn="ctr">
              <a:buNone/>
            </a:pPr>
            <a:endParaRPr lang="it-IT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Marialice Boldi</a:t>
            </a:r>
          </a:p>
          <a:p>
            <a:pPr algn="ctr">
              <a:buNone/>
            </a:pPr>
            <a:r>
              <a:rPr lang="it-IT" sz="2800" b="1" i="1" dirty="0" smtClean="0">
                <a:solidFill>
                  <a:srgbClr val="0070C0"/>
                </a:solidFill>
              </a:rPr>
              <a:t>presidente@aiditalia.it</a:t>
            </a:r>
          </a:p>
          <a:p>
            <a:pPr algn="ctr">
              <a:buNone/>
            </a:pPr>
            <a:r>
              <a:rPr lang="it-IT" sz="2800" b="1" i="1" dirty="0" smtClean="0">
                <a:solidFill>
                  <a:srgbClr val="0070C0"/>
                </a:solidFill>
              </a:rPr>
              <a:t>www.aiditalia.it</a:t>
            </a:r>
          </a:p>
          <a:p>
            <a:pPr algn="ctr">
              <a:buNone/>
            </a:pPr>
            <a:endParaRPr lang="it-IT" sz="2400" b="1" i="1" dirty="0" smtClean="0">
              <a:solidFill>
                <a:srgbClr val="0070C0"/>
              </a:solidFill>
            </a:endParaRPr>
          </a:p>
        </p:txBody>
      </p:sp>
      <p:pic>
        <p:nvPicPr>
          <p:cNvPr id="4" name="Immagine 3" descr="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4509120"/>
            <a:ext cx="3452813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Distinguere tra: </a:t>
            </a:r>
          </a:p>
          <a:p>
            <a:pPr>
              <a:buNone/>
            </a:pPr>
            <a:endParaRPr lang="it-IT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Professione che opera nel SSN</a:t>
            </a:r>
          </a:p>
          <a:p>
            <a:pPr>
              <a:buNone/>
            </a:pPr>
            <a:endParaRPr lang="it-IT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Professione che opera prevalentemente nel privato:  la formazione è </a:t>
            </a:r>
            <a:r>
              <a:rPr lang="it-IT" dirty="0" err="1" smtClean="0">
                <a:solidFill>
                  <a:schemeClr val="accent6">
                    <a:lumMod val="75000"/>
                  </a:schemeClr>
                </a:solidFill>
              </a:rPr>
              <a:t>pressochè</a:t>
            </a:r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 a totale carico delle associazioni </a:t>
            </a:r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Minori per chi lavora nel SSN</a:t>
            </a:r>
          </a:p>
          <a:p>
            <a:pPr algn="ctr">
              <a:buNone/>
            </a:pPr>
            <a:r>
              <a:rPr lang="it-IT" dirty="0" err="1" smtClean="0">
                <a:solidFill>
                  <a:srgbClr val="FF0000"/>
                </a:solidFill>
              </a:rPr>
              <a:t>MA……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/>
              <a:t>se è vero che in ospedale è più facile trovare sponsor, tuttavia anche le aziende sanitarie e ospedaliere non aiutano, </a:t>
            </a:r>
          </a:p>
          <a:p>
            <a:r>
              <a:rPr lang="it-IT" dirty="0" smtClean="0"/>
              <a:t>anzi a volte non autorizzano la partecipazione.     </a:t>
            </a:r>
          </a:p>
          <a:p>
            <a:r>
              <a:rPr lang="it-IT" dirty="0" smtClean="0"/>
              <a:t>la scarsa qualità formativa - la non rispondenza ai reali bisogni formativi.   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Criticità 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dipendenti frequentano spesso corsi interni organizzati dagli Uffici formazione infermieristici, perciò non hanno problemi di crediti, </a:t>
            </a:r>
          </a:p>
          <a:p>
            <a:r>
              <a:rPr lang="it-IT" dirty="0" smtClean="0"/>
              <a:t>ma questi eventi non riguardano temi inerenti la professione e quindi non sono aggiornamenti professionalizzanti.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Criticità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</a:rPr>
              <a:t>Per i liberi professionisti</a:t>
            </a:r>
          </a:p>
          <a:p>
            <a:pPr>
              <a:buNone/>
            </a:pPr>
            <a:endParaRPr lang="it-IT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it-IT" sz="3600" dirty="0" smtClean="0">
                <a:solidFill>
                  <a:srgbClr val="FF0000"/>
                </a:solidFill>
              </a:rPr>
              <a:t>                       Costi :</a:t>
            </a:r>
          </a:p>
          <a:p>
            <a:pPr>
              <a:buNone/>
            </a:pPr>
            <a:endParaRPr lang="it-IT" sz="3600" dirty="0" smtClean="0">
              <a:solidFill>
                <a:srgbClr val="FF0000"/>
              </a:solidFill>
            </a:endParaRPr>
          </a:p>
          <a:p>
            <a:pPr algn="ctr"/>
            <a:r>
              <a:rPr lang="it-IT" dirty="0" smtClean="0"/>
              <a:t>Per chi organizza</a:t>
            </a:r>
          </a:p>
          <a:p>
            <a:pPr algn="ctr"/>
            <a:r>
              <a:rPr lang="it-IT" dirty="0" smtClean="0"/>
              <a:t>Per l’utente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88032"/>
            <a:ext cx="7498080" cy="184482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Per chi organizza:</a:t>
            </a:r>
            <a:br>
              <a:rPr lang="it-IT" dirty="0" smtClean="0"/>
            </a:br>
            <a:r>
              <a:rPr lang="it-IT" sz="3100" dirty="0" smtClean="0"/>
              <a:t>necessità di rivolgersi ad un provider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Lavoro di segreteria per adempiere agli obblighi legati all’accreditamento (ricerca  sponsor, promozione evento, gestione e fatturazione delle singole iscrizioni dei partecipanti, gestione fornitori – relatori  - predisposizione stampati </a:t>
            </a:r>
            <a:r>
              <a:rPr lang="it-IT" dirty="0" err="1" smtClean="0"/>
              <a:t>etc</a:t>
            </a:r>
            <a:endParaRPr lang="it-IT" dirty="0" smtClean="0"/>
          </a:p>
          <a:p>
            <a:r>
              <a:rPr lang="it-IT" dirty="0" smtClean="0"/>
              <a:t>Per contenere i costi, nel nostro caso, l’Associazione si fa carico della gestione dell’evento a 360°, delegando i vari presidenti regionali e consiglieri.</a:t>
            </a:r>
          </a:p>
          <a:p>
            <a:endParaRPr lang="it-IT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332656"/>
            <a:ext cx="7498080" cy="5915744"/>
          </a:xfrm>
        </p:spPr>
        <p:txBody>
          <a:bodyPr>
            <a:normAutofit/>
          </a:bodyPr>
          <a:lstStyle/>
          <a:p>
            <a:r>
              <a:rPr lang="it-IT" dirty="0" smtClean="0"/>
              <a:t>Questi portano avanti  direttamente tutti gli aspetti logistici/organizzativi del caso, incluso il contatto con i relatori, la raccolta dei documenti ECM da inviare poi al Provider, incasso e fatturazione delle singole iscrizioni, trasmissione di tutti i documenti fiscali e fatture alla Commercialista</a:t>
            </a:r>
          </a:p>
          <a:p>
            <a:r>
              <a:rPr lang="it-IT" dirty="0" smtClean="0"/>
              <a:t>Coordinatore a livello nazionale che monitora tutto l’operato dei regionali</a:t>
            </a:r>
          </a:p>
          <a:p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Per l’utente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Costi iscrizione</a:t>
            </a:r>
          </a:p>
          <a:p>
            <a:r>
              <a:rPr lang="it-IT" dirty="0" smtClean="0"/>
              <a:t>Spostamento</a:t>
            </a:r>
          </a:p>
          <a:p>
            <a:r>
              <a:rPr lang="it-IT" dirty="0" smtClean="0"/>
              <a:t>Costi alloggio/ristorazione</a:t>
            </a:r>
          </a:p>
          <a:p>
            <a:r>
              <a:rPr lang="it-IT" dirty="0" smtClean="0"/>
              <a:t>Mancato guadagno</a:t>
            </a:r>
          </a:p>
          <a:p>
            <a:r>
              <a:rPr lang="it-IT" dirty="0" smtClean="0"/>
              <a:t>Se collaboratore spesso non ha il “permesso”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Conseguenza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Le suddette difficoltà fanno sì che</a:t>
            </a:r>
          </a:p>
          <a:p>
            <a:pPr algn="ctr">
              <a:buNone/>
            </a:pPr>
            <a:r>
              <a:rPr lang="it-IT" dirty="0" smtClean="0"/>
              <a:t> il più delle volte si dia la caccia a</a:t>
            </a:r>
          </a:p>
          <a:p>
            <a:pPr algn="ctr">
              <a:buNone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iniziative formative di scarso interesse </a:t>
            </a:r>
          </a:p>
          <a:p>
            <a:pPr algn="ctr">
              <a:buNone/>
            </a:pPr>
            <a:r>
              <a:rPr lang="it-IT" dirty="0" smtClean="0"/>
              <a:t>o addirittura di basso livello,</a:t>
            </a:r>
          </a:p>
          <a:p>
            <a:pPr algn="ctr">
              <a:buNone/>
            </a:pPr>
            <a:r>
              <a:rPr lang="it-IT" dirty="0" smtClean="0"/>
              <a:t> </a:t>
            </a:r>
            <a:r>
              <a:rPr lang="it-IT" dirty="0" err="1" smtClean="0"/>
              <a:t>purchè</a:t>
            </a:r>
            <a:r>
              <a:rPr lang="it-IT" dirty="0" smtClean="0"/>
              <a:t> a </a:t>
            </a:r>
            <a:r>
              <a:rPr lang="it-IT" dirty="0" smtClean="0">
                <a:solidFill>
                  <a:srgbClr val="FF0000"/>
                </a:solidFill>
              </a:rPr>
              <a:t>basso costo o gratuite</a:t>
            </a:r>
          </a:p>
          <a:p>
            <a:pPr algn="ctr">
              <a:buNone/>
            </a:pPr>
            <a:r>
              <a:rPr lang="it-IT" dirty="0" smtClean="0"/>
              <a:t> e soprattutto con molti crediti.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E QUESTA E’ UN’ IMPORTANTE CRITICITA’</a:t>
            </a:r>
            <a:endParaRPr lang="it-IT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</TotalTime>
  <Words>457</Words>
  <Application>Microsoft Office PowerPoint</Application>
  <PresentationFormat>Presentazione su schermo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Solstizio</vt:lpstr>
      <vt:lpstr>Presentazione standard di PowerPoint</vt:lpstr>
      <vt:lpstr>Presentazione standard di PowerPoint</vt:lpstr>
      <vt:lpstr>              Criticità </vt:lpstr>
      <vt:lpstr>Presentazione standard di PowerPoint</vt:lpstr>
      <vt:lpstr>              Criticità </vt:lpstr>
      <vt:lpstr>Per chi organizza: necessità di rivolgersi ad un provider </vt:lpstr>
      <vt:lpstr>Presentazione standard di PowerPoint</vt:lpstr>
      <vt:lpstr>Per l’utente </vt:lpstr>
      <vt:lpstr>Conseguenza</vt:lpstr>
      <vt:lpstr>Opportunità </vt:lpstr>
      <vt:lpstr>Presentazione standard di PowerPoint</vt:lpstr>
      <vt:lpstr>Presentazione standard di PowerPoint</vt:lpstr>
      <vt:lpstr>Quanti crediti per I.D. NEL 2013?</vt:lpstr>
      <vt:lpstr>Presentazione standard di PowerPoint</vt:lpstr>
    </vt:vector>
  </TitlesOfParts>
  <Company>BASTARDS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tecno</cp:lastModifiedBy>
  <cp:revision>13</cp:revision>
  <dcterms:created xsi:type="dcterms:W3CDTF">2013-11-04T22:19:00Z</dcterms:created>
  <dcterms:modified xsi:type="dcterms:W3CDTF">2013-11-05T14:58:46Z</dcterms:modified>
</cp:coreProperties>
</file>