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83" r:id="rId3"/>
    <p:sldId id="284" r:id="rId4"/>
    <p:sldId id="285" r:id="rId5"/>
    <p:sldId id="300" r:id="rId6"/>
    <p:sldId id="286" r:id="rId7"/>
    <p:sldId id="287" r:id="rId8"/>
    <p:sldId id="288" r:id="rId9"/>
    <p:sldId id="289" r:id="rId10"/>
    <p:sldId id="290" r:id="rId11"/>
    <p:sldId id="296" r:id="rId12"/>
    <p:sldId id="291" r:id="rId13"/>
    <p:sldId id="292" r:id="rId14"/>
    <p:sldId id="293" r:id="rId15"/>
    <p:sldId id="294" r:id="rId16"/>
    <p:sldId id="297" r:id="rId17"/>
    <p:sldId id="295" r:id="rId18"/>
    <p:sldId id="301"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57B"/>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p:scale>
          <a:sx n="40" d="100"/>
          <a:sy n="40" d="100"/>
        </p:scale>
        <p:origin x="-183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91138A-4CC9-4564-B24D-83E348777A2B}" type="slidenum">
              <a:rPr lang="it-IT"/>
              <a:pPr>
                <a:defRPr/>
              </a:pPr>
              <a:t>‹N›</a:t>
            </a:fld>
            <a:endParaRPr lang="it-IT"/>
          </a:p>
        </p:txBody>
      </p:sp>
    </p:spTree>
    <p:extLst>
      <p:ext uri="{BB962C8B-B14F-4D97-AF65-F5344CB8AC3E}">
        <p14:creationId xmlns:p14="http://schemas.microsoft.com/office/powerpoint/2010/main" val="838473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FD3CB28-7636-445B-BA44-6F1AAE662B1F}" type="slidenum">
              <a:rPr lang="it-IT" smtClean="0"/>
              <a:pPr/>
              <a:t>1</a:t>
            </a:fld>
            <a:endParaRPr lang="it-IT" smtClean="0"/>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5012D67-0FB6-4CEB-89F3-36CAB617D5D3}" type="slidenum">
              <a:rPr lang="it-IT" smtClean="0"/>
              <a:pPr/>
              <a:t>10</a:t>
            </a:fld>
            <a:endParaRPr lang="it-IT" smtClean="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99226E8-6026-4204-AE95-CE091E755CD4}" type="slidenum">
              <a:rPr lang="it-IT" smtClean="0"/>
              <a:pPr/>
              <a:t>11</a:t>
            </a:fld>
            <a:endParaRPr lang="it-IT" smtClean="0"/>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444522-5FD1-4617-95FF-46729F00EDA2}" type="slidenum">
              <a:rPr lang="it-IT" smtClean="0"/>
              <a:pPr/>
              <a:t>12</a:t>
            </a:fld>
            <a:endParaRPr lang="it-IT" smtClean="0"/>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E2DC3EB-FE66-4AEB-844F-CBA8175EF16B}" type="slidenum">
              <a:rPr lang="it-IT" smtClean="0"/>
              <a:pPr/>
              <a:t>13</a:t>
            </a:fld>
            <a:endParaRPr lang="it-IT" smtClean="0"/>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0AD3F0E-4396-4540-9AC4-B95C90B35DB5}" type="slidenum">
              <a:rPr lang="it-IT" smtClean="0"/>
              <a:pPr/>
              <a:t>14</a:t>
            </a:fld>
            <a:endParaRPr lang="it-IT" smtClean="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4DC3806-6C36-43A9-8ECD-283CA7CFCFEF}" type="slidenum">
              <a:rPr lang="it-IT" smtClean="0"/>
              <a:pPr/>
              <a:t>15</a:t>
            </a:fld>
            <a:endParaRPr lang="it-IT" smtClean="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FD83604-DAC9-4FD9-982C-9E8197EA1213}" type="slidenum">
              <a:rPr lang="it-IT" smtClean="0"/>
              <a:pPr/>
              <a:t>16</a:t>
            </a:fld>
            <a:endParaRPr lang="it-IT" smtClean="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16A84AE-E890-44E7-A485-536D2161219B}" type="slidenum">
              <a:rPr lang="it-IT" smtClean="0"/>
              <a:pPr/>
              <a:t>17</a:t>
            </a:fld>
            <a:endParaRPr lang="it-IT" smtClean="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71192D0-4DEE-4F71-97B4-F211B0BA2A7A}" type="slidenum">
              <a:rPr lang="it-IT" smtClean="0"/>
              <a:pPr/>
              <a:t>18</a:t>
            </a:fld>
            <a:endParaRPr lang="it-IT" smtClean="0"/>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71192D0-4DEE-4F71-97B4-F211B0BA2A7A}" type="slidenum">
              <a:rPr lang="it-IT" smtClean="0"/>
              <a:pPr/>
              <a:t>2</a:t>
            </a:fld>
            <a:endParaRPr lang="it-IT" smtClean="0"/>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B7FA466-DC89-4231-B153-0A3DBC2C6E38}" type="slidenum">
              <a:rPr lang="it-IT" smtClean="0"/>
              <a:pPr/>
              <a:t>3</a:t>
            </a:fld>
            <a:endParaRPr lang="it-IT"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5A01013-16A8-44B8-8CB7-DA336759C962}" type="slidenum">
              <a:rPr lang="it-IT" smtClean="0"/>
              <a:pPr/>
              <a:t>4</a:t>
            </a:fld>
            <a:endParaRPr lang="it-IT" smtClean="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29C1623-241B-418B-8DD0-CABEA5ADE965}" type="slidenum">
              <a:rPr lang="it-IT" smtClean="0"/>
              <a:pPr/>
              <a:t>5</a:t>
            </a:fld>
            <a:endParaRPr lang="it-IT" smtClean="0"/>
          </a:p>
        </p:txBody>
      </p:sp>
      <p:sp>
        <p:nvSpPr>
          <p:cNvPr id="24579" name="Rectangle 1026"/>
          <p:cNvSpPr>
            <a:spLocks noGrp="1" noRot="1" noChangeAspect="1" noChangeArrowheads="1" noTextEdit="1"/>
          </p:cNvSpPr>
          <p:nvPr>
            <p:ph type="sldImg"/>
          </p:nvPr>
        </p:nvSpPr>
        <p:spPr>
          <a:ln/>
        </p:spPr>
      </p:sp>
      <p:sp>
        <p:nvSpPr>
          <p:cNvPr id="24580"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1F3312F-5FB6-49BD-8F17-10D448A98B9B}" type="slidenum">
              <a:rPr lang="it-IT" smtClean="0"/>
              <a:pPr/>
              <a:t>6</a:t>
            </a:fld>
            <a:endParaRPr lang="it-IT" smtClean="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09D494D-423E-4D16-B561-713C9901829B}" type="slidenum">
              <a:rPr lang="it-IT" smtClean="0"/>
              <a:pPr/>
              <a:t>7</a:t>
            </a:fld>
            <a:endParaRPr lang="it-IT" smtClean="0"/>
          </a:p>
        </p:txBody>
      </p:sp>
      <p:sp>
        <p:nvSpPr>
          <p:cNvPr id="26627" name="Rectangle 1026"/>
          <p:cNvSpPr>
            <a:spLocks noGrp="1" noRot="1" noChangeAspect="1" noChangeArrowheads="1" noTextEdit="1"/>
          </p:cNvSpPr>
          <p:nvPr>
            <p:ph type="sldImg"/>
          </p:nvPr>
        </p:nvSpPr>
        <p:spPr>
          <a:ln/>
        </p:spPr>
      </p:sp>
      <p:sp>
        <p:nvSpPr>
          <p:cNvPr id="26628"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7DF4595-4B7D-4FB6-9504-79C89B104FC7}" type="slidenum">
              <a:rPr lang="it-IT" smtClean="0"/>
              <a:pPr/>
              <a:t>8</a:t>
            </a:fld>
            <a:endParaRPr lang="it-IT" smtClean="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468F811-6A3F-4CD2-9173-9FDCF8EE7A52}" type="slidenum">
              <a:rPr lang="it-IT" smtClean="0"/>
              <a:pPr/>
              <a:t>9</a:t>
            </a:fld>
            <a:endParaRPr lang="it-IT" smtClean="0"/>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24CF04E-53F9-4591-88EA-2C8700BDAEB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576518A-D15C-4293-95B6-0187C31267F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8978284-CE8E-4B25-A188-2B0F2EB636B4}"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690033D-8281-47D9-AC8F-467B86BCB11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E2A8793-0086-4E07-AC41-E10FAC86E208}"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13225F8-6BB3-4831-86D0-3AA9B69F995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FDA2D0C-87D6-44D8-9056-DB73CDDB9FD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F46A0E6-1E48-4533-9E39-D41A01395FA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960144D-CB2D-435B-9C03-EB838E2F7EB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66D8202-C921-47B3-82FD-03971FB309D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598F016-603B-41B7-85D4-4C6CF0A00A8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alpha val="59999"/>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6987E16-5961-4E8A-AD45-FE354E57F3A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75000"/>
              </a:schemeClr>
            </a:gs>
            <a:gs pos="39999">
              <a:srgbClr val="85C2FF"/>
            </a:gs>
            <a:gs pos="70000">
              <a:srgbClr val="C4D6EB"/>
            </a:gs>
            <a:gs pos="100000">
              <a:srgbClr val="FFEBFA"/>
            </a:gs>
          </a:gsLst>
          <a:lin ang="4200000" scaled="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5445125"/>
            <a:ext cx="9144000" cy="112553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just" eaLnBrk="1" hangingPunct="1">
              <a:defRPr/>
            </a:pPr>
            <a:r>
              <a:rPr lang="it-IT" sz="3200" cap="small" dirty="0" smtClean="0">
                <a:solidFill>
                  <a:schemeClr val="bg1"/>
                </a:solidFill>
              </a:rPr>
              <a:t>      </a:t>
            </a:r>
            <a:r>
              <a:rPr lang="it-IT" sz="3200" b="1" cap="small" dirty="0" smtClean="0">
                <a:solidFill>
                  <a:schemeClr val="bg1"/>
                </a:solidFill>
              </a:rPr>
              <a:t>Valerio </a:t>
            </a:r>
            <a:r>
              <a:rPr lang="it-IT" sz="3200" b="1" cap="small" dirty="0" err="1" smtClean="0">
                <a:solidFill>
                  <a:schemeClr val="bg1"/>
                </a:solidFill>
              </a:rPr>
              <a:t>Brucoli</a:t>
            </a:r>
            <a:r>
              <a:rPr lang="it-IT" sz="3200" b="1" cap="small" dirty="0" smtClean="0">
                <a:solidFill>
                  <a:schemeClr val="bg1"/>
                </a:solidFill>
              </a:rPr>
              <a:t>                 5 novembre 2013</a:t>
            </a:r>
          </a:p>
        </p:txBody>
      </p:sp>
      <p:sp>
        <p:nvSpPr>
          <p:cNvPr id="2051" name="Rectangle 3"/>
          <p:cNvSpPr>
            <a:spLocks noGrp="1" noChangeArrowheads="1"/>
          </p:cNvSpPr>
          <p:nvPr>
            <p:ph type="subTitle" idx="1"/>
          </p:nvPr>
        </p:nvSpPr>
        <p:spPr>
          <a:xfrm flipH="1">
            <a:off x="179388" y="3501008"/>
            <a:ext cx="8964612" cy="158437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1" hangingPunct="1">
              <a:defRPr/>
            </a:pPr>
            <a:r>
              <a:rPr lang="it-IT" sz="4100" b="1" dirty="0" smtClean="0">
                <a:solidFill>
                  <a:schemeClr val="bg1"/>
                </a:solidFill>
              </a:rPr>
              <a:t>SEZIONE </a:t>
            </a:r>
            <a:r>
              <a:rPr lang="it-IT" sz="4100" b="1" cap="all" dirty="0" smtClean="0">
                <a:solidFill>
                  <a:schemeClr val="bg1"/>
                </a:solidFill>
              </a:rPr>
              <a:t>Liberi Professionisti</a:t>
            </a:r>
            <a:r>
              <a:rPr lang="it-IT" sz="4100" b="1" dirty="0" smtClean="0">
                <a:solidFill>
                  <a:schemeClr val="bg1"/>
                </a:solidFill>
              </a:rPr>
              <a:t> </a:t>
            </a:r>
          </a:p>
          <a:p>
            <a:pPr eaLnBrk="1" hangingPunct="1">
              <a:defRPr/>
            </a:pPr>
            <a:r>
              <a:rPr lang="it-IT" sz="4100" b="1" cap="small" dirty="0" smtClean="0">
                <a:solidFill>
                  <a:schemeClr val="bg1"/>
                </a:solidFill>
              </a:rPr>
              <a:t>le novità </a:t>
            </a:r>
            <a:endParaRPr lang="it-IT" sz="4100" cap="small" dirty="0" smtClean="0">
              <a:solidFill>
                <a:schemeClr val="bg1"/>
              </a:solidFill>
            </a:endParaRPr>
          </a:p>
        </p:txBody>
      </p:sp>
      <p:sp>
        <p:nvSpPr>
          <p:cNvPr id="2052" name="Rectangle 5"/>
          <p:cNvSpPr>
            <a:spLocks noChangeArrowheads="1"/>
          </p:cNvSpPr>
          <p:nvPr/>
        </p:nvSpPr>
        <p:spPr bwMode="auto">
          <a:xfrm flipH="1">
            <a:off x="0" y="260648"/>
            <a:ext cx="9144001" cy="148706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514350" indent="-514350" algn="ctr"/>
            <a:r>
              <a:rPr lang="it-IT" sz="2800" b="1" dirty="0" smtClean="0">
                <a:solidFill>
                  <a:schemeClr val="bg1"/>
                </a:solidFill>
              </a:rPr>
              <a:t>5   CONFERENZA   NAZIONALE  SULLA FORMAZIONE  CONTINUA   IN  MEDICINA</a:t>
            </a:r>
          </a:p>
          <a:p>
            <a:pPr marL="514350" indent="-514350" algn="ctr"/>
            <a:r>
              <a:rPr lang="it-IT" b="1" dirty="0" smtClean="0">
                <a:solidFill>
                  <a:schemeClr val="bg1"/>
                </a:solidFill>
              </a:rPr>
              <a:t>4 - 5  Novembre 2013        Palazzo dei  Congressi  Roma </a:t>
            </a:r>
            <a:endParaRPr lang="it-IT" dirty="0">
              <a:solidFill>
                <a:schemeClr val="bg1"/>
              </a:solidFill>
            </a:endParaRPr>
          </a:p>
        </p:txBody>
      </p:sp>
      <p:sp>
        <p:nvSpPr>
          <p:cNvPr id="7" name="Rectangle 5"/>
          <p:cNvSpPr>
            <a:spLocks noChangeArrowheads="1"/>
          </p:cNvSpPr>
          <p:nvPr/>
        </p:nvSpPr>
        <p:spPr bwMode="auto">
          <a:xfrm flipH="1">
            <a:off x="-1" y="1772816"/>
            <a:ext cx="9144001" cy="93610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514350" indent="-514350" algn="ctr"/>
            <a:r>
              <a:rPr lang="it-IT" sz="2800" b="1" dirty="0" smtClean="0">
                <a:solidFill>
                  <a:schemeClr val="bg1"/>
                </a:solidFill>
              </a:rPr>
              <a:t>REGOLE,  </a:t>
            </a:r>
            <a:r>
              <a:rPr lang="it-IT" sz="2800" b="1" cap="all" dirty="0" smtClean="0">
                <a:solidFill>
                  <a:schemeClr val="bg1"/>
                </a:solidFill>
              </a:rPr>
              <a:t>operatività  e  qualità  </a:t>
            </a:r>
            <a:r>
              <a:rPr lang="it-IT" sz="2800" b="1" dirty="0" smtClean="0">
                <a:solidFill>
                  <a:schemeClr val="bg1"/>
                </a:solidFill>
              </a:rPr>
              <a:t>DEL SISTEMA  ECM</a:t>
            </a:r>
            <a:endParaRPr lang="it-IT"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0"/>
            <a:ext cx="9144000" cy="7389813"/>
          </a:xfrm>
        </p:spPr>
        <p:txBody>
          <a:bodyPr/>
          <a:lstStyle/>
          <a:p>
            <a:pPr>
              <a:defRPr/>
            </a:pPr>
            <a:endParaRPr lang="it-IT" sz="2400" b="1" dirty="0" smtClean="0"/>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endParaRPr lang="it-IT" sz="2400" dirty="0" smtClean="0">
              <a:solidFill>
                <a:schemeClr val="bg1"/>
              </a:solidFill>
            </a:endParaRPr>
          </a:p>
          <a:p>
            <a:pPr>
              <a:defRPr/>
            </a:pPr>
            <a:endParaRPr lang="it-IT" sz="2400" dirty="0" smtClean="0"/>
          </a:p>
          <a:p>
            <a:pPr>
              <a:defRPr/>
            </a:pPr>
            <a:endParaRPr lang="it-IT" sz="3600" dirty="0" smtClean="0">
              <a:solidFill>
                <a:schemeClr val="bg1"/>
              </a:solidFill>
            </a:endParaRPr>
          </a:p>
          <a:p>
            <a:pPr>
              <a:defRPr/>
            </a:pPr>
            <a:r>
              <a:rPr lang="it-IT" sz="3600" dirty="0" smtClean="0">
                <a:solidFill>
                  <a:schemeClr val="bg1"/>
                </a:solidFill>
              </a:rPr>
              <a:t>PUNTO 4</a:t>
            </a:r>
          </a:p>
          <a:p>
            <a:pPr>
              <a:defRPr/>
            </a:pPr>
            <a:endParaRPr lang="it-IT" sz="2400" dirty="0" smtClean="0">
              <a:solidFill>
                <a:schemeClr val="bg1"/>
              </a:solidFill>
            </a:endParaRPr>
          </a:p>
          <a:p>
            <a:pPr eaLnBrk="1" hangingPunct="1">
              <a:spcBef>
                <a:spcPts val="0"/>
              </a:spcBef>
              <a:defRPr/>
            </a:pPr>
            <a:r>
              <a:rPr lang="it-IT" sz="3000" cap="small" dirty="0" smtClean="0">
                <a:solidFill>
                  <a:schemeClr val="bg1"/>
                </a:solidFill>
              </a:rPr>
              <a:t>Incremento della quantità di autoformazione</a:t>
            </a:r>
          </a:p>
          <a:p>
            <a:pPr eaLnBrk="1" hangingPunct="1">
              <a:spcBef>
                <a:spcPts val="0"/>
              </a:spcBef>
              <a:defRPr/>
            </a:pPr>
            <a:r>
              <a:rPr lang="it-IT" sz="3000" cap="small" dirty="0" smtClean="0">
                <a:solidFill>
                  <a:schemeClr val="bg1"/>
                </a:solidFill>
              </a:rPr>
              <a:t> ammissibile </a:t>
            </a:r>
          </a:p>
        </p:txBody>
      </p:sp>
      <p:sp>
        <p:nvSpPr>
          <p:cNvPr id="11268"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11269"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pic>
        <p:nvPicPr>
          <p:cNvPr id="11270"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0"/>
            <a:ext cx="9144000" cy="7389813"/>
          </a:xfrm>
        </p:spPr>
        <p:txBody>
          <a:bodyPr/>
          <a:lstStyle/>
          <a:p>
            <a:pPr>
              <a:defRPr/>
            </a:pPr>
            <a:r>
              <a:rPr lang="it-IT" b="1" dirty="0" smtClean="0">
                <a:solidFill>
                  <a:schemeClr val="bg1"/>
                </a:solidFill>
              </a:rPr>
              <a:t>DETERMINA DELLA CNFC DEL 17 luglio 2013 </a:t>
            </a:r>
          </a:p>
          <a:p>
            <a:pPr>
              <a:defRPr/>
            </a:pPr>
            <a:r>
              <a:rPr lang="it-IT" sz="2400" b="1" dirty="0" smtClean="0">
                <a:solidFill>
                  <a:schemeClr val="bg1"/>
                </a:solidFill>
              </a:rPr>
              <a:t>Esoneri, Esenzioni, Tutoraggio Individuale, Formazione all’estero, Autoapprendimento, Modalità di registrazione e Certificazione </a:t>
            </a:r>
            <a:endParaRPr lang="it-IT" sz="2400" dirty="0" smtClean="0">
              <a:solidFill>
                <a:schemeClr val="bg1"/>
              </a:solidFill>
            </a:endParaRPr>
          </a:p>
          <a:p>
            <a:pPr>
              <a:defRPr/>
            </a:pPr>
            <a:endParaRPr lang="it-IT" sz="2400" dirty="0" smtClean="0">
              <a:solidFill>
                <a:schemeClr val="bg1"/>
              </a:solidFill>
            </a:endParaRPr>
          </a:p>
          <a:p>
            <a:pPr>
              <a:defRPr/>
            </a:pPr>
            <a:endParaRPr lang="it-IT" sz="2400" dirty="0" smtClean="0">
              <a:solidFill>
                <a:schemeClr val="bg1"/>
              </a:solidFill>
            </a:endParaRPr>
          </a:p>
          <a:p>
            <a:pPr>
              <a:defRPr/>
            </a:pPr>
            <a:r>
              <a:rPr lang="it-IT" sz="2400" b="1" dirty="0" smtClean="0">
                <a:solidFill>
                  <a:schemeClr val="bg1"/>
                </a:solidFill>
              </a:rPr>
              <a:t>§5. Liberi professionisti: crediti individuali per autoapprendimento </a:t>
            </a:r>
          </a:p>
          <a:p>
            <a:pPr>
              <a:defRPr/>
            </a:pPr>
            <a:r>
              <a:rPr lang="it-IT" sz="2400" dirty="0" smtClean="0">
                <a:solidFill>
                  <a:schemeClr val="bg1"/>
                </a:solidFill>
              </a:rPr>
              <a:t>Ai liberi professionisti sono riconosciuti crediti ECM per: </a:t>
            </a:r>
          </a:p>
          <a:p>
            <a:pPr>
              <a:defRPr/>
            </a:pPr>
            <a:endParaRPr lang="it-IT" sz="2400" dirty="0" smtClean="0">
              <a:solidFill>
                <a:schemeClr val="bg1"/>
              </a:solidFill>
            </a:endParaRPr>
          </a:p>
          <a:p>
            <a:pPr marL="457200" indent="-457200">
              <a:buFontTx/>
              <a:buAutoNum type="alphaLcParenR"/>
              <a:defRPr/>
            </a:pPr>
            <a:r>
              <a:rPr lang="it-IT" sz="2400" dirty="0" smtClean="0">
                <a:solidFill>
                  <a:schemeClr val="bg1"/>
                </a:solidFill>
              </a:rPr>
              <a:t>attività di autoapprendimento ossia l’utilizzazione individuale di materiali durevoli e sistemi di supporto per la formazione continua preparati e distribuiti da Provider accreditati; </a:t>
            </a:r>
          </a:p>
          <a:p>
            <a:pPr marL="457200" indent="-457200">
              <a:buFontTx/>
              <a:buAutoNum type="alphaLcParenR"/>
              <a:defRPr/>
            </a:pPr>
            <a:r>
              <a:rPr lang="it-IT" sz="2400" b="1" u="sng" dirty="0" smtClean="0">
                <a:solidFill>
                  <a:schemeClr val="bg1"/>
                </a:solidFill>
              </a:rPr>
              <a:t>autoapprendimento derivante da attività di lettura di riviste scientifiche, di capitoli di libri e di monografie </a:t>
            </a:r>
            <a:r>
              <a:rPr lang="it-IT" sz="2400" dirty="0" smtClean="0">
                <a:solidFill>
                  <a:schemeClr val="bg1"/>
                </a:solidFill>
              </a:rPr>
              <a:t>non preparati e distribuiti da provider accreditati ECM e privi di test di valutazione dell’apprendimento con il limite del 10% dell’obbligo formativo individuale triennale (</a:t>
            </a:r>
            <a:r>
              <a:rPr lang="it-IT" sz="2400" u="sng" dirty="0" smtClean="0">
                <a:solidFill>
                  <a:schemeClr val="bg1"/>
                </a:solidFill>
              </a:rPr>
              <a:t>fino ad un massimo di 15 crediti nel triennio</a:t>
            </a:r>
            <a:r>
              <a:rPr lang="it-IT" sz="2400" dirty="0" smtClean="0">
                <a:solidFill>
                  <a:schemeClr val="bg1"/>
                </a:solidFill>
              </a:rPr>
              <a:t>). </a:t>
            </a:r>
          </a:p>
          <a:p>
            <a:pPr>
              <a:defRPr/>
            </a:pPr>
            <a:endParaRPr lang="it-IT" sz="2400" dirty="0" smtClean="0"/>
          </a:p>
        </p:txBody>
      </p:sp>
      <p:sp>
        <p:nvSpPr>
          <p:cNvPr id="12292"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12293"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12291" name="Rectangle 3"/>
          <p:cNvSpPr>
            <a:spLocks noGrp="1" noChangeArrowheads="1"/>
          </p:cNvSpPr>
          <p:nvPr>
            <p:ph type="subTitle" idx="1"/>
          </p:nvPr>
        </p:nvSpPr>
        <p:spPr>
          <a:xfrm flipH="1">
            <a:off x="0" y="0"/>
            <a:ext cx="9144000" cy="7389813"/>
          </a:xfrm>
        </p:spPr>
        <p:txBody>
          <a:bodyPr/>
          <a:lstStyle/>
          <a:p>
            <a:pPr>
              <a:defRPr/>
            </a:pPr>
            <a:endParaRPr lang="it-IT" sz="2400" b="1" dirty="0" smtClean="0"/>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endParaRPr lang="it-IT" sz="2400" dirty="0" smtClean="0"/>
          </a:p>
          <a:p>
            <a:pPr>
              <a:defRPr/>
            </a:pPr>
            <a:endParaRPr lang="it-IT" sz="3600" dirty="0" smtClean="0">
              <a:solidFill>
                <a:schemeClr val="bg1"/>
              </a:solidFill>
            </a:endParaRPr>
          </a:p>
          <a:p>
            <a:pPr>
              <a:defRPr/>
            </a:pPr>
            <a:r>
              <a:rPr lang="it-IT" sz="3600" dirty="0" smtClean="0">
                <a:solidFill>
                  <a:schemeClr val="bg1"/>
                </a:solidFill>
              </a:rPr>
              <a:t>PUNTO 5</a:t>
            </a:r>
          </a:p>
          <a:p>
            <a:pPr>
              <a:defRPr/>
            </a:pPr>
            <a:endParaRPr lang="it-IT" sz="2400" dirty="0" smtClean="0"/>
          </a:p>
          <a:p>
            <a:pPr>
              <a:spcBef>
                <a:spcPts val="0"/>
              </a:spcBef>
              <a:defRPr/>
            </a:pPr>
            <a:r>
              <a:rPr lang="it-IT" sz="3000" cap="small" dirty="0" smtClean="0">
                <a:solidFill>
                  <a:schemeClr val="bg1"/>
                </a:solidFill>
              </a:rPr>
              <a:t>Prevede il riconoscimento dei crediti al professionista che si formi presso un collega più esperto, nonché a quest’ultimo l’attività di tutoraggio (nell’ambito dell’attività di provider degli ordini, ecc.)</a:t>
            </a:r>
          </a:p>
        </p:txBody>
      </p:sp>
      <p:sp>
        <p:nvSpPr>
          <p:cNvPr id="13316"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13317"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pic>
        <p:nvPicPr>
          <p:cNvPr id="13318"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0"/>
            <a:ext cx="9144000" cy="7389813"/>
          </a:xfrm>
        </p:spPr>
        <p:txBody>
          <a:bodyPr/>
          <a:lstStyle/>
          <a:p>
            <a:pPr>
              <a:defRPr/>
            </a:pPr>
            <a:endParaRPr lang="it-IT" sz="2400" b="1" dirty="0" smtClean="0"/>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endParaRPr lang="it-IT" sz="2400" dirty="0" smtClean="0"/>
          </a:p>
          <a:p>
            <a:pPr>
              <a:defRPr/>
            </a:pPr>
            <a:endParaRPr lang="it-IT" sz="3600" cap="small" dirty="0" smtClean="0">
              <a:solidFill>
                <a:schemeClr val="bg1"/>
              </a:solidFill>
            </a:endParaRPr>
          </a:p>
          <a:p>
            <a:pPr>
              <a:defRPr/>
            </a:pPr>
            <a:r>
              <a:rPr lang="it-IT" sz="3600" cap="small" dirty="0" smtClean="0">
                <a:solidFill>
                  <a:schemeClr val="bg1"/>
                </a:solidFill>
              </a:rPr>
              <a:t>PUNTO 6</a:t>
            </a:r>
          </a:p>
          <a:p>
            <a:pPr>
              <a:defRPr/>
            </a:pPr>
            <a:endParaRPr lang="it-IT" sz="2600" cap="small" dirty="0" smtClean="0">
              <a:solidFill>
                <a:schemeClr val="bg1"/>
              </a:solidFill>
            </a:endParaRPr>
          </a:p>
          <a:p>
            <a:pPr eaLnBrk="1" hangingPunct="1">
              <a:spcBef>
                <a:spcPts val="0"/>
              </a:spcBef>
              <a:defRPr/>
            </a:pPr>
            <a:r>
              <a:rPr lang="it-IT" sz="3000" cap="small" dirty="0" smtClean="0">
                <a:solidFill>
                  <a:schemeClr val="bg1"/>
                </a:solidFill>
              </a:rPr>
              <a:t>Prevedere crediti per l’attività di best </a:t>
            </a:r>
            <a:r>
              <a:rPr lang="it-IT" sz="3000" cap="small" dirty="0" err="1" smtClean="0">
                <a:solidFill>
                  <a:schemeClr val="bg1"/>
                </a:solidFill>
              </a:rPr>
              <a:t>practice</a:t>
            </a:r>
            <a:r>
              <a:rPr lang="it-IT" sz="3000" cap="small" dirty="0" smtClean="0">
                <a:solidFill>
                  <a:schemeClr val="bg1"/>
                </a:solidFill>
              </a:rPr>
              <a:t>  valutate da apposite Commissioni di </a:t>
            </a:r>
          </a:p>
          <a:p>
            <a:pPr eaLnBrk="1" hangingPunct="1">
              <a:spcBef>
                <a:spcPts val="0"/>
              </a:spcBef>
              <a:defRPr/>
            </a:pPr>
            <a:r>
              <a:rPr lang="it-IT" sz="3000" cap="small" dirty="0" smtClean="0">
                <a:solidFill>
                  <a:schemeClr val="bg1"/>
                </a:solidFill>
              </a:rPr>
              <a:t>Ordini ecc. </a:t>
            </a:r>
          </a:p>
          <a:p>
            <a:pPr eaLnBrk="1" hangingPunct="1">
              <a:spcBef>
                <a:spcPts val="0"/>
              </a:spcBef>
              <a:defRPr/>
            </a:pPr>
            <a:r>
              <a:rPr lang="it-IT" sz="3000" cap="small" dirty="0" smtClean="0">
                <a:solidFill>
                  <a:schemeClr val="bg1"/>
                </a:solidFill>
              </a:rPr>
              <a:t>Tali attività potranno essere poi presentate ai colleghi </a:t>
            </a:r>
          </a:p>
        </p:txBody>
      </p:sp>
      <p:sp>
        <p:nvSpPr>
          <p:cNvPr id="14340"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14341"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pic>
        <p:nvPicPr>
          <p:cNvPr id="14342"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0"/>
            <a:ext cx="9144000" cy="7389813"/>
          </a:xfrm>
        </p:spPr>
        <p:txBody>
          <a:bodyPr/>
          <a:lstStyle/>
          <a:p>
            <a:pPr>
              <a:defRPr/>
            </a:pPr>
            <a:endParaRPr lang="it-IT" sz="2400" b="1" dirty="0" smtClean="0"/>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endParaRPr lang="it-IT" sz="2400" dirty="0" smtClean="0"/>
          </a:p>
          <a:p>
            <a:pPr>
              <a:defRPr/>
            </a:pPr>
            <a:endParaRPr lang="it-IT" sz="3600" cap="small" dirty="0" smtClean="0">
              <a:solidFill>
                <a:schemeClr val="bg1"/>
              </a:solidFill>
            </a:endParaRPr>
          </a:p>
          <a:p>
            <a:pPr>
              <a:defRPr/>
            </a:pPr>
            <a:r>
              <a:rPr lang="it-IT" sz="3600" cap="small" dirty="0" smtClean="0">
                <a:solidFill>
                  <a:schemeClr val="bg1"/>
                </a:solidFill>
              </a:rPr>
              <a:t>PUNTO 7</a:t>
            </a:r>
          </a:p>
          <a:p>
            <a:pPr>
              <a:defRPr/>
            </a:pPr>
            <a:endParaRPr lang="it-IT" sz="2600" cap="small" dirty="0" smtClean="0">
              <a:solidFill>
                <a:schemeClr val="bg1"/>
              </a:solidFill>
            </a:endParaRPr>
          </a:p>
          <a:p>
            <a:pPr eaLnBrk="1" hangingPunct="1">
              <a:spcBef>
                <a:spcPts val="0"/>
              </a:spcBef>
              <a:defRPr/>
            </a:pPr>
            <a:r>
              <a:rPr lang="it-IT" sz="3000" cap="small" dirty="0" smtClean="0">
                <a:solidFill>
                  <a:schemeClr val="bg1"/>
                </a:solidFill>
              </a:rPr>
              <a:t>Prevedere la possibilità di variare la composizione del proprio Dossier Formativo nell’arco del triennio  in base </a:t>
            </a:r>
          </a:p>
          <a:p>
            <a:pPr eaLnBrk="1" hangingPunct="1">
              <a:spcBef>
                <a:spcPts val="0"/>
              </a:spcBef>
              <a:defRPr/>
            </a:pPr>
            <a:r>
              <a:rPr lang="it-IT" sz="3000" cap="small" dirty="0" smtClean="0">
                <a:solidFill>
                  <a:schemeClr val="bg1"/>
                </a:solidFill>
              </a:rPr>
              <a:t>Alle proprie esigenze </a:t>
            </a:r>
          </a:p>
        </p:txBody>
      </p:sp>
      <p:sp>
        <p:nvSpPr>
          <p:cNvPr id="15364"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15365"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pic>
        <p:nvPicPr>
          <p:cNvPr id="15366"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15363" name="Rectangle 3"/>
          <p:cNvSpPr>
            <a:spLocks noGrp="1" noChangeArrowheads="1"/>
          </p:cNvSpPr>
          <p:nvPr>
            <p:ph type="subTitle" idx="1"/>
          </p:nvPr>
        </p:nvSpPr>
        <p:spPr>
          <a:xfrm flipH="1">
            <a:off x="0" y="0"/>
            <a:ext cx="9144000" cy="7389813"/>
          </a:xfrm>
        </p:spPr>
        <p:txBody>
          <a:bodyPr/>
          <a:lstStyle/>
          <a:p>
            <a:pPr>
              <a:defRPr/>
            </a:pPr>
            <a:endParaRPr lang="it-IT" sz="2400" b="1" dirty="0" smtClean="0"/>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endParaRPr lang="it-IT" sz="2400" dirty="0" smtClean="0"/>
          </a:p>
          <a:p>
            <a:pPr>
              <a:defRPr/>
            </a:pPr>
            <a:endParaRPr lang="it-IT" sz="2400" dirty="0" smtClean="0"/>
          </a:p>
          <a:p>
            <a:pPr>
              <a:defRPr/>
            </a:pPr>
            <a:r>
              <a:rPr lang="it-IT" sz="3600" cap="small" dirty="0" smtClean="0">
                <a:solidFill>
                  <a:schemeClr val="bg1"/>
                </a:solidFill>
              </a:rPr>
              <a:t>PUNTO 8</a:t>
            </a:r>
          </a:p>
          <a:p>
            <a:pPr>
              <a:defRPr/>
            </a:pPr>
            <a:endParaRPr lang="it-IT" sz="2600" cap="small" dirty="0" smtClean="0">
              <a:solidFill>
                <a:schemeClr val="bg1"/>
              </a:solidFill>
            </a:endParaRPr>
          </a:p>
          <a:p>
            <a:pPr>
              <a:spcBef>
                <a:spcPts val="0"/>
              </a:spcBef>
              <a:defRPr/>
            </a:pPr>
            <a:r>
              <a:rPr lang="it-IT" sz="3000" cap="small" dirty="0" smtClean="0">
                <a:solidFill>
                  <a:schemeClr val="bg1"/>
                </a:solidFill>
              </a:rPr>
              <a:t>Prevedere per il triennio 2011 – 2013 che </a:t>
            </a:r>
          </a:p>
          <a:p>
            <a:pPr>
              <a:spcBef>
                <a:spcPts val="0"/>
              </a:spcBef>
              <a:defRPr/>
            </a:pPr>
            <a:r>
              <a:rPr lang="it-IT" sz="3000" cap="small" dirty="0" smtClean="0">
                <a:solidFill>
                  <a:schemeClr val="bg1"/>
                </a:solidFill>
              </a:rPr>
              <a:t>ai liberi professionisti in regola con i crediti del triennio 2008 – 2010 venga riconosciuto </a:t>
            </a:r>
          </a:p>
          <a:p>
            <a:pPr>
              <a:spcBef>
                <a:spcPts val="0"/>
              </a:spcBef>
              <a:defRPr/>
            </a:pPr>
            <a:r>
              <a:rPr lang="it-IT" sz="3000" cap="small" dirty="0" smtClean="0">
                <a:solidFill>
                  <a:schemeClr val="bg1"/>
                </a:solidFill>
              </a:rPr>
              <a:t>un minor debito formativo pari a 60 crediti</a:t>
            </a:r>
          </a:p>
          <a:p>
            <a:pPr>
              <a:spcBef>
                <a:spcPts val="0"/>
              </a:spcBef>
              <a:defRPr/>
            </a:pPr>
            <a:r>
              <a:rPr lang="it-IT" sz="3000" cap="small" dirty="0" smtClean="0">
                <a:solidFill>
                  <a:schemeClr val="bg1"/>
                </a:solidFill>
              </a:rPr>
              <a:t>(portati poi dalla CNFC a 45)</a:t>
            </a:r>
          </a:p>
        </p:txBody>
      </p:sp>
      <p:sp>
        <p:nvSpPr>
          <p:cNvPr id="16388"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16389"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sp>
        <p:nvSpPr>
          <p:cNvPr id="16390" name="Rectangle 5"/>
          <p:cNvSpPr>
            <a:spLocks noChangeArrowheads="1"/>
          </p:cNvSpPr>
          <p:nvPr/>
        </p:nvSpPr>
        <p:spPr bwMode="auto">
          <a:xfrm flipH="1">
            <a:off x="366713" y="4381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pic>
        <p:nvPicPr>
          <p:cNvPr id="16391"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17411" name="Rectangle 3"/>
          <p:cNvSpPr>
            <a:spLocks noGrp="1" noChangeArrowheads="1"/>
          </p:cNvSpPr>
          <p:nvPr>
            <p:ph type="subTitle" idx="1"/>
          </p:nvPr>
        </p:nvSpPr>
        <p:spPr>
          <a:xfrm flipH="1">
            <a:off x="0" y="0"/>
            <a:ext cx="9144000" cy="6858000"/>
          </a:xfrm>
        </p:spPr>
        <p:txBody>
          <a:bodyPr/>
          <a:lstStyle/>
          <a:p>
            <a:r>
              <a:rPr lang="it-IT" b="1" dirty="0" smtClean="0">
                <a:solidFill>
                  <a:schemeClr val="bg1"/>
                </a:solidFill>
              </a:rPr>
              <a:t>DETERMINA DELLA CNFC DEL 17 luglio 2013 </a:t>
            </a:r>
          </a:p>
          <a:p>
            <a:r>
              <a:rPr lang="it-IT" sz="2400" b="1" dirty="0" smtClean="0">
                <a:solidFill>
                  <a:schemeClr val="bg1"/>
                </a:solidFill>
              </a:rPr>
              <a:t>Esoneri, Esenzioni, Tutoraggio Individuale, Formazione all’estero, Autoapprendimento, Modalità di registrazione e Certificazione </a:t>
            </a:r>
          </a:p>
          <a:p>
            <a:endParaRPr lang="it-IT" sz="1600" b="1" dirty="0" smtClean="0">
              <a:solidFill>
                <a:schemeClr val="bg1"/>
              </a:solidFill>
            </a:endParaRPr>
          </a:p>
          <a:p>
            <a:r>
              <a:rPr lang="it-IT" sz="2400" b="1" dirty="0" smtClean="0">
                <a:solidFill>
                  <a:schemeClr val="bg1"/>
                </a:solidFill>
              </a:rPr>
              <a:t>§7. Riduzione dell’obbligo formativo triennale </a:t>
            </a:r>
          </a:p>
          <a:p>
            <a:r>
              <a:rPr lang="it-IT" sz="2400" dirty="0" smtClean="0">
                <a:solidFill>
                  <a:schemeClr val="bg1"/>
                </a:solidFill>
              </a:rPr>
              <a:t>L’Accordo Stato - Regioni del 19 Aprile 2012 ha stabilito in 150 crediti il debito formativo complessivo per il triennio 2011 – 2013 e ha previsto, inoltre, la possibilità, per tutti i professionisti sanitari, di riportare dal triennio precedente (2008 – 2010) fino a 45 crediti. </a:t>
            </a:r>
          </a:p>
          <a:p>
            <a:r>
              <a:rPr lang="it-IT" sz="2400" dirty="0" smtClean="0">
                <a:solidFill>
                  <a:schemeClr val="bg1"/>
                </a:solidFill>
              </a:rPr>
              <a:t>Si conviene, tuttavia che, la riduzione, da attuarsi con criterio proporzionale, si calcola secondo il seguente metodo: </a:t>
            </a:r>
          </a:p>
          <a:p>
            <a:r>
              <a:rPr lang="it-IT" sz="2400" dirty="0" smtClean="0">
                <a:solidFill>
                  <a:schemeClr val="bg1"/>
                </a:solidFill>
              </a:rPr>
              <a:t>- riduzione di 15 crediti nel triennio 2011-2013 se il professionista ha acquisito da 30 a 50 crediti nel triennio 2008-2010 </a:t>
            </a:r>
          </a:p>
          <a:p>
            <a:r>
              <a:rPr lang="it-IT" sz="2400" dirty="0" smtClean="0">
                <a:solidFill>
                  <a:schemeClr val="bg1"/>
                </a:solidFill>
              </a:rPr>
              <a:t>- riduzione di 30 crediti nel triennio 2011-2013 se il professionista ha acquisito da 51 a 100 crediti nel triennio 2008-2010 </a:t>
            </a:r>
          </a:p>
          <a:p>
            <a:r>
              <a:rPr lang="it-IT" sz="2400" dirty="0" smtClean="0">
                <a:solidFill>
                  <a:schemeClr val="bg1"/>
                </a:solidFill>
              </a:rPr>
              <a:t>- riduzione di 45 crediti nel triennio 2011-2013 se il professionista ha acquisito da 101 a 150 crediti nel triennio 2008-2010. </a:t>
            </a:r>
          </a:p>
        </p:txBody>
      </p:sp>
      <p:sp>
        <p:nvSpPr>
          <p:cNvPr id="17412"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17413"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17411" name="Rectangle 3"/>
          <p:cNvSpPr>
            <a:spLocks noGrp="1" noChangeArrowheads="1"/>
          </p:cNvSpPr>
          <p:nvPr>
            <p:ph type="subTitle" idx="1"/>
          </p:nvPr>
        </p:nvSpPr>
        <p:spPr>
          <a:xfrm flipH="1">
            <a:off x="0" y="0"/>
            <a:ext cx="9144000" cy="7389813"/>
          </a:xfrm>
        </p:spPr>
        <p:txBody>
          <a:bodyPr/>
          <a:lstStyle/>
          <a:p>
            <a:pPr>
              <a:defRPr/>
            </a:pPr>
            <a:endParaRPr lang="it-IT" sz="2400" b="1" dirty="0" smtClean="0"/>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endParaRPr lang="it-IT" sz="2400" dirty="0" smtClean="0"/>
          </a:p>
          <a:p>
            <a:pPr>
              <a:defRPr/>
            </a:pPr>
            <a:endParaRPr lang="it-IT" sz="1400" cap="small" dirty="0" smtClean="0">
              <a:solidFill>
                <a:schemeClr val="bg1"/>
              </a:solidFill>
            </a:endParaRPr>
          </a:p>
          <a:p>
            <a:pPr>
              <a:defRPr/>
            </a:pPr>
            <a:r>
              <a:rPr lang="it-IT" sz="3600" cap="small" dirty="0" smtClean="0">
                <a:solidFill>
                  <a:schemeClr val="bg1"/>
                </a:solidFill>
              </a:rPr>
              <a:t>PUNTO 9</a:t>
            </a:r>
          </a:p>
          <a:p>
            <a:pPr>
              <a:spcBef>
                <a:spcPts val="0"/>
              </a:spcBef>
              <a:defRPr/>
            </a:pPr>
            <a:endParaRPr lang="it-IT" sz="1200" cap="small" dirty="0" smtClean="0">
              <a:solidFill>
                <a:schemeClr val="bg1"/>
              </a:solidFill>
            </a:endParaRPr>
          </a:p>
          <a:p>
            <a:pPr>
              <a:spcBef>
                <a:spcPts val="0"/>
              </a:spcBef>
              <a:defRPr/>
            </a:pPr>
            <a:r>
              <a:rPr lang="it-IT" sz="3000" cap="small" dirty="0" smtClean="0">
                <a:solidFill>
                  <a:schemeClr val="bg1"/>
                </a:solidFill>
              </a:rPr>
              <a:t>Prevedere per i liberi professionisti (individuati come tali da ordini, ecc.) attività ECM gratuite nell’ambito dei programmi formativi aziendali e/o regionali (in analogia a quelli che le aziende sanitarie rivolgono  ai propri dipendenti) da attuarsi anche attraverso  quote riservate di iscrizioni (5%-10%).  Gli ordini ecc. adotteranno  in tal senso specifici accordi o convenzioni con provider pubblici e privati catalogati. </a:t>
            </a:r>
          </a:p>
        </p:txBody>
      </p:sp>
      <p:sp>
        <p:nvSpPr>
          <p:cNvPr id="18436"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18437"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pic>
        <p:nvPicPr>
          <p:cNvPr id="18438"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60000"/>
                <a:lumOff val="40000"/>
              </a:schemeClr>
            </a:gs>
            <a:gs pos="39999">
              <a:srgbClr val="85C2FF"/>
            </a:gs>
            <a:gs pos="70000">
              <a:srgbClr val="C4D6EB"/>
            </a:gs>
            <a:gs pos="100000">
              <a:srgbClr val="FFEBFA"/>
            </a:gs>
          </a:gsLst>
          <a:lin ang="4200000" scaled="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5445125"/>
            <a:ext cx="9144000" cy="1125538"/>
          </a:xfrm>
        </p:spPr>
        <p:txBody>
          <a:bodyPr/>
          <a:lstStyle/>
          <a:p>
            <a:pPr algn="just" eaLnBrk="1" hangingPunct="1">
              <a:defRPr/>
            </a:pPr>
            <a:r>
              <a:rPr lang="it-IT" sz="3200" cap="small" dirty="0" smtClean="0">
                <a:solidFill>
                  <a:schemeClr val="bg1"/>
                </a:solidFill>
              </a:rPr>
              <a:t>      </a:t>
            </a:r>
          </a:p>
        </p:txBody>
      </p:sp>
      <p:sp>
        <p:nvSpPr>
          <p:cNvPr id="3075"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50180" name="AutoShape 4" descr="data:image/jpeg;base64,/9j/4AAQSkZJRgABAQAAAQABAAD/2wCEAAkGBhQSERUUExQUFBQVFBcXFxQVFRUUFxcVFBcVFBUUFRQXHCYeFxkjGRQUHy8gIycpLCwsFR4xNTAqNSYsLCkBCQoKDgwOGg8PGiwkHCQsLCwsLCwpLCksKSwsLCwsLCwpLCksLCwsLCkpLCwsLCwsKSwsLCwsLCwsLCwsLCwsLP/AABEIALcBEwMBIgACEQEDEQH/xAAcAAABBQEBAQAAAAAAAAAAAAAFAAIDBAYBBwj/xABBEAABAgMFBgELAwMDAwUAAAABAAIDBBEFEiExQQYiUWFxgRMHIzIzQlKRobHB8BRy0RVDgmLh8WOS0iQ0RGSi/8QAGgEAAwEBAQEAAAAAAAAAAAAAAQIDBAAFBv/EACcRAAICAgICAgMAAgMAAAAAAAABAhEDIRIxBEEyURMiYaGxI3Hx/9oADAMBAAIRAxEAPwD2SayXmO24rNQxy+69OmV5nta2s43oF4+b5Ho+Ktm02ab5odEYlxmhmzjPNIrB1T4l0RzP9mPGSy1petctU3JZa1W+dKpk6ROHZNKjdRqL6s/tQeVbuhGJn1Z6JMfsafoEWSN5HZuehwYZiRXthsbm5xDQO5Wcg2hDgMdEiuDGMaXEngMcBqV4Xttt3GtGLV5uwmuPhQhk0aOd7z6a6ZBW8d6YuVbPRdqPLnCFWSkIxNPFibrOrGZu70XmtsbcTc1XxYzy33Abrel1uCzxcuVWhxTdsjzrosGaOOOfD6V4KSFNkcCOYrny1KqBSMjUOGB469lzigqTLTYvLPiafAcEbsq0LlMBjhrTpjgnbPbEx5yDFjww0Q4QJL4jrgcWipa0kUNBmchlVBJaaAIIcByqfhj9FOSstF0byRi0dfabpOrCBXq0HEreWDtUboEQ3m+97TP3Y4j+F5hDtQll1rL944j2ss6VN4aa05LsvMPqHQi9t2oLHgjdI3mk6jgeSz00aHT0z3hrw4Ag1BxBCgiMxWP2I2icKwY1a0Dmk0IcziCNfqtq9FbM0o8WQthJxaulyie9EU6SueIonFNS2GiRz1Xf6YTiVFFOISsKRaonM9JnX7KIPUkA+cb3ROoCT484/wDcVWIVmYxe48XH6qItXFKFJt84z9wRm3m+h+4IVIN86zqEXt1uLeoTehX2CbeZu9lmYLfqtVbjd3ss1AhoIZdDgxJWWwsNFxEJ6RMLzXaMVnelF6I+bDsgfgsZadgxnzBiBlW4ZEV+BUs0W3or4slF7Zqtn2+aCIw8lTshl2GAcDTJXW5KkFSRmyO5M7DyWatj1pWkg5LN2161GfxR0OyxLNwHZFZ0ebPRDZZuA7Id5TtoP0lnRXB12I+kOFTO+/UdGhxryQxK0wz7R5r5T9sQWmShYmoMZwIIFMRCFNa4nsF5mV38/wB1xbIQUFSM858nYkkk5gFRU0GppWg5DVMKOgQHPc1jGuc5xo1rQXOceDQMSjQkIEt/7ikeMP8A4sN+4w//AGY7df8Apw8eLgqsS3LjDDlmmCxwo+JWseKNQ+IPQZ/oZQcaodCGgSu2OqTNJM7TR5hghvePDaKNhMb4cGG3RrWDAjrWqqxLKu4kinIYDnX+FQMR1Mvwcl1s89uFSBwAAx06qdP0aNLsMS861jLrmbtag0a4k8QD/srX9ThACkXEYb/iNc3HDAbo+JWbZMuB3XU7Z9Ual7XrhFrX3gGuqOTaUKWUQxkGZK0zDxBqyuDodXhhNMq+iCdDRepbO2940FpcQXVo4jAZ7rgNKimC8y2fkWGJWG5mOAfDqx1aYh8PEO6EcUYfCfJxGuDKNJu+Iwl0LeFC17TiwmuR1GCg2roq42j05McFVsmZL4e8alri29nWmtdc1bcExmapkRC4QnlNKARhUMduXVTkKOMMErCh7Qp5BlYg/afsoYeQVyzRv/4n6pl2czORPSd+4/UptFJFzPU/VcQHJbPHnWdUUtsYs6hDrPHnG9UTtcbzOqZdCP5Ay3Bu9lm5duC09uDd7LOy4wQHXRI1q6pWNwSRONpcxXIjVYuqKKxWZnIqJvicyEnqEOJ6pRiX+oOZhgRz/lUJ9oiPvVu8s/mpppmCE21azJeE6I80oErV6HX8ChnocNt57w1rcXOOAAGZqvDfKZtv/UJnzZP6eFUQhQi8TS/FIOpyHIc0/aO3JmcY4tvCDr7ILeQzcOJWKVcUEieRnapVVmy4F+K0ZitT0bjTuaBE5hkG8QGnDCozJ1OKeU+LobF47yR5XQEXKq1MSwArXOtK8lUoni0yM4ODpjgVcs6GL2KpsCISAFePP/lLPopgX7INxLOBFRw/KIZHschaKSZu49MlIXBtVhWRxej2HijJbMkLNdoPzgp5eUiCgaXdKB2XIozEtJjcMD0r80xlpBxwvdvrVU/JL6M7wQXTGvfEDm3oZccg+H5uIelK0P1WokrYe1hLnRA27QtcwONKg7zKlrxSo0PJDbPZeIxLeBqTyJIK0EvZhbUsdDe4jC+yuWtBmdclKUkwrG0arZG0WRIQa26ABVt30XNJxIBxbjmDiEfKwuz8w1rvEDWNfQg3LzWuqKEOBwrhotvCiXmg8Qmi7MuSNOxpTSnuTCmJoaU2JkU4rhGBSsJ2FkFckTvn9qoy5wVqVO//AIlFfZzAUT0j1P1XAUn5nqfqkAgOWrNHnW9UTtYbzOqHWYPONRK1PTZ1TehH8gdbY3eyAQG4LQW2N0oFLtwQHj0TMbguqaEzBJE42jnYqKK48vgpXekq/i1Lm6hXkZ0VY0w4ZgHuR9UyHM8G414igTZlyiY6jSeCkUK83aZvFoDaDM458OPdYXa6J+oe1pFGN3nDME+yPutTCiemeX/Kz0aDeqdSa/nZKy8IkGzNnB7n3hUFlAORwWC2v2SMqQ9voOJwOhrkOIXqezEGj3dEA8okcPiQ5caViP6DdYO5r8E8ZcQSx83xPONnvXUGZY6nUUd9lfmbPcx4IFQ81AOJrmQQppKTDIzXatr82kfdXJmNeutN7dxvNwIPH7JJzuVo2YsLhj4v7A1ryZDaudR3u0yByagqL7Q1ETHUCgONNM+KFMhFxoFpxfG2ed5G8lJD5eFeNEdkLOopbMssNbU5ovAg/NQyZb0jZg8fgrl2SQRQU/3XfAvYHDgrEGXqRkiMCzSCDzWVs3pAeXsUaYdRhjxWlsLZxjnARGjH0ToeVRqrEnZda6Y8D8xqEQhMdBwcM8tWk8kjk/Y1KqXYYkNmITRjy1OHLNExYMLK6PkKdCMVBLRsrutKjMgU+YRSXiVpzVoKLPKyzmvYBkrHaGio3tTqTzREQ6DBWpmDdd1UBCtxrRmcnLZEQuEJ5CVEAEBCQCkLVy6uGIYAz6q7KMxceDVVhDEq9KjB/wC37LogkZkpzQuEJ4CBUtWZ6xqI2l6bOqoWYPOBELRHnGpl0TfyB9tDA9EFgDBG7ayKDwBgl9jx6LMFmH5xSUsBu6PzVJE41kQ49kN8T/1BH/Tb86q/FdvdkBkI9+ainQBo+FVaT2RitMsTmaoWlHusDeOJ6IhNnEk6YrNWvM1rU4u+TVNlIoZD9ST7xr2VRkNEWQiIQrm4VpwB9EfDHuopWDmpvs0LSLNhwgyE551qceS8nn7VdGmXxjlFeQ3kxjSGfQnuvQdvrU/SyJY00dEAYP8ALAn4VXlPiGsKvvOw/wAaAJ0rQil/yR/7CFKnupRBN69iQ0VA4u0ryChhPxoUUZkovR6r2YmbLnRHXsXE/lEYsWyTeq4IobNaXXiMa1VttOPw0VZZbjSMcPH4y5Md4I4KCajFo6fT7K4x1TTCiIStjeIKDPr/ADgs90zZXJaMxBnXA3mn/toR8NFpbH2rYTR9GnRxwGGjicMVn7Tst7IpFLkQeycBEHFp49EKmJw5XHNcMw6hpT/Vr0KrxUuiDk49ntlhzrHjS6ciCCMeemqMx5EEjIjUceB5FeLbOWq6E9pBIGo0504L0+QtzxReruCgrledhg3kOKi/10zpY5P9kFIEqRjjU5VzAGnNFbPhOOOVNaa9E2VcHAUxwROHDoKBacGK3fo87NlfTKE7CiYG8zuw/ZypkP4w/g4fdFpv0UPcq5I1IjGRAC7UNPQuH1CliltBSvNcITaKYxxdCQC7RccRN9PsrUH0Yn7fsVWcN4KzD9GJTO79l0TmZ1dC40JwQKlyyx5xqIT/AKxqo2V6wK9O+taj6Jv5FC2skIgDBGLYyKFQW4JR49FyA3dH5qkp5WKAwClf+UkQWX7YnRDhvcTT2R8EK2XZ5svPtGqGbSzhjRocqw4neiHgDiSUadRjBDbhQAJm92BKo0R2hNg190Znpis3JsMeMK5E1PJjcT8vqrdvRyGBoycaHoMVHYUcMeGmgMQFoPMb1O9ErKJUgrHxd1TJJm8eSkI31DFN1rsaYHHgOXEpBv4eY+VG0TEmWN9hlcOJoKntWizVpzFBCPumqv7WuDpwCtBcp3JPzyqhttuFGgDTPutEfRnk6k2i9Ammu6lF2Pq0LKSjxgtDJx6hQyQo9bHk5Iuh6hfG4JsR6hDcK1SJDSZPDmKUxWs2YtEFw5fA9l5/FmcaDE6/7qaWtZ8I1FB3RlBtAhNJ7Pd5uXlpiH5xjHUGFcwQNCvNrakJZ8Qtc4N3CG73tjK8sy7a2aim74pazUMw7VXIUsfT0Jwxz/lCSa7HwYk/ev6bzZvYmGYTosQEsDS/q1oq4Dnos3ZM9HnYrmw4rIZHowAKObDzowH1hAGIrU0RrZqceAWMe5ocC0itRQihwOC1uxWz8Fjohexpjgij6DFlQ5rm8DUY8xzS4qyS4+w+VCWBOV69Im2M2cmoDi6PEa5pyAqXHhXDdzWySCS9WEFBUj5/Jkc3bIZsbqHORGaO6UOcFDL8gxG0XCF1ccpDjQF0JLoC44ji5hWZB1YrhwaKhV4ww7qtCcGRXOeXCo3bpw7hKnTDVopzUO69w4OKjCfHilxLjmU0BcULll+sCuzfrWqnZXrB0VyZHnQj6EfZStjJDYOSJWvkVQhjBD2PHouy43R+aridLeiPzVJcAEbPWWYQdGim9HjG886Nr6MNvJvHUog6InR36aBQhEK+ypacEOaK53hRB7elCxjIjTQscD0cMWn7I84Xncgspb8y6YiCHDq4A3WtHtvOFeg/kpWOjXSMyIrWxRk9oI5VzHY1HZULZmKAtHCq7Zkl+mgNg3r7m1vO0vONXBnBoQ+1MAfmlGR5XaDvFnzwaQOzBU/MqtbTW7pBOLempUP626+K/NznODRp6RxPIBcZGY+E7xC4xPZzPTkAMcFrSqmY27shlno7Z8XRZ8jewyOI7o1KYAH8+CTKjZ48tF6K6rqVVWZmDkOitRM6/wCmqFRCQe6jFGqTKcZxhuBGWo4q654e2808iNR1TIsMOFFShwntdugmumdeRCvqS/pmdwf2mFrLh3nAe88A9yB9F69/T2RbMmGlorDYXwzSl0wxUUPandeUusyNBayI5t0O3mjUFpriM9F7RYMjelJhta34TxTm5h+5WZ7no2SlwxK9NNf7MHsjON8Vt40GC9abCY17HsIocOxXgdmTN0inJbizLXfQAGpO61tc3OwA/OChy/G+jf5HjvPFST6VM9dBXVDJw7sNoOYaAetFMvai7VnybVMgm/RQ9yITno90Pcs2X5DxOLiS4VIcQXVxdXHDYowQ6fNadETcMChU0UGNEgSBXE4BAoXbL9Yrkf1o6KnZXphXI3rR0R9E32UbWyVKGMB0V61FSbl2QHXRelmbo/jmknyw3QkuEBTn1KddNOa4wgKja1q+GzDM4LmVWytb1p3G+Ew7zhiRoNehKmsOyvBhCK4b7wbo91h1/c76LNwYZe8VxLnCvc0W1jmrun0GA+iUaitc1KA7SzYZCiO91jj8loIz6BYjb2NdlYnO63u5wH0XJWxm6TZ5Y1SQio0l6B5o4vxUsOccDx6qFraqVkCoOIFNCcfhog0vYylJdBmzrUD912Y+bTn3BUkaFnwwQyUmWwg47r3kUYMw0++7mNBqc8AtfsbsbN2hBiPa0NaygY+ICwRTq1ppiRQb1KY0WeWPdxN+HyFXGZnIcC84DKpW92a8nMW/DilzXNwIaBVx4AcDzQdmw04yKGOlY1Scw282nG+DSnde3WLIiWl2+IQ0taLxJFG8qpOMpOvRWeWMI8l2CI1hwpdpmI9IkQAiEygLWucKANB9J3E8Kq1sbALYZqMPqhs9M/q5glprDhikPg4+0/vgByC09jQLsMA56pf1c0o9IjklJY3ze3/g8b2n8m0zKfqJhroToDHlzQHOviG52FW0pu1FcdEV8l+z7o8T9RGvXYfq24gV1dzXrExCDgQ4AgihBAII4EHMJSsu1gDWNDQNGgAfBO8alKjl5k1jcb7LDMl1JJbUeeQTno90PKvzpwHVDysuX5FIjXLlV1yaQpjnarqYnNK44kBQaYG8UTmZlsJt57gB8z0GqBRbXY91QDTqEkpJFcWOUukTw4ZcaAVJR6UsRgAvC8etB8FSs6bY0boFTqcT0roi8OfBT45QvYmRTXoeYbWCjWgdAmwqHMA9guOxxzUAdRUc936JpEkxZkN+YPYkKm+wG6PI5EA/RXBM8M02LHujE1PDiubj9HLkiGFZTmgC8MOqSc1hIqYpBOgyHJJdUfr/ACHf2Yb9W48gg1qzF+JdGTR8zmiUWLQILCZTE55qJrCVjwaxW8qn4D/haUtNDggOyTPFjv4Mh/VwH2WxdI4JaFcqAxli4rD+V1ghS0CH7UWKXU/0wm/+Tx8F65LyIC8W8t1qh882C3+xBAJ4Oi+cIHa5VVxw3ZLJktUjz2FArWumg/MF2IwsJBFDrXEhEdmYQMzDDhUA3iDlu71TyFERs6zWzk3FiOIZAa4xHuOG4DkOZ+6s503ZBR+hWJspfhOjzD/DghpNR6Ru5kD5DiaLT+SvZ39dMNjPhsbLStRDZcbvPcb3nHUrFcBSrna0Wbn7QiT0ZktAbda8hrWDIMblXkBiV9C7KbPskpWHAYPRGJ1LjiSedUseUvl/4g9BASbB7DB/i3+FLCdmKUouRCoWxboqTgFRypi1ZJ4+NBisTtLPujRnMBqxhuimV6m87mcacqItbNsUaWQvSd6Th7NfZB976ITZ0liB+f8ACy5stribfHx8f3YSsWy7rQdEfl3rkCHRgHBANr7QMCCBDqYsTBgArQauP25lLGLjtE5z5vYWm7UaHXW1c7g0V+ivScIhu96Rz5cgsGy2SJNjHMiiNebfN03jR1S4uGeC2tmTN8VxoRqrYvlbJzVKkX0kgUlsIFaeyHVUHK9OnJUHLJk+RSPQwlKq6VwhSKCCgmp1sMVceg40z7KSLGDGlziA0DE/mqwNtW1EfEc8CgqAGkV3c6cuZ4pZSovhxfke+gjaUR8R19xqNOAHAKCC0A5p0nN34dDoe64YCztHoqloIwI93I/hRKVmSdUAhmhRKWfwRolNGklo9FcJDs0DgRVN+roqqVGKWO2EHQ7uOaHveXGvBXZebqnR5UOywPHj1TXfROuL2UrySjewg0IPwSQsajFuOaC2nH3qDhirFoWlStEKgtLjUospZuvJrL+vPKGPiXFbYQ8Vk/J7hDjfuYPg0n7rSztosgsvxDQVoNSSdANSnTSWzPJNypFl0QNBJNGtBJPAAVJ+AXypb9qmamY0c/3Yrn/4k7o7NDV7ptZtN40lHhQA5kSKwsD30DQ1xAed0k1u1Aw1XiDtno7TjDrQ03S0hUhkh9nTwZF3Fj7JwY4ZOiC7e91mo7qe1rRbDgiXgndreiO94jIGmgzVKPJx2gkwojQMzcdTDUkI55ONkTPTTbw8zDIc86OIxazpqf8AdGl8hKa0eieRvYjwmfq4zfORBuA5tZmO5z+C9TcUyBCDGhowAFE170/xW+xXt6G3sUGtibL3eEw/uPCug5qzak/4Yo303Zchq4qrZclr+V4nmsuSV/qjRjjS5sgi2dRoordmydMVciQ07gBmcAo1sd5G1ROHANJOQQ+IGxKnAn6LM27t7B8cysN4cYfrHDIv9wHWmqz39fc2JeY6mOSvKXFUJjx8tnpEUbmFCQqke07jbzSOFOax7tqDQvrRw00IUUltAwvJfi0j4FSeT6Kxw/Z6hLRaQmE4kgfFyniZGmaz1hhxZBea3a7or714g04UoodoLfMOYEO8A24DTrXP4LXHLULZmeP96QYixRhjU6qu5BrNtAviUJHKn3RlyhysZw46IJuZENjnnJoqVnztK9wBZcIdld3vgdVoJxzAx3iEXCKOrwOFBzWOkJGHDcbgoKkjSldaaFSnJo2eNCMk+SLs5LvikeJEOGgx7DQfBKFZza1pn+ZqRqsNGFVJs09dDRKNGVAqr5eimeVBFeQus5IrHNWYD6FDIsY3s6UUUPaRrZgQAzxHe0STQHO6Kaot0P8AjcujVQIyncahVHQ2hjYjKgE3S04lrgK58F3x11mdx2TS8zdKMyszUBZaJFx76K/K2iAmjKhMmOzQX0kINphJPzM/4meRviXirMJ9FFY1nxZg0hQ3OHvUut/7itjI+T4nGNFDeTBU/E4J2BMfsvbkKVlI0SI7+6AGil55DBRrR3z0QCftmNOxL94MaMGgEkNHADjxOq3MjsVIw/7XiHUxCX1+OCMw5GABQQoYA0DQkltVZTHkjCXJps8qjQqNILwXaVrdNNDTJVv1xb/arXOhae+Oa9khWfBz8KHX9oWX2o2Nziy7Qa4uhVp1LP4SfiaV9miPlxlKujL2LaY8RpLHBpNK0Ip9lsrNiwJGgZCuCM5zhdoGhxNXNppWtVQsvZKOIbX7gJx8I505nKvJSss181D8KMHwvBi4upi67eFGV0LTnilipxekHJLHk+TtLs2LZgFteKrR50MaXHT5nQKnFnGQWhgya3KtaDi4oU2O6Kbxy9kcBx6laZ5HR58Mab/hYhVe+87M/IaAdEcgNoFQkYKJ6KMfsfI/SI3FZrakzUSGWSzmwrwIMQ+lQ5hnDqids2kIUMuo5xwDWNFXOc40DWjiU+ShRHNBiN8PD0KhzuhpgEFyb0ckkrZ44zyWzLKuMRgHEZ0Wgs7yaOc0OMQvqK4OXphloZBBaHA5gqpFsKCKeE50EjK6SW92nRW/d91/oFx6RiXeTtgwJifFdHk5ggYOiDut22Ho59eYFK/wuzVkEisN2Puu+xXJN9Acq7Mk2wYrWsY2ZihrCC3HIgUGOoAwogtp7MxnxDEdMOc85udryW1dZUemDe14VQafiuhOpEqwnK8KV6HIoNtehkX9jLCMKGXRHX3uOB4DgtIQOCyUjbEQ7sMh1OGNOp07o9Z0WJ/dLeQBqe+iHIWUX2Dtt5YPlhvFgbEY4loq4tFQ4Nb7TscFmrChOa0lxdvAUDwA5udQadkRtF5fFe4mu8Q3gGg0FOGCg8UDVRlKz0sMeEKLt8LhmFVMcKJ8wlseizEmNFHGjANLjWjWlxoCTQYmgGZVOJMUCrst1sOt8OzqHAVppQ8EBqAsTaGJFmIbWwIkJgBIvtIc8nJ3TLBFLMkTCgMMZzREBcS8UqA9xddr7RxPxXI21UIehfiO0Brh3dkg8WdiRiS80AODRkP5XPfqisHx9mui7QNe1kOGDdZVxcfacRT6Kd8yCAQVk4Ua6FZ/qNB2RSISpdBgzmKhiWldxQONaaHzU/XXsnoTkg+7aFJAIdlzLhebAilpyIacQkjxF5o9ZgteRQCg4CgHwU4ln8PmEkkeNmFyoe2C7gPipmQzySSXcELyZO2IQrMGYBSSQjJxegNJostNVyIwOwISSW9O0Z2Zq19mYjnAwn1Zeq9pwceYdqrkGwXAVqAaZZ9qpJKX4ot7KrLJKkTyLcFdvBJJTgqVhyfKh7GNNKClFPRJJbYdWQl2RvcBmkWNdmAeySSF7oYgfItrUCnT+FLDhhormkku4pbR3JtEMONjwUs1KsituvY17eDgHD4FJJJjdpphnp6KjbDggFrYYY3gzd74KCJs60ghr3io5FJJc8cX2grJJdMoRNiaj1xB/YKfVC5vYqMAbjmP/wDyfngupJZ+PD0Wj5WRPspS2ys04eg0aYvb9qrk1sxMQxee0U1Ic0/LBcSUpePFQsqvLm5VopOYBmqUy5oBFEkljPQAU00DEDD8oq5jfNcSToRsf+owoonxikkmQkjR2NsPFjNESI4QoZypR7iOQBoO61FnbNwIGLGXn++/ed2rgOySSYxzm7oImIeKSSSIh//Z"/>
          <p:cNvSpPr>
            <a:spLocks noChangeAspect="1" noChangeArrowheads="1"/>
          </p:cNvSpPr>
          <p:nvPr/>
        </p:nvSpPr>
        <p:spPr bwMode="auto">
          <a:xfrm>
            <a:off x="0" y="-4222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0182" name="Picture 6" descr="http://cineradar.it/wp-content/uploads/patchadamsfoto.jpg"/>
          <p:cNvPicPr>
            <a:picLocks noChangeAspect="1" noChangeArrowheads="1"/>
          </p:cNvPicPr>
          <p:nvPr/>
        </p:nvPicPr>
        <p:blipFill>
          <a:blip r:embed="rId3" cstate="print"/>
          <a:srcRect/>
          <a:stretch>
            <a:fillRect/>
          </a:stretch>
        </p:blipFill>
        <p:spPr bwMode="auto">
          <a:xfrm>
            <a:off x="3779912" y="2924944"/>
            <a:ext cx="4838700" cy="3222574"/>
          </a:xfrm>
          <a:prstGeom prst="rect">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9" name="Rettangolo 8"/>
          <p:cNvSpPr/>
          <p:nvPr/>
        </p:nvSpPr>
        <p:spPr>
          <a:xfrm>
            <a:off x="611560" y="1268760"/>
            <a:ext cx="8355492" cy="830997"/>
          </a:xfrm>
          <a:prstGeom prst="rect">
            <a:avLst/>
          </a:prstGeom>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it-IT"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GRAZIE PER L’ATTENZIONE </a:t>
            </a:r>
            <a:endParaRPr lang="it-IT"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alpha val="3600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5445125"/>
            <a:ext cx="9144000" cy="1125538"/>
          </a:xfrm>
        </p:spPr>
        <p:txBody>
          <a:bodyPr/>
          <a:lstStyle/>
          <a:p>
            <a:pPr algn="just" eaLnBrk="1" hangingPunct="1">
              <a:defRPr/>
            </a:pPr>
            <a:r>
              <a:rPr lang="it-IT" sz="3200" cap="small" dirty="0" smtClean="0">
                <a:solidFill>
                  <a:schemeClr val="bg1"/>
                </a:solidFill>
              </a:rPr>
              <a:t>      </a:t>
            </a:r>
          </a:p>
        </p:txBody>
      </p:sp>
      <p:sp>
        <p:nvSpPr>
          <p:cNvPr id="3075"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pic>
        <p:nvPicPr>
          <p:cNvPr id="3076" name="Picture 2" descr="Rosy Bindi foto Stefano Bolognini 2011 1.jpg"/>
          <p:cNvPicPr>
            <a:picLocks noChangeAspect="1" noChangeArrowheads="1"/>
          </p:cNvPicPr>
          <p:nvPr/>
        </p:nvPicPr>
        <p:blipFill>
          <a:blip r:embed="rId3" cstate="print"/>
          <a:srcRect/>
          <a:stretch>
            <a:fillRect/>
          </a:stretch>
        </p:blipFill>
        <p:spPr bwMode="auto">
          <a:xfrm>
            <a:off x="5148263" y="3068638"/>
            <a:ext cx="2143125" cy="3219450"/>
          </a:xfrm>
          <a:prstGeom prst="rect">
            <a:avLst/>
          </a:prstGeom>
          <a:noFill/>
          <a:ln w="9525">
            <a:noFill/>
            <a:miter lim="800000"/>
            <a:headEnd/>
            <a:tailEnd/>
          </a:ln>
        </p:spPr>
      </p:pic>
      <p:pic>
        <p:nvPicPr>
          <p:cNvPr id="3077" name="Picture 3"/>
          <p:cNvPicPr>
            <a:picLocks noChangeAspect="1" noChangeArrowheads="1"/>
          </p:cNvPicPr>
          <p:nvPr/>
        </p:nvPicPr>
        <p:blipFill>
          <a:blip r:embed="rId4" cstate="print"/>
          <a:srcRect l="191" t="24899" r="1851" b="26375"/>
          <a:stretch>
            <a:fillRect/>
          </a:stretch>
        </p:blipFill>
        <p:spPr bwMode="auto">
          <a:xfrm>
            <a:off x="250825" y="333375"/>
            <a:ext cx="8497888" cy="23749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764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2400" b="1" dirty="0" smtClean="0">
                <a:solidFill>
                  <a:schemeClr val="bg1"/>
                </a:solidFill>
              </a:rPr>
              <a:t>Titolo II</a:t>
            </a:r>
            <a:br>
              <a:rPr lang="it-IT" sz="2400" b="1" dirty="0" smtClean="0">
                <a:solidFill>
                  <a:schemeClr val="bg1"/>
                </a:solidFill>
              </a:rPr>
            </a:br>
            <a:r>
              <a:rPr lang="it-IT" sz="2400" dirty="0" smtClean="0">
                <a:solidFill>
                  <a:schemeClr val="bg1"/>
                </a:solidFill>
              </a:rPr>
              <a:t>Liberalizzazioni, privatizzazioni ed altre misure per favorire lo sviluppo</a:t>
            </a:r>
            <a:br>
              <a:rPr lang="it-IT" sz="2400" dirty="0" smtClean="0">
                <a:solidFill>
                  <a:schemeClr val="bg1"/>
                </a:solidFill>
              </a:rPr>
            </a:br>
            <a:r>
              <a:rPr lang="it-IT" sz="2400" b="1" dirty="0" smtClean="0">
                <a:solidFill>
                  <a:schemeClr val="bg1"/>
                </a:solidFill>
              </a:rPr>
              <a:t>Art. 3 comma 5 lettera b</a:t>
            </a: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3573463"/>
            <a:ext cx="9144000" cy="3024187"/>
          </a:xfrm>
        </p:spPr>
        <p:txBody>
          <a:bodyPr/>
          <a:lstStyle/>
          <a:p>
            <a:pPr eaLnBrk="1" hangingPunct="1">
              <a:spcBef>
                <a:spcPts val="0"/>
              </a:spcBef>
              <a:defRPr/>
            </a:pPr>
            <a:r>
              <a:rPr lang="it-IT" sz="2400" b="1" dirty="0" smtClean="0">
                <a:solidFill>
                  <a:schemeClr val="bg1"/>
                </a:solidFill>
              </a:rPr>
              <a:t>b) previsione dell'obbligo per il professionista di seguire percorsi di formazione continua permanente predisposti sulla base di appositi regolamenti emanati dai consigli nazionali, fermo restando quanto previsto dalla normativa vigente in materia di educazione continua in medicina (ECM). La violazione dell'obbligo di formazione continua determina un illecito disciplinare e come tale è sanzionato sulla base di quanto stabilito dall'ordinamento professionale che dovrà integrare tale previsione</a:t>
            </a:r>
            <a:endParaRPr lang="it-IT" sz="2400" b="1" cap="small" dirty="0" smtClean="0">
              <a:solidFill>
                <a:schemeClr val="bg1"/>
              </a:solidFill>
            </a:endParaRPr>
          </a:p>
        </p:txBody>
      </p:sp>
      <p:sp>
        <p:nvSpPr>
          <p:cNvPr id="4100"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4101" name="Rettangolo 4"/>
          <p:cNvSpPr>
            <a:spLocks noChangeArrowheads="1"/>
          </p:cNvSpPr>
          <p:nvPr/>
        </p:nvSpPr>
        <p:spPr bwMode="auto">
          <a:xfrm>
            <a:off x="2555875" y="549275"/>
            <a:ext cx="6588125" cy="1568450"/>
          </a:xfrm>
          <a:prstGeom prst="rect">
            <a:avLst/>
          </a:prstGeom>
          <a:noFill/>
          <a:ln w="9525">
            <a:noFill/>
            <a:miter lim="800000"/>
            <a:headEnd/>
            <a:tailEnd/>
          </a:ln>
        </p:spPr>
        <p:txBody>
          <a:bodyPr>
            <a:spAutoFit/>
          </a:bodyPr>
          <a:lstStyle/>
          <a:p>
            <a:pPr algn="ctr"/>
            <a:r>
              <a:rPr lang="it-IT" b="1">
                <a:solidFill>
                  <a:schemeClr val="bg1"/>
                </a:solidFill>
              </a:rPr>
              <a:t>Decreto legge n. 138 del 13/8/2011 coordinato</a:t>
            </a:r>
            <a:br>
              <a:rPr lang="it-IT" b="1">
                <a:solidFill>
                  <a:schemeClr val="bg1"/>
                </a:solidFill>
              </a:rPr>
            </a:br>
            <a:r>
              <a:rPr lang="it-IT" b="1">
                <a:solidFill>
                  <a:schemeClr val="bg1"/>
                </a:solidFill>
              </a:rPr>
              <a:t>con la Legge di conversione n. 148 del 14/9/2011</a:t>
            </a:r>
          </a:p>
          <a:p>
            <a:pPr algn="ctr"/>
            <a:r>
              <a:rPr lang="it-IT">
                <a:solidFill>
                  <a:schemeClr val="bg1"/>
                </a:solidFill>
              </a:rPr>
              <a:t>(Gazzetta Ufficiale, serie generale, </a:t>
            </a:r>
          </a:p>
          <a:p>
            <a:pPr algn="ctr"/>
            <a:r>
              <a:rPr lang="it-IT">
                <a:solidFill>
                  <a:schemeClr val="bg1"/>
                </a:solidFill>
              </a:rPr>
              <a:t>n. 216 del 14 settembre 2011)</a:t>
            </a:r>
          </a:p>
        </p:txBody>
      </p:sp>
      <p:pic>
        <p:nvPicPr>
          <p:cNvPr id="4102" name="Picture 7" descr="https://encrypted-tbn0.gstatic.com/images?q=tbn:ANd9GcS6ZHEu7Ii3o0JLN5Da91NJ23NkSrUG_P0uvLHPKgP2SgdA16sjww"/>
          <p:cNvPicPr>
            <a:picLocks noChangeAspect="1" noChangeArrowheads="1"/>
          </p:cNvPicPr>
          <p:nvPr/>
        </p:nvPicPr>
        <p:blipFill>
          <a:blip r:embed="rId3" cstate="print"/>
          <a:srcRect/>
          <a:stretch>
            <a:fillRect/>
          </a:stretch>
        </p:blipFill>
        <p:spPr bwMode="auto">
          <a:xfrm>
            <a:off x="250825" y="476250"/>
            <a:ext cx="1943100" cy="19431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1628775"/>
            <a:ext cx="9144000" cy="5229225"/>
          </a:xfrm>
        </p:spPr>
        <p:txBody>
          <a:bodyPr/>
          <a:lstStyle/>
          <a:p>
            <a:pPr marL="457200" indent="-457200" eaLnBrk="1" hangingPunct="1">
              <a:spcBef>
                <a:spcPts val="0"/>
              </a:spcBef>
              <a:buFontTx/>
              <a:buAutoNum type="arabicParenR"/>
              <a:defRPr/>
            </a:pPr>
            <a:endParaRPr lang="it-IT" sz="2400" i="1" dirty="0" smtClean="0">
              <a:solidFill>
                <a:schemeClr val="bg1"/>
              </a:solidFill>
            </a:endParaRPr>
          </a:p>
          <a:p>
            <a:pPr marL="457200" indent="-457200" eaLnBrk="1" hangingPunct="1">
              <a:spcBef>
                <a:spcPts val="0"/>
              </a:spcBef>
              <a:buFontTx/>
              <a:buAutoNum type="arabicParenR"/>
              <a:defRPr/>
            </a:pPr>
            <a:r>
              <a:rPr lang="it-IT" sz="2400" i="1" dirty="0" smtClean="0">
                <a:solidFill>
                  <a:schemeClr val="bg1"/>
                </a:solidFill>
              </a:rPr>
              <a:t>I Liberi Professionisti possono acquisire i crediti formativi attraverso </a:t>
            </a:r>
            <a:r>
              <a:rPr lang="it-IT" sz="2400" i="1" u="sng" dirty="0" smtClean="0">
                <a:solidFill>
                  <a:schemeClr val="bg1"/>
                </a:solidFill>
              </a:rPr>
              <a:t>modalità flessibili</a:t>
            </a:r>
            <a:r>
              <a:rPr lang="it-IT" sz="2400" i="1" dirty="0" smtClean="0">
                <a:solidFill>
                  <a:schemeClr val="bg1"/>
                </a:solidFill>
              </a:rPr>
              <a:t> per crediti/anno </a:t>
            </a:r>
          </a:p>
          <a:p>
            <a:pPr marL="457200" indent="-457200" eaLnBrk="1" hangingPunct="1">
              <a:spcBef>
                <a:spcPts val="0"/>
              </a:spcBef>
              <a:buFontTx/>
              <a:buAutoNum type="arabicParenR"/>
              <a:defRPr/>
            </a:pPr>
            <a:endParaRPr lang="it-IT" sz="1000" dirty="0" smtClean="0">
              <a:solidFill>
                <a:schemeClr val="bg1"/>
              </a:solidFill>
            </a:endParaRPr>
          </a:p>
          <a:p>
            <a:pPr eaLnBrk="1" hangingPunct="1">
              <a:spcBef>
                <a:spcPts val="0"/>
              </a:spcBef>
              <a:defRPr/>
            </a:pPr>
            <a:r>
              <a:rPr lang="it-IT" sz="2400" dirty="0" smtClean="0">
                <a:solidFill>
                  <a:schemeClr val="bg1"/>
                </a:solidFill>
              </a:rPr>
              <a:t>2)  </a:t>
            </a:r>
            <a:r>
              <a:rPr lang="it-IT" sz="2400" i="1" dirty="0" smtClean="0">
                <a:solidFill>
                  <a:schemeClr val="bg1"/>
                </a:solidFill>
              </a:rPr>
              <a:t>Nel Manuale di Accreditamento dei Provider è regolata la </a:t>
            </a:r>
            <a:r>
              <a:rPr lang="it-IT" sz="2400" i="1" u="sng" dirty="0" smtClean="0">
                <a:solidFill>
                  <a:schemeClr val="bg1"/>
                </a:solidFill>
              </a:rPr>
              <a:t>valorizzazione dei crediti formativi acquisiti con autoformazione anche attraverso il riconoscimento di attività tutoriali gestite dagli Ordini, ecc.</a:t>
            </a:r>
          </a:p>
          <a:p>
            <a:pPr eaLnBrk="1" hangingPunct="1">
              <a:spcBef>
                <a:spcPts val="0"/>
              </a:spcBef>
              <a:defRPr/>
            </a:pPr>
            <a:endParaRPr lang="it-IT" sz="1000" dirty="0" smtClean="0">
              <a:solidFill>
                <a:schemeClr val="bg1"/>
              </a:solidFill>
            </a:endParaRPr>
          </a:p>
          <a:p>
            <a:pPr eaLnBrk="1" hangingPunct="1">
              <a:spcBef>
                <a:spcPts val="0"/>
              </a:spcBef>
              <a:defRPr/>
            </a:pPr>
            <a:r>
              <a:rPr lang="it-IT" sz="2400" dirty="0" smtClean="0">
                <a:solidFill>
                  <a:schemeClr val="bg1"/>
                </a:solidFill>
              </a:rPr>
              <a:t>3)  </a:t>
            </a:r>
            <a:r>
              <a:rPr lang="it-IT" sz="2400" i="1" dirty="0" smtClean="0">
                <a:solidFill>
                  <a:schemeClr val="bg1"/>
                </a:solidFill>
              </a:rPr>
              <a:t>Al fine di favorire l’ampliamento dell’offerta formativa , in particolare ai Liberi Professionisti, gli Ordini, ecc. – qualora accreditati in qualità di provider - possono presentare e assicurare un</a:t>
            </a:r>
            <a:r>
              <a:rPr lang="it-IT" sz="2400" i="1" u="sng" dirty="0" smtClean="0">
                <a:solidFill>
                  <a:schemeClr val="bg1"/>
                </a:solidFill>
              </a:rPr>
              <a:t>’offerta formativa che preveda Piani Formativi su tematiche di particolare rilevanza professionale,  oltre l’etica e la deontologia. </a:t>
            </a:r>
          </a:p>
          <a:p>
            <a:pPr eaLnBrk="1" hangingPunct="1">
              <a:spcBef>
                <a:spcPts val="0"/>
              </a:spcBef>
              <a:defRPr/>
            </a:pPr>
            <a:r>
              <a:rPr lang="it-IT" sz="2400" i="1" u="sng" dirty="0" smtClean="0">
                <a:solidFill>
                  <a:schemeClr val="bg1"/>
                </a:solidFill>
              </a:rPr>
              <a:t>Tale offerta deve essere il meno onerosa possibile.</a:t>
            </a:r>
            <a:endParaRPr lang="it-IT" sz="2400" i="1" cap="small" dirty="0" smtClean="0">
              <a:solidFill>
                <a:schemeClr val="bg1"/>
              </a:solidFill>
            </a:endParaRPr>
          </a:p>
        </p:txBody>
      </p:sp>
      <p:sp>
        <p:nvSpPr>
          <p:cNvPr id="5124" name="Rectangle 5"/>
          <p:cNvSpPr>
            <a:spLocks noChangeArrowheads="1"/>
          </p:cNvSpPr>
          <p:nvPr/>
        </p:nvSpPr>
        <p:spPr bwMode="auto">
          <a:xfrm flipH="1">
            <a:off x="0" y="333375"/>
            <a:ext cx="8643938"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5125"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sp>
        <p:nvSpPr>
          <p:cNvPr id="5126" name="Rectangle 1"/>
          <p:cNvSpPr>
            <a:spLocks noChangeArrowheads="1"/>
          </p:cNvSpPr>
          <p:nvPr/>
        </p:nvSpPr>
        <p:spPr bwMode="auto">
          <a:xfrm>
            <a:off x="2555875" y="333375"/>
            <a:ext cx="6372225" cy="1200150"/>
          </a:xfrm>
          <a:prstGeom prst="rect">
            <a:avLst/>
          </a:prstGeom>
          <a:noFill/>
          <a:ln w="9525">
            <a:noFill/>
            <a:miter lim="800000"/>
            <a:headEnd/>
            <a:tailEnd/>
          </a:ln>
        </p:spPr>
        <p:txBody>
          <a:bodyPr anchor="ctr">
            <a:spAutoFit/>
          </a:bodyPr>
          <a:lstStyle/>
          <a:p>
            <a:pPr algn="ctr" eaLnBrk="0" hangingPunct="0"/>
            <a:r>
              <a:rPr lang="it-IT" b="1">
                <a:solidFill>
                  <a:schemeClr val="bg1"/>
                </a:solidFill>
                <a:latin typeface="Arial" charset="0"/>
                <a:ea typeface="Times New Roman" pitchFamily="18" charset="0"/>
                <a:cs typeface="Arial" charset="0"/>
              </a:rPr>
              <a:t>ACCORDO STATO-REGIONI 19 aprile 2012</a:t>
            </a:r>
            <a:endParaRPr lang="it-IT">
              <a:solidFill>
                <a:schemeClr val="bg1"/>
              </a:solidFill>
              <a:ea typeface="Times New Roman" pitchFamily="18" charset="0"/>
              <a:cs typeface="Arial" charset="0"/>
            </a:endParaRPr>
          </a:p>
          <a:p>
            <a:pPr algn="ctr" eaLnBrk="0" hangingPunct="0"/>
            <a:r>
              <a:rPr lang="it-IT" b="1">
                <a:solidFill>
                  <a:schemeClr val="bg1"/>
                </a:solidFill>
                <a:latin typeface="Arial" charset="0"/>
                <a:ea typeface="Times New Roman" pitchFamily="18" charset="0"/>
                <a:cs typeface="Arial" charset="0"/>
              </a:rPr>
              <a:t>GLI OBBLIGHI ECM PER I LIBERI PROFESSIONISTI</a:t>
            </a:r>
            <a:endParaRPr lang="it-IT">
              <a:solidFill>
                <a:schemeClr val="bg1"/>
              </a:solidFill>
              <a:ea typeface="Times New Roman" pitchFamily="18" charset="0"/>
              <a:cs typeface="Arial" charset="0"/>
            </a:endParaRPr>
          </a:p>
        </p:txBody>
      </p:sp>
      <p:pic>
        <p:nvPicPr>
          <p:cNvPr id="5127" name="Picture 7"/>
          <p:cNvPicPr>
            <a:picLocks noChangeAspect="1" noChangeArrowheads="1"/>
          </p:cNvPicPr>
          <p:nvPr/>
        </p:nvPicPr>
        <p:blipFill>
          <a:blip r:embed="rId3" cstate="print"/>
          <a:srcRect l="23434" t="18993" r="25082" b="27852"/>
          <a:stretch>
            <a:fillRect/>
          </a:stretch>
        </p:blipFill>
        <p:spPr bwMode="auto">
          <a:xfrm>
            <a:off x="250825" y="333375"/>
            <a:ext cx="2305050" cy="13366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alpha val="35000"/>
          </a:srgbClr>
        </a:solidFill>
        <a:effectLst/>
      </p:bgPr>
    </p:bg>
    <p:spTree>
      <p:nvGrpSpPr>
        <p:cNvPr id="1" name=""/>
        <p:cNvGrpSpPr/>
        <p:nvPr/>
      </p:nvGrpSpPr>
      <p:grpSpPr>
        <a:xfrm>
          <a:off x="0" y="0"/>
          <a:ext cx="0" cy="0"/>
          <a:chOff x="0" y="0"/>
          <a:chExt cx="0" cy="0"/>
        </a:xfrm>
      </p:grpSpPr>
      <p:sp>
        <p:nvSpPr>
          <p:cNvPr id="6146"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pic>
        <p:nvPicPr>
          <p:cNvPr id="6147" name="Picture 2"/>
          <p:cNvPicPr>
            <a:picLocks noChangeAspect="1" noChangeArrowheads="1"/>
          </p:cNvPicPr>
          <p:nvPr/>
        </p:nvPicPr>
        <p:blipFill>
          <a:blip r:embed="rId3" cstate="print"/>
          <a:srcRect l="32349" t="4430" r="31955" b="9930"/>
          <a:stretch>
            <a:fillRect/>
          </a:stretch>
        </p:blipFill>
        <p:spPr bwMode="auto">
          <a:xfrm>
            <a:off x="1" y="0"/>
            <a:ext cx="5090328" cy="6866152"/>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l="4342" t="18993" r="8492" b="33758"/>
          <a:stretch>
            <a:fillRect/>
          </a:stretch>
        </p:blipFill>
        <p:spPr bwMode="auto">
          <a:xfrm>
            <a:off x="1583160" y="3284984"/>
            <a:ext cx="7560840" cy="230425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0"/>
            <a:ext cx="9144000" cy="738981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it-IT" sz="2400" b="1" dirty="0" smtClean="0"/>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p>
          <a:p>
            <a:pPr>
              <a:spcBef>
                <a:spcPts val="0"/>
              </a:spcBef>
              <a:defRPr/>
            </a:pPr>
            <a:endParaRPr lang="it-IT" sz="2400" b="1" dirty="0" smtClean="0">
              <a:solidFill>
                <a:schemeClr val="bg1"/>
              </a:solidFill>
            </a:endParaRPr>
          </a:p>
          <a:p>
            <a:pPr>
              <a:spcBef>
                <a:spcPts val="0"/>
              </a:spcBef>
              <a:defRPr/>
            </a:pPr>
            <a:endParaRPr lang="it-IT" sz="2400" dirty="0" smtClean="0">
              <a:solidFill>
                <a:schemeClr val="bg1"/>
              </a:solidFill>
            </a:endParaRPr>
          </a:p>
          <a:p>
            <a:pPr>
              <a:spcBef>
                <a:spcPts val="0"/>
              </a:spcBef>
              <a:defRPr/>
            </a:pPr>
            <a:r>
              <a:rPr lang="it-IT" sz="2400" dirty="0" smtClean="0">
                <a:solidFill>
                  <a:schemeClr val="bg1"/>
                </a:solidFill>
              </a:rPr>
              <a:t>Incontro presso il Ministero della  Salute - Roma</a:t>
            </a:r>
          </a:p>
          <a:p>
            <a:pPr>
              <a:spcBef>
                <a:spcPts val="0"/>
              </a:spcBef>
              <a:defRPr/>
            </a:pPr>
            <a:r>
              <a:rPr lang="it-IT" sz="2400" dirty="0" smtClean="0">
                <a:solidFill>
                  <a:schemeClr val="bg1"/>
                </a:solidFill>
              </a:rPr>
              <a:t>Sede Via Ribotta</a:t>
            </a:r>
          </a:p>
          <a:p>
            <a:pPr>
              <a:spcBef>
                <a:spcPts val="0"/>
              </a:spcBef>
              <a:defRPr/>
            </a:pPr>
            <a:r>
              <a:rPr lang="it-IT" sz="2400" dirty="0" smtClean="0">
                <a:solidFill>
                  <a:schemeClr val="bg1"/>
                </a:solidFill>
              </a:rPr>
              <a:t> </a:t>
            </a:r>
          </a:p>
          <a:p>
            <a:pPr>
              <a:spcBef>
                <a:spcPts val="0"/>
              </a:spcBef>
              <a:defRPr/>
            </a:pPr>
            <a:r>
              <a:rPr lang="it-IT" sz="2400" dirty="0" smtClean="0">
                <a:solidFill>
                  <a:schemeClr val="bg1"/>
                </a:solidFill>
              </a:rPr>
              <a:t>Componenti</a:t>
            </a:r>
          </a:p>
          <a:p>
            <a:pPr>
              <a:spcBef>
                <a:spcPts val="0"/>
              </a:spcBef>
              <a:defRPr/>
            </a:pPr>
            <a:endParaRPr lang="it-IT" sz="2400" dirty="0" smtClean="0">
              <a:solidFill>
                <a:schemeClr val="bg1"/>
              </a:solidFill>
            </a:endParaRPr>
          </a:p>
          <a:p>
            <a:pPr>
              <a:spcBef>
                <a:spcPts val="0"/>
              </a:spcBef>
              <a:defRPr/>
            </a:pPr>
            <a:r>
              <a:rPr lang="it-IT" sz="2400" dirty="0" smtClean="0">
                <a:solidFill>
                  <a:schemeClr val="bg1"/>
                </a:solidFill>
              </a:rPr>
              <a:t> Dott. Valerio </a:t>
            </a:r>
            <a:r>
              <a:rPr lang="it-IT" sz="2400" dirty="0" err="1" smtClean="0">
                <a:solidFill>
                  <a:schemeClr val="bg1"/>
                </a:solidFill>
              </a:rPr>
              <a:t>Brucoli</a:t>
            </a:r>
            <a:r>
              <a:rPr lang="it-IT" sz="2400" dirty="0" smtClean="0">
                <a:solidFill>
                  <a:schemeClr val="bg1"/>
                </a:solidFill>
              </a:rPr>
              <a:t>  (coordinatore)</a:t>
            </a:r>
          </a:p>
          <a:p>
            <a:pPr>
              <a:spcBef>
                <a:spcPts val="0"/>
              </a:spcBef>
              <a:defRPr/>
            </a:pPr>
            <a:r>
              <a:rPr lang="it-IT" sz="2400" dirty="0" smtClean="0">
                <a:solidFill>
                  <a:schemeClr val="bg1"/>
                </a:solidFill>
              </a:rPr>
              <a:t>Dott. Felice </a:t>
            </a:r>
            <a:r>
              <a:rPr lang="it-IT" sz="2400" dirty="0" err="1" smtClean="0">
                <a:solidFill>
                  <a:schemeClr val="bg1"/>
                </a:solidFill>
              </a:rPr>
              <a:t>Ribaldone</a:t>
            </a:r>
            <a:r>
              <a:rPr lang="it-IT" sz="2400" dirty="0" smtClean="0">
                <a:solidFill>
                  <a:schemeClr val="bg1"/>
                </a:solidFill>
              </a:rPr>
              <a:t>                     Dott. Luigi Palma</a:t>
            </a:r>
          </a:p>
          <a:p>
            <a:pPr>
              <a:spcBef>
                <a:spcPts val="0"/>
              </a:spcBef>
              <a:defRPr/>
            </a:pPr>
            <a:r>
              <a:rPr lang="it-IT" sz="2400" dirty="0" smtClean="0">
                <a:solidFill>
                  <a:schemeClr val="bg1"/>
                </a:solidFill>
              </a:rPr>
              <a:t>Dott. Gaetano </a:t>
            </a:r>
            <a:r>
              <a:rPr lang="it-IT" sz="2400" dirty="0" err="1" smtClean="0">
                <a:solidFill>
                  <a:schemeClr val="bg1"/>
                </a:solidFill>
              </a:rPr>
              <a:t>Penocchio</a:t>
            </a:r>
            <a:r>
              <a:rPr lang="it-IT" sz="2400" dirty="0" smtClean="0">
                <a:solidFill>
                  <a:schemeClr val="bg1"/>
                </a:solidFill>
              </a:rPr>
              <a:t>             Dott. Angelo Foresta </a:t>
            </a:r>
          </a:p>
          <a:p>
            <a:pPr>
              <a:spcBef>
                <a:spcPts val="0"/>
              </a:spcBef>
              <a:defRPr/>
            </a:pPr>
            <a:endParaRPr lang="it-IT" sz="2400" dirty="0" smtClean="0">
              <a:solidFill>
                <a:schemeClr val="bg1"/>
              </a:solidFill>
            </a:endParaRPr>
          </a:p>
          <a:p>
            <a:pPr>
              <a:spcBef>
                <a:spcPts val="0"/>
              </a:spcBef>
              <a:defRPr/>
            </a:pPr>
            <a:r>
              <a:rPr lang="it-IT" sz="2400" dirty="0" smtClean="0">
                <a:solidFill>
                  <a:schemeClr val="bg1"/>
                </a:solidFill>
              </a:rPr>
              <a:t>Dott. Armando </a:t>
            </a:r>
            <a:r>
              <a:rPr lang="it-IT" sz="2400" dirty="0" err="1" smtClean="0">
                <a:solidFill>
                  <a:schemeClr val="bg1"/>
                </a:solidFill>
              </a:rPr>
              <a:t>Zingales</a:t>
            </a:r>
            <a:r>
              <a:rPr lang="it-IT" sz="2400" dirty="0" smtClean="0">
                <a:solidFill>
                  <a:schemeClr val="bg1"/>
                </a:solidFill>
              </a:rPr>
              <a:t>                Dott. Felice Ungaro</a:t>
            </a:r>
          </a:p>
          <a:p>
            <a:pPr>
              <a:spcBef>
                <a:spcPts val="0"/>
              </a:spcBef>
              <a:defRPr/>
            </a:pPr>
            <a:r>
              <a:rPr lang="it-IT" sz="2400" dirty="0" smtClean="0">
                <a:solidFill>
                  <a:schemeClr val="bg1"/>
                </a:solidFill>
              </a:rPr>
              <a:t>Dott. Alessandro </a:t>
            </a:r>
            <a:r>
              <a:rPr lang="it-IT" sz="2400" dirty="0" err="1" smtClean="0">
                <a:solidFill>
                  <a:schemeClr val="bg1"/>
                </a:solidFill>
              </a:rPr>
              <a:t>Colnaghi</a:t>
            </a:r>
            <a:r>
              <a:rPr lang="it-IT" sz="2400" dirty="0" smtClean="0">
                <a:solidFill>
                  <a:schemeClr val="bg1"/>
                </a:solidFill>
              </a:rPr>
              <a:t>     Dott. Salvatore </a:t>
            </a:r>
            <a:r>
              <a:rPr lang="it-IT" sz="2400" dirty="0" err="1" smtClean="0">
                <a:solidFill>
                  <a:schemeClr val="bg1"/>
                </a:solidFill>
              </a:rPr>
              <a:t>Guinand</a:t>
            </a:r>
            <a:endParaRPr lang="it-IT" sz="2400" dirty="0" smtClean="0">
              <a:solidFill>
                <a:schemeClr val="bg1"/>
              </a:solidFill>
            </a:endParaRPr>
          </a:p>
          <a:p>
            <a:pPr>
              <a:defRPr/>
            </a:pPr>
            <a:endParaRPr lang="it-IT" sz="2400" dirty="0" smtClean="0"/>
          </a:p>
          <a:p>
            <a:pPr>
              <a:defRPr/>
            </a:pPr>
            <a:endParaRPr lang="it-IT" sz="2400" dirty="0" smtClean="0"/>
          </a:p>
          <a:p>
            <a:pPr>
              <a:defRPr/>
            </a:pPr>
            <a:endParaRPr lang="it-IT" sz="2400" dirty="0" smtClean="0"/>
          </a:p>
          <a:p>
            <a:pPr>
              <a:defRPr/>
            </a:pPr>
            <a:endParaRPr lang="it-IT" sz="2400" dirty="0" smtClean="0"/>
          </a:p>
          <a:p>
            <a:pPr>
              <a:defRPr/>
            </a:pPr>
            <a:endParaRPr lang="it-IT" sz="2400" dirty="0" smtClean="0"/>
          </a:p>
          <a:p>
            <a:pPr>
              <a:defRPr/>
            </a:pPr>
            <a:r>
              <a:rPr lang="it-IT" sz="2400" dirty="0" smtClean="0"/>
              <a:t> </a:t>
            </a:r>
          </a:p>
          <a:p>
            <a:pPr eaLnBrk="1" hangingPunct="1">
              <a:spcBef>
                <a:spcPts val="0"/>
              </a:spcBef>
              <a:defRPr/>
            </a:pPr>
            <a:endParaRPr lang="it-IT" sz="2400" b="1" cap="small" dirty="0" smtClean="0">
              <a:solidFill>
                <a:schemeClr val="bg1"/>
              </a:solidFill>
            </a:endParaRPr>
          </a:p>
        </p:txBody>
      </p:sp>
      <p:pic>
        <p:nvPicPr>
          <p:cNvPr id="7172"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0"/>
            <a:ext cx="9144000" cy="7389813"/>
          </a:xfrm>
        </p:spPr>
        <p:txBody>
          <a:bodyPr/>
          <a:lstStyle/>
          <a:p>
            <a:pPr>
              <a:defRPr/>
            </a:pPr>
            <a:endParaRPr lang="it-IT" sz="2400" b="1" dirty="0" smtClean="0"/>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endParaRPr lang="it-IT" sz="2400" dirty="0" smtClean="0"/>
          </a:p>
          <a:p>
            <a:pPr>
              <a:defRPr/>
            </a:pPr>
            <a:endParaRPr lang="it-IT" sz="2400" dirty="0" smtClean="0">
              <a:solidFill>
                <a:schemeClr val="bg1"/>
              </a:solidFill>
            </a:endParaRPr>
          </a:p>
          <a:p>
            <a:pPr>
              <a:defRPr/>
            </a:pPr>
            <a:endParaRPr lang="it-IT" sz="3600" dirty="0" smtClean="0">
              <a:solidFill>
                <a:schemeClr val="bg1"/>
              </a:solidFill>
            </a:endParaRPr>
          </a:p>
          <a:p>
            <a:pPr>
              <a:defRPr/>
            </a:pPr>
            <a:r>
              <a:rPr lang="it-IT" sz="3600" dirty="0" smtClean="0">
                <a:solidFill>
                  <a:schemeClr val="bg1"/>
                </a:solidFill>
              </a:rPr>
              <a:t>PUNTO 1</a:t>
            </a:r>
          </a:p>
          <a:p>
            <a:pPr>
              <a:defRPr/>
            </a:pPr>
            <a:endParaRPr lang="it-IT" sz="2400" dirty="0" smtClean="0">
              <a:solidFill>
                <a:schemeClr val="bg1"/>
              </a:solidFill>
            </a:endParaRPr>
          </a:p>
          <a:p>
            <a:pPr>
              <a:defRPr/>
            </a:pPr>
            <a:r>
              <a:rPr lang="it-IT" sz="3000" cap="small" dirty="0" smtClean="0">
                <a:solidFill>
                  <a:schemeClr val="bg1"/>
                </a:solidFill>
              </a:rPr>
              <a:t>Acquisire il totale dei crediti del triennio senza specifici vincoli o limitazioni riguardo il fabbisogno annuale</a:t>
            </a:r>
          </a:p>
          <a:p>
            <a:pPr>
              <a:defRPr/>
            </a:pPr>
            <a:r>
              <a:rPr lang="it-IT" sz="3000" dirty="0" smtClean="0">
                <a:solidFill>
                  <a:schemeClr val="bg1"/>
                </a:solidFill>
              </a:rPr>
              <a:t> </a:t>
            </a:r>
          </a:p>
          <a:p>
            <a:pPr eaLnBrk="1" hangingPunct="1">
              <a:spcBef>
                <a:spcPts val="0"/>
              </a:spcBef>
              <a:defRPr/>
            </a:pPr>
            <a:endParaRPr lang="it-IT" sz="2400" b="1" cap="small" dirty="0" smtClean="0">
              <a:solidFill>
                <a:schemeClr val="bg1"/>
              </a:solidFill>
            </a:endParaRPr>
          </a:p>
        </p:txBody>
      </p:sp>
      <p:sp>
        <p:nvSpPr>
          <p:cNvPr id="8196"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pic>
        <p:nvPicPr>
          <p:cNvPr id="8197"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0"/>
            <a:ext cx="9144000" cy="7389813"/>
          </a:xfrm>
        </p:spPr>
        <p:txBody>
          <a:bodyPr/>
          <a:lstStyle/>
          <a:p>
            <a:pPr>
              <a:spcBef>
                <a:spcPts val="0"/>
              </a:spcBef>
              <a:defRPr/>
            </a:pPr>
            <a:r>
              <a:rPr lang="it-IT" sz="2400" b="1" dirty="0" smtClean="0">
                <a:solidFill>
                  <a:schemeClr val="bg1"/>
                </a:solidFill>
              </a:rPr>
              <a:t>                                                           </a:t>
            </a:r>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endParaRPr lang="it-IT" sz="2400" b="1" dirty="0" smtClean="0"/>
          </a:p>
          <a:p>
            <a:pPr>
              <a:defRPr/>
            </a:pPr>
            <a:endParaRPr lang="it-IT" sz="2400" dirty="0" smtClean="0"/>
          </a:p>
          <a:p>
            <a:pPr>
              <a:defRPr/>
            </a:pPr>
            <a:endParaRPr lang="it-IT" sz="3600" dirty="0" smtClean="0">
              <a:solidFill>
                <a:schemeClr val="bg1"/>
              </a:solidFill>
            </a:endParaRPr>
          </a:p>
          <a:p>
            <a:pPr>
              <a:defRPr/>
            </a:pPr>
            <a:r>
              <a:rPr lang="it-IT" sz="3600" dirty="0" smtClean="0">
                <a:solidFill>
                  <a:schemeClr val="bg1"/>
                </a:solidFill>
              </a:rPr>
              <a:t>PUNTO  2</a:t>
            </a:r>
          </a:p>
          <a:p>
            <a:pPr>
              <a:defRPr/>
            </a:pPr>
            <a:endParaRPr lang="it-IT" sz="2400" dirty="0" smtClean="0">
              <a:solidFill>
                <a:schemeClr val="bg1"/>
              </a:solidFill>
            </a:endParaRPr>
          </a:p>
          <a:p>
            <a:pPr>
              <a:defRPr/>
            </a:pPr>
            <a:r>
              <a:rPr lang="it-IT" sz="3000" cap="small" dirty="0" smtClean="0">
                <a:solidFill>
                  <a:schemeClr val="bg1"/>
                </a:solidFill>
              </a:rPr>
              <a:t>Togliere la limitazione riguardante </a:t>
            </a:r>
          </a:p>
          <a:p>
            <a:pPr>
              <a:defRPr/>
            </a:pPr>
            <a:r>
              <a:rPr lang="it-IT" sz="3000" cap="small" dirty="0" smtClean="0">
                <a:solidFill>
                  <a:schemeClr val="bg1"/>
                </a:solidFill>
              </a:rPr>
              <a:t>le modalità di apprendimento formativo</a:t>
            </a:r>
          </a:p>
          <a:p>
            <a:pPr>
              <a:defRPr/>
            </a:pPr>
            <a:r>
              <a:rPr lang="it-IT" sz="2400" dirty="0" smtClean="0">
                <a:solidFill>
                  <a:schemeClr val="bg1"/>
                </a:solidFill>
              </a:rPr>
              <a:t> </a:t>
            </a:r>
          </a:p>
          <a:p>
            <a:pPr eaLnBrk="1" hangingPunct="1">
              <a:spcBef>
                <a:spcPts val="0"/>
              </a:spcBef>
              <a:defRPr/>
            </a:pPr>
            <a:endParaRPr lang="it-IT" sz="2400" b="1" cap="small" dirty="0" smtClean="0">
              <a:solidFill>
                <a:schemeClr val="bg1"/>
              </a:solidFill>
            </a:endParaRPr>
          </a:p>
        </p:txBody>
      </p:sp>
      <p:sp>
        <p:nvSpPr>
          <p:cNvPr id="9220"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pic>
        <p:nvPicPr>
          <p:cNvPr id="9221"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628775"/>
            <a:ext cx="9144000" cy="1125538"/>
          </a:xfrm>
        </p:spPr>
        <p:txBody>
          <a:bodyPr/>
          <a:lstStyle/>
          <a:p>
            <a:pPr>
              <a:defRPr/>
            </a:pPr>
            <a:r>
              <a:rPr lang="it-IT" sz="3200" cap="small" dirty="0" smtClean="0">
                <a:solidFill>
                  <a:schemeClr val="bg1"/>
                </a:solidFill>
              </a:rPr>
              <a:t>      </a:t>
            </a:r>
            <a:br>
              <a:rPr lang="it-IT" sz="3200" cap="small" dirty="0" smtClean="0">
                <a:solidFill>
                  <a:schemeClr val="bg1"/>
                </a:solidFill>
              </a:rPr>
            </a:br>
            <a:r>
              <a:rPr lang="it-IT" sz="3200" b="1" dirty="0" smtClean="0"/>
              <a:t/>
            </a:r>
            <a:br>
              <a:rPr lang="it-IT" sz="3200" b="1" dirty="0" smtClean="0"/>
            </a:br>
            <a:endParaRPr lang="it-IT" sz="3200" cap="small" dirty="0" smtClean="0">
              <a:solidFill>
                <a:schemeClr val="bg1"/>
              </a:solidFill>
            </a:endParaRPr>
          </a:p>
        </p:txBody>
      </p:sp>
      <p:sp>
        <p:nvSpPr>
          <p:cNvPr id="2051" name="Rectangle 3"/>
          <p:cNvSpPr>
            <a:spLocks noGrp="1" noChangeArrowheads="1"/>
          </p:cNvSpPr>
          <p:nvPr>
            <p:ph type="subTitle" idx="1"/>
          </p:nvPr>
        </p:nvSpPr>
        <p:spPr>
          <a:xfrm flipH="1">
            <a:off x="0" y="0"/>
            <a:ext cx="9144000" cy="7389813"/>
          </a:xfrm>
        </p:spPr>
        <p:txBody>
          <a:bodyPr/>
          <a:lstStyle/>
          <a:p>
            <a:pPr>
              <a:defRPr/>
            </a:pPr>
            <a:endParaRPr lang="it-IT" sz="2400" b="1" dirty="0" smtClean="0"/>
          </a:p>
          <a:p>
            <a:pPr>
              <a:spcBef>
                <a:spcPts val="0"/>
              </a:spcBef>
              <a:defRPr/>
            </a:pPr>
            <a:r>
              <a:rPr lang="it-IT" sz="2400" b="1" dirty="0" smtClean="0">
                <a:solidFill>
                  <a:schemeClr val="bg1"/>
                </a:solidFill>
              </a:rPr>
              <a:t>                                                         SEZIONE </a:t>
            </a:r>
            <a:r>
              <a:rPr lang="it-IT" sz="2400" b="1" dirty="0" err="1" smtClean="0">
                <a:solidFill>
                  <a:schemeClr val="bg1"/>
                </a:solidFill>
              </a:rPr>
              <a:t>VI</a:t>
            </a:r>
            <a:r>
              <a:rPr lang="it-IT" sz="2400" b="1" dirty="0" smtClean="0">
                <a:solidFill>
                  <a:schemeClr val="bg1"/>
                </a:solidFill>
              </a:rPr>
              <a:t>  </a:t>
            </a:r>
          </a:p>
          <a:p>
            <a:pPr>
              <a:spcBef>
                <a:spcPts val="0"/>
              </a:spcBef>
              <a:defRPr/>
            </a:pPr>
            <a:r>
              <a:rPr lang="it-IT" sz="2400" b="1" dirty="0" smtClean="0">
                <a:solidFill>
                  <a:schemeClr val="bg1"/>
                </a:solidFill>
              </a:rPr>
              <a:t>                                                               LIBERA PROFESSIONE</a:t>
            </a:r>
            <a:endParaRPr lang="it-IT" sz="2400" dirty="0" smtClean="0">
              <a:solidFill>
                <a:schemeClr val="bg1"/>
              </a:solidFill>
            </a:endParaRPr>
          </a:p>
          <a:p>
            <a:pPr>
              <a:spcBef>
                <a:spcPts val="0"/>
              </a:spcBef>
              <a:defRPr/>
            </a:pPr>
            <a:r>
              <a:rPr lang="it-IT" sz="2400" b="1" dirty="0" smtClean="0">
                <a:solidFill>
                  <a:schemeClr val="bg1"/>
                </a:solidFill>
              </a:rPr>
              <a:t>DOCUMENTO DEL 25 Maggio 2011</a:t>
            </a:r>
            <a:endParaRPr lang="it-IT" sz="2400" dirty="0" smtClean="0"/>
          </a:p>
          <a:p>
            <a:pPr>
              <a:defRPr/>
            </a:pPr>
            <a:endParaRPr lang="it-IT" sz="3600" dirty="0" smtClean="0">
              <a:solidFill>
                <a:schemeClr val="bg1"/>
              </a:solidFill>
            </a:endParaRPr>
          </a:p>
          <a:p>
            <a:pPr>
              <a:defRPr/>
            </a:pPr>
            <a:endParaRPr lang="it-IT" sz="3600" dirty="0" smtClean="0">
              <a:solidFill>
                <a:schemeClr val="bg1"/>
              </a:solidFill>
            </a:endParaRPr>
          </a:p>
          <a:p>
            <a:pPr>
              <a:defRPr/>
            </a:pPr>
            <a:r>
              <a:rPr lang="it-IT" sz="3600" dirty="0" smtClean="0">
                <a:solidFill>
                  <a:schemeClr val="bg1"/>
                </a:solidFill>
              </a:rPr>
              <a:t>PUNTO 3</a:t>
            </a:r>
          </a:p>
          <a:p>
            <a:pPr>
              <a:defRPr/>
            </a:pPr>
            <a:endParaRPr lang="it-IT" sz="2400" dirty="0" smtClean="0"/>
          </a:p>
          <a:p>
            <a:pPr>
              <a:defRPr/>
            </a:pPr>
            <a:r>
              <a:rPr lang="it-IT" sz="2600" cap="small" dirty="0" smtClean="0">
                <a:solidFill>
                  <a:schemeClr val="bg1"/>
                </a:solidFill>
              </a:rPr>
              <a:t> </a:t>
            </a:r>
            <a:r>
              <a:rPr lang="it-IT" sz="3000" cap="small" dirty="0" smtClean="0">
                <a:solidFill>
                  <a:schemeClr val="bg1"/>
                </a:solidFill>
              </a:rPr>
              <a:t>Acquisizione di tutti i crediti ECM su </a:t>
            </a:r>
          </a:p>
          <a:p>
            <a:pPr>
              <a:defRPr/>
            </a:pPr>
            <a:r>
              <a:rPr lang="it-IT" sz="3000" cap="small" dirty="0" smtClean="0">
                <a:solidFill>
                  <a:schemeClr val="bg1"/>
                </a:solidFill>
              </a:rPr>
              <a:t>obiettivi individuali</a:t>
            </a:r>
          </a:p>
          <a:p>
            <a:pPr eaLnBrk="1" hangingPunct="1">
              <a:spcBef>
                <a:spcPts val="0"/>
              </a:spcBef>
              <a:defRPr/>
            </a:pPr>
            <a:endParaRPr lang="it-IT" sz="2400" b="1" cap="small" dirty="0" smtClean="0">
              <a:solidFill>
                <a:schemeClr val="bg1"/>
              </a:solidFill>
            </a:endParaRPr>
          </a:p>
        </p:txBody>
      </p:sp>
      <p:sp>
        <p:nvSpPr>
          <p:cNvPr id="10244" name="Rectangle 5"/>
          <p:cNvSpPr>
            <a:spLocks noChangeArrowheads="1"/>
          </p:cNvSpPr>
          <p:nvPr/>
        </p:nvSpPr>
        <p:spPr bwMode="auto">
          <a:xfrm flipH="1">
            <a:off x="214313" y="285750"/>
            <a:ext cx="8643937" cy="928688"/>
          </a:xfrm>
          <a:prstGeom prst="rect">
            <a:avLst/>
          </a:prstGeom>
          <a:noFill/>
          <a:ln w="9525">
            <a:noFill/>
            <a:miter lim="800000"/>
            <a:headEnd/>
            <a:tailEnd/>
          </a:ln>
        </p:spPr>
        <p:txBody>
          <a:bodyPr/>
          <a:lstStyle/>
          <a:p>
            <a:pPr algn="ctr">
              <a:spcBef>
                <a:spcPct val="20000"/>
              </a:spcBef>
            </a:pPr>
            <a:endParaRPr lang="it-IT" sz="3200">
              <a:solidFill>
                <a:schemeClr val="bg1"/>
              </a:solidFill>
            </a:endParaRPr>
          </a:p>
        </p:txBody>
      </p:sp>
      <p:sp>
        <p:nvSpPr>
          <p:cNvPr id="10245" name="Rettangolo 4"/>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it-IT" b="1"/>
              <a:t/>
            </a:r>
            <a:br>
              <a:rPr lang="it-IT" b="1"/>
            </a:br>
            <a:endParaRPr lang="it-IT">
              <a:solidFill>
                <a:schemeClr val="bg1"/>
              </a:solidFill>
            </a:endParaRPr>
          </a:p>
        </p:txBody>
      </p:sp>
      <p:pic>
        <p:nvPicPr>
          <p:cNvPr id="10246" name="Picture 6"/>
          <p:cNvPicPr>
            <a:picLocks noChangeAspect="1" noChangeArrowheads="1"/>
          </p:cNvPicPr>
          <p:nvPr/>
        </p:nvPicPr>
        <p:blipFill>
          <a:blip r:embed="rId3" cstate="print"/>
          <a:srcRect l="21774" t="41141" r="23434" b="47047"/>
          <a:stretch>
            <a:fillRect/>
          </a:stretch>
        </p:blipFill>
        <p:spPr bwMode="auto">
          <a:xfrm>
            <a:off x="250825" y="476250"/>
            <a:ext cx="4752975" cy="5762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2000</TotalTime>
  <Words>912</Words>
  <Application>Microsoft Office PowerPoint</Application>
  <PresentationFormat>Presentazione su schermo (4:3)</PresentationFormat>
  <Paragraphs>195</Paragraphs>
  <Slides>18</Slides>
  <Notes>18</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Struttura predefinita</vt:lpstr>
      <vt:lpstr>      Valerio Brucoli                 5 novembre 2013</vt:lpstr>
      <vt:lpstr>      </vt:lpstr>
      <vt:lpstr>       Titolo II Liberalizzazioni, privatizzazioni ed altre misure per favorire lo sviluppo Art. 3 comma 5 lettera b </vt:lpstr>
      <vt:lpstr>        </vt:lpstr>
      <vt:lpstr>Presentazione standard di PowerPoint</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tecno</cp:lastModifiedBy>
  <cp:revision>159</cp:revision>
  <dcterms:created xsi:type="dcterms:W3CDTF">1601-01-01T00:00:00Z</dcterms:created>
  <dcterms:modified xsi:type="dcterms:W3CDTF">2013-11-05T09:31:52Z</dcterms:modified>
</cp:coreProperties>
</file>