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0" r:id="rId5"/>
    <p:sldId id="271" r:id="rId6"/>
    <p:sldId id="259" r:id="rId7"/>
    <p:sldId id="260" r:id="rId8"/>
    <p:sldId id="261" r:id="rId9"/>
    <p:sldId id="262" r:id="rId10"/>
    <p:sldId id="264" r:id="rId11"/>
    <p:sldId id="265" r:id="rId12"/>
    <p:sldId id="266" r:id="rId13"/>
    <p:sldId id="267" r:id="rId14"/>
    <p:sldId id="268" r:id="rId15"/>
    <p:sldId id="269" r:id="rId1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snapToGrid="0" snapToObjects="1">
      <p:cViewPr varScale="1">
        <p:scale>
          <a:sx n="46" d="100"/>
          <a:sy n="46" d="100"/>
        </p:scale>
        <p:origin x="-16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smtClean="0"/>
              <a:t>Fare clic per modificare stile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3B3560A-EA85-284F-BAA7-8BE464CDE2B4}" type="datetimeFigureOut">
              <a:rPr lang="it-IT" smtClean="0"/>
              <a:t>05/11/2013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182C22-08AA-D94C-BD8B-28A4715D090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3B3560A-EA85-284F-BAA7-8BE464CDE2B4}" type="datetimeFigureOut">
              <a:rPr lang="it-IT" smtClean="0"/>
              <a:t>05/11/2013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182C22-08AA-D94C-BD8B-28A4715D090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3B3560A-EA85-284F-BAA7-8BE464CDE2B4}" type="datetimeFigureOut">
              <a:rPr lang="it-IT" smtClean="0"/>
              <a:t>05/11/2013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182C22-08AA-D94C-BD8B-28A4715D090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3B3560A-EA85-284F-BAA7-8BE464CDE2B4}" type="datetimeFigureOut">
              <a:rPr lang="it-IT" smtClean="0"/>
              <a:t>05/11/2013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182C22-08AA-D94C-BD8B-28A4715D0902}"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stile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gli stili del testo dello schema</a:t>
            </a:r>
          </a:p>
        </p:txBody>
      </p:sp>
      <p:sp>
        <p:nvSpPr>
          <p:cNvPr id="4" name="Date Placeholder 3"/>
          <p:cNvSpPr>
            <a:spLocks noGrp="1"/>
          </p:cNvSpPr>
          <p:nvPr>
            <p:ph type="dt" sz="half" idx="10"/>
          </p:nvPr>
        </p:nvSpPr>
        <p:spPr/>
        <p:txBody>
          <a:bodyPr/>
          <a:lstStyle/>
          <a:p>
            <a:fld id="{03B3560A-EA85-284F-BAA7-8BE464CDE2B4}" type="datetimeFigureOut">
              <a:rPr lang="it-IT" smtClean="0"/>
              <a:t>05/11/2013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182C22-08AA-D94C-BD8B-28A4715D0902}"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3B3560A-EA85-284F-BAA7-8BE464CDE2B4}" type="datetimeFigureOut">
              <a:rPr lang="it-IT" smtClean="0"/>
              <a:t>05/11/2013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0182C22-08AA-D94C-BD8B-28A4715D0902}" type="slidenum">
              <a:rPr lang="it-IT" smtClean="0"/>
              <a:t>‹N›</a:t>
            </a:fld>
            <a:endParaRPr lang="it-IT"/>
          </a:p>
        </p:txBody>
      </p:sp>
      <p:sp>
        <p:nvSpPr>
          <p:cNvPr id="8" name="Title 7"/>
          <p:cNvSpPr>
            <a:spLocks noGrp="1"/>
          </p:cNvSpPr>
          <p:nvPr>
            <p:ph type="title"/>
          </p:nvPr>
        </p:nvSpPr>
        <p:spPr/>
        <p:txBody>
          <a:bodyPr/>
          <a:lstStyle/>
          <a:p>
            <a:r>
              <a:rPr lang="it-IT" smtClean="0"/>
              <a:t>Fare clic per modificare stile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gli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gli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3B3560A-EA85-284F-BAA7-8BE464CDE2B4}" type="datetimeFigureOut">
              <a:rPr lang="it-IT" smtClean="0"/>
              <a:t>05/11/2013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0182C22-08AA-D94C-BD8B-28A4715D0902}"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03B3560A-EA85-284F-BAA7-8BE464CDE2B4}" type="datetimeFigureOut">
              <a:rPr lang="it-IT" smtClean="0"/>
              <a:t>05/11/2013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0182C22-08AA-D94C-BD8B-28A4715D0902}"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3560A-EA85-284F-BAA7-8BE464CDE2B4}" type="datetimeFigureOut">
              <a:rPr lang="it-IT" smtClean="0"/>
              <a:t>05/11/2013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0182C22-08AA-D94C-BD8B-28A4715D090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stile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smtClean="0"/>
              <a:t>Fare clic per modificare gli stili del testo dello schema</a:t>
            </a:r>
          </a:p>
        </p:txBody>
      </p:sp>
      <p:sp>
        <p:nvSpPr>
          <p:cNvPr id="5" name="Date Placeholder 4"/>
          <p:cNvSpPr>
            <a:spLocks noGrp="1"/>
          </p:cNvSpPr>
          <p:nvPr>
            <p:ph type="dt" sz="half" idx="10"/>
          </p:nvPr>
        </p:nvSpPr>
        <p:spPr/>
        <p:txBody>
          <a:bodyPr/>
          <a:lstStyle/>
          <a:p>
            <a:fld id="{03B3560A-EA85-284F-BAA7-8BE464CDE2B4}" type="datetimeFigureOut">
              <a:rPr lang="it-IT" smtClean="0"/>
              <a:t>05/11/2013</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0182C22-08AA-D94C-BD8B-28A4715D0902}"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smtClean="0"/>
              <a:t>Trascinare l'immagine su un segnaposto o fare clic sull'icona per aggiungerla</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smtClean="0"/>
              <a:t>Fare clic per modificare stile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03B3560A-EA85-284F-BAA7-8BE464CDE2B4}" type="datetimeFigureOut">
              <a:rPr lang="it-IT" smtClean="0"/>
              <a:t>05/11/2013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0182C22-08AA-D94C-BD8B-28A4715D0902}"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smtClean="0"/>
              <a:t>Fare clic per modificare stile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3B3560A-EA85-284F-BAA7-8BE464CDE2B4}" type="datetimeFigureOut">
              <a:rPr lang="it-IT" smtClean="0"/>
              <a:t>05/11/2013</a:t>
            </a:fld>
            <a:endParaRPr lang="it-I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t-I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0182C22-08AA-D94C-BD8B-28A4715D090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87372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t>Art.2. Accreditamento regionale e provinciale</a:t>
            </a:r>
            <a:endParaRPr lang="it-IT" sz="3200" dirty="0"/>
          </a:p>
        </p:txBody>
      </p:sp>
      <p:sp>
        <p:nvSpPr>
          <p:cNvPr id="3" name="Segnaposto contenuto 2"/>
          <p:cNvSpPr>
            <a:spLocks noGrp="1"/>
          </p:cNvSpPr>
          <p:nvPr>
            <p:ph idx="1"/>
          </p:nvPr>
        </p:nvSpPr>
        <p:spPr>
          <a:xfrm>
            <a:off x="221673" y="1100628"/>
            <a:ext cx="8686800" cy="3679190"/>
          </a:xfrm>
        </p:spPr>
        <p:txBody>
          <a:bodyPr>
            <a:normAutofit lnSpcReduction="10000"/>
          </a:bodyPr>
          <a:lstStyle/>
          <a:p>
            <a:pPr marL="0" indent="0">
              <a:buNone/>
            </a:pPr>
            <a:endParaRPr lang="it-IT" dirty="0" smtClean="0"/>
          </a:p>
          <a:p>
            <a:pPr marL="0" indent="0">
              <a:buNone/>
            </a:pPr>
            <a:r>
              <a:rPr lang="it-IT" sz="1800" dirty="0" smtClean="0"/>
              <a:t>Accordo Stato – Regioni del 5.11.2009 “Attività formative realizzate all’estero”</a:t>
            </a:r>
          </a:p>
          <a:p>
            <a:pPr marL="0" indent="0">
              <a:buNone/>
            </a:pPr>
            <a:endParaRPr lang="it-IT" dirty="0"/>
          </a:p>
          <a:p>
            <a:pPr marL="285750" indent="-285750" algn="just">
              <a:buFont typeface="Arial" panose="020B0604020202020204" pitchFamily="34" charset="0"/>
              <a:buChar char="•"/>
            </a:pPr>
            <a:r>
              <a:rPr lang="it-IT" dirty="0"/>
              <a:t>le Aziende Sanitarie e gli altri soggetti erogatori di prestazioni sanitarie e socio-sanitarie pubblici o privati ed eventuali enti di formazione a partecipazione pubblica regionale o provinciale</a:t>
            </a:r>
            <a:r>
              <a:rPr lang="it-IT" b="0" dirty="0"/>
              <a:t> ove svolgano uno o più eventi residenziali all’estero sottopongono l’accreditamento dell’evento, alla Commissione Nazionale per la Formazione Continua, la quale in collaborazione con l’Ente accreditante procederà ad ogni singolo accreditamento</a:t>
            </a:r>
            <a:r>
              <a:rPr lang="it-IT" b="0" dirty="0" smtClean="0"/>
              <a:t>.</a:t>
            </a:r>
          </a:p>
          <a:p>
            <a:pPr marL="285750" indent="-285750" algn="just">
              <a:buFont typeface="Arial" panose="020B0604020202020204" pitchFamily="34" charset="0"/>
              <a:buChar char="•"/>
            </a:pPr>
            <a:r>
              <a:rPr lang="it-IT" dirty="0"/>
              <a:t>Le società scientifiche, nonché le agenzie formative, gli enti di formazione, le Fondazioni, gli Ordini, i Collegi nonché le rispettive Federazioni, le Associazioni professionali gli altri enti pubblici e i soggetti privati, quali soggetti non erogatori </a:t>
            </a:r>
            <a:r>
              <a:rPr lang="it-IT" dirty="0" smtClean="0"/>
              <a:t>di prestazioni </a:t>
            </a:r>
            <a:r>
              <a:rPr lang="it-IT" dirty="0"/>
              <a:t>sanitarie</a:t>
            </a:r>
            <a:r>
              <a:rPr lang="it-IT" b="0" dirty="0"/>
              <a:t>, non potendo richiedere l’accreditamento di singoli eventi, sottopongono la richiesta di accreditamento dell’intero piano formativo (comprensivo dell’evento/i realizzato all’estero) alla Commissione Nazionale per la Formazione Continua. </a:t>
            </a:r>
          </a:p>
          <a:p>
            <a:pPr marL="285750" indent="-285750" algn="just">
              <a:buFont typeface="Arial" panose="020B0604020202020204" pitchFamily="34" charset="0"/>
              <a:buChar char="•"/>
            </a:pPr>
            <a:endParaRPr lang="it-IT" b="0" dirty="0" smtClean="0"/>
          </a:p>
          <a:p>
            <a:pPr marL="0" indent="0">
              <a:buNone/>
            </a:pPr>
            <a:endParaRPr lang="it-IT" dirty="0"/>
          </a:p>
          <a:p>
            <a:pPr marL="0" indent="0">
              <a:buNone/>
            </a:pPr>
            <a:endParaRPr lang="it-IT" dirty="0"/>
          </a:p>
        </p:txBody>
      </p:sp>
    </p:spTree>
    <p:extLst>
      <p:ext uri="{BB962C8B-B14F-4D97-AF65-F5344CB8AC3E}">
        <p14:creationId xmlns:p14="http://schemas.microsoft.com/office/powerpoint/2010/main" val="2999351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t>Art.3. Attività transfrontaliera</a:t>
            </a:r>
            <a:endParaRPr lang="it-IT" sz="3200" dirty="0"/>
          </a:p>
        </p:txBody>
      </p:sp>
      <p:sp>
        <p:nvSpPr>
          <p:cNvPr id="3" name="Segnaposto contenuto 2"/>
          <p:cNvSpPr>
            <a:spLocks noGrp="1"/>
          </p:cNvSpPr>
          <p:nvPr>
            <p:ph idx="1"/>
          </p:nvPr>
        </p:nvSpPr>
        <p:spPr>
          <a:xfrm>
            <a:off x="360217" y="1100628"/>
            <a:ext cx="8409709" cy="3579849"/>
          </a:xfrm>
        </p:spPr>
        <p:txBody>
          <a:bodyPr>
            <a:normAutofit/>
          </a:bodyPr>
          <a:lstStyle/>
          <a:p>
            <a:pPr marL="0" indent="0" algn="just">
              <a:buNone/>
            </a:pPr>
            <a:r>
              <a:rPr lang="it-IT" sz="2400" dirty="0" smtClean="0"/>
              <a:t>1. attività formative organizzate dalle Regioni e Province italiane prossime ad un confine con uno Stato estero con il quale siano in corso, in materia sanitaria, rapporti di reciproca collaborazione (ad esempio accordi bilaterali, protocolli d’intesa…), una parte o tutta l’attività formativa si svolge in una sede situata nello Stato estero confinante, accreditata dalle Regioni/Province autonome o da Enti da esse individuati</a:t>
            </a:r>
            <a:endParaRPr lang="it-IT" sz="2400" dirty="0"/>
          </a:p>
        </p:txBody>
      </p:sp>
    </p:spTree>
    <p:extLst>
      <p:ext uri="{BB962C8B-B14F-4D97-AF65-F5344CB8AC3E}">
        <p14:creationId xmlns:p14="http://schemas.microsoft.com/office/powerpoint/2010/main" val="2251665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t>2. Requisiti attività formative transfrontaliere</a:t>
            </a:r>
            <a:endParaRPr lang="it-IT" sz="3200" dirty="0"/>
          </a:p>
        </p:txBody>
      </p:sp>
      <p:sp>
        <p:nvSpPr>
          <p:cNvPr id="3" name="Segnaposto contenuto 2"/>
          <p:cNvSpPr>
            <a:spLocks noGrp="1"/>
          </p:cNvSpPr>
          <p:nvPr>
            <p:ph idx="1"/>
          </p:nvPr>
        </p:nvSpPr>
        <p:spPr>
          <a:xfrm>
            <a:off x="822960" y="1474701"/>
            <a:ext cx="7520940" cy="3360535"/>
          </a:xfrm>
        </p:spPr>
        <p:txBody>
          <a:bodyPr>
            <a:normAutofit fontScale="55000" lnSpcReduction="20000"/>
          </a:bodyPr>
          <a:lstStyle/>
          <a:p>
            <a:pPr marL="514350" indent="-514350">
              <a:buAutoNum type="alphaLcParenR"/>
            </a:pPr>
            <a:r>
              <a:rPr lang="it-IT" sz="3600" dirty="0" smtClean="0"/>
              <a:t>Provider accreditato c/o Regione o Provincia autonoma;</a:t>
            </a:r>
          </a:p>
          <a:p>
            <a:pPr marL="514350" indent="-514350">
              <a:buAutoNum type="alphaLcParenR"/>
            </a:pPr>
            <a:r>
              <a:rPr lang="it-IT" sz="3600" dirty="0" smtClean="0"/>
              <a:t>Esistenza di accordo bilaterale o di protocollo d’intesa stipulato tra la Regione o Provincia autonoma e lo Stato estero confinante;</a:t>
            </a:r>
          </a:p>
          <a:p>
            <a:pPr marL="514350" indent="-514350">
              <a:buAutoNum type="alphaLcParenR"/>
            </a:pPr>
            <a:r>
              <a:rPr lang="it-IT" sz="3600" dirty="0" smtClean="0"/>
              <a:t>Una parte o l’intera attività formativa deve svolgersi presso una sede situata entro i confini dello Stato estero confinante;</a:t>
            </a:r>
          </a:p>
          <a:p>
            <a:pPr marL="514350" indent="-514350">
              <a:buAutoNum type="alphaLcParenR"/>
            </a:pPr>
            <a:r>
              <a:rPr lang="it-IT" sz="3600" dirty="0" smtClean="0"/>
              <a:t>Sede di svolgimento all’estero preferibilmente di tipo istituzionale (università, ospedale, etc.) presso lo Stato estero;</a:t>
            </a:r>
          </a:p>
          <a:p>
            <a:pPr marL="514350" indent="-514350">
              <a:buAutoNum type="alphaLcParenR"/>
            </a:pPr>
            <a:r>
              <a:rPr lang="it-IT" sz="3600" dirty="0" smtClean="0"/>
              <a:t>Tematica di comune interesse coerente con l’accordo bilaterale o protocollo d’intesa di riferimento </a:t>
            </a:r>
          </a:p>
          <a:p>
            <a:endParaRPr lang="it-IT" dirty="0"/>
          </a:p>
        </p:txBody>
      </p:sp>
    </p:spTree>
    <p:extLst>
      <p:ext uri="{BB962C8B-B14F-4D97-AF65-F5344CB8AC3E}">
        <p14:creationId xmlns:p14="http://schemas.microsoft.com/office/powerpoint/2010/main" val="3593172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t>Requisiti attività formative transfrontaliere</a:t>
            </a:r>
            <a:endParaRPr lang="it-IT" sz="3200" dirty="0"/>
          </a:p>
        </p:txBody>
      </p:sp>
      <p:sp>
        <p:nvSpPr>
          <p:cNvPr id="3" name="Segnaposto contenuto 2"/>
          <p:cNvSpPr>
            <a:spLocks noGrp="1"/>
          </p:cNvSpPr>
          <p:nvPr>
            <p:ph idx="1"/>
          </p:nvPr>
        </p:nvSpPr>
        <p:spPr>
          <a:xfrm>
            <a:off x="374073" y="1100629"/>
            <a:ext cx="8298872" cy="3221990"/>
          </a:xfrm>
        </p:spPr>
        <p:txBody>
          <a:bodyPr>
            <a:normAutofit/>
          </a:bodyPr>
          <a:lstStyle/>
          <a:p>
            <a:pPr marL="0" indent="0">
              <a:buNone/>
            </a:pPr>
            <a:endParaRPr lang="it-IT" sz="2400" dirty="0" smtClean="0"/>
          </a:p>
          <a:p>
            <a:pPr marL="0" indent="0">
              <a:buNone/>
            </a:pPr>
            <a:r>
              <a:rPr lang="it-IT" sz="2400" dirty="0" smtClean="0"/>
              <a:t>3. Nel caso in cui l’evento riguardi più Regioni/Province autonome italiane confinanti con lo stesso Stato estero, che hanno interesse ad erogare attività formative presso quest’ultimo, il Provider procederà a formulare apposita richiesta di accreditamento presso la Regione o Provincia autonoma competente ovvero alla CNFC tramite la Sezione V</a:t>
            </a:r>
            <a:endParaRPr lang="it-IT" sz="2400" dirty="0"/>
          </a:p>
        </p:txBody>
      </p:sp>
    </p:spTree>
    <p:extLst>
      <p:ext uri="{BB962C8B-B14F-4D97-AF65-F5344CB8AC3E}">
        <p14:creationId xmlns:p14="http://schemas.microsoft.com/office/powerpoint/2010/main" val="1363790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buNone/>
            </a:pPr>
            <a:r>
              <a:rPr lang="it-IT" dirty="0"/>
              <a:t> </a:t>
            </a:r>
          </a:p>
          <a:p>
            <a:endParaRPr lang="it-IT" dirty="0"/>
          </a:p>
        </p:txBody>
      </p:sp>
      <p:graphicFrame>
        <p:nvGraphicFramePr>
          <p:cNvPr id="2" name="Tabella 1"/>
          <p:cNvGraphicFramePr>
            <a:graphicFrameLocks noGrp="1"/>
          </p:cNvGraphicFramePr>
          <p:nvPr>
            <p:extLst>
              <p:ext uri="{D42A27DB-BD31-4B8C-83A1-F6EECF244321}">
                <p14:modId xmlns:p14="http://schemas.microsoft.com/office/powerpoint/2010/main" val="2459580163"/>
              </p:ext>
            </p:extLst>
          </p:nvPr>
        </p:nvGraphicFramePr>
        <p:xfrm>
          <a:off x="512617" y="1731820"/>
          <a:ext cx="8271165" cy="3089561"/>
        </p:xfrm>
        <a:graphic>
          <a:graphicData uri="http://schemas.openxmlformats.org/drawingml/2006/table">
            <a:tbl>
              <a:tblPr firstRow="1" firstCol="1" bandRow="1">
                <a:tableStyleId>{5C22544A-7EE6-4342-B048-85BDC9FD1C3A}</a:tableStyleId>
              </a:tblPr>
              <a:tblGrid>
                <a:gridCol w="6206904"/>
                <a:gridCol w="2064261"/>
              </a:tblGrid>
              <a:tr h="448186">
                <a:tc gridSpan="2">
                  <a:txBody>
                    <a:bodyPr/>
                    <a:lstStyle/>
                    <a:p>
                      <a:pPr algn="ctr">
                        <a:lnSpc>
                          <a:spcPct val="115000"/>
                        </a:lnSpc>
                        <a:spcAft>
                          <a:spcPts val="0"/>
                        </a:spcAft>
                      </a:pPr>
                      <a:r>
                        <a:rPr lang="it-IT" sz="1600" dirty="0">
                          <a:solidFill>
                            <a:schemeClr val="tx1"/>
                          </a:solidFill>
                          <a:effectLst/>
                        </a:rPr>
                        <a:t>EVENTI</a:t>
                      </a:r>
                      <a:endParaRPr lang="it-IT" sz="1600" dirty="0">
                        <a:solidFill>
                          <a:schemeClr val="tx1"/>
                        </a:solidFill>
                        <a:effectLst/>
                        <a:latin typeface="Calibri"/>
                        <a:ea typeface="Calibri"/>
                        <a:cs typeface="Times New Roman"/>
                      </a:endParaRPr>
                    </a:p>
                  </a:txBody>
                  <a:tcPr marL="68580" marR="68580" marT="0" marB="0" anchor="ctr">
                    <a:solidFill>
                      <a:srgbClr val="FFFF00"/>
                    </a:solidFill>
                  </a:tcPr>
                </a:tc>
                <a:tc hMerge="1">
                  <a:txBody>
                    <a:bodyPr/>
                    <a:lstStyle/>
                    <a:p>
                      <a:endParaRPr lang="it-IT"/>
                    </a:p>
                  </a:txBody>
                  <a:tcPr/>
                </a:tc>
              </a:tr>
              <a:tr h="423828">
                <a:tc>
                  <a:txBody>
                    <a:bodyPr/>
                    <a:lstStyle/>
                    <a:p>
                      <a:pPr algn="ctr">
                        <a:lnSpc>
                          <a:spcPct val="115000"/>
                        </a:lnSpc>
                        <a:spcAft>
                          <a:spcPts val="0"/>
                        </a:spcAft>
                      </a:pPr>
                      <a:r>
                        <a:rPr lang="it-IT" sz="1600" dirty="0">
                          <a:solidFill>
                            <a:schemeClr val="tx1"/>
                          </a:solidFill>
                          <a:effectLst/>
                        </a:rPr>
                        <a:t>ACCREDITATI</a:t>
                      </a:r>
                      <a:endParaRPr lang="it-IT" sz="1600" dirty="0">
                        <a:solidFill>
                          <a:schemeClr val="tx1"/>
                        </a:solidFill>
                        <a:effectLst/>
                        <a:latin typeface="Calibri"/>
                        <a:ea typeface="Calibri"/>
                        <a:cs typeface="Times New Roman"/>
                      </a:endParaRPr>
                    </a:p>
                  </a:txBody>
                  <a:tcPr marL="68580" marR="68580" marT="0" marB="0" anchor="ctr">
                    <a:solidFill>
                      <a:srgbClr val="FFFF00"/>
                    </a:solidFill>
                  </a:tcPr>
                </a:tc>
                <a:tc>
                  <a:txBody>
                    <a:bodyPr/>
                    <a:lstStyle/>
                    <a:p>
                      <a:pPr algn="ctr">
                        <a:lnSpc>
                          <a:spcPct val="115000"/>
                        </a:lnSpc>
                        <a:spcAft>
                          <a:spcPts val="0"/>
                        </a:spcAft>
                      </a:pPr>
                      <a:r>
                        <a:rPr lang="it-IT" sz="1600" b="1">
                          <a:effectLst/>
                        </a:rPr>
                        <a:t>137</a:t>
                      </a:r>
                      <a:endParaRPr lang="it-IT" sz="1600" b="1">
                        <a:effectLst/>
                        <a:latin typeface="Calibri"/>
                        <a:ea typeface="Calibri"/>
                        <a:cs typeface="Times New Roman"/>
                      </a:endParaRPr>
                    </a:p>
                  </a:txBody>
                  <a:tcPr marL="68580" marR="68580" marT="0" marB="0" anchor="ctr">
                    <a:solidFill>
                      <a:srgbClr val="FFFF00"/>
                    </a:solidFill>
                  </a:tcPr>
                </a:tc>
              </a:tr>
              <a:tr h="897347">
                <a:tc>
                  <a:txBody>
                    <a:bodyPr/>
                    <a:lstStyle/>
                    <a:p>
                      <a:pPr algn="ctr">
                        <a:lnSpc>
                          <a:spcPct val="115000"/>
                        </a:lnSpc>
                        <a:spcAft>
                          <a:spcPts val="0"/>
                        </a:spcAft>
                      </a:pPr>
                      <a:r>
                        <a:rPr lang="it-IT" sz="1600" dirty="0">
                          <a:solidFill>
                            <a:schemeClr val="tx1"/>
                          </a:solidFill>
                          <a:effectLst/>
                        </a:rPr>
                        <a:t>CON PARERE POSITIVO</a:t>
                      </a:r>
                    </a:p>
                    <a:p>
                      <a:pPr algn="ctr">
                        <a:lnSpc>
                          <a:spcPct val="115000"/>
                        </a:lnSpc>
                        <a:spcAft>
                          <a:spcPts val="0"/>
                        </a:spcAft>
                      </a:pPr>
                      <a:r>
                        <a:rPr lang="it-IT" sz="1600" dirty="0">
                          <a:solidFill>
                            <a:schemeClr val="tx1"/>
                          </a:solidFill>
                          <a:effectLst/>
                        </a:rPr>
                        <a:t>(in attesa del versamento del contributo)</a:t>
                      </a:r>
                      <a:endParaRPr lang="it-IT" sz="1600" dirty="0">
                        <a:solidFill>
                          <a:schemeClr val="tx1"/>
                        </a:solidFill>
                        <a:effectLst/>
                        <a:latin typeface="Calibri"/>
                        <a:ea typeface="Calibri"/>
                        <a:cs typeface="Times New Roman"/>
                      </a:endParaRPr>
                    </a:p>
                  </a:txBody>
                  <a:tcPr marL="68580" marR="68580" marT="0" marB="0" anchor="ctr">
                    <a:solidFill>
                      <a:srgbClr val="FFFF00"/>
                    </a:solidFill>
                  </a:tcPr>
                </a:tc>
                <a:tc>
                  <a:txBody>
                    <a:bodyPr/>
                    <a:lstStyle/>
                    <a:p>
                      <a:pPr algn="ctr">
                        <a:lnSpc>
                          <a:spcPct val="115000"/>
                        </a:lnSpc>
                        <a:spcAft>
                          <a:spcPts val="0"/>
                        </a:spcAft>
                      </a:pPr>
                      <a:r>
                        <a:rPr lang="it-IT" sz="1600" b="1" dirty="0">
                          <a:effectLst/>
                        </a:rPr>
                        <a:t>19</a:t>
                      </a:r>
                      <a:endParaRPr lang="it-IT" sz="1600" b="1" dirty="0">
                        <a:effectLst/>
                        <a:latin typeface="Calibri"/>
                        <a:ea typeface="Calibri"/>
                        <a:cs typeface="Times New Roman"/>
                      </a:endParaRPr>
                    </a:p>
                  </a:txBody>
                  <a:tcPr marL="68580" marR="68580" marT="0" marB="0" anchor="ctr">
                    <a:solidFill>
                      <a:srgbClr val="FFFF00"/>
                    </a:solidFill>
                  </a:tcPr>
                </a:tc>
              </a:tr>
              <a:tr h="423828">
                <a:tc>
                  <a:txBody>
                    <a:bodyPr/>
                    <a:lstStyle/>
                    <a:p>
                      <a:pPr algn="ctr">
                        <a:lnSpc>
                          <a:spcPct val="115000"/>
                        </a:lnSpc>
                        <a:spcAft>
                          <a:spcPts val="0"/>
                        </a:spcAft>
                      </a:pPr>
                      <a:r>
                        <a:rPr lang="it-IT" sz="1600">
                          <a:solidFill>
                            <a:schemeClr val="tx1"/>
                          </a:solidFill>
                          <a:effectLst/>
                        </a:rPr>
                        <a:t>CON PARERE NEGATIVO</a:t>
                      </a:r>
                      <a:endParaRPr lang="it-IT" sz="1600">
                        <a:solidFill>
                          <a:schemeClr val="tx1"/>
                        </a:solidFill>
                        <a:effectLst/>
                        <a:latin typeface="Calibri"/>
                        <a:ea typeface="Calibri"/>
                        <a:cs typeface="Times New Roman"/>
                      </a:endParaRPr>
                    </a:p>
                  </a:txBody>
                  <a:tcPr marL="68580" marR="68580" marT="0" marB="0" anchor="ctr">
                    <a:solidFill>
                      <a:srgbClr val="FFFF00"/>
                    </a:solidFill>
                  </a:tcPr>
                </a:tc>
                <a:tc>
                  <a:txBody>
                    <a:bodyPr/>
                    <a:lstStyle/>
                    <a:p>
                      <a:pPr algn="ctr">
                        <a:lnSpc>
                          <a:spcPct val="115000"/>
                        </a:lnSpc>
                        <a:spcAft>
                          <a:spcPts val="0"/>
                        </a:spcAft>
                      </a:pPr>
                      <a:r>
                        <a:rPr lang="it-IT" sz="1600" b="1">
                          <a:effectLst/>
                        </a:rPr>
                        <a:t>5</a:t>
                      </a:r>
                      <a:endParaRPr lang="it-IT" sz="1600" b="1">
                        <a:effectLst/>
                        <a:latin typeface="Calibri"/>
                        <a:ea typeface="Calibri"/>
                        <a:cs typeface="Times New Roman"/>
                      </a:endParaRPr>
                    </a:p>
                  </a:txBody>
                  <a:tcPr marL="68580" marR="68580" marT="0" marB="0" anchor="ctr">
                    <a:solidFill>
                      <a:srgbClr val="FFFF00"/>
                    </a:solidFill>
                  </a:tcPr>
                </a:tc>
              </a:tr>
              <a:tr h="448186">
                <a:tc>
                  <a:txBody>
                    <a:bodyPr/>
                    <a:lstStyle/>
                    <a:p>
                      <a:pPr algn="ctr">
                        <a:lnSpc>
                          <a:spcPct val="115000"/>
                        </a:lnSpc>
                        <a:spcAft>
                          <a:spcPts val="0"/>
                        </a:spcAft>
                      </a:pPr>
                      <a:r>
                        <a:rPr lang="it-IT" sz="1600">
                          <a:solidFill>
                            <a:schemeClr val="tx1"/>
                          </a:solidFill>
                          <a:effectLst/>
                        </a:rPr>
                        <a:t>IN ATTESA DI INTEGRAZIONI DOCUMENTALI</a:t>
                      </a:r>
                      <a:endParaRPr lang="it-IT" sz="1600">
                        <a:solidFill>
                          <a:schemeClr val="tx1"/>
                        </a:solidFill>
                        <a:effectLst/>
                        <a:latin typeface="Calibri"/>
                        <a:ea typeface="Calibri"/>
                        <a:cs typeface="Times New Roman"/>
                      </a:endParaRPr>
                    </a:p>
                  </a:txBody>
                  <a:tcPr marL="68580" marR="68580" marT="0" marB="0" anchor="ctr">
                    <a:solidFill>
                      <a:srgbClr val="FFFF00"/>
                    </a:solidFill>
                  </a:tcPr>
                </a:tc>
                <a:tc>
                  <a:txBody>
                    <a:bodyPr/>
                    <a:lstStyle/>
                    <a:p>
                      <a:pPr algn="ctr">
                        <a:lnSpc>
                          <a:spcPct val="115000"/>
                        </a:lnSpc>
                        <a:spcAft>
                          <a:spcPts val="0"/>
                        </a:spcAft>
                      </a:pPr>
                      <a:r>
                        <a:rPr lang="it-IT" sz="1600" b="1">
                          <a:effectLst/>
                        </a:rPr>
                        <a:t>16</a:t>
                      </a:r>
                      <a:endParaRPr lang="it-IT" sz="1600" b="1">
                        <a:effectLst/>
                        <a:latin typeface="Calibri"/>
                        <a:ea typeface="Calibri"/>
                        <a:cs typeface="Times New Roman"/>
                      </a:endParaRPr>
                    </a:p>
                  </a:txBody>
                  <a:tcPr marL="68580" marR="68580" marT="0" marB="0" anchor="ctr">
                    <a:solidFill>
                      <a:srgbClr val="FFFF00"/>
                    </a:solidFill>
                  </a:tcPr>
                </a:tc>
              </a:tr>
              <a:tr h="448186">
                <a:tc>
                  <a:txBody>
                    <a:bodyPr/>
                    <a:lstStyle/>
                    <a:p>
                      <a:pPr algn="ctr">
                        <a:lnSpc>
                          <a:spcPct val="115000"/>
                        </a:lnSpc>
                        <a:spcAft>
                          <a:spcPts val="0"/>
                        </a:spcAft>
                      </a:pPr>
                      <a:r>
                        <a:rPr lang="it-IT" sz="1600" dirty="0">
                          <a:solidFill>
                            <a:schemeClr val="tx1"/>
                          </a:solidFill>
                          <a:effectLst/>
                        </a:rPr>
                        <a:t>IN VALUTAZIONE</a:t>
                      </a:r>
                      <a:endParaRPr lang="it-IT" sz="1600" dirty="0">
                        <a:solidFill>
                          <a:schemeClr val="tx1"/>
                        </a:solidFill>
                        <a:effectLst/>
                        <a:latin typeface="Calibri"/>
                        <a:ea typeface="Calibri"/>
                        <a:cs typeface="Times New Roman"/>
                      </a:endParaRPr>
                    </a:p>
                  </a:txBody>
                  <a:tcPr marL="68580" marR="68580" marT="0" marB="0" anchor="ctr">
                    <a:solidFill>
                      <a:srgbClr val="FFFF00"/>
                    </a:solidFill>
                  </a:tcPr>
                </a:tc>
                <a:tc>
                  <a:txBody>
                    <a:bodyPr/>
                    <a:lstStyle/>
                    <a:p>
                      <a:pPr algn="ctr">
                        <a:lnSpc>
                          <a:spcPct val="115000"/>
                        </a:lnSpc>
                        <a:spcAft>
                          <a:spcPts val="0"/>
                        </a:spcAft>
                      </a:pPr>
                      <a:r>
                        <a:rPr lang="it-IT" sz="1600" b="1" dirty="0">
                          <a:effectLst/>
                        </a:rPr>
                        <a:t>21</a:t>
                      </a:r>
                      <a:endParaRPr lang="it-IT" sz="1600" b="1" dirty="0">
                        <a:effectLst/>
                        <a:latin typeface="Calibri"/>
                        <a:ea typeface="Calibri"/>
                        <a:cs typeface="Times New Roman"/>
                      </a:endParaRPr>
                    </a:p>
                  </a:txBody>
                  <a:tcPr marL="68580" marR="68580" marT="0" marB="0" anchor="ctr">
                    <a:solidFill>
                      <a:srgbClr val="FFFF00"/>
                    </a:solidFill>
                  </a:tcPr>
                </a:tc>
              </a:tr>
            </a:tbl>
          </a:graphicData>
        </a:graphic>
      </p:graphicFrame>
      <p:sp>
        <p:nvSpPr>
          <p:cNvPr id="5" name="Rectangle 1"/>
          <p:cNvSpPr>
            <a:spLocks noChangeArrowheads="1"/>
          </p:cNvSpPr>
          <p:nvPr/>
        </p:nvSpPr>
        <p:spPr bwMode="auto">
          <a:xfrm>
            <a:off x="512617" y="449014"/>
            <a:ext cx="80356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smtClean="0">
                <a:ln>
                  <a:noFill/>
                </a:ln>
                <a:solidFill>
                  <a:schemeClr val="tx1"/>
                </a:solidFill>
                <a:effectLst/>
                <a:latin typeface="+mj-lt"/>
                <a:ea typeface="Calibri" pitchFamily="34" charset="0"/>
                <a:cs typeface="Times New Roman" pitchFamily="18" charset="0"/>
              </a:rPr>
              <a:t>SEZIONE V</a:t>
            </a:r>
            <a:endParaRPr kumimoji="0" lang="it-IT" altLang="it-IT" sz="16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smtClean="0">
                <a:ln>
                  <a:noFill/>
                </a:ln>
                <a:solidFill>
                  <a:schemeClr val="tx1"/>
                </a:solidFill>
                <a:effectLst/>
                <a:latin typeface="+mj-lt"/>
                <a:ea typeface="Calibri" pitchFamily="34" charset="0"/>
                <a:cs typeface="Times New Roman" pitchFamily="18" charset="0"/>
              </a:rPr>
              <a:t>Accreditamento di attività formative svolte all’estero – triennio 2011-2013</a:t>
            </a:r>
            <a:endParaRPr kumimoji="0" lang="it-IT" altLang="it-IT" sz="16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mj-lt"/>
                <a:ea typeface="Calibri" pitchFamily="34" charset="0"/>
                <a:cs typeface="Times New Roman" pitchFamily="18" charset="0"/>
              </a:rPr>
              <a:t>Situazione al 04 novembre 2013</a:t>
            </a:r>
            <a:endParaRPr kumimoji="0" lang="it-IT" altLang="it-IT"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6385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smtClean="0"/>
          </a:p>
          <a:p>
            <a:pPr marL="0" indent="0" algn="just">
              <a:buNone/>
            </a:pPr>
            <a:r>
              <a:rPr lang="it-IT" dirty="0" smtClean="0"/>
              <a:t>                   </a:t>
            </a:r>
            <a:r>
              <a:rPr lang="it-IT" smtClean="0"/>
              <a:t>             </a:t>
            </a:r>
            <a:r>
              <a:rPr lang="it-IT" sz="3200" dirty="0" smtClean="0"/>
              <a:t>Grazie per l’attenzione</a:t>
            </a:r>
            <a:endParaRPr lang="it-IT" sz="3200" dirty="0"/>
          </a:p>
        </p:txBody>
      </p:sp>
    </p:spTree>
    <p:extLst>
      <p:ext uri="{BB962C8B-B14F-4D97-AF65-F5344CB8AC3E}">
        <p14:creationId xmlns:p14="http://schemas.microsoft.com/office/powerpoint/2010/main" val="242440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L’ECM e l’Unione Europea</a:t>
            </a:r>
            <a:endParaRPr lang="it-IT" dirty="0"/>
          </a:p>
        </p:txBody>
      </p:sp>
      <p:sp>
        <p:nvSpPr>
          <p:cNvPr id="3" name="Segnaposto contenuto 2"/>
          <p:cNvSpPr>
            <a:spLocks noGrp="1"/>
          </p:cNvSpPr>
          <p:nvPr>
            <p:ph idx="1"/>
          </p:nvPr>
        </p:nvSpPr>
        <p:spPr/>
        <p:txBody>
          <a:bodyPr>
            <a:normAutofit fontScale="85000" lnSpcReduction="20000"/>
          </a:bodyPr>
          <a:lstStyle/>
          <a:p>
            <a:pPr marL="0" indent="0" algn="ctr">
              <a:buNone/>
            </a:pPr>
            <a:r>
              <a:rPr lang="it-IT" sz="4400" b="1" dirty="0" smtClean="0"/>
              <a:t>La Direttiva sul riconoscimento dei crediti all’estero</a:t>
            </a:r>
          </a:p>
          <a:p>
            <a:pPr marL="0" indent="0" algn="ctr">
              <a:buNone/>
            </a:pPr>
            <a:r>
              <a:rPr lang="it-IT" sz="3000" dirty="0" smtClean="0"/>
              <a:t>5 Novembre 2013</a:t>
            </a:r>
          </a:p>
          <a:p>
            <a:pPr marL="0" indent="0" algn="ctr">
              <a:buNone/>
            </a:pPr>
            <a:r>
              <a:rPr lang="it-IT" sz="3000" dirty="0" smtClean="0"/>
              <a:t>Palazzo dei Congressi Roma</a:t>
            </a:r>
          </a:p>
          <a:p>
            <a:pPr marL="0" indent="0" algn="ctr">
              <a:buNone/>
            </a:pPr>
            <a:endParaRPr lang="it-IT" sz="3000" dirty="0" smtClean="0"/>
          </a:p>
          <a:p>
            <a:pPr marL="0" indent="0" algn="ctr">
              <a:buNone/>
            </a:pPr>
            <a:endParaRPr lang="it-IT" sz="4000" dirty="0"/>
          </a:p>
          <a:p>
            <a:pPr marL="0" indent="0" algn="ctr">
              <a:buNone/>
            </a:pPr>
            <a:r>
              <a:rPr lang="it-IT" sz="4000" dirty="0" smtClean="0"/>
              <a:t>Sergio Manzieri</a:t>
            </a:r>
          </a:p>
          <a:p>
            <a:pPr marL="0" indent="0" algn="ctr">
              <a:buNone/>
            </a:pPr>
            <a:r>
              <a:rPr lang="it-IT" dirty="0" smtClean="0"/>
              <a:t>Coordinatore Quinta Sezione Commissione Nazionale per la Formazione Continua</a:t>
            </a:r>
            <a:endParaRPr lang="it-IT" dirty="0"/>
          </a:p>
        </p:txBody>
      </p:sp>
    </p:spTree>
    <p:extLst>
      <p:ext uri="{BB962C8B-B14F-4D97-AF65-F5344CB8AC3E}">
        <p14:creationId xmlns:p14="http://schemas.microsoft.com/office/powerpoint/2010/main" val="915497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8991" y="365760"/>
            <a:ext cx="7520940" cy="548640"/>
          </a:xfrm>
        </p:spPr>
        <p:txBody>
          <a:bodyPr>
            <a:normAutofit fontScale="90000"/>
          </a:bodyPr>
          <a:lstStyle/>
          <a:p>
            <a:r>
              <a:rPr lang="it-IT" dirty="0" smtClean="0"/>
              <a:t>regolamento Commissione Nazionale ECM</a:t>
            </a:r>
            <a:endParaRPr lang="it-IT" dirty="0"/>
          </a:p>
        </p:txBody>
      </p:sp>
      <p:sp>
        <p:nvSpPr>
          <p:cNvPr id="3" name="Segnaposto contenuto 2"/>
          <p:cNvSpPr>
            <a:spLocks noGrp="1"/>
          </p:cNvSpPr>
          <p:nvPr>
            <p:ph idx="1"/>
          </p:nvPr>
        </p:nvSpPr>
        <p:spPr/>
        <p:txBody>
          <a:bodyPr>
            <a:normAutofit fontScale="55000" lnSpcReduction="20000"/>
          </a:bodyPr>
          <a:lstStyle/>
          <a:p>
            <a:pPr marL="0" indent="0">
              <a:buNone/>
            </a:pPr>
            <a:r>
              <a:rPr lang="it-IT" sz="3800" dirty="0" smtClean="0"/>
              <a:t>Pubblicata sul sito il 12.11.10 ed in vigore dal 01.01.11, fa riferimento a:</a:t>
            </a:r>
          </a:p>
          <a:p>
            <a:pPr marL="0" indent="0">
              <a:buNone/>
            </a:pPr>
            <a:r>
              <a:rPr lang="it-IT" sz="3800" dirty="0" smtClean="0"/>
              <a:t>- </a:t>
            </a:r>
            <a:r>
              <a:rPr lang="it-IT" sz="3800" b="0" i="1" dirty="0" smtClean="0"/>
              <a:t>“Accordo Stato-Regioni 5 Novembre 2009” </a:t>
            </a:r>
            <a:r>
              <a:rPr lang="it-IT" sz="3800" dirty="0" smtClean="0"/>
              <a:t>che regola le attività formative realizzate all’estero;</a:t>
            </a:r>
          </a:p>
          <a:p>
            <a:pPr marL="0" indent="0"/>
            <a:r>
              <a:rPr lang="it-IT" sz="3800" dirty="0" smtClean="0"/>
              <a:t>-</a:t>
            </a:r>
            <a:r>
              <a:rPr lang="it-IT" sz="3800" b="0" i="1" dirty="0" smtClean="0"/>
              <a:t>“Regolamento applicativo dei criteri oggettivi di cui all’Accordo Stato-Regioni del 5 Novembre 2009 e per l’accreditamento” </a:t>
            </a:r>
            <a:r>
              <a:rPr lang="it-IT" sz="3800" dirty="0" smtClean="0"/>
              <a:t>approvato nella seduta del 13.01.2010;</a:t>
            </a:r>
          </a:p>
          <a:p>
            <a:pPr marL="0" indent="0"/>
            <a:r>
              <a:rPr lang="it-IT" sz="3800" dirty="0" smtClean="0"/>
              <a:t>- Riunione dell’11.03. 2010: la Commissione nazionale per la formazione continua riteneva di adottare un regolamento </a:t>
            </a:r>
          </a:p>
          <a:p>
            <a:pPr>
              <a:buFontTx/>
              <a:buChar char="-"/>
            </a:pPr>
            <a:endParaRPr lang="it-IT" dirty="0" smtClean="0"/>
          </a:p>
          <a:p>
            <a:pPr marL="0" indent="0">
              <a:buNone/>
            </a:pPr>
            <a:endParaRPr lang="it-IT" dirty="0" smtClean="0"/>
          </a:p>
          <a:p>
            <a:pPr>
              <a:buFontTx/>
              <a:buChar char="-"/>
            </a:pPr>
            <a:endParaRPr lang="it-IT" dirty="0"/>
          </a:p>
        </p:txBody>
      </p:sp>
    </p:spTree>
    <p:extLst>
      <p:ext uri="{BB962C8B-B14F-4D97-AF65-F5344CB8AC3E}">
        <p14:creationId xmlns:p14="http://schemas.microsoft.com/office/powerpoint/2010/main" val="1929091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Accordi stato-regioni</a:t>
            </a:r>
            <a:endParaRPr lang="it-IT" dirty="0"/>
          </a:p>
        </p:txBody>
      </p:sp>
      <p:sp>
        <p:nvSpPr>
          <p:cNvPr id="3" name="Segnaposto contenuto 2"/>
          <p:cNvSpPr>
            <a:spLocks noGrp="1"/>
          </p:cNvSpPr>
          <p:nvPr>
            <p:ph idx="1"/>
          </p:nvPr>
        </p:nvSpPr>
        <p:spPr>
          <a:xfrm>
            <a:off x="332509" y="1100628"/>
            <a:ext cx="8465127" cy="3579849"/>
          </a:xfrm>
        </p:spPr>
        <p:txBody>
          <a:bodyPr>
            <a:normAutofit/>
          </a:bodyPr>
          <a:lstStyle/>
          <a:p>
            <a:r>
              <a:rPr lang="it-IT" dirty="0"/>
              <a:t>l’accordo stato-regioni del 2007 riporta che:</a:t>
            </a:r>
          </a:p>
          <a:p>
            <a:pPr algn="just"/>
            <a:r>
              <a:rPr lang="it-IT" dirty="0"/>
              <a:t>·         </a:t>
            </a:r>
            <a:r>
              <a:rPr lang="it-IT" i="1" dirty="0"/>
              <a:t>“i crediti che un professionista della Sanità potrà acquisire all’estero (Paesi UE, USA e Canada) verranno riconosciuti con un valore di crediti ECM pari al 50% di quelli assegnati all’evento formativo dal provider straniero”</a:t>
            </a:r>
            <a:endParaRPr lang="it-IT" dirty="0"/>
          </a:p>
          <a:p>
            <a:r>
              <a:rPr lang="it-IT" dirty="0"/>
              <a:t>e che gli accordi del 2009 e 2012 riportano che:</a:t>
            </a:r>
          </a:p>
          <a:p>
            <a:pPr algn="just"/>
            <a:r>
              <a:rPr lang="it-IT" dirty="0"/>
              <a:t>·         “</a:t>
            </a:r>
            <a:r>
              <a:rPr lang="it-IT" i="1" dirty="0"/>
              <a:t>Il professionista, ultimata la frequenza, consegna la documentazione relativa all’evento (programma, contenuti,..) e quella che dimostri la sua frequenza e il superamento del test di apprendimento (attestato rilasciato dall’organizzatore/provider estero) all’Ente accreditante di riferimento (CNFC, Regione, Provincia autonoma) ovvero al soggetto da esso indicato (ad esempio ufficio formazione dell’Azienda presso cui presta servizio ovvero, per i liberi professionisti, al proprio Ordine/Collegio/Associazione </a:t>
            </a:r>
            <a:r>
              <a:rPr lang="it-IT" i="1" dirty="0" smtClean="0"/>
              <a:t>professionale). </a:t>
            </a:r>
            <a:r>
              <a:rPr lang="it-IT" i="1" dirty="0"/>
              <a:t>Tali Enti, valutata la documentazione con esito positivo, provvederanno ad inserire tali attività nel tracciato record da inviare alla CNFC/Regioni/Province autonome e al COGEAPS”</a:t>
            </a:r>
            <a:endParaRPr lang="it-IT" dirty="0"/>
          </a:p>
        </p:txBody>
      </p:sp>
    </p:spTree>
    <p:extLst>
      <p:ext uri="{BB962C8B-B14F-4D97-AF65-F5344CB8AC3E}">
        <p14:creationId xmlns:p14="http://schemas.microsoft.com/office/powerpoint/2010/main" val="3708342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0218" y="254923"/>
            <a:ext cx="8520546" cy="548640"/>
          </a:xfrm>
        </p:spPr>
        <p:txBody>
          <a:bodyPr/>
          <a:lstStyle/>
          <a:p>
            <a:r>
              <a:rPr lang="it-IT" sz="2400" dirty="0" smtClean="0"/>
              <a:t>La direttiva sul riconoscimento dei crediti all’estero </a:t>
            </a:r>
            <a:endParaRPr lang="it-IT" sz="2400" dirty="0"/>
          </a:p>
        </p:txBody>
      </p:sp>
      <p:sp>
        <p:nvSpPr>
          <p:cNvPr id="3" name="Segnaposto contenuto 2"/>
          <p:cNvSpPr>
            <a:spLocks noGrp="1"/>
          </p:cNvSpPr>
          <p:nvPr>
            <p:ph idx="1"/>
          </p:nvPr>
        </p:nvSpPr>
        <p:spPr>
          <a:xfrm>
            <a:off x="360218" y="1100628"/>
            <a:ext cx="8368146" cy="3579849"/>
          </a:xfrm>
        </p:spPr>
        <p:txBody>
          <a:bodyPr>
            <a:normAutofit fontScale="92500" lnSpcReduction="20000"/>
          </a:bodyPr>
          <a:lstStyle/>
          <a:p>
            <a:pPr algn="just">
              <a:buFontTx/>
              <a:buChar char="-"/>
            </a:pPr>
            <a:r>
              <a:rPr lang="it-IT" sz="2400" dirty="0" smtClean="0"/>
              <a:t>l’Ente </a:t>
            </a:r>
            <a:r>
              <a:rPr lang="it-IT" sz="2400" dirty="0"/>
              <a:t>accreditante, l’Ordine/Collegio o la Associazione professionale di </a:t>
            </a:r>
            <a:r>
              <a:rPr lang="it-IT" sz="2400" dirty="0" smtClean="0"/>
              <a:t>riferimento acquisisce </a:t>
            </a:r>
            <a:r>
              <a:rPr lang="it-IT" sz="2400" dirty="0"/>
              <a:t>la documentazione del corso (programma, attestato, </a:t>
            </a:r>
            <a:r>
              <a:rPr lang="it-IT" sz="2400" dirty="0" err="1"/>
              <a:t>ecc</a:t>
            </a:r>
            <a:r>
              <a:rPr lang="it-IT" sz="2400" dirty="0"/>
              <a:t>), e in base al numero delle ore di programma rilascia l’attestato ECM ricalcolando il 50% dei crediti con l’ipotesi di 1 credito per ora di formazione, con un limite massimo di </a:t>
            </a:r>
            <a:r>
              <a:rPr lang="it-IT" sz="2400" dirty="0" smtClean="0"/>
              <a:t>25 </a:t>
            </a:r>
            <a:r>
              <a:rPr lang="it-IT" sz="2400" dirty="0"/>
              <a:t>crediti formativi ad </a:t>
            </a:r>
            <a:r>
              <a:rPr lang="it-IT" sz="2400" dirty="0" smtClean="0"/>
              <a:t>evento (</a:t>
            </a:r>
            <a:r>
              <a:rPr lang="it-IT" sz="2400" u="sng" dirty="0" smtClean="0"/>
              <a:t>determina della CNFC del 4 dicembre 2012</a:t>
            </a:r>
            <a:r>
              <a:rPr lang="it-IT" sz="2400" dirty="0" smtClean="0"/>
              <a:t>)</a:t>
            </a:r>
          </a:p>
          <a:p>
            <a:pPr marL="0" indent="0" algn="just"/>
            <a:r>
              <a:rPr lang="it-IT" sz="2200" b="0" i="1" dirty="0" smtClean="0"/>
              <a:t>[ad </a:t>
            </a:r>
            <a:r>
              <a:rPr lang="it-IT" sz="2200" b="0" i="1" dirty="0"/>
              <a:t>esempio: il medico presenta un attestato di 1</a:t>
            </a:r>
            <a:r>
              <a:rPr lang="it-IT" sz="2200" b="0" i="1" dirty="0" smtClean="0"/>
              <a:t>0 </a:t>
            </a:r>
            <a:r>
              <a:rPr lang="it-IT" sz="2200" b="0" i="1" dirty="0"/>
              <a:t>crediti per aver partecipato ad un corso all’estero della durata di </a:t>
            </a:r>
            <a:r>
              <a:rPr lang="it-IT" sz="2200" b="0" i="1" dirty="0" smtClean="0"/>
              <a:t>7 </a:t>
            </a:r>
            <a:r>
              <a:rPr lang="it-IT" sz="2200" b="0" i="1" dirty="0"/>
              <a:t>ore: vengono ricalcolati </a:t>
            </a:r>
            <a:r>
              <a:rPr lang="it-IT" sz="2200" b="0" i="1" dirty="0" smtClean="0"/>
              <a:t>7 </a:t>
            </a:r>
            <a:r>
              <a:rPr lang="it-IT" sz="2200" b="0" i="1" dirty="0"/>
              <a:t>crediti (1 credito per ora di formazione) e a questi si applica la norma del </a:t>
            </a:r>
            <a:r>
              <a:rPr lang="it-IT" sz="2200" b="0" i="1" dirty="0" smtClean="0"/>
              <a:t>50% </a:t>
            </a:r>
            <a:r>
              <a:rPr lang="it-IT" sz="2200" b="0" i="1" dirty="0"/>
              <a:t>contenuta nell’accordo stato-regioni del 2007; in definitiva l’Ente accreditante certifica </a:t>
            </a:r>
            <a:r>
              <a:rPr lang="it-IT" sz="2200" i="1" dirty="0" smtClean="0"/>
              <a:t>3,5</a:t>
            </a:r>
            <a:r>
              <a:rPr lang="it-IT" sz="2200" b="0" i="1" dirty="0" smtClean="0"/>
              <a:t> </a:t>
            </a:r>
            <a:r>
              <a:rPr lang="it-IT" sz="2200" b="0" i="1" dirty="0"/>
              <a:t>crediti formativi]</a:t>
            </a:r>
            <a:r>
              <a:rPr lang="it-IT" sz="2200" b="0" dirty="0"/>
              <a:t>.</a:t>
            </a:r>
            <a:endParaRPr lang="it-IT" sz="2200" dirty="0"/>
          </a:p>
        </p:txBody>
      </p:sp>
    </p:spTree>
    <p:extLst>
      <p:ext uri="{BB962C8B-B14F-4D97-AF65-F5344CB8AC3E}">
        <p14:creationId xmlns:p14="http://schemas.microsoft.com/office/powerpoint/2010/main" val="2402842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Requisiti attività formative </a:t>
            </a:r>
            <a:endParaRPr lang="it-IT" dirty="0"/>
          </a:p>
        </p:txBody>
      </p:sp>
      <p:sp>
        <p:nvSpPr>
          <p:cNvPr id="3" name="Segnaposto contenuto 2"/>
          <p:cNvSpPr>
            <a:spLocks noGrp="1"/>
          </p:cNvSpPr>
          <p:nvPr>
            <p:ph idx="1"/>
          </p:nvPr>
        </p:nvSpPr>
        <p:spPr>
          <a:xfrm>
            <a:off x="278105" y="1344558"/>
            <a:ext cx="8229600" cy="4679086"/>
          </a:xfrm>
        </p:spPr>
        <p:txBody>
          <a:bodyPr>
            <a:noAutofit/>
          </a:bodyPr>
          <a:lstStyle/>
          <a:p>
            <a:pPr marL="0" indent="0">
              <a:buNone/>
            </a:pPr>
            <a:r>
              <a:rPr lang="it-IT" sz="2400" dirty="0" smtClean="0"/>
              <a:t>a) - Richiesta:</a:t>
            </a:r>
            <a:r>
              <a:rPr lang="it-IT" sz="2400" i="1" dirty="0" smtClean="0"/>
              <a:t> Provider </a:t>
            </a:r>
            <a:r>
              <a:rPr lang="it-IT" sz="2400" dirty="0" smtClean="0"/>
              <a:t>accreditato;</a:t>
            </a:r>
          </a:p>
          <a:p>
            <a:pPr marL="0" indent="0">
              <a:buNone/>
            </a:pPr>
            <a:r>
              <a:rPr lang="it-IT" sz="2400" dirty="0" smtClean="0"/>
              <a:t>b) - Richiesta: motivazione per la quale l’attività non può essere erogata in Italia; </a:t>
            </a:r>
          </a:p>
          <a:p>
            <a:pPr marL="0" indent="0">
              <a:buNone/>
            </a:pPr>
            <a:r>
              <a:rPr lang="it-IT" sz="2400" dirty="0" smtClean="0"/>
              <a:t>c) - Documentazione: indipendenza del contenuto formativo dagli sponsor e della partecipazione degli operatori sanitari;</a:t>
            </a:r>
          </a:p>
          <a:p>
            <a:pPr marL="0" indent="0">
              <a:buNone/>
            </a:pPr>
            <a:r>
              <a:rPr lang="it-IT" sz="2400" dirty="0" smtClean="0"/>
              <a:t>d) - Contenuti: appropriati rispetto alle professioni sanitarie destinatarie della formazione;</a:t>
            </a:r>
          </a:p>
          <a:p>
            <a:pPr marL="0" indent="0">
              <a:buNone/>
            </a:pPr>
            <a:r>
              <a:rPr lang="it-IT" sz="2400" dirty="0" smtClean="0"/>
              <a:t>e) - Sede di svolgimento presso lo Stato estero: deve essere di tipo istituzionale</a:t>
            </a:r>
            <a:endParaRPr lang="it-IT" sz="2400" dirty="0"/>
          </a:p>
        </p:txBody>
      </p:sp>
    </p:spTree>
    <p:extLst>
      <p:ext uri="{BB962C8B-B14F-4D97-AF65-F5344CB8AC3E}">
        <p14:creationId xmlns:p14="http://schemas.microsoft.com/office/powerpoint/2010/main" val="2059479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Deroga</a:t>
            </a:r>
            <a:r>
              <a:rPr lang="it-IT" dirty="0" smtClean="0"/>
              <a:t> </a:t>
            </a:r>
            <a:endParaRPr lang="it-IT" dirty="0"/>
          </a:p>
        </p:txBody>
      </p:sp>
      <p:sp>
        <p:nvSpPr>
          <p:cNvPr id="3" name="Segnaposto contenuto 2"/>
          <p:cNvSpPr>
            <a:spLocks noGrp="1"/>
          </p:cNvSpPr>
          <p:nvPr>
            <p:ph idx="1"/>
          </p:nvPr>
        </p:nvSpPr>
        <p:spPr/>
        <p:txBody>
          <a:bodyPr>
            <a:normAutofit/>
          </a:bodyPr>
          <a:lstStyle/>
          <a:p>
            <a:pPr marL="0" indent="0">
              <a:buNone/>
            </a:pPr>
            <a:r>
              <a:rPr lang="it-IT" sz="2800" dirty="0" err="1" smtClean="0"/>
              <a:t>f</a:t>
            </a:r>
            <a:r>
              <a:rPr lang="it-IT" sz="2800" dirty="0" smtClean="0"/>
              <a:t>) – La sede di svolgimento presso lo </a:t>
            </a:r>
            <a:r>
              <a:rPr lang="it-IT" sz="2800" dirty="0"/>
              <a:t>S</a:t>
            </a:r>
            <a:r>
              <a:rPr lang="it-IT" sz="2800" dirty="0" smtClean="0"/>
              <a:t>tato estero può essere diversa da quella istituzionale per motivi logistici e per l’elevato numero di partecipanti. In questo caso la richiesta deve essere supportata dalla Società scientifica italiana accreditata corrispondente alla Società scientifica di riferimento</a:t>
            </a:r>
            <a:endParaRPr lang="it-IT" sz="2800" dirty="0"/>
          </a:p>
        </p:txBody>
      </p:sp>
    </p:spTree>
    <p:extLst>
      <p:ext uri="{BB962C8B-B14F-4D97-AF65-F5344CB8AC3E}">
        <p14:creationId xmlns:p14="http://schemas.microsoft.com/office/powerpoint/2010/main" val="2998501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smtClean="0"/>
              <a:t>Art. 1. Accreditamento a livello nazionale</a:t>
            </a:r>
            <a:endParaRPr lang="it-IT" dirty="0"/>
          </a:p>
        </p:txBody>
      </p:sp>
      <p:sp>
        <p:nvSpPr>
          <p:cNvPr id="3" name="Segnaposto contenuto 2"/>
          <p:cNvSpPr>
            <a:spLocks noGrp="1"/>
          </p:cNvSpPr>
          <p:nvPr>
            <p:ph idx="1"/>
          </p:nvPr>
        </p:nvSpPr>
        <p:spPr>
          <a:xfrm>
            <a:off x="387927" y="1134456"/>
            <a:ext cx="8312728" cy="3579849"/>
          </a:xfrm>
        </p:spPr>
        <p:txBody>
          <a:bodyPr>
            <a:normAutofit/>
          </a:bodyPr>
          <a:lstStyle/>
          <a:p>
            <a:pPr marL="0" indent="0" algn="just">
              <a:buNone/>
            </a:pPr>
            <a:r>
              <a:rPr lang="it-IT" sz="2600" dirty="0" smtClean="0"/>
              <a:t>1. l’evento formativo estero deve essere contenuto in un piano formativo annuale, la richiesta deve essere registrata nel sistema informatico ECM entro 60 giorni, l’evento viene assegnato alla Sezione V della Commissione che esprime il proprio parere motivato, in caso di parere negativo, la Sez. V ai sensi della L. 241/90 lo comunica al provider con richiesta di ulteriori osservazioni o documentazioni</a:t>
            </a:r>
            <a:endParaRPr lang="it-IT" sz="2600" dirty="0"/>
          </a:p>
        </p:txBody>
      </p:sp>
    </p:spTree>
    <p:extLst>
      <p:ext uri="{BB962C8B-B14F-4D97-AF65-F5344CB8AC3E}">
        <p14:creationId xmlns:p14="http://schemas.microsoft.com/office/powerpoint/2010/main" val="1475016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smtClean="0"/>
              <a:t> Accreditamento a livello nazionale (2)</a:t>
            </a:r>
            <a:endParaRPr lang="it-IT" dirty="0"/>
          </a:p>
        </p:txBody>
      </p:sp>
      <p:sp>
        <p:nvSpPr>
          <p:cNvPr id="3" name="Segnaposto contenuto 2"/>
          <p:cNvSpPr>
            <a:spLocks noGrp="1"/>
          </p:cNvSpPr>
          <p:nvPr>
            <p:ph idx="1"/>
          </p:nvPr>
        </p:nvSpPr>
        <p:spPr>
          <a:xfrm>
            <a:off x="401781" y="1100628"/>
            <a:ext cx="8312727" cy="3579849"/>
          </a:xfrm>
        </p:spPr>
        <p:txBody>
          <a:bodyPr>
            <a:normAutofit fontScale="92500" lnSpcReduction="10000"/>
          </a:bodyPr>
          <a:lstStyle/>
          <a:p>
            <a:pPr marL="0" indent="0" algn="just">
              <a:buNone/>
            </a:pPr>
            <a:r>
              <a:rPr lang="it-IT" sz="2800" dirty="0" smtClean="0"/>
              <a:t>2. la sezione V procede dunque alla rivalutazione dell’evento e sottopone il provvedimento alla CNFC, in caso negativo motivando il mancato accoglimento, in caso positivo la CNFC procede all’accreditamento dell’evento con l’attribuzione dei crediti formativi ed il Provider deve versare il contributo alle spese;</a:t>
            </a:r>
          </a:p>
          <a:p>
            <a:pPr marL="0" indent="0" algn="just">
              <a:buNone/>
            </a:pPr>
            <a:r>
              <a:rPr lang="it-IT" sz="2800" dirty="0" smtClean="0"/>
              <a:t>3. il provvedimento di accoglimento o rigetto deve essere adottato entro 90 gg dalla data di trasmissione dal Provider alla CNFC</a:t>
            </a:r>
            <a:endParaRPr lang="it-IT" sz="2800" dirty="0"/>
          </a:p>
        </p:txBody>
      </p:sp>
    </p:spTree>
    <p:extLst>
      <p:ext uri="{BB962C8B-B14F-4D97-AF65-F5344CB8AC3E}">
        <p14:creationId xmlns:p14="http://schemas.microsoft.com/office/powerpoint/2010/main" val="2547346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oli">
  <a:themeElements>
    <a:clrScheme name="Angol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Angoli.thmx</Template>
  <TotalTime>331</TotalTime>
  <Words>952</Words>
  <Application>Microsoft Office PowerPoint</Application>
  <PresentationFormat>Presentazione su schermo (4:3)</PresentationFormat>
  <Paragraphs>71</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Angoli</vt:lpstr>
      <vt:lpstr>Presentazione standard di PowerPoint</vt:lpstr>
      <vt:lpstr>L’ECM e l’Unione Europea</vt:lpstr>
      <vt:lpstr>regolamento Commissione Nazionale ECM</vt:lpstr>
      <vt:lpstr>Accordi stato-regioni</vt:lpstr>
      <vt:lpstr>La direttiva sul riconoscimento dei crediti all’estero </vt:lpstr>
      <vt:lpstr>Requisiti attività formative </vt:lpstr>
      <vt:lpstr>Deroga </vt:lpstr>
      <vt:lpstr>Art. 1. Accreditamento a livello nazionale</vt:lpstr>
      <vt:lpstr> Accreditamento a livello nazionale (2)</vt:lpstr>
      <vt:lpstr>Art.2. Accreditamento regionale e provinciale</vt:lpstr>
      <vt:lpstr>Art.3. Attività transfrontaliera</vt:lpstr>
      <vt:lpstr>2. Requisiti attività formative transfrontaliere</vt:lpstr>
      <vt:lpstr>Requisiti attività formative transfrontaliere</vt:lpstr>
      <vt:lpstr>Presentazione standard di PowerPoint</vt:lpstr>
      <vt:lpstr>Presentazione standard di PowerPoint</vt:lpstr>
    </vt:vector>
  </TitlesOfParts>
  <Company>SEMA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 MA</dc:creator>
  <cp:lastModifiedBy>tecno</cp:lastModifiedBy>
  <cp:revision>26</cp:revision>
  <dcterms:created xsi:type="dcterms:W3CDTF">2013-11-04T17:44:48Z</dcterms:created>
  <dcterms:modified xsi:type="dcterms:W3CDTF">2013-11-05T10:06:55Z</dcterms:modified>
</cp:coreProperties>
</file>