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4" r:id="rId1"/>
    <p:sldMasterId id="214748401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88" r:id="rId5"/>
    <p:sldId id="265" r:id="rId6"/>
    <p:sldId id="262" r:id="rId7"/>
    <p:sldId id="289" r:id="rId8"/>
    <p:sldId id="290" r:id="rId9"/>
    <p:sldId id="292" r:id="rId10"/>
    <p:sldId id="291" r:id="rId11"/>
    <p:sldId id="293" r:id="rId12"/>
    <p:sldId id="294" r:id="rId13"/>
    <p:sldId id="271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0F6"/>
    <a:srgbClr val="F4F5F9"/>
    <a:srgbClr val="F5F6FA"/>
    <a:srgbClr val="B6B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1262" autoAdjust="0"/>
    <p:restoredTop sz="86748" autoAdjust="0"/>
  </p:normalViewPr>
  <p:slideViewPr>
    <p:cSldViewPr>
      <p:cViewPr>
        <p:scale>
          <a:sx n="42" d="100"/>
          <a:sy n="42" d="100"/>
        </p:scale>
        <p:origin x="-177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1F76E9-A9B8-42CB-8782-2B63FDB68657}" type="datetimeFigureOut">
              <a:rPr lang="fr-BE"/>
              <a:pPr>
                <a:defRPr/>
              </a:pPr>
              <a:t>5/11/2013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148EA2-0D7C-465C-AF58-A1774909BCA8}" type="slidenum">
              <a:rPr lang="fr-BE"/>
              <a:pPr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6193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5DB747-9392-4BFA-8545-A326C9B191C9}" type="datetimeFigureOut">
              <a:rPr lang="fr-BE"/>
              <a:pPr>
                <a:defRPr/>
              </a:pPr>
              <a:t>5/11/2013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D291DD8-2F83-44D7-9894-9E2E92369680}" type="slidenum">
              <a:rPr lang="fr-BE"/>
              <a:pPr/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4543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DD7D0D-3E04-4630-A1D2-43C605415C9C}" type="slidenum">
              <a:rPr lang="fr-BE">
                <a:latin typeface="Calibri" panose="020F0502020204030204" pitchFamily="34" charset="0"/>
              </a:rPr>
              <a:pPr eaLnBrk="1" hangingPunct="1"/>
              <a:t>1</a:t>
            </a:fld>
            <a:endParaRPr lang="fr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3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34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8" descr="ue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23002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66925" y="4333875"/>
            <a:ext cx="2176463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354B8-66A6-450A-B350-15EE14F35C0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8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ACAE3-4C22-43C8-92EA-55ED4FF79AD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0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9BF1A-A260-4087-B4B1-E0478977CE0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A4461527-2734-45EB-A24F-F0B33D3B8FF9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3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945B0B24-BFCC-4F7B-B5DB-FC021AD230CE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5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26663A0E-791A-4DF1-B694-E23929153E3A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8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F3A52748-5D14-47A9-95E4-F626489F2D06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4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3BFD21D7-6501-4AFA-A1C6-8376513E62AF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5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DA2BA7A8-8B80-4789-9B0B-FADBABDA63DC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1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65BE2776-16BB-4BB4-8DF1-4A984A3D0112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07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CB575DC1-BD62-4D79-8314-C26416395716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6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ue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157788"/>
            <a:ext cx="9350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cs typeface="Century Schoolbook" panose="020406040505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entury Schoolbook" panose="02040604050505020304" pitchFamily="18" charset="0"/>
                <a:cs typeface="Century Schoolbook" panose="02040604050505020304" pitchFamily="18" charset="0"/>
              </a:defRPr>
            </a:lvl1pPr>
            <a:lvl2pPr>
              <a:defRPr sz="1800">
                <a:latin typeface="Century Schoolbook" panose="02040604050505020304" pitchFamily="18" charset="0"/>
                <a:cs typeface="Century Schoolbook" panose="02040604050505020304" pitchFamily="18" charset="0"/>
              </a:defRPr>
            </a:lvl2pPr>
            <a:lvl3pPr>
              <a:defRPr sz="1800">
                <a:latin typeface="Century Schoolbook" panose="02040604050505020304" pitchFamily="18" charset="0"/>
                <a:cs typeface="Century Schoolbook" panose="02040604050505020304" pitchFamily="18" charset="0"/>
              </a:defRPr>
            </a:lvl3pPr>
            <a:lvl4pPr>
              <a:defRPr sz="1800">
                <a:latin typeface="Century Schoolbook" panose="02040604050505020304" pitchFamily="18" charset="0"/>
                <a:cs typeface="Century Schoolbook" panose="02040604050505020304" pitchFamily="18" charset="0"/>
              </a:defRPr>
            </a:lvl4pPr>
            <a:lvl5pPr>
              <a:defRPr sz="1800">
                <a:latin typeface="Century Schoolbook" panose="02040604050505020304" pitchFamily="18" charset="0"/>
                <a:cs typeface="Century Schoolbook" panose="020406040505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101013" y="6308725"/>
            <a:ext cx="917575" cy="360363"/>
          </a:xfrm>
        </p:spPr>
        <p:txBody>
          <a:bodyPr/>
          <a:lstStyle>
            <a:lvl1pPr algn="ctr">
              <a:defRPr sz="1800"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692275" y="6237288"/>
            <a:ext cx="503238" cy="50323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4C61655-D2B5-4975-82C3-569852422B4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9BA3A073-E3CD-4CF5-86DC-F72B06DCB399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7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AC21CCAE-8050-4D40-AB84-180E953FFE5B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72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97DA08DA-A285-4E6D-92A8-77AEE59E9944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7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9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C24F-DFFB-4268-AFD4-C056FC26267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96E96-1AA9-4C79-9197-302958319F3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8ACD2-039F-4C7E-B4FC-1BCB406FF9F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3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28242-2629-441E-8C50-51868F9D62A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A339F-1C20-4860-BFB9-595602DA49B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9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554D4-43E1-4F6D-B6D9-BEDE39266B3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15837E6-11A3-4D12-992D-5ADE7BD6CE2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8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5EA7DE12-12DD-44E5-81EE-2E46D2BCDDC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76" r:id="rId4"/>
    <p:sldLayoutId id="2147484377" r:id="rId5"/>
    <p:sldLayoutId id="2147484378" r:id="rId6"/>
    <p:sldLayoutId id="2147484379" r:id="rId7"/>
    <p:sldLayoutId id="2147484385" r:id="rId8"/>
    <p:sldLayoutId id="2147484386" r:id="rId9"/>
    <p:sldLayoutId id="2147484380" r:id="rId10"/>
    <p:sldLayoutId id="214748438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FD1157-4D8C-445B-A287-A27D2C9E2545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Union </a:t>
            </a:r>
            <a:r>
              <a:rPr lang="pl-PL" dirty="0" err="1" smtClean="0"/>
              <a:t>europeenne</a:t>
            </a:r>
            <a:r>
              <a:rPr lang="pl-PL" dirty="0" smtClean="0"/>
              <a:t> des </a:t>
            </a:r>
            <a:r>
              <a:rPr lang="pl-PL" dirty="0" err="1" smtClean="0"/>
              <a:t>medecins</a:t>
            </a:r>
            <a:r>
              <a:rPr lang="pl-PL" dirty="0" smtClean="0"/>
              <a:t> </a:t>
            </a:r>
            <a:r>
              <a:rPr lang="pl-PL" dirty="0" err="1" smtClean="0"/>
              <a:t>specialistes</a:t>
            </a:r>
            <a:endParaRPr lang="fr-BE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9140000">
            <a:off x="1838325" y="2762250"/>
            <a:ext cx="6510338" cy="1123950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BE" sz="1800" b="1" dirty="0">
                <a:solidFill>
                  <a:schemeClr val="bg1"/>
                </a:solidFill>
              </a:rPr>
              <a:t>Dr </a:t>
            </a:r>
            <a:r>
              <a:rPr lang="pl-PL" sz="1800" b="1" dirty="0" err="1">
                <a:solidFill>
                  <a:schemeClr val="bg1"/>
                </a:solidFill>
              </a:rPr>
              <a:t>romuald</a:t>
            </a:r>
            <a:r>
              <a:rPr lang="pl-PL" sz="1800" b="1" dirty="0">
                <a:solidFill>
                  <a:schemeClr val="bg1"/>
                </a:solidFill>
              </a:rPr>
              <a:t> </a:t>
            </a:r>
            <a:r>
              <a:rPr lang="pl-PL" sz="1800" b="1" dirty="0" err="1">
                <a:solidFill>
                  <a:schemeClr val="bg1"/>
                </a:solidFill>
              </a:rPr>
              <a:t>krajewski</a:t>
            </a:r>
            <a:r>
              <a:rPr lang="pl-PL" sz="1800" b="1" dirty="0">
                <a:solidFill>
                  <a:schemeClr val="bg1"/>
                </a:solidFill>
              </a:rPr>
              <a:t> </a:t>
            </a:r>
            <a:endParaRPr lang="fr-BE" sz="18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BE" b="1" i="1" dirty="0" smtClean="0">
                <a:solidFill>
                  <a:schemeClr val="bg1"/>
                </a:solidFill>
              </a:rPr>
              <a:t>201</a:t>
            </a:r>
            <a:r>
              <a:rPr lang="pl-PL" b="1" i="1" dirty="0" smtClean="0">
                <a:solidFill>
                  <a:schemeClr val="bg1"/>
                </a:solidFill>
              </a:rPr>
              <a:t>3</a:t>
            </a:r>
            <a:endParaRPr lang="fr-BE" b="1" i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BE" sz="1800" b="1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325" y="404664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err="1" smtClean="0">
                <a:solidFill>
                  <a:srgbClr val="00B050"/>
                </a:solidFill>
              </a:rPr>
              <a:t>European</a:t>
            </a:r>
            <a:r>
              <a:rPr lang="pl-PL" b="1" dirty="0" smtClean="0">
                <a:solidFill>
                  <a:srgbClr val="00B050"/>
                </a:solidFill>
              </a:rPr>
              <a:t> CME/CPD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61655-D2B5-4975-82C3-569852422B4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822325" y="1100138"/>
            <a:ext cx="5837907" cy="376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800" b="1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UEMS policy: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professional</a:t>
            </a:r>
            <a:r>
              <a:rPr lang="pl-PL" sz="2000" b="0" dirty="0" smtClean="0"/>
              <a:t>/</a:t>
            </a:r>
            <a:r>
              <a:rPr lang="pl-PL" sz="2000" b="0" dirty="0" err="1" smtClean="0"/>
              <a:t>educational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mobility</a:t>
            </a:r>
            <a:r>
              <a:rPr lang="pl-PL" sz="2000" b="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</a:pPr>
            <a:r>
              <a:rPr lang="pl-PL" sz="2000" b="0" dirty="0" smtClean="0"/>
              <a:t>+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high </a:t>
            </a:r>
            <a:r>
              <a:rPr lang="pl-PL" sz="2000" b="0" dirty="0" err="1" smtClean="0"/>
              <a:t>quality</a:t>
            </a:r>
            <a:r>
              <a:rPr lang="pl-PL" sz="2000" b="0" dirty="0" smtClean="0"/>
              <a:t> of </a:t>
            </a:r>
            <a:r>
              <a:rPr lang="pl-PL" sz="2000" b="0" dirty="0" err="1" smtClean="0"/>
              <a:t>education</a:t>
            </a:r>
            <a:r>
              <a:rPr lang="pl-PL" sz="2000" b="0" dirty="0" smtClean="0"/>
              <a:t> and </a:t>
            </a:r>
            <a:r>
              <a:rPr lang="pl-PL" sz="2000" b="0" dirty="0" err="1" smtClean="0"/>
              <a:t>competence-based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training</a:t>
            </a:r>
            <a:r>
              <a:rPr lang="pl-PL" sz="2000" b="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</a:pPr>
            <a:r>
              <a:rPr lang="pl-PL" sz="2000" b="0" dirty="0" smtClean="0"/>
              <a:t>+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high </a:t>
            </a:r>
            <a:r>
              <a:rPr lang="pl-PL" sz="2000" b="0" dirty="0" err="1" smtClean="0"/>
              <a:t>quality</a:t>
            </a:r>
            <a:r>
              <a:rPr lang="pl-PL" sz="2000" b="0" dirty="0" smtClean="0"/>
              <a:t> of </a:t>
            </a:r>
            <a:r>
              <a:rPr lang="pl-PL" sz="2000" b="0" dirty="0" err="1" smtClean="0"/>
              <a:t>specialist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care</a:t>
            </a:r>
            <a:endParaRPr lang="pl-PL" sz="2000" b="0" dirty="0"/>
          </a:p>
        </p:txBody>
      </p:sp>
    </p:spTree>
    <p:extLst>
      <p:ext uri="{BB962C8B-B14F-4D97-AF65-F5344CB8AC3E}">
        <p14:creationId xmlns:p14="http://schemas.microsoft.com/office/powerpoint/2010/main" val="37053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325" y="404664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err="1" smtClean="0">
                <a:solidFill>
                  <a:srgbClr val="00B050"/>
                </a:solidFill>
              </a:rPr>
              <a:t>Cooperation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61655-D2B5-4975-82C3-569852422B4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822325" y="1100138"/>
            <a:ext cx="5837907" cy="376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800" b="1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Voluntary</a:t>
            </a:r>
            <a:r>
              <a:rPr lang="pl-PL" sz="2000" b="0" dirty="0"/>
              <a:t> </a:t>
            </a:r>
            <a:r>
              <a:rPr lang="pl-PL" sz="2000" b="0" dirty="0" err="1" smtClean="0"/>
              <a:t>activities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based</a:t>
            </a:r>
            <a:r>
              <a:rPr lang="pl-PL" sz="2000" b="0" dirty="0" smtClean="0"/>
              <a:t> on </a:t>
            </a:r>
            <a:r>
              <a:rPr lang="pl-PL" sz="2000" b="0" dirty="0" err="1" smtClean="0"/>
              <a:t>professional</a:t>
            </a:r>
            <a:r>
              <a:rPr lang="pl-PL" sz="2000" b="0" dirty="0" smtClean="0"/>
              <a:t> and </a:t>
            </a:r>
            <a:r>
              <a:rPr lang="pl-PL" sz="2000" b="0" dirty="0" err="1" smtClean="0"/>
              <a:t>social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responsibility</a:t>
            </a:r>
            <a:r>
              <a:rPr lang="pl-PL" sz="2000" b="0" dirty="0" smtClean="0"/>
              <a:t> of </a:t>
            </a:r>
            <a:r>
              <a:rPr lang="pl-PL" sz="2000" b="0" dirty="0" err="1" smtClean="0"/>
              <a:t>medical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specialists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National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Medical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Associations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Scientific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Societies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Training </a:t>
            </a:r>
            <a:r>
              <a:rPr lang="pl-PL" sz="2000" b="0" dirty="0" err="1" smtClean="0"/>
              <a:t>centers</a:t>
            </a:r>
            <a:r>
              <a:rPr lang="pl-PL" sz="2000" b="0" dirty="0" smtClean="0"/>
              <a:t> </a:t>
            </a:r>
            <a:endParaRPr lang="pl-PL" sz="2000" b="0" dirty="0"/>
          </a:p>
        </p:txBody>
      </p:sp>
    </p:spTree>
    <p:extLst>
      <p:ext uri="{BB962C8B-B14F-4D97-AF65-F5344CB8AC3E}">
        <p14:creationId xmlns:p14="http://schemas.microsoft.com/office/powerpoint/2010/main" val="80572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j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795D9D-49FB-4C3B-A585-6357613D6AEB}" type="slidenum"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6021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1" y="404813"/>
            <a:ext cx="3359324" cy="5040411"/>
          </a:xfrm>
        </p:spPr>
      </p:pic>
      <p:pic>
        <p:nvPicPr>
          <p:cNvPr id="86022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188913"/>
            <a:ext cx="2053379" cy="13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2" r="24001"/>
          <a:stretch>
            <a:fillRect/>
          </a:stretch>
        </p:blipFill>
        <p:spPr bwMode="auto">
          <a:xfrm>
            <a:off x="6850063" y="2276475"/>
            <a:ext cx="17399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21194" b="22220"/>
          <a:stretch>
            <a:fillRect/>
          </a:stretch>
        </p:blipFill>
        <p:spPr bwMode="auto">
          <a:xfrm>
            <a:off x="6459471" y="330861"/>
            <a:ext cx="1903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403097"/>
            <a:ext cx="2732757" cy="182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6" name="Picture 7" descr="C:\_RK\data\store\pictrk1\personal\2012\10\19 cyprus\IMG_2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r="24734" b="24271"/>
          <a:stretch>
            <a:fillRect/>
          </a:stretch>
        </p:blipFill>
        <p:spPr bwMode="auto">
          <a:xfrm>
            <a:off x="3694143" y="4339704"/>
            <a:ext cx="1684343" cy="196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99" y="4651829"/>
            <a:ext cx="1543278" cy="1957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/>
          <p:cNvSpPr/>
          <p:nvPr/>
        </p:nvSpPr>
        <p:spPr>
          <a:xfrm>
            <a:off x="5724128" y="767061"/>
            <a:ext cx="2088232" cy="288032"/>
          </a:xfrm>
          <a:prstGeom prst="rect">
            <a:avLst/>
          </a:prstGeom>
          <a:solidFill>
            <a:srgbClr val="B6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rostokąt 43"/>
          <p:cNvSpPr/>
          <p:nvPr/>
        </p:nvSpPr>
        <p:spPr>
          <a:xfrm>
            <a:off x="5724128" y="1053915"/>
            <a:ext cx="2088232" cy="288032"/>
          </a:xfrm>
          <a:prstGeom prst="rect">
            <a:avLst/>
          </a:prstGeom>
          <a:solidFill>
            <a:srgbClr val="DB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44"/>
          <p:cNvSpPr/>
          <p:nvPr/>
        </p:nvSpPr>
        <p:spPr>
          <a:xfrm>
            <a:off x="5724128" y="1340768"/>
            <a:ext cx="2088232" cy="288032"/>
          </a:xfrm>
          <a:prstGeom prst="rect">
            <a:avLst/>
          </a:prstGeom>
          <a:solidFill>
            <a:srgbClr val="F4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7786" cy="5013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025C80-3A13-428F-9E3C-8E908A79BDD3}" type="slidenum"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7" name="Gwiazda 12-ramienna 6"/>
          <p:cNvSpPr/>
          <p:nvPr/>
        </p:nvSpPr>
        <p:spPr>
          <a:xfrm>
            <a:off x="6932068" y="6022233"/>
            <a:ext cx="880292" cy="784511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060074" y="6152878"/>
            <a:ext cx="6279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55</a:t>
            </a:r>
            <a:endParaRPr lang="pl-P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849540" y="285675"/>
            <a:ext cx="2419162" cy="21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8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pl-PL" sz="2000" dirty="0" err="1" smtClean="0">
                <a:ea typeface="Calibri" panose="020F0502020204030204" pitchFamily="34" charset="0"/>
              </a:rPr>
              <a:t>Members</a:t>
            </a:r>
            <a:r>
              <a:rPr lang="pl-PL" sz="2000" dirty="0" smtClean="0">
                <a:ea typeface="Calibri" panose="020F0502020204030204" pitchFamily="34" charset="0"/>
              </a:rPr>
              <a:t>:</a:t>
            </a:r>
            <a:r>
              <a:rPr lang="pl-PL" sz="2000" b="0" dirty="0" smtClean="0">
                <a:ea typeface="Calibri" panose="020F0502020204030204" pitchFamily="34" charset="0"/>
              </a:rPr>
              <a:t> </a:t>
            </a:r>
          </a:p>
          <a:p>
            <a:pPr marL="0" indent="0" eaLnBrk="1" hangingPunct="1"/>
            <a:r>
              <a:rPr lang="pl-PL" sz="2000" b="0" dirty="0" smtClean="0">
                <a:ea typeface="Calibri" panose="020F0502020204030204" pitchFamily="34" charset="0"/>
              </a:rPr>
              <a:t>31 Full, </a:t>
            </a:r>
            <a:br>
              <a:rPr lang="pl-PL" sz="2000" b="0" dirty="0" smtClean="0">
                <a:ea typeface="Calibri" panose="020F0502020204030204" pitchFamily="34" charset="0"/>
              </a:rPr>
            </a:br>
            <a:r>
              <a:rPr lang="pl-PL" sz="2000" b="0" dirty="0" smtClean="0">
                <a:ea typeface="Calibri" panose="020F0502020204030204" pitchFamily="34" charset="0"/>
              </a:rPr>
              <a:t>3 </a:t>
            </a:r>
            <a:r>
              <a:rPr lang="pl-PL" sz="2000" b="0" dirty="0" err="1" smtClean="0">
                <a:ea typeface="Calibri" panose="020F0502020204030204" pitchFamily="34" charset="0"/>
              </a:rPr>
              <a:t>Associated</a:t>
            </a:r>
            <a:r>
              <a:rPr lang="pl-PL" sz="2000" b="0" dirty="0" smtClean="0">
                <a:ea typeface="Calibri" panose="020F0502020204030204" pitchFamily="34" charset="0"/>
              </a:rPr>
              <a:t>, </a:t>
            </a:r>
            <a:br>
              <a:rPr lang="pl-PL" sz="2000" b="0" dirty="0" smtClean="0">
                <a:ea typeface="Calibri" panose="020F0502020204030204" pitchFamily="34" charset="0"/>
              </a:rPr>
            </a:br>
            <a:r>
              <a:rPr lang="pl-PL" sz="2000" b="0" dirty="0" smtClean="0">
                <a:ea typeface="Calibri" panose="020F0502020204030204" pitchFamily="34" charset="0"/>
              </a:rPr>
              <a:t>1 </a:t>
            </a:r>
            <a:r>
              <a:rPr lang="pl-PL" sz="2000" b="0" dirty="0" err="1" smtClean="0">
                <a:ea typeface="Calibri" panose="020F0502020204030204" pitchFamily="34" charset="0"/>
              </a:rPr>
              <a:t>Observer</a:t>
            </a:r>
            <a:r>
              <a:rPr lang="pl-PL" sz="2000" b="0" dirty="0" smtClean="0">
                <a:ea typeface="Calibri" panose="020F0502020204030204" pitchFamily="34" charset="0"/>
              </a:rPr>
              <a:t> </a:t>
            </a:r>
          </a:p>
          <a:p>
            <a:pPr eaLnBrk="1" hangingPunct="1"/>
            <a:r>
              <a:rPr lang="pl-PL" sz="2000" b="0" dirty="0" smtClean="0">
                <a:ea typeface="Calibri" panose="020F0502020204030204" pitchFamily="34" charset="0"/>
              </a:rPr>
              <a:t>&gt; 1 mln. </a:t>
            </a:r>
            <a:r>
              <a:rPr lang="pl-PL" sz="2000" b="0" dirty="0" err="1" smtClean="0">
                <a:ea typeface="Calibri" panose="020F0502020204030204" pitchFamily="34" charset="0"/>
              </a:rPr>
              <a:t>specialists</a:t>
            </a:r>
            <a:endParaRPr lang="pl-PL" sz="2000" b="0" dirty="0" smtClean="0">
              <a:ea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endParaRPr lang="en-US" dirty="0" smtClean="0">
              <a:ea typeface="Calibri" panose="020F0502020204030204" pitchFamily="34" charset="0"/>
            </a:endParaRPr>
          </a:p>
        </p:txBody>
      </p:sp>
      <p:sp>
        <p:nvSpPr>
          <p:cNvPr id="43" name="Prostokąt 42"/>
          <p:cNvSpPr/>
          <p:nvPr/>
        </p:nvSpPr>
        <p:spPr>
          <a:xfrm rot="20163406">
            <a:off x="7392367" y="5372092"/>
            <a:ext cx="787395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900" b="1" cap="none" spc="0" dirty="0" err="1" smtClean="0">
                <a:ln/>
                <a:solidFill>
                  <a:schemeClr val="accent3"/>
                </a:solidFill>
                <a:effectLst/>
              </a:rPr>
              <a:t>Established</a:t>
            </a:r>
            <a:r>
              <a:rPr lang="pl-PL" sz="11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br>
              <a:rPr lang="pl-PL" sz="11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1100" b="1" cap="none" spc="0" dirty="0" smtClean="0">
                <a:ln/>
                <a:solidFill>
                  <a:schemeClr val="accent3"/>
                </a:solidFill>
                <a:effectLst/>
              </a:rPr>
              <a:t>1958</a:t>
            </a:r>
            <a:endParaRPr lang="pl-PL" sz="11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7" name="Picture 18" descr="u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42" y="5145917"/>
            <a:ext cx="1076598" cy="107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Elipsa 45"/>
          <p:cNvSpPr/>
          <p:nvPr/>
        </p:nvSpPr>
        <p:spPr>
          <a:xfrm>
            <a:off x="1115616" y="767061"/>
            <a:ext cx="828278" cy="586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7786" cy="5013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025C80-3A13-428F-9E3C-8E908A79BDD3}" type="slidenum"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7" name="Gwiazda 12-ramienna 6"/>
          <p:cNvSpPr/>
          <p:nvPr/>
        </p:nvSpPr>
        <p:spPr>
          <a:xfrm>
            <a:off x="6932068" y="6022233"/>
            <a:ext cx="880292" cy="784511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060074" y="6152878"/>
            <a:ext cx="6279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55</a:t>
            </a:r>
            <a:endParaRPr lang="pl-PL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  <a:cs typeface="Arial" charset="0"/>
            </a:endParaRPr>
          </a:p>
        </p:txBody>
      </p:sp>
      <p:sp>
        <p:nvSpPr>
          <p:cNvPr id="43" name="Prostokąt 42"/>
          <p:cNvSpPr/>
          <p:nvPr/>
        </p:nvSpPr>
        <p:spPr>
          <a:xfrm rot="20163406">
            <a:off x="7392367" y="5372092"/>
            <a:ext cx="787395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900" b="1" cap="none" spc="0" dirty="0" err="1" smtClean="0">
                <a:ln/>
                <a:solidFill>
                  <a:schemeClr val="accent3"/>
                </a:solidFill>
                <a:effectLst/>
              </a:rPr>
              <a:t>Established</a:t>
            </a:r>
            <a:r>
              <a:rPr lang="pl-PL" sz="11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br>
              <a:rPr lang="pl-PL" sz="11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1100" b="1" cap="none" spc="0" dirty="0" smtClean="0">
                <a:ln/>
                <a:solidFill>
                  <a:schemeClr val="accent3"/>
                </a:solidFill>
                <a:effectLst/>
              </a:rPr>
              <a:t>1958</a:t>
            </a:r>
            <a:endParaRPr lang="pl-PL" sz="11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7" name="Picture 18" descr="u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42" y="5145917"/>
            <a:ext cx="1076598" cy="107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Elipsa 45"/>
          <p:cNvSpPr/>
          <p:nvPr/>
        </p:nvSpPr>
        <p:spPr>
          <a:xfrm>
            <a:off x="1115616" y="767061"/>
            <a:ext cx="828278" cy="586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849540" y="285675"/>
            <a:ext cx="329446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8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pl-PL" sz="2000" b="0" dirty="0" smtClean="0">
                <a:ea typeface="Calibri" panose="020F0502020204030204" pitchFamily="34" charset="0"/>
              </a:rPr>
              <a:t>K</a:t>
            </a:r>
            <a:r>
              <a:rPr lang="en-US" sz="2000" b="0" dirty="0" err="1" smtClean="0">
                <a:ea typeface="Calibri" panose="020F0502020204030204" pitchFamily="34" charset="0"/>
              </a:rPr>
              <a:t>ey</a:t>
            </a:r>
            <a:r>
              <a:rPr lang="en-US" sz="2000" b="0" dirty="0" smtClean="0">
                <a:ea typeface="Calibri" panose="020F0502020204030204" pitchFamily="34" charset="0"/>
              </a:rPr>
              <a:t> activities:</a:t>
            </a:r>
          </a:p>
          <a:p>
            <a:pPr marL="0" indent="0" eaLnBrk="1" hangingPunct="1"/>
            <a:endParaRPr lang="pl-PL" sz="2000" dirty="0" smtClean="0">
              <a:ea typeface="Calibri" panose="020F0502020204030204" pitchFamily="34" charset="0"/>
            </a:endParaRPr>
          </a:p>
          <a:p>
            <a:pPr marL="0" indent="0" eaLnBrk="1" hangingPunct="1"/>
            <a:r>
              <a:rPr lang="en-US" sz="2000" dirty="0" smtClean="0">
                <a:ea typeface="Calibri" panose="020F0502020204030204" pitchFamily="34" charset="0"/>
              </a:rPr>
              <a:t>Standard</a:t>
            </a:r>
            <a:r>
              <a:rPr lang="pl-PL" sz="2000" dirty="0" smtClean="0">
                <a:ea typeface="Calibri" panose="020F0502020204030204" pitchFamily="34" charset="0"/>
              </a:rPr>
              <a:t>s in: </a:t>
            </a:r>
            <a:br>
              <a:rPr lang="pl-PL" sz="2000" dirty="0" smtClean="0">
                <a:ea typeface="Calibri" panose="020F0502020204030204" pitchFamily="34" charset="0"/>
              </a:rPr>
            </a:br>
            <a:r>
              <a:rPr lang="pl-PL" sz="2000" b="0" dirty="0" smtClean="0">
                <a:ea typeface="Calibri" panose="020F0502020204030204" pitchFamily="34" charset="0"/>
              </a:rPr>
              <a:t>PGT/CPD/CME</a:t>
            </a:r>
            <a:r>
              <a:rPr lang="pl-PL" sz="2000" dirty="0" smtClean="0">
                <a:ea typeface="Calibri" panose="020F0502020204030204" pitchFamily="34" charset="0"/>
              </a:rPr>
              <a:t> </a:t>
            </a:r>
            <a:br>
              <a:rPr lang="pl-PL" sz="2000" dirty="0" smtClean="0">
                <a:ea typeface="Calibri" panose="020F0502020204030204" pitchFamily="34" charset="0"/>
              </a:rPr>
            </a:br>
            <a:r>
              <a:rPr lang="pl-PL" sz="2000" b="0" dirty="0" err="1" smtClean="0">
                <a:ea typeface="Calibri" panose="020F0502020204030204" pitchFamily="34" charset="0"/>
              </a:rPr>
              <a:t>specialist</a:t>
            </a:r>
            <a:r>
              <a:rPr lang="pl-PL" sz="2000" b="0" dirty="0" smtClean="0">
                <a:ea typeface="Calibri" panose="020F0502020204030204" pitchFamily="34" charset="0"/>
              </a:rPr>
              <a:t> </a:t>
            </a:r>
            <a:r>
              <a:rPr lang="pl-PL" sz="2000" b="0" dirty="0" err="1" smtClean="0">
                <a:ea typeface="Calibri" panose="020F0502020204030204" pitchFamily="34" charset="0"/>
              </a:rPr>
              <a:t>practice</a:t>
            </a:r>
            <a:endParaRPr lang="en-US" sz="2000" b="0" dirty="0" smtClean="0">
              <a:ea typeface="Calibri" panose="020F0502020204030204" pitchFamily="34" charset="0"/>
            </a:endParaRPr>
          </a:p>
          <a:p>
            <a:pPr marL="0" indent="0" eaLnBrk="1" hangingPunct="1"/>
            <a:r>
              <a:rPr lang="pl-PL" sz="2000" dirty="0" smtClean="0">
                <a:ea typeface="Calibri" panose="020F0502020204030204" pitchFamily="34" charset="0"/>
              </a:rPr>
              <a:t>A</a:t>
            </a:r>
            <a:r>
              <a:rPr lang="en-US" sz="2000" dirty="0" err="1" smtClean="0">
                <a:ea typeface="Calibri" panose="020F0502020204030204" pitchFamily="34" charset="0"/>
              </a:rPr>
              <a:t>ccreditation</a:t>
            </a:r>
            <a:r>
              <a:rPr lang="en-US" sz="2000" dirty="0" smtClean="0">
                <a:ea typeface="Calibri" panose="020F0502020204030204" pitchFamily="34" charset="0"/>
              </a:rPr>
              <a:t> of </a:t>
            </a:r>
            <a:r>
              <a:rPr lang="pl-PL" sz="2000" dirty="0" smtClean="0">
                <a:ea typeface="Calibri" panose="020F0502020204030204" pitchFamily="34" charset="0"/>
              </a:rPr>
              <a:t/>
            </a:r>
            <a:br>
              <a:rPr lang="pl-PL" sz="2000" dirty="0" smtClean="0">
                <a:ea typeface="Calibri" panose="020F0502020204030204" pitchFamily="34" charset="0"/>
              </a:rPr>
            </a:br>
            <a:r>
              <a:rPr lang="en-US" sz="2000" b="0" dirty="0" smtClean="0">
                <a:ea typeface="Calibri" panose="020F0502020204030204" pitchFamily="34" charset="0"/>
              </a:rPr>
              <a:t>CME/CPD</a:t>
            </a:r>
            <a:r>
              <a:rPr lang="pl-PL" sz="2000" b="0" dirty="0" smtClean="0">
                <a:ea typeface="Calibri" panose="020F0502020204030204" pitchFamily="34" charset="0"/>
              </a:rPr>
              <a:t> </a:t>
            </a:r>
          </a:p>
          <a:p>
            <a:pPr marL="0" indent="0" eaLnBrk="1" hangingPunct="1"/>
            <a:r>
              <a:rPr lang="pl-PL" sz="2000" dirty="0" err="1" smtClean="0">
                <a:ea typeface="Calibri" panose="020F0502020204030204" pitchFamily="34" charset="0"/>
              </a:rPr>
              <a:t>European</a:t>
            </a:r>
            <a:r>
              <a:rPr lang="pl-PL" sz="2000" dirty="0" smtClean="0">
                <a:ea typeface="Calibri" panose="020F0502020204030204" pitchFamily="34" charset="0"/>
              </a:rPr>
              <a:t> </a:t>
            </a:r>
            <a:r>
              <a:rPr lang="pl-PL" sz="2000" dirty="0" err="1" smtClean="0">
                <a:ea typeface="Calibri" panose="020F0502020204030204" pitchFamily="34" charset="0"/>
              </a:rPr>
              <a:t>specialist</a:t>
            </a:r>
            <a:r>
              <a:rPr lang="pl-PL" sz="2000" dirty="0" smtClean="0">
                <a:ea typeface="Calibri" panose="020F0502020204030204" pitchFamily="34" charset="0"/>
              </a:rPr>
              <a:t>  </a:t>
            </a:r>
            <a:r>
              <a:rPr lang="pl-PL" sz="2000" dirty="0" err="1" smtClean="0">
                <a:ea typeface="Calibri" panose="020F0502020204030204" pitchFamily="34" charset="0"/>
              </a:rPr>
              <a:t>examinations</a:t>
            </a:r>
            <a:r>
              <a:rPr lang="pl-PL" sz="2000" dirty="0" smtClean="0">
                <a:ea typeface="Calibri" panose="020F0502020204030204" pitchFamily="34" charset="0"/>
              </a:rPr>
              <a:t> </a:t>
            </a:r>
          </a:p>
          <a:p>
            <a:pPr marL="0" indent="0" eaLnBrk="1" hangingPunct="1"/>
            <a:r>
              <a:rPr lang="pl-PL" sz="2000" dirty="0" err="1" smtClean="0">
                <a:ea typeface="Calibri" panose="020F0502020204030204" pitchFamily="34" charset="0"/>
              </a:rPr>
              <a:t>Political</a:t>
            </a:r>
            <a:r>
              <a:rPr lang="pl-PL" sz="2000" dirty="0" smtClean="0">
                <a:ea typeface="Calibri" panose="020F0502020204030204" pitchFamily="34" charset="0"/>
              </a:rPr>
              <a:t> lobbying </a:t>
            </a:r>
            <a:endParaRPr lang="en-US" sz="2000" dirty="0" smtClean="0">
              <a:ea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endParaRPr lang="en-US" dirty="0" smtClean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1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3995936" y="258763"/>
            <a:ext cx="4320480" cy="214788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18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90"/>
                </a:solidFill>
                <a:latin typeface="Calibri"/>
                <a:cs typeface="+mn-cs"/>
              </a:rPr>
              <a:t>Specialist Sections</a:t>
            </a:r>
            <a:r>
              <a:rPr lang="pl-PL" sz="2000" dirty="0">
                <a:solidFill>
                  <a:srgbClr val="000090"/>
                </a:solidFill>
                <a:latin typeface="Calibri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>
                <a:solidFill>
                  <a:srgbClr val="000090"/>
                </a:solidFill>
                <a:latin typeface="Calibri"/>
                <a:cs typeface="+mn-cs"/>
              </a:rPr>
              <a:t>Multidisciplinary</a:t>
            </a:r>
            <a:r>
              <a:rPr lang="pl-PL" dirty="0">
                <a:solidFill>
                  <a:srgbClr val="000090"/>
                </a:solidFill>
                <a:latin typeface="Calibri"/>
                <a:cs typeface="+mn-cs"/>
              </a:rPr>
              <a:t> Joint </a:t>
            </a:r>
            <a:r>
              <a:rPr lang="pl-PL" dirty="0" err="1" smtClean="0">
                <a:solidFill>
                  <a:srgbClr val="000090"/>
                </a:solidFill>
                <a:latin typeface="Calibri"/>
                <a:cs typeface="+mn-cs"/>
              </a:rPr>
              <a:t>Committees</a:t>
            </a:r>
            <a:r>
              <a:rPr lang="pl-PL" dirty="0" smtClean="0">
                <a:solidFill>
                  <a:srgbClr val="000090"/>
                </a:solidFill>
                <a:latin typeface="Calibri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err="1" smtClean="0">
                <a:solidFill>
                  <a:srgbClr val="000090"/>
                </a:solidFill>
                <a:latin typeface="Calibri"/>
                <a:cs typeface="+mn-cs"/>
              </a:rPr>
              <a:t>Thematic</a:t>
            </a:r>
            <a:r>
              <a:rPr lang="pl-PL" dirty="0" smtClean="0">
                <a:solidFill>
                  <a:srgbClr val="000090"/>
                </a:solidFill>
                <a:latin typeface="Calibri"/>
                <a:cs typeface="+mn-cs"/>
              </a:rPr>
              <a:t> </a:t>
            </a:r>
            <a:r>
              <a:rPr lang="pl-PL" dirty="0" err="1" smtClean="0">
                <a:solidFill>
                  <a:srgbClr val="000090"/>
                </a:solidFill>
                <a:latin typeface="Calibri"/>
                <a:cs typeface="+mn-cs"/>
              </a:rPr>
              <a:t>Federations</a:t>
            </a:r>
            <a:endParaRPr lang="en-GB" dirty="0">
              <a:solidFill>
                <a:srgbClr val="000090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71683" name="AutoShape 10"/>
          <p:cNvSpPr>
            <a:spLocks noChangeArrowheads="1"/>
          </p:cNvSpPr>
          <p:nvPr/>
        </p:nvSpPr>
        <p:spPr bwMode="auto">
          <a:xfrm>
            <a:off x="5024438" y="1343025"/>
            <a:ext cx="2447925" cy="441325"/>
          </a:xfrm>
          <a:prstGeom prst="flowChartAlternateProcess">
            <a:avLst/>
          </a:prstGeom>
          <a:solidFill>
            <a:srgbClr val="B4CC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sz="1600">
                <a:solidFill>
                  <a:srgbClr val="000090"/>
                </a:solidFill>
                <a:latin typeface="Calibri" panose="020F0502020204030204" pitchFamily="34" charset="0"/>
              </a:rPr>
              <a:t>European Boards </a:t>
            </a:r>
            <a:endParaRPr lang="en-GB" sz="160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71684" name="AutoShape 11"/>
          <p:cNvSpPr>
            <a:spLocks noChangeArrowheads="1"/>
          </p:cNvSpPr>
          <p:nvPr/>
        </p:nvSpPr>
        <p:spPr bwMode="auto">
          <a:xfrm>
            <a:off x="504031" y="258762"/>
            <a:ext cx="2736850" cy="21478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18000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sz="3600">
                <a:solidFill>
                  <a:srgbClr val="000090"/>
                </a:solidFill>
                <a:latin typeface="Arial" panose="020B0604020202020204" pitchFamily="34" charset="0"/>
              </a:rPr>
              <a:t>Council</a:t>
            </a:r>
          </a:p>
        </p:txBody>
      </p:sp>
      <p:sp>
        <p:nvSpPr>
          <p:cNvPr id="71685" name="AutoShape 12"/>
          <p:cNvSpPr>
            <a:spLocks noChangeArrowheads="1"/>
          </p:cNvSpPr>
          <p:nvPr/>
        </p:nvSpPr>
        <p:spPr bwMode="auto">
          <a:xfrm>
            <a:off x="648493" y="1383506"/>
            <a:ext cx="2447925" cy="860425"/>
          </a:xfrm>
          <a:prstGeom prst="flowChartAlternateProcess">
            <a:avLst/>
          </a:prstGeom>
          <a:solidFill>
            <a:srgbClr val="B4CC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l-PL" sz="160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GB" sz="1600">
                <a:solidFill>
                  <a:srgbClr val="000090"/>
                </a:solidFill>
                <a:latin typeface="Calibri" panose="020F0502020204030204" pitchFamily="34" charset="0"/>
              </a:rPr>
              <a:t>Board</a:t>
            </a:r>
          </a:p>
        </p:txBody>
      </p:sp>
      <p:grpSp>
        <p:nvGrpSpPr>
          <p:cNvPr id="71686" name="Group 30"/>
          <p:cNvGrpSpPr>
            <a:grpSpLocks/>
          </p:cNvGrpSpPr>
          <p:nvPr/>
        </p:nvGrpSpPr>
        <p:grpSpPr bwMode="auto">
          <a:xfrm>
            <a:off x="3308350" y="3762375"/>
            <a:ext cx="2925763" cy="2681288"/>
            <a:chOff x="6705600" y="4710112"/>
            <a:chExt cx="2263775" cy="214788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4" name="AutoShape 2"/>
            <p:cNvSpPr>
              <a:spLocks noChangeArrowheads="1"/>
            </p:cNvSpPr>
            <p:nvPr/>
          </p:nvSpPr>
          <p:spPr bwMode="auto">
            <a:xfrm>
              <a:off x="6705600" y="4710112"/>
              <a:ext cx="2263775" cy="2147888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18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</p:txBody>
        </p:sp>
        <p:sp>
          <p:nvSpPr>
            <p:cNvPr id="71700" name="AutoShape 20"/>
            <p:cNvSpPr>
              <a:spLocks noChangeArrowheads="1"/>
            </p:cNvSpPr>
            <p:nvPr/>
          </p:nvSpPr>
          <p:spPr bwMode="auto">
            <a:xfrm>
              <a:off x="6934905" y="5502477"/>
              <a:ext cx="1890545" cy="1292676"/>
            </a:xfrm>
            <a:prstGeom prst="flowChartAlternateProcess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sz="1400">
                  <a:solidFill>
                    <a:srgbClr val="000090"/>
                  </a:solidFill>
                  <a:latin typeface="Arial" panose="020B0604020202020204" pitchFamily="34" charset="0"/>
                </a:rPr>
                <a:t>UEMS ECAMSQ</a:t>
              </a:r>
            </a:p>
            <a:p>
              <a:pPr algn="ctr" eaLnBrk="1" hangingPunct="1"/>
              <a:endParaRPr lang="en-GB" sz="100">
                <a:solidFill>
                  <a:srgbClr val="000090"/>
                </a:solidFill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en-GB" sz="1200">
                  <a:solidFill>
                    <a:srgbClr val="000090"/>
                  </a:solidFill>
                  <a:latin typeface="Arial" panose="020B0604020202020204" pitchFamily="34" charset="0"/>
                </a:rPr>
                <a:t>European Council for Accreditation</a:t>
              </a:r>
            </a:p>
            <a:p>
              <a:pPr algn="ctr" eaLnBrk="1" hangingPunct="1"/>
              <a:r>
                <a:rPr lang="en-GB" sz="1200">
                  <a:solidFill>
                    <a:srgbClr val="000090"/>
                  </a:solidFill>
                  <a:latin typeface="Arial" panose="020B0604020202020204" pitchFamily="34" charset="0"/>
                </a:rPr>
                <a:t> of Medical Specialist Qualification </a:t>
              </a:r>
            </a:p>
            <a:p>
              <a:pPr algn="ctr" eaLnBrk="1" hangingPunct="1"/>
              <a:endParaRPr lang="en-GB">
                <a:solidFill>
                  <a:srgbClr val="000090"/>
                </a:solidFill>
                <a:latin typeface="Arial" panose="020B0604020202020204" pitchFamily="34" charset="0"/>
              </a:endParaRPr>
            </a:p>
            <a:p>
              <a:pPr algn="ctr" eaLnBrk="1" hangingPunct="1"/>
              <a:endParaRPr lang="en-GB">
                <a:solidFill>
                  <a:srgbClr val="00009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1687" name="Group 29"/>
          <p:cNvGrpSpPr>
            <a:grpSpLocks/>
          </p:cNvGrpSpPr>
          <p:nvPr/>
        </p:nvGrpSpPr>
        <p:grpSpPr bwMode="auto">
          <a:xfrm>
            <a:off x="144463" y="3762375"/>
            <a:ext cx="2940050" cy="2681288"/>
            <a:chOff x="6705600" y="2057400"/>
            <a:chExt cx="2263775" cy="2528888"/>
          </a:xfrm>
        </p:grpSpPr>
        <p:sp>
          <p:nvSpPr>
            <p:cNvPr id="57" name="AutoShape 2"/>
            <p:cNvSpPr>
              <a:spLocks noChangeArrowheads="1"/>
            </p:cNvSpPr>
            <p:nvPr/>
          </p:nvSpPr>
          <p:spPr bwMode="auto">
            <a:xfrm>
              <a:off x="6705600" y="2057400"/>
              <a:ext cx="2263775" cy="2528888"/>
            </a:xfrm>
            <a:prstGeom prst="flowChartAlternateProcess">
              <a:avLst/>
            </a:prstGeom>
            <a:solidFill>
              <a:srgbClr val="B4CC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18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000090"/>
                  </a:solidFill>
                  <a:latin typeface="Calibri"/>
                  <a:cs typeface="+mn-cs"/>
                </a:rPr>
                <a:t>UEMS Standing Committee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90"/>
                  </a:solidFill>
                  <a:latin typeface="Calibri"/>
                  <a:cs typeface="+mn-cs"/>
                </a:rPr>
                <a:t>o</a:t>
              </a:r>
              <a:r>
                <a:rPr lang="en-GB" sz="1600" dirty="0">
                  <a:solidFill>
                    <a:srgbClr val="000090"/>
                  </a:solidFill>
                  <a:latin typeface="Calibri"/>
                  <a:cs typeface="+mn-cs"/>
                </a:rPr>
                <a:t>n CME/CPD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90"/>
                  </a:solidFill>
                  <a:latin typeface="Calibri"/>
                  <a:cs typeface="+mn-cs"/>
                </a:rPr>
                <a:t>Governance Board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</p:txBody>
        </p:sp>
        <p:sp>
          <p:nvSpPr>
            <p:cNvPr id="58" name="AutoShape 20"/>
            <p:cNvSpPr>
              <a:spLocks noChangeArrowheads="1"/>
            </p:cNvSpPr>
            <p:nvPr/>
          </p:nvSpPr>
          <p:spPr bwMode="auto">
            <a:xfrm>
              <a:off x="6832723" y="3282166"/>
              <a:ext cx="2014417" cy="1124450"/>
            </a:xfrm>
            <a:prstGeom prst="flowChartAlternateProcess">
              <a:avLst/>
            </a:prstGeom>
            <a:solidFill>
              <a:srgbClr val="96B8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000090"/>
                  </a:solidFill>
                  <a:latin typeface="Calibri"/>
                  <a:cs typeface="+mn-cs"/>
                </a:rPr>
                <a:t>UEMS EACCME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90"/>
                  </a:solidFill>
                  <a:latin typeface="Calibri"/>
                  <a:cs typeface="+mn-cs"/>
                </a:rPr>
                <a:t>European Accreditation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90"/>
                  </a:solidFill>
                  <a:latin typeface="Calibri"/>
                  <a:cs typeface="+mn-cs"/>
                </a:rPr>
                <a:t>Council for CME</a:t>
              </a:r>
              <a:endParaRPr lang="en-GB" sz="1200" dirty="0">
                <a:solidFill>
                  <a:srgbClr val="000090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71688" name="Group 28"/>
          <p:cNvGrpSpPr>
            <a:grpSpLocks/>
          </p:cNvGrpSpPr>
          <p:nvPr/>
        </p:nvGrpSpPr>
        <p:grpSpPr bwMode="auto">
          <a:xfrm>
            <a:off x="6424613" y="3762375"/>
            <a:ext cx="2613025" cy="2681288"/>
            <a:chOff x="6711519" y="1873105"/>
            <a:chExt cx="2155692" cy="2286000"/>
          </a:xfrm>
        </p:grpSpPr>
        <p:sp>
          <p:nvSpPr>
            <p:cNvPr id="60" name="AutoShape 2"/>
            <p:cNvSpPr>
              <a:spLocks noChangeArrowheads="1"/>
            </p:cNvSpPr>
            <p:nvPr/>
          </p:nvSpPr>
          <p:spPr bwMode="auto">
            <a:xfrm>
              <a:off x="6711519" y="1873105"/>
              <a:ext cx="2155692" cy="2286000"/>
            </a:xfrm>
            <a:prstGeom prst="flowChartAlternateProcess">
              <a:avLst/>
            </a:prstGeom>
            <a:solidFill>
              <a:srgbClr val="B4CCE2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dashDot"/>
              <a:miter lim="800000"/>
              <a:headEnd type="none" w="med" len="med"/>
              <a:tailEnd type="none" w="med" len="med"/>
            </a:ln>
          </p:spPr>
          <p:txBody>
            <a:bodyPr wrap="none" lIns="36000" rIns="18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558ED5"/>
                  </a:solidFill>
                  <a:latin typeface="Calibri"/>
                  <a:cs typeface="+mn-cs"/>
                </a:rPr>
                <a:t>UEMS Standing Committee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558ED5"/>
                  </a:solidFill>
                  <a:latin typeface="Calibri"/>
                  <a:cs typeface="+mn-cs"/>
                </a:rPr>
                <a:t> </a:t>
              </a:r>
              <a:r>
                <a:rPr lang="en-US" sz="1400" dirty="0">
                  <a:solidFill>
                    <a:srgbClr val="558ED5"/>
                  </a:solidFill>
                  <a:latin typeface="Calibri"/>
                  <a:cs typeface="+mn-cs"/>
                </a:rPr>
                <a:t>o</a:t>
              </a:r>
              <a:r>
                <a:rPr lang="en-GB" sz="1400" dirty="0">
                  <a:solidFill>
                    <a:srgbClr val="558ED5"/>
                  </a:solidFill>
                  <a:latin typeface="Calibri"/>
                  <a:cs typeface="+mn-cs"/>
                </a:rPr>
                <a:t>n Quality of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558ED5"/>
                  </a:solidFill>
                  <a:latin typeface="Calibri"/>
                  <a:cs typeface="+mn-cs"/>
                </a:rPr>
                <a:t>Specialist Practice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558ED5"/>
                  </a:solidFill>
                  <a:latin typeface="Calibri"/>
                  <a:cs typeface="+mn-cs"/>
                </a:rPr>
                <a:t>Governance Board</a:t>
              </a:r>
              <a:endParaRPr lang="en-US" dirty="0">
                <a:solidFill>
                  <a:srgbClr val="558ED5"/>
                </a:solidFill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>
                <a:solidFill>
                  <a:srgbClr val="558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58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+mn-cs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</p:txBody>
        </p:sp>
        <p:sp>
          <p:nvSpPr>
            <p:cNvPr id="61" name="AutoShape 20"/>
            <p:cNvSpPr>
              <a:spLocks noChangeArrowheads="1"/>
            </p:cNvSpPr>
            <p:nvPr/>
          </p:nvSpPr>
          <p:spPr bwMode="auto">
            <a:xfrm>
              <a:off x="6897490" y="3014075"/>
              <a:ext cx="1892451" cy="996149"/>
            </a:xfrm>
            <a:prstGeom prst="flowChartAlternateProcess">
              <a:avLst/>
            </a:prstGeom>
            <a:solidFill>
              <a:srgbClr val="96B8D6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rgbClr val="558ED5"/>
                  </a:solidFill>
                  <a:latin typeface="Arial"/>
                  <a:ea typeface="Trebuchet MS" charset="0"/>
                  <a:cs typeface="Trebuchet MS" charset="0"/>
                </a:rPr>
                <a:t>UEMS EACQMSP (?)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58ED5"/>
                  </a:solidFill>
                  <a:latin typeface="Arial"/>
                  <a:ea typeface="Trebuchet MS" charset="0"/>
                  <a:cs typeface="Trebuchet MS" charset="0"/>
                </a:rPr>
                <a:t>European Advisory Council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58ED5"/>
                  </a:solidFill>
                  <a:latin typeface="Arial"/>
                  <a:ea typeface="Trebuchet MS" charset="0"/>
                  <a:cs typeface="Trebuchet MS" charset="0"/>
                </a:rPr>
                <a:t>for Quality Management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58ED5"/>
                  </a:solidFill>
                  <a:latin typeface="Arial"/>
                  <a:ea typeface="Trebuchet MS" charset="0"/>
                  <a:cs typeface="Trebuchet MS" charset="0"/>
                </a:rPr>
                <a:t>of Specialist Medical Practice</a:t>
              </a:r>
              <a:r>
                <a:rPr lang="en-GB" sz="1400" dirty="0">
                  <a:solidFill>
                    <a:srgbClr val="558ED5"/>
                  </a:solidFill>
                  <a:effectLst>
                    <a:outerShdw blurRad="50800" dist="38100" dir="2700000" algn="tl" rotWithShape="0">
                      <a:srgbClr val="000000"/>
                    </a:outerShdw>
                  </a:effectLst>
                  <a:latin typeface="Arial"/>
                  <a:ea typeface="Trebuchet MS" charset="0"/>
                  <a:cs typeface="Trebuchet MS" charset="0"/>
                </a:rPr>
                <a:t>  </a:t>
              </a:r>
            </a:p>
          </p:txBody>
        </p:sp>
      </p:grpSp>
      <p:sp>
        <p:nvSpPr>
          <p:cNvPr id="71689" name="Oval 7"/>
          <p:cNvSpPr>
            <a:spLocks noChangeArrowheads="1"/>
          </p:cNvSpPr>
          <p:nvPr/>
        </p:nvSpPr>
        <p:spPr bwMode="auto">
          <a:xfrm>
            <a:off x="3488530" y="2647633"/>
            <a:ext cx="1296988" cy="6477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rgbClr val="FFFFFF"/>
                </a:solidFill>
                <a:latin typeface="Arial" panose="020B0604020202020204" pitchFamily="34" charset="0"/>
              </a:rPr>
              <a:t>Secretariat</a:t>
            </a:r>
          </a:p>
          <a:p>
            <a:pPr algn="ctr" eaLnBrk="1" hangingPunct="1"/>
            <a:r>
              <a:rPr lang="en-GB" sz="1200">
                <a:solidFill>
                  <a:srgbClr val="FFFFFF"/>
                </a:solidFill>
                <a:latin typeface="Arial" panose="020B0604020202020204" pitchFamily="34" charset="0"/>
              </a:rPr>
              <a:t>Brussels</a:t>
            </a:r>
          </a:p>
        </p:txBody>
      </p:sp>
      <p:sp>
        <p:nvSpPr>
          <p:cNvPr id="68" name="AutoShape 5"/>
          <p:cNvSpPr>
            <a:spLocks noChangeArrowheads="1"/>
          </p:cNvSpPr>
          <p:nvPr/>
        </p:nvSpPr>
        <p:spPr bwMode="auto">
          <a:xfrm>
            <a:off x="884236" y="2725737"/>
            <a:ext cx="1976437" cy="64293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90"/>
                </a:solidFill>
                <a:latin typeface="Arial"/>
                <a:ea typeface="Trebuchet MS" charset="0"/>
                <a:cs typeface="Trebuchet MS" charset="0"/>
              </a:rPr>
              <a:t>Executive</a:t>
            </a:r>
          </a:p>
        </p:txBody>
      </p:sp>
      <p:sp>
        <p:nvSpPr>
          <p:cNvPr id="74" name="Rectangle 27"/>
          <p:cNvSpPr/>
          <p:nvPr/>
        </p:nvSpPr>
        <p:spPr>
          <a:xfrm>
            <a:off x="3278188" y="3959225"/>
            <a:ext cx="29845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UEMS Standing Committee </a:t>
            </a:r>
            <a:r>
              <a:rPr lang="en-US" sz="14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o</a:t>
            </a:r>
            <a:r>
              <a: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n </a:t>
            </a:r>
            <a:endParaRPr lang="pl-PL" sz="1400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Post Graduate Training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+mn-cs"/>
              </a:rPr>
              <a:t>Governance Board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71692" name="AutoShape 10"/>
          <p:cNvSpPr>
            <a:spLocks noChangeArrowheads="1"/>
          </p:cNvSpPr>
          <p:nvPr/>
        </p:nvSpPr>
        <p:spPr bwMode="auto">
          <a:xfrm>
            <a:off x="5024438" y="1871663"/>
            <a:ext cx="2447925" cy="441325"/>
          </a:xfrm>
          <a:prstGeom prst="flowChartAlternateProcess">
            <a:avLst/>
          </a:prstGeom>
          <a:solidFill>
            <a:srgbClr val="B4CC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sz="1600">
                <a:solidFill>
                  <a:srgbClr val="000090"/>
                </a:solidFill>
                <a:latin typeface="Calibri" panose="020F0502020204030204" pitchFamily="34" charset="0"/>
              </a:rPr>
              <a:t>Divisions</a:t>
            </a:r>
            <a:endParaRPr lang="en-GB" sz="160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71693" name="AutoShape 10"/>
          <p:cNvSpPr>
            <a:spLocks noChangeArrowheads="1"/>
          </p:cNvSpPr>
          <p:nvPr/>
        </p:nvSpPr>
        <p:spPr bwMode="auto">
          <a:xfrm>
            <a:off x="3786188" y="5797550"/>
            <a:ext cx="2173287" cy="441325"/>
          </a:xfrm>
          <a:prstGeom prst="flowChartAlternateProcess">
            <a:avLst/>
          </a:prstGeom>
          <a:solidFill>
            <a:srgbClr val="B4CC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sz="2000">
                <a:solidFill>
                  <a:srgbClr val="000090"/>
                </a:solidFill>
                <a:latin typeface="Calibri" panose="020F0502020204030204" pitchFamily="34" charset="0"/>
              </a:rPr>
              <a:t>CESMA</a:t>
            </a:r>
            <a:endParaRPr lang="en-GB" sz="200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71694" name="AutoShape 10"/>
          <p:cNvSpPr>
            <a:spLocks noChangeArrowheads="1"/>
          </p:cNvSpPr>
          <p:nvPr/>
        </p:nvSpPr>
        <p:spPr bwMode="auto">
          <a:xfrm>
            <a:off x="6143129" y="2570162"/>
            <a:ext cx="2173287" cy="1017588"/>
          </a:xfrm>
          <a:prstGeom prst="flowChartAlternateProcess">
            <a:avLst/>
          </a:prstGeom>
          <a:solidFill>
            <a:srgbClr val="B4CC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sz="2000">
                <a:solidFill>
                  <a:srgbClr val="000090"/>
                </a:solidFill>
                <a:latin typeface="Calibri" panose="020F0502020204030204" pitchFamily="34" charset="0"/>
              </a:rPr>
              <a:t>Working Groups </a:t>
            </a:r>
          </a:p>
          <a:p>
            <a:pPr algn="ctr" eaLnBrk="1" hangingPunct="1"/>
            <a:r>
              <a:rPr lang="pl-PL" sz="2000">
                <a:solidFill>
                  <a:srgbClr val="000090"/>
                </a:solidFill>
                <a:latin typeface="Calibri" panose="020F0502020204030204" pitchFamily="34" charset="0"/>
              </a:rPr>
              <a:t>Task Forces </a:t>
            </a:r>
          </a:p>
          <a:p>
            <a:pPr algn="ctr" eaLnBrk="1" hangingPunct="1"/>
            <a:r>
              <a:rPr lang="pl-PL" sz="2000">
                <a:solidFill>
                  <a:srgbClr val="000090"/>
                </a:solidFill>
                <a:latin typeface="Calibri" panose="020F0502020204030204" pitchFamily="34" charset="0"/>
              </a:rPr>
              <a:t>Committees</a:t>
            </a:r>
            <a:endParaRPr lang="en-GB" sz="200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B050"/>
                </a:solidFill>
              </a:rPr>
              <a:t>UEMS </a:t>
            </a:r>
            <a:r>
              <a:rPr lang="en-GB" b="1" dirty="0" smtClean="0">
                <a:solidFill>
                  <a:srgbClr val="00B050"/>
                </a:solidFill>
              </a:rPr>
              <a:t>EACCME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125538"/>
            <a:ext cx="5435600" cy="3983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pl-PL" sz="2000" b="0" dirty="0" err="1" smtClean="0"/>
              <a:t>Established</a:t>
            </a:r>
            <a:r>
              <a:rPr lang="pl-PL" sz="2000" b="0" dirty="0" smtClean="0"/>
              <a:t> in 1999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pl-PL" sz="2000" b="0" dirty="0" smtClean="0"/>
              <a:t>New C</a:t>
            </a:r>
            <a:r>
              <a:rPr lang="en-GB" sz="2000" b="0" dirty="0" err="1" smtClean="0"/>
              <a:t>riteria</a:t>
            </a:r>
            <a:r>
              <a:rPr lang="en-GB" sz="2000" b="0" dirty="0" smtClean="0"/>
              <a:t> for accreditation of Live Educational Events </a:t>
            </a:r>
            <a:r>
              <a:rPr lang="pl-PL" sz="2000" b="0" dirty="0" smtClean="0"/>
              <a:t>(UEMS 2012/30)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pl-PL" sz="2000" b="0" dirty="0" err="1" smtClean="0"/>
              <a:t>Criteria</a:t>
            </a:r>
            <a:r>
              <a:rPr lang="pl-PL" sz="2000" b="0" dirty="0" smtClean="0"/>
              <a:t> for </a:t>
            </a:r>
            <a:r>
              <a:rPr lang="en-GB" sz="2000" b="0" dirty="0" smtClean="0"/>
              <a:t>e-</a:t>
            </a:r>
            <a:r>
              <a:rPr lang="pl-PL" sz="2000" b="0" dirty="0" smtClean="0"/>
              <a:t>L</a:t>
            </a:r>
            <a:r>
              <a:rPr lang="en-GB" sz="2000" b="0" dirty="0" smtClean="0"/>
              <a:t>earning </a:t>
            </a:r>
            <a:r>
              <a:rPr lang="pl-PL" sz="2000" b="0" dirty="0" smtClean="0"/>
              <a:t>M</a:t>
            </a:r>
            <a:r>
              <a:rPr lang="en-GB" sz="2000" b="0" dirty="0" err="1" smtClean="0"/>
              <a:t>aterials</a:t>
            </a:r>
            <a:r>
              <a:rPr lang="pl-PL" sz="2000" b="0" dirty="0" smtClean="0"/>
              <a:t> (UEMS 2012/20)</a:t>
            </a:r>
            <a:endParaRPr lang="en-GB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b="0" dirty="0" smtClean="0"/>
              <a:t>Accreditation in </a:t>
            </a:r>
            <a:r>
              <a:rPr lang="pl-PL" sz="2000" b="0" dirty="0" smtClean="0"/>
              <a:t>2012</a:t>
            </a:r>
            <a:endParaRPr lang="fr-BE" sz="2000" b="0" dirty="0"/>
          </a:p>
          <a:p>
            <a:pPr marL="987425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pl-PL" sz="2000" b="0" dirty="0" smtClean="0"/>
              <a:t>1695 </a:t>
            </a:r>
            <a:r>
              <a:rPr lang="en-GB" sz="2000" b="0" dirty="0" smtClean="0"/>
              <a:t>applications </a:t>
            </a:r>
            <a:r>
              <a:rPr lang="en-GB" sz="2000" b="0" dirty="0"/>
              <a:t>for </a:t>
            </a:r>
            <a:r>
              <a:rPr lang="pl-PL" sz="2000" b="0" dirty="0" smtClean="0"/>
              <a:t>LEE </a:t>
            </a:r>
          </a:p>
          <a:p>
            <a:pPr marL="987425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pl-PL" sz="2000" b="0" dirty="0" smtClean="0"/>
              <a:t>57 </a:t>
            </a:r>
            <a:r>
              <a:rPr lang="en-GB" sz="2000" b="0" dirty="0" smtClean="0"/>
              <a:t>applications </a:t>
            </a:r>
            <a:r>
              <a:rPr lang="en-GB" sz="2000" b="0" dirty="0"/>
              <a:t>for </a:t>
            </a:r>
            <a:r>
              <a:rPr lang="pl-PL" sz="2000" b="0" dirty="0" smtClean="0"/>
              <a:t> e-Learning</a:t>
            </a:r>
            <a:endParaRPr lang="fr-BE" sz="2000" b="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4C6A6B-1C67-4F80-A0D6-6FD171F32779}" type="slidenum">
              <a:rPr 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grpSp>
        <p:nvGrpSpPr>
          <p:cNvPr id="73734" name="Group 29"/>
          <p:cNvGrpSpPr>
            <a:grpSpLocks/>
          </p:cNvGrpSpPr>
          <p:nvPr/>
        </p:nvGrpSpPr>
        <p:grpSpPr bwMode="auto">
          <a:xfrm>
            <a:off x="6011863" y="1341438"/>
            <a:ext cx="2940050" cy="2681287"/>
            <a:chOff x="6705600" y="2057400"/>
            <a:chExt cx="2263775" cy="2528888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6705600" y="2057400"/>
              <a:ext cx="2263775" cy="2528888"/>
            </a:xfrm>
            <a:prstGeom prst="flowChartAlternateProcess">
              <a:avLst/>
            </a:prstGeom>
            <a:solidFill>
              <a:srgbClr val="B4CC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18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000090"/>
                  </a:solidFill>
                  <a:latin typeface="Calibri"/>
                  <a:cs typeface="+mn-cs"/>
                </a:rPr>
                <a:t>UEMS Standing Committee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90"/>
                  </a:solidFill>
                  <a:latin typeface="Calibri"/>
                  <a:cs typeface="+mn-cs"/>
                </a:rPr>
                <a:t>o</a:t>
              </a:r>
              <a:r>
                <a:rPr lang="en-GB" sz="1600" dirty="0">
                  <a:solidFill>
                    <a:srgbClr val="000090"/>
                  </a:solidFill>
                  <a:latin typeface="Calibri"/>
                  <a:cs typeface="+mn-cs"/>
                </a:rPr>
                <a:t>n CME/CPD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90"/>
                  </a:solidFill>
                  <a:latin typeface="Calibri"/>
                  <a:cs typeface="+mn-cs"/>
                </a:rPr>
                <a:t>Governance Board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endParaRPr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6832723" y="3282167"/>
              <a:ext cx="2014417" cy="1124449"/>
            </a:xfrm>
            <a:prstGeom prst="flowChartAlternateProcess">
              <a:avLst/>
            </a:prstGeom>
            <a:solidFill>
              <a:srgbClr val="96B8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000090"/>
                  </a:solidFill>
                  <a:latin typeface="Calibri"/>
                  <a:cs typeface="+mn-cs"/>
                </a:rPr>
                <a:t>UEMS EACCME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90"/>
                  </a:solidFill>
                  <a:latin typeface="Calibri"/>
                  <a:cs typeface="+mn-cs"/>
                </a:rPr>
                <a:t>European Accreditation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rgbClr val="000090"/>
                  </a:solidFill>
                  <a:latin typeface="Calibri"/>
                  <a:cs typeface="+mn-cs"/>
                </a:rPr>
                <a:t>Council for CME</a:t>
              </a:r>
              <a:endParaRPr lang="en-GB" sz="1200" dirty="0">
                <a:solidFill>
                  <a:srgbClr val="000090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325" y="404664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err="1">
                <a:solidFill>
                  <a:srgbClr val="00B050"/>
                </a:solidFill>
              </a:rPr>
              <a:t>Why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err="1">
                <a:solidFill>
                  <a:srgbClr val="00B050"/>
                </a:solidFill>
              </a:rPr>
              <a:t>European</a:t>
            </a:r>
            <a:r>
              <a:rPr lang="pl-PL" b="1" dirty="0">
                <a:solidFill>
                  <a:srgbClr val="00B050"/>
                </a:solidFill>
              </a:rPr>
              <a:t> accreditation?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Independent accreditation body </a:t>
            </a:r>
            <a:endParaRPr lang="en-US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International </a:t>
            </a:r>
            <a:r>
              <a:rPr lang="pl-PL" sz="2000" b="0" dirty="0" err="1" smtClean="0"/>
              <a:t>cooperation</a:t>
            </a:r>
            <a:r>
              <a:rPr lang="pl-PL" sz="2000" b="0" dirty="0" smtClean="0"/>
              <a:t> </a:t>
            </a:r>
            <a:endParaRPr lang="en-US" sz="2000" b="0" dirty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Common</a:t>
            </a:r>
            <a:r>
              <a:rPr lang="pl-PL" sz="2000" b="0" dirty="0" smtClean="0"/>
              <a:t> „</a:t>
            </a:r>
            <a:r>
              <a:rPr lang="pl-PL" sz="2000" b="0" dirty="0" err="1" smtClean="0"/>
              <a:t>currency</a:t>
            </a:r>
            <a:r>
              <a:rPr lang="pl-PL" sz="2000" b="0" dirty="0" smtClean="0"/>
              <a:t>” (</a:t>
            </a:r>
            <a:r>
              <a:rPr lang="en-US" sz="2000" b="0" dirty="0" smtClean="0"/>
              <a:t>ECMEC</a:t>
            </a:r>
            <a:r>
              <a:rPr lang="pl-PL" sz="2000" b="0" dirty="0" smtClean="0"/>
              <a:t>)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E</a:t>
            </a:r>
            <a:r>
              <a:rPr lang="en-US" sz="2000" b="0" dirty="0" err="1"/>
              <a:t>xplicit</a:t>
            </a:r>
            <a:r>
              <a:rPr lang="en-US" sz="2000" b="0" dirty="0"/>
              <a:t> standards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0" dirty="0"/>
              <a:t>Enhanced transparency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0" dirty="0" smtClean="0"/>
              <a:t>Stimulus </a:t>
            </a:r>
            <a:r>
              <a:rPr lang="en-US" sz="2000" b="0" dirty="0"/>
              <a:t>for improvement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61655-D2B5-4975-82C3-569852422B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325" y="404664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B050"/>
                </a:solidFill>
              </a:rPr>
              <a:t>The </a:t>
            </a:r>
            <a:r>
              <a:rPr lang="pl-PL" b="1" dirty="0" err="1" smtClean="0">
                <a:solidFill>
                  <a:srgbClr val="00B050"/>
                </a:solidFill>
              </a:rPr>
              <a:t>process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Application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Three independent </a:t>
            </a:r>
            <a:r>
              <a:rPr lang="pl-PL" sz="2000" b="0" dirty="0" err="1" smtClean="0"/>
              <a:t>reviews</a:t>
            </a:r>
            <a:r>
              <a:rPr lang="pl-PL" sz="2000" b="0" dirty="0" smtClean="0"/>
              <a:t>: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b="0" dirty="0" smtClean="0"/>
              <a:t>UEMS EACCME (</a:t>
            </a:r>
            <a:r>
              <a:rPr lang="pl-PL" b="0" dirty="0" err="1" smtClean="0"/>
              <a:t>administrative</a:t>
            </a:r>
            <a:r>
              <a:rPr lang="pl-PL" b="0" dirty="0" smtClean="0"/>
              <a:t>)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b="0" dirty="0" err="1" smtClean="0"/>
              <a:t>Specialist</a:t>
            </a:r>
            <a:r>
              <a:rPr lang="pl-PL" b="0" dirty="0" smtClean="0"/>
              <a:t> </a:t>
            </a:r>
            <a:r>
              <a:rPr lang="pl-PL" b="0" dirty="0" err="1" smtClean="0"/>
              <a:t>Section</a:t>
            </a:r>
            <a:r>
              <a:rPr lang="pl-PL" b="0" dirty="0" smtClean="0"/>
              <a:t> </a:t>
            </a:r>
            <a:r>
              <a:rPr lang="pl-PL" b="0" dirty="0" err="1" smtClean="0"/>
              <a:t>or</a:t>
            </a:r>
            <a:r>
              <a:rPr lang="pl-PL" b="0" dirty="0" smtClean="0"/>
              <a:t> Board (</a:t>
            </a:r>
            <a:r>
              <a:rPr lang="pl-PL" b="0" dirty="0" err="1" smtClean="0"/>
              <a:t>specialist</a:t>
            </a:r>
            <a:r>
              <a:rPr lang="pl-PL" b="0" dirty="0" smtClean="0"/>
              <a:t>)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b="0" dirty="0" err="1" smtClean="0"/>
              <a:t>National</a:t>
            </a:r>
            <a:r>
              <a:rPr lang="pl-PL" b="0" dirty="0" smtClean="0"/>
              <a:t> Accreditation Authority (</a:t>
            </a:r>
            <a:r>
              <a:rPr lang="pl-PL" b="0" dirty="0" err="1" smtClean="0"/>
              <a:t>local</a:t>
            </a:r>
            <a:r>
              <a:rPr lang="pl-PL" b="0" dirty="0" smtClean="0"/>
              <a:t> </a:t>
            </a:r>
            <a:r>
              <a:rPr lang="pl-PL" b="0" dirty="0" err="1" smtClean="0"/>
              <a:t>requirements</a:t>
            </a:r>
            <a:r>
              <a:rPr lang="pl-PL" b="0" dirty="0" smtClean="0"/>
              <a:t>)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When</a:t>
            </a:r>
            <a:r>
              <a:rPr lang="pl-PL" sz="2000" b="0" dirty="0" smtClean="0"/>
              <a:t> ALL THREE </a:t>
            </a:r>
            <a:r>
              <a:rPr lang="pl-PL" sz="2000" b="0" dirty="0" err="1" smtClean="0"/>
              <a:t>assessments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are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positive</a:t>
            </a:r>
            <a:r>
              <a:rPr lang="pl-PL" sz="2000" b="0" dirty="0" smtClean="0"/>
              <a:t>: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Accreditation</a:t>
            </a:r>
            <a:endParaRPr lang="en-US" sz="2000" b="0" dirty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61655-D2B5-4975-82C3-569852422B4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19" y="501707"/>
            <a:ext cx="2274036" cy="208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325" y="404664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err="1" smtClean="0">
                <a:solidFill>
                  <a:srgbClr val="00B050"/>
                </a:solidFill>
              </a:rPr>
              <a:t>Principles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Event</a:t>
            </a:r>
            <a:r>
              <a:rPr lang="pl-PL" sz="2000" b="0" dirty="0" smtClean="0"/>
              <a:t> accreditation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Educational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value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Declarations</a:t>
            </a:r>
            <a:r>
              <a:rPr lang="pl-PL" sz="2000" b="0" dirty="0" smtClean="0"/>
              <a:t> of </a:t>
            </a:r>
            <a:r>
              <a:rPr lang="pl-PL" sz="2000" b="0" dirty="0" err="1" smtClean="0"/>
              <a:t>conflict</a:t>
            </a:r>
            <a:r>
              <a:rPr lang="pl-PL" sz="2000" b="0" dirty="0" smtClean="0"/>
              <a:t> of </a:t>
            </a:r>
            <a:r>
              <a:rPr lang="pl-PL" sz="2000" b="0" dirty="0" err="1" smtClean="0"/>
              <a:t>interest</a:t>
            </a:r>
            <a:r>
              <a:rPr lang="pl-PL" sz="2000" b="0" dirty="0"/>
              <a:t> </a:t>
            </a:r>
            <a:r>
              <a:rPr lang="pl-PL" sz="2000" b="0" dirty="0" smtClean="0"/>
              <a:t>– </a:t>
            </a:r>
            <a:r>
              <a:rPr lang="pl-PL" sz="2000" b="0" dirty="0" err="1" smtClean="0"/>
              <a:t>avoidance</a:t>
            </a:r>
            <a:r>
              <a:rPr lang="pl-PL" sz="2000" b="0" dirty="0" smtClean="0"/>
              <a:t> of </a:t>
            </a:r>
            <a:r>
              <a:rPr lang="pl-PL" sz="2000" b="0" dirty="0" err="1" smtClean="0"/>
              <a:t>bias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No influence by </a:t>
            </a:r>
            <a:r>
              <a:rPr lang="pl-PL" sz="2000" b="0" dirty="0" err="1" smtClean="0"/>
              <a:t>sponsors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Strict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separation</a:t>
            </a:r>
            <a:r>
              <a:rPr lang="pl-PL" sz="2000" b="0" dirty="0" smtClean="0"/>
              <a:t> from </a:t>
            </a:r>
            <a:r>
              <a:rPr lang="pl-PL" sz="2000" b="0" dirty="0" err="1" smtClean="0"/>
              <a:t>promotional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activities</a:t>
            </a:r>
            <a:r>
              <a:rPr lang="pl-PL" sz="2000" b="0" dirty="0" smtClean="0"/>
              <a:t> </a:t>
            </a:r>
            <a:endParaRPr lang="en-US" sz="2000" b="0" dirty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61655-D2B5-4975-82C3-569852422B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Wycinek ekranu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68" y="679301"/>
            <a:ext cx="2530120" cy="35798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4510">
            <a:off x="4574196" y="3528156"/>
            <a:ext cx="2704164" cy="8335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325" y="404664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err="1" smtClean="0">
                <a:solidFill>
                  <a:srgbClr val="00B050"/>
                </a:solidFill>
              </a:rPr>
              <a:t>Criteria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61655-D2B5-4975-82C3-569852422B4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822325" y="1100138"/>
            <a:ext cx="4541763" cy="376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800" b="1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Century Schoolbook" panose="02040604050505020304" pitchFamily="18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Live </a:t>
            </a:r>
            <a:r>
              <a:rPr lang="pl-PL" sz="2000" b="0" dirty="0" err="1" smtClean="0"/>
              <a:t>Educational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Events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sz="2000" b="0" dirty="0" smtClean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Description</a:t>
            </a:r>
            <a:r>
              <a:rPr lang="pl-PL" sz="2000" b="0" dirty="0" smtClean="0"/>
              <a:t> of the </a:t>
            </a:r>
            <a:r>
              <a:rPr lang="pl-PL" sz="2000" b="0" dirty="0" err="1" smtClean="0"/>
              <a:t>event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Details</a:t>
            </a:r>
            <a:r>
              <a:rPr lang="pl-PL" sz="2000" b="0" dirty="0" smtClean="0"/>
              <a:t> of the Provider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The </a:t>
            </a:r>
            <a:r>
              <a:rPr lang="pl-PL" sz="2000" b="0" dirty="0" err="1" smtClean="0"/>
              <a:t>Faculty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smtClean="0"/>
              <a:t>The </a:t>
            </a:r>
            <a:r>
              <a:rPr lang="pl-PL" sz="2000" b="0" dirty="0" err="1" smtClean="0"/>
              <a:t>Programme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Funding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Promotional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material</a:t>
            </a:r>
            <a:r>
              <a:rPr lang="pl-PL" sz="2000" b="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b="0" dirty="0" err="1" smtClean="0"/>
              <a:t>Review</a:t>
            </a:r>
            <a:r>
              <a:rPr lang="pl-PL" sz="2000" b="0" dirty="0" smtClean="0"/>
              <a:t> by </a:t>
            </a:r>
            <a:r>
              <a:rPr lang="pl-PL" sz="2000" b="0" dirty="0" err="1" smtClean="0"/>
              <a:t>Learners</a:t>
            </a:r>
            <a:r>
              <a:rPr lang="pl-PL" sz="2000" b="0" dirty="0" smtClean="0"/>
              <a:t> </a:t>
            </a:r>
            <a:endParaRPr lang="pl-PL" sz="2000" b="0" dirty="0"/>
          </a:p>
        </p:txBody>
      </p:sp>
      <p:sp>
        <p:nvSpPr>
          <p:cNvPr id="9" name="Prostokąt 8"/>
          <p:cNvSpPr/>
          <p:nvPr/>
        </p:nvSpPr>
        <p:spPr>
          <a:xfrm rot="1539978">
            <a:off x="4969061" y="3621766"/>
            <a:ext cx="1914435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/>
                <a:solidFill>
                  <a:schemeClr val="accent3"/>
                </a:solidFill>
                <a:effectLst/>
              </a:rPr>
              <a:t>26 </a:t>
            </a:r>
            <a:r>
              <a:rPr lang="pl-PL" sz="3600" b="1" cap="none" spc="0" dirty="0" err="1" smtClean="0">
                <a:ln/>
                <a:solidFill>
                  <a:schemeClr val="accent3"/>
                </a:solidFill>
                <a:effectLst/>
              </a:rPr>
              <a:t>items</a:t>
            </a:r>
            <a:endParaRPr lang="pl-PL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750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4447</TotalTime>
  <Words>332</Words>
  <Application>Microsoft Office PowerPoint</Application>
  <PresentationFormat>Presentazione su schermo (4:3)</PresentationFormat>
  <Paragraphs>152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Angles</vt:lpstr>
      <vt:lpstr>Office Theme</vt:lpstr>
      <vt:lpstr>Union europeenne des medecins specialistes</vt:lpstr>
      <vt:lpstr>Presentazione standard di PowerPoint</vt:lpstr>
      <vt:lpstr>Presentazione standard di PowerPoint</vt:lpstr>
      <vt:lpstr>Presentazione standard di PowerPoint</vt:lpstr>
      <vt:lpstr>UEMS EACCME</vt:lpstr>
      <vt:lpstr>Why European accreditation?</vt:lpstr>
      <vt:lpstr>The process</vt:lpstr>
      <vt:lpstr>Principles </vt:lpstr>
      <vt:lpstr>Criteria</vt:lpstr>
      <vt:lpstr>European CME/CPD</vt:lpstr>
      <vt:lpstr>Cooperation </vt:lpstr>
      <vt:lpstr>j</vt:lpstr>
    </vt:vector>
  </TitlesOfParts>
  <Company>Desktop Anywhere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UNION OF MEDICAL SPECIALISTS</dc:title>
  <dc:creator>Jean-Baptiste Rouffet</dc:creator>
  <cp:lastModifiedBy>tecno</cp:lastModifiedBy>
  <cp:revision>122</cp:revision>
  <cp:lastPrinted>2012-04-02T14:35:29Z</cp:lastPrinted>
  <dcterms:created xsi:type="dcterms:W3CDTF">2012-03-22T13:48:13Z</dcterms:created>
  <dcterms:modified xsi:type="dcterms:W3CDTF">2013-11-05T09:41:26Z</dcterms:modified>
</cp:coreProperties>
</file>