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65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DB09851-04C6-4C0C-9A55-E398BDACE96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80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1A9B40-6558-468E-8EE7-C6B2C7EF5E54}" type="slidenum">
              <a:rPr lang="it-IT"/>
              <a:pPr/>
              <a:t>1</a:t>
            </a:fld>
            <a:endParaRPr lang="it-IT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689C28-8671-4E77-965E-C4315AE010F9}" type="slidenum">
              <a:rPr lang="it-IT"/>
              <a:pPr/>
              <a:t>10</a:t>
            </a:fld>
            <a:endParaRPr lang="it-IT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FC5B18-1BAD-4651-99D0-602662E61D79}" type="slidenum">
              <a:rPr lang="it-IT"/>
              <a:pPr/>
              <a:t>11</a:t>
            </a:fld>
            <a:endParaRPr lang="it-IT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F8167-489F-47AB-8F1C-E221A0B334C8}" type="slidenum">
              <a:rPr lang="it-IT"/>
              <a:pPr/>
              <a:t>12</a:t>
            </a:fld>
            <a:endParaRPr lang="it-IT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8F63C4-5D5E-476F-9D16-22E96310937C}" type="slidenum">
              <a:rPr lang="it-IT"/>
              <a:pPr/>
              <a:t>13</a:t>
            </a:fld>
            <a:endParaRPr lang="it-IT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9C5E75-C0FF-43C5-8DF3-EE2B204A62DD}" type="slidenum">
              <a:rPr lang="it-IT"/>
              <a:pPr/>
              <a:t>14</a:t>
            </a:fld>
            <a:endParaRPr lang="it-IT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CAFE7-2E35-421D-9684-5C2FCCB86989}" type="slidenum">
              <a:rPr lang="it-IT"/>
              <a:pPr/>
              <a:t>15</a:t>
            </a:fld>
            <a:endParaRPr lang="it-IT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BE4910-E31C-4060-BC1C-70225D2C082F}" type="slidenum">
              <a:rPr lang="it-IT"/>
              <a:pPr/>
              <a:t>16</a:t>
            </a:fld>
            <a:endParaRPr lang="it-IT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599339-9458-417D-B247-4320AA4A2D6C}" type="slidenum">
              <a:rPr lang="it-IT"/>
              <a:pPr/>
              <a:t>17</a:t>
            </a:fld>
            <a:endParaRPr lang="it-IT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59E137-D5E4-405F-8966-3F374117CD64}" type="slidenum">
              <a:rPr lang="it-IT"/>
              <a:pPr/>
              <a:t>18</a:t>
            </a:fld>
            <a:endParaRPr lang="it-IT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395468-22BE-4001-9835-B9EA4F3AD154}" type="slidenum">
              <a:rPr lang="it-IT"/>
              <a:pPr/>
              <a:t>19</a:t>
            </a:fld>
            <a:endParaRPr lang="it-IT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5C636C-950B-40C4-B8AB-33F2014A42DE}" type="slidenum">
              <a:rPr lang="it-IT"/>
              <a:pPr/>
              <a:t>2</a:t>
            </a:fld>
            <a:endParaRPr lang="it-IT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D9EAB9-B2D3-41BC-AED8-C04980B3A6B4}" type="slidenum">
              <a:rPr lang="it-IT"/>
              <a:pPr/>
              <a:t>20</a:t>
            </a:fld>
            <a:endParaRPr lang="it-IT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3A3BCB-2250-4FFD-805D-5179C6224485}" type="slidenum">
              <a:rPr lang="it-IT"/>
              <a:pPr/>
              <a:t>21</a:t>
            </a:fld>
            <a:endParaRPr lang="it-IT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EAF00D-E713-4165-A979-E1C834B2D9CE}" type="slidenum">
              <a:rPr lang="it-IT"/>
              <a:pPr/>
              <a:t>3</a:t>
            </a:fld>
            <a:endParaRPr lang="it-IT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64C7A-E4F5-4A26-850E-100EC0CFB31A}" type="slidenum">
              <a:rPr lang="it-IT"/>
              <a:pPr/>
              <a:t>4</a:t>
            </a:fld>
            <a:endParaRPr lang="it-IT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D51AE-5603-4A08-99E3-D041160FBC96}" type="slidenum">
              <a:rPr lang="it-IT"/>
              <a:pPr/>
              <a:t>5</a:t>
            </a:fld>
            <a:endParaRPr lang="it-IT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4860E0-B7CB-4C1D-976D-D30F9F087444}" type="slidenum">
              <a:rPr lang="it-IT"/>
              <a:pPr/>
              <a:t>6</a:t>
            </a:fld>
            <a:endParaRPr lang="it-IT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4097BE-22FC-408C-9159-E81323A46A64}" type="slidenum">
              <a:rPr lang="it-IT"/>
              <a:pPr/>
              <a:t>7</a:t>
            </a:fld>
            <a:endParaRPr lang="it-IT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378BE-807E-403E-8923-D19EFE5C5D4B}" type="slidenum">
              <a:rPr lang="it-IT"/>
              <a:pPr/>
              <a:t>8</a:t>
            </a:fld>
            <a:endParaRPr lang="it-IT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36C591-61BA-41DF-8D50-03D9B0B83EC8}" type="slidenum">
              <a:rPr lang="it-IT"/>
              <a:pPr/>
              <a:t>9</a:t>
            </a:fld>
            <a:endParaRPr lang="it-IT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B4C87C-3A45-4EC6-958B-F1D57B80A3E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56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78FB45-8B40-4793-9030-A6503C24895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5363" cy="6446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6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7D9085-CD6E-415A-879E-1932BC99BE9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0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6113" cy="511175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fld id="{A44012DB-0834-4159-BF69-8DEBB075603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28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6D1375-A640-4C3E-AABA-F44B1D6EC7B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2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48B553-8C35-4408-B4B1-51D7A88BE55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1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03D0AA-42DB-4A26-812A-5BDAE4A6251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44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8AB1C7-0182-41F6-BBCD-C7143AA6B5A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01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DD0F30-A93B-4714-B653-FF8E53AF022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2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58E813-7273-4DFF-9059-978F1D39C4F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8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5E2E7-B546-4955-9029-84A2743BC9D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49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9D625D-AAE7-465D-BC39-793DB15E1D7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8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145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8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61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8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2165B76-1C41-44FF-94AD-7B4BFD4BEB5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9067800" cy="4986338"/>
          </a:xfrm>
          <a:ln/>
        </p:spPr>
        <p:txBody>
          <a:bodyPr/>
          <a:lstStyle/>
          <a:p>
            <a:pPr marL="342900"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700" b="1">
                <a:solidFill>
                  <a:srgbClr val="004586"/>
                </a:solidFill>
                <a:latin typeface="Tahoma" pitchFamily="32" charset="0"/>
              </a:rPr>
              <a:t>Contributo delle Istituzioni allo sviluppo della FAD:</a:t>
            </a:r>
            <a:r>
              <a:rPr lang="it-IT" sz="2600" b="1">
                <a:solidFill>
                  <a:srgbClr val="004586"/>
                </a:solidFill>
                <a:latin typeface="Tahoma" pitchFamily="32" charset="0"/>
              </a:rPr>
              <a:t> </a:t>
            </a:r>
          </a:p>
          <a:p>
            <a:pPr marL="342900"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004586"/>
                </a:solidFill>
                <a:latin typeface="Tahoma" pitchFamily="32" charset="0"/>
              </a:rPr>
              <a:t>il programma FADINMED</a:t>
            </a:r>
          </a:p>
          <a:p>
            <a:pPr marL="342900"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4800" b="1">
              <a:solidFill>
                <a:srgbClr val="004586"/>
              </a:solidFill>
              <a:latin typeface="Tahoma" pitchFamily="3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750" y="6659563"/>
            <a:ext cx="9180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sz="2000">
                <a:cs typeface="Arial" charset="0"/>
              </a:rPr>
              <a:t>5a Conferenza Nazionale sulla Formazione Continua in Medicina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sz="2000">
                <a:cs typeface="Arial" charset="0"/>
              </a:rPr>
              <a:t>Roma, 5 novembre 2013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sz="2000"/>
              <a:t>Pietro Dri – Zadig editore  – dri@zadig.it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63525"/>
            <a:ext cx="3132138" cy="779463"/>
          </a:xfrm>
          <a:ln/>
        </p:spPr>
        <p:txBody>
          <a:bodyPr tIns="38880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Senza età</a:t>
            </a:r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35038" y="395288"/>
            <a:ext cx="8850312" cy="7196137"/>
            <a:chOff x="589" y="249"/>
            <a:chExt cx="5575" cy="4533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2404"/>
              <a:ext cx="4079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49"/>
              <a:ext cx="4079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589" y="2381"/>
              <a:ext cx="1358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 anchor="ctr" anchorCtr="1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  <a:latin typeface="Tahoma" pitchFamily="32" charset="0"/>
                </a:rPr>
                <a:t>Medici</a:t>
              </a:r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590" y="4399"/>
              <a:ext cx="1358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 anchor="ctr" anchorCtr="1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  <a:latin typeface="Tahoma" pitchFamily="32" charset="0"/>
                </a:rPr>
                <a:t>Infermieri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Partecipanti e crediti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124075"/>
            <a:ext cx="93599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Rilevanza rispetto alle necessità di aggiornamento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22275" y="1614488"/>
            <a:ext cx="9688513" cy="5886450"/>
            <a:chOff x="266" y="1017"/>
            <a:chExt cx="6103" cy="3708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266" y="1017"/>
              <a:ext cx="6103" cy="3708"/>
              <a:chOff x="266" y="1017"/>
              <a:chExt cx="6103" cy="3708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3129" y="2154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4" r:id="rId4" imgW="5145480" imgH="4083120" progId="">
                      <p:embed/>
                    </p:oleObj>
                  </mc:Choice>
                  <mc:Fallback>
                    <p:oleObj r:id="rId4" imgW="5145480" imgH="408312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9" y="2154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266" y="1017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5" r:id="rId6" imgW="5145480" imgH="4083120" progId="">
                      <p:embed/>
                    </p:oleObj>
                  </mc:Choice>
                  <mc:Fallback>
                    <p:oleObj r:id="rId6" imgW="5145480" imgH="408312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" y="1017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Qualità educativa del modello formativo</a:t>
            </a: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420688" y="1612900"/>
            <a:ext cx="9690100" cy="5888038"/>
            <a:chOff x="265" y="1016"/>
            <a:chExt cx="6104" cy="3709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265" y="1016"/>
              <a:ext cx="6104" cy="3709"/>
              <a:chOff x="265" y="1016"/>
              <a:chExt cx="6104" cy="3709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265" y="1016"/>
              <a:ext cx="3414" cy="29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8" r:id="rId4" imgW="5421600" imgH="4628160" progId="">
                      <p:embed/>
                    </p:oleObj>
                  </mc:Choice>
                  <mc:Fallback>
                    <p:oleObj r:id="rId4" imgW="5421600" imgH="462816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" y="1016"/>
                            <a:ext cx="3414" cy="291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3129" y="2154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9" r:id="rId6" imgW="5145480" imgH="4083120" progId="">
                      <p:embed/>
                    </p:oleObj>
                  </mc:Choice>
                  <mc:Fallback>
                    <p:oleObj r:id="rId6" imgW="5145480" imgH="408312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9" y="2154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Efficacia per la formazione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20688" y="1260475"/>
            <a:ext cx="9690100" cy="6240463"/>
            <a:chOff x="265" y="794"/>
            <a:chExt cx="6104" cy="3931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3129" y="2154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r:id="rId4" imgW="5145480" imgH="4083120" progId="">
                    <p:embed/>
                  </p:oleObj>
                </mc:Choice>
                <mc:Fallback>
                  <p:oleObj r:id="rId4" imgW="5145480" imgH="408312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2154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265" y="794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r:id="rId6" imgW="5145120" imgH="4083480" progId="">
                    <p:embed/>
                  </p:oleObj>
                </mc:Choice>
                <mc:Fallback>
                  <p:oleObj r:id="rId6" imgW="5145120" imgH="408348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794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Utilità del corso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20688" y="1612900"/>
            <a:ext cx="9690100" cy="5888038"/>
            <a:chOff x="265" y="1016"/>
            <a:chExt cx="6104" cy="3709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265" y="1016"/>
              <a:ext cx="6104" cy="3709"/>
              <a:chOff x="265" y="1016"/>
              <a:chExt cx="6104" cy="3709"/>
            </a:xfrm>
          </p:grpSpPr>
          <p:graphicFrame>
            <p:nvGraphicFramePr>
              <p:cNvPr id="17412" name="Object 4"/>
              <p:cNvGraphicFramePr>
                <a:graphicFrameLocks noChangeAspect="1"/>
              </p:cNvGraphicFramePr>
              <p:nvPr/>
            </p:nvGraphicFramePr>
            <p:xfrm>
              <a:off x="3129" y="2154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6" r:id="rId4" imgW="5145480" imgH="4083120" progId="">
                      <p:embed/>
                    </p:oleObj>
                  </mc:Choice>
                  <mc:Fallback>
                    <p:oleObj r:id="rId4" imgW="5145480" imgH="408312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9" y="2154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13" name="Object 5"/>
              <p:cNvGraphicFramePr>
                <a:graphicFrameLocks noChangeAspect="1"/>
              </p:cNvGraphicFramePr>
              <p:nvPr/>
            </p:nvGraphicFramePr>
            <p:xfrm>
              <a:off x="265" y="1016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7" r:id="rId6" imgW="5145120" imgH="4083480" progId="">
                      <p:embed/>
                    </p:oleObj>
                  </mc:Choice>
                  <mc:Fallback>
                    <p:oleObj r:id="rId6" imgW="5145120" imgH="408348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" y="1016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Modifica delle conoscenze precedenti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20688" y="1612900"/>
            <a:ext cx="9690100" cy="5888038"/>
            <a:chOff x="265" y="1016"/>
            <a:chExt cx="6104" cy="3709"/>
          </a:xfrm>
        </p:grpSpPr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3129" y="2154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r:id="rId4" imgW="5145480" imgH="4083120" progId="">
                    <p:embed/>
                  </p:oleObj>
                </mc:Choice>
                <mc:Fallback>
                  <p:oleObj r:id="rId4" imgW="5145480" imgH="408312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2154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265" y="1016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r:id="rId6" imgW="5145120" imgH="4083480" progId="">
                    <p:embed/>
                  </p:oleObj>
                </mc:Choice>
                <mc:Fallback>
                  <p:oleObj r:id="rId6" imgW="5145120" imgH="408348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1016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Applicabilità delle informazioni nella pratica quotidiana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20688" y="1612900"/>
            <a:ext cx="9690100" cy="5888038"/>
            <a:chOff x="265" y="1016"/>
            <a:chExt cx="6104" cy="3709"/>
          </a:xfrm>
        </p:grpSpPr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3129" y="2154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r:id="rId4" imgW="5145480" imgH="4083120" progId="">
                    <p:embed/>
                  </p:oleObj>
                </mc:Choice>
                <mc:Fallback>
                  <p:oleObj r:id="rId4" imgW="5145480" imgH="408312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2154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65" y="1016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r:id="rId6" imgW="5145120" imgH="4083480" progId="">
                    <p:embed/>
                  </p:oleObj>
                </mc:Choice>
                <mc:Fallback>
                  <p:oleObj r:id="rId6" imgW="5145120" imgH="408348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1016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Facilità d’uso del sistema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20688" y="1612900"/>
            <a:ext cx="9690100" cy="5888038"/>
            <a:chOff x="265" y="1016"/>
            <a:chExt cx="6104" cy="3709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265" y="1016"/>
              <a:ext cx="6104" cy="3709"/>
              <a:chOff x="265" y="1016"/>
              <a:chExt cx="6104" cy="3709"/>
            </a:xfrm>
          </p:grpSpPr>
          <p:graphicFrame>
            <p:nvGraphicFramePr>
              <p:cNvPr id="20484" name="Object 4"/>
              <p:cNvGraphicFramePr>
                <a:graphicFrameLocks noChangeAspect="1"/>
              </p:cNvGraphicFramePr>
              <p:nvPr/>
            </p:nvGraphicFramePr>
            <p:xfrm>
              <a:off x="3129" y="2154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8" r:id="rId4" imgW="5145480" imgH="4083120" progId="">
                      <p:embed/>
                    </p:oleObj>
                  </mc:Choice>
                  <mc:Fallback>
                    <p:oleObj r:id="rId4" imgW="5145480" imgH="408312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9" y="2154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5" name="Object 5"/>
              <p:cNvGraphicFramePr>
                <a:graphicFrameLocks noChangeAspect="1"/>
              </p:cNvGraphicFramePr>
              <p:nvPr/>
            </p:nvGraphicFramePr>
            <p:xfrm>
              <a:off x="265" y="1016"/>
              <a:ext cx="3240" cy="2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9" r:id="rId6" imgW="5145120" imgH="4083480" progId="">
                      <p:embed/>
                    </p:oleObj>
                  </mc:Choice>
                  <mc:Fallback>
                    <p:oleObj r:id="rId6" imgW="5145120" imgH="4083480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" y="1016"/>
                            <a:ext cx="3240" cy="2571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Utilità dei forum di discussione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20688" y="1612900"/>
            <a:ext cx="9690100" cy="5888038"/>
            <a:chOff x="265" y="1016"/>
            <a:chExt cx="6104" cy="3709"/>
          </a:xfrm>
        </p:grpSpPr>
        <p:graphicFrame>
          <p:nvGraphicFramePr>
            <p:cNvPr id="21507" name="Object 3"/>
            <p:cNvGraphicFramePr>
              <a:graphicFrameLocks noChangeAspect="1"/>
            </p:cNvGraphicFramePr>
            <p:nvPr/>
          </p:nvGraphicFramePr>
          <p:xfrm>
            <a:off x="3129" y="2154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r:id="rId4" imgW="5145480" imgH="4083120" progId="">
                    <p:embed/>
                  </p:oleObj>
                </mc:Choice>
                <mc:Fallback>
                  <p:oleObj r:id="rId4" imgW="5145480" imgH="408312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2154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265" y="1016"/>
            <a:ext cx="32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r:id="rId6" imgW="5145120" imgH="4083480" progId="">
                    <p:embed/>
                  </p:oleObj>
                </mc:Choice>
                <mc:Fallback>
                  <p:oleObj r:id="rId6" imgW="5145120" imgH="408348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1016"/>
                          <a:ext cx="3240" cy="257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3969" y="1134"/>
              <a:ext cx="2039" cy="452"/>
            </a:xfrm>
            <a:prstGeom prst="roundRect">
              <a:avLst>
                <a:gd name="adj" fmla="val 2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329.253 questionari raccolti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093788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4586"/>
                </a:solidFill>
              </a:rPr>
              <a:t>www.fadinmed.it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95288" y="2152650"/>
            <a:ext cx="9283700" cy="5151438"/>
            <a:chOff x="249" y="1356"/>
            <a:chExt cx="5848" cy="324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1361"/>
              <a:ext cx="2151" cy="1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2449"/>
              <a:ext cx="2151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1356"/>
              <a:ext cx="2151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56"/>
              <a:ext cx="2151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3538"/>
              <a:ext cx="2151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556"/>
              <a:ext cx="2151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49" y="1791"/>
              <a:ext cx="451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2010</a:t>
              </a:r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49" y="2835"/>
              <a:ext cx="451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2011</a:t>
              </a:r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249" y="3946"/>
              <a:ext cx="451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2012</a:t>
              </a:r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5646" y="1791"/>
              <a:ext cx="451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2012</a:t>
              </a:r>
            </a:p>
          </p:txBody>
        </p: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5646" y="2835"/>
              <a:ext cx="451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2013</a:t>
              </a:r>
            </a:p>
          </p:txBody>
        </p:sp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5646" y="3946"/>
              <a:ext cx="451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</a:rPr>
                <a:t>2013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6212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I commenti dei partecipanti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900113" y="1979613"/>
            <a:ext cx="8275637" cy="4675187"/>
            <a:chOff x="567" y="1247"/>
            <a:chExt cx="5213" cy="2945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47"/>
              <a:ext cx="5213" cy="2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1988" y="3778"/>
              <a:ext cx="2360" cy="414"/>
              <a:chOff x="1988" y="3778"/>
              <a:chExt cx="2360" cy="414"/>
            </a:xfrm>
          </p:grpSpPr>
          <p:pic>
            <p:nvPicPr>
              <p:cNvPr id="2253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" y="3778"/>
                <a:ext cx="2360" cy="362"/>
              </a:xfrm>
              <a:prstGeom prst="rect">
                <a:avLst/>
              </a:prstGeom>
              <a:solidFill>
                <a:srgbClr val="0045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2002" y="3788"/>
                <a:ext cx="2338" cy="404"/>
              </a:xfrm>
              <a:prstGeom prst="rect">
                <a:avLst/>
              </a:prstGeom>
              <a:solidFill>
                <a:srgbClr val="0045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algn="ctr"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it-IT" b="1">
                    <a:solidFill>
                      <a:srgbClr val="FFFFFF"/>
                    </a:solidFill>
                    <a:latin typeface="Tahoma" pitchFamily="32" charset="0"/>
                  </a:rPr>
                  <a:t>Commenti giunti in redazione:</a:t>
                </a:r>
              </a:p>
              <a:p>
                <a:pPr algn="ctr"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it-IT" b="1">
                    <a:solidFill>
                      <a:srgbClr val="FFFFFF"/>
                    </a:solidFill>
                    <a:latin typeface="Tahoma" pitchFamily="32" charset="0"/>
                  </a:rPr>
                  <a:t> 117.035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4975" y="328613"/>
            <a:ext cx="90725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it-IT" sz="4400" b="1">
                <a:solidFill>
                  <a:srgbClr val="004586"/>
                </a:solidFill>
                <a:latin typeface="Tahoma" pitchFamily="32" charset="0"/>
              </a:rPr>
              <a:t>Gli aggettivi usati per il corso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317625" y="2243138"/>
            <a:ext cx="7858125" cy="5130800"/>
            <a:chOff x="830" y="1413"/>
            <a:chExt cx="4950" cy="3232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830" y="1413"/>
              <a:ext cx="1584" cy="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38138" indent="-338138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Utile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Divertente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Favoloso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Interessante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Da ripetere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Comodo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Efficace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Eccellente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Ottimo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Interattivo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Impegnativo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Magnifico</a:t>
              </a:r>
            </a:p>
            <a:p>
              <a:pPr hangingPunct="1">
                <a:lnSpc>
                  <a:spcPct val="90000"/>
                </a:lnSpc>
                <a:spcBef>
                  <a:spcPts val="400"/>
                </a:spcBef>
                <a:buClrTx/>
                <a:buFontTx/>
                <a:buNone/>
              </a:pPr>
              <a:endParaRPr lang="it-IT" sz="1600">
                <a:latin typeface="Calibri" pitchFamily="32" charset="0"/>
              </a:endParaRPr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418" y="1421"/>
              <a:ext cx="1711" cy="3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38138" indent="-338138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Stupendo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Stimolante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Ben strutturato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Di facile uso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Gratuito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Educativo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Soddisfacente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Istruttivo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Completo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Bello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Flessibile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Font typeface="Arial" charset="0"/>
                <a:buChar char="•"/>
              </a:pPr>
              <a:r>
                <a:rPr lang="it-IT" sz="1600">
                  <a:latin typeface="Calibri" pitchFamily="32" charset="0"/>
                </a:rPr>
                <a:t>Indispensabile</a:t>
              </a: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196" y="1427"/>
              <a:ext cx="1584" cy="3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38138" indent="-338138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Intelligente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Innovativo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Esauriente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Costruttivo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Formativo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Esaustivo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Valido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Pratico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Chiaro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Importante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Positivo</a:t>
              </a:r>
            </a:p>
            <a:p>
              <a:pPr hangingPunct="1">
                <a:lnSpc>
                  <a:spcPct val="90000"/>
                </a:lnSpc>
                <a:spcBef>
                  <a:spcPts val="1000"/>
                </a:spcBef>
                <a:buClr>
                  <a:srgbClr val="C0504D"/>
                </a:buClr>
                <a:buSzPct val="80000"/>
                <a:buFont typeface="Calibri" pitchFamily="32" charset="0"/>
                <a:buChar char="•"/>
              </a:pPr>
              <a:r>
                <a:rPr lang="it-IT" sz="1600">
                  <a:latin typeface="Calibri" pitchFamily="32" charset="0"/>
                </a:rPr>
                <a:t>Coinvolgente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Gli operatori iscritti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339975"/>
            <a:ext cx="8820150" cy="39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Visite da tutto il mondo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00225"/>
            <a:ext cx="8139113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La distribuzione in Italia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19250"/>
            <a:ext cx="5789613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66675"/>
            <a:ext cx="9070975" cy="1263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Una formazione senza luogo</a:t>
            </a:r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0975" y="1800225"/>
            <a:ext cx="9678988" cy="4908550"/>
            <a:chOff x="114" y="1134"/>
            <a:chExt cx="6097" cy="309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179"/>
              <a:ext cx="3399" cy="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134"/>
              <a:ext cx="2604" cy="3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250825" y="530225"/>
            <a:ext cx="9447213" cy="6881813"/>
            <a:chOff x="158" y="334"/>
            <a:chExt cx="5951" cy="433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334"/>
              <a:ext cx="4079" cy="2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445"/>
              <a:ext cx="4079" cy="2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58" y="1020"/>
              <a:ext cx="1358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 anchor="ctr" anchorCtr="1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  <a:latin typeface="Tahoma" pitchFamily="32" charset="0"/>
                </a:rPr>
                <a:t>Medici</a:t>
              </a: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58" y="2880"/>
              <a:ext cx="1358" cy="224"/>
            </a:xfrm>
            <a:prstGeom prst="roundRect">
              <a:avLst>
                <a:gd name="adj" fmla="val 44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 anchor="ctr" anchorCtr="1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4586"/>
                  </a:solidFill>
                  <a:latin typeface="Tahoma" pitchFamily="32" charset="0"/>
                </a:rPr>
                <a:t>Infermieri</a:t>
              </a:r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74613"/>
            <a:ext cx="4681537" cy="1285875"/>
          </a:xfrm>
          <a:solidFill>
            <a:srgbClr val="FFFFFF"/>
          </a:solidFill>
          <a:ln/>
        </p:spPr>
        <p:txBody>
          <a:bodyPr tIns="38880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Una formazione senza tempo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Che cosa accade ogni secondo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0"/>
            <a:ext cx="9359900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0525"/>
            <a:ext cx="9070975" cy="12636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4586"/>
                </a:solidFill>
                <a:latin typeface="Tahoma" pitchFamily="32" charset="0"/>
              </a:rPr>
              <a:t>Che cosa accade in un anno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61950" y="2278063"/>
            <a:ext cx="9355138" cy="4664075"/>
            <a:chOff x="228" y="1435"/>
            <a:chExt cx="5893" cy="293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1435"/>
              <a:ext cx="5893" cy="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770"/>
              <a:ext cx="3276" cy="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217</Words>
  <Application>Microsoft Office PowerPoint</Application>
  <PresentationFormat>Personalizzato</PresentationFormat>
  <Paragraphs>102</Paragraphs>
  <Slides>21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Arial Unicode MS</vt:lpstr>
      <vt:lpstr>Tahoma</vt:lpstr>
      <vt:lpstr>Calibri</vt:lpstr>
      <vt:lpstr>Tema di Office</vt:lpstr>
      <vt:lpstr>Presentazione standard di PowerPoint</vt:lpstr>
      <vt:lpstr>www.fadinmed.it</vt:lpstr>
      <vt:lpstr>Gli operatori iscritti</vt:lpstr>
      <vt:lpstr>Visite da tutto il mondo</vt:lpstr>
      <vt:lpstr>La distribuzione in Italia</vt:lpstr>
      <vt:lpstr>Una formazione senza luogo</vt:lpstr>
      <vt:lpstr>Una formazione senza tempo</vt:lpstr>
      <vt:lpstr>Che cosa accade ogni secondo</vt:lpstr>
      <vt:lpstr>Che cosa accade in un anno</vt:lpstr>
      <vt:lpstr>Senza età</vt:lpstr>
      <vt:lpstr>Partecipanti e crediti</vt:lpstr>
      <vt:lpstr>Rilevanza rispetto alle necessità di aggiornamento</vt:lpstr>
      <vt:lpstr>Qualità educativa del modello formativo</vt:lpstr>
      <vt:lpstr>Efficacia per la formazione</vt:lpstr>
      <vt:lpstr>Utilità del corso</vt:lpstr>
      <vt:lpstr>Modifica delle conoscenze precedenti</vt:lpstr>
      <vt:lpstr>Applicabilità delle informazioni nella pratica quotidiana</vt:lpstr>
      <vt:lpstr>Facilità d’uso del sistema</vt:lpstr>
      <vt:lpstr>Utilità dei forum di discussione</vt:lpstr>
      <vt:lpstr>I commenti dei partecipanti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 Dri</dc:creator>
  <cp:lastModifiedBy>tecno</cp:lastModifiedBy>
  <cp:revision>2</cp:revision>
  <cp:lastPrinted>1601-01-01T00:00:00Z</cp:lastPrinted>
  <dcterms:created xsi:type="dcterms:W3CDTF">2013-10-31T09:15:39Z</dcterms:created>
  <dcterms:modified xsi:type="dcterms:W3CDTF">2013-11-05T07:53:54Z</dcterms:modified>
</cp:coreProperties>
</file>