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18E7-027E-4C60-9381-D8503C5E6ED8}" type="datetimeFigureOut">
              <a:rPr lang="it-IT" smtClean="0"/>
              <a:pPr/>
              <a:t>04/11/2013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3541B-5F18-4517-B8AC-0DA49200892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ciana\Desktop\simulazione%20medica\casi%20simul%20%20asl%20na2%20nord\emergenze%20in%20sala%20parto%205%5e.wmv" TargetMode="Externa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/>
          <a:p>
            <a:r>
              <a:rPr lang="it-IT" dirty="0" err="1" smtClean="0">
                <a:solidFill>
                  <a:srgbClr val="00B0F0"/>
                </a:solidFill>
              </a:rPr>
              <a:t>Medical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Simulation</a:t>
            </a:r>
            <a:r>
              <a:rPr lang="it-IT" dirty="0" smtClean="0">
                <a:solidFill>
                  <a:srgbClr val="00B0F0"/>
                </a:solidFill>
              </a:rPr>
              <a:t>:</a:t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> stato dell’arte ed esperienze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5105400"/>
            <a:ext cx="3168352" cy="17526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00B050"/>
                </a:solidFill>
              </a:rPr>
              <a:t>L. </a:t>
            </a:r>
            <a:r>
              <a:rPr lang="it-IT" sz="2000" dirty="0" err="1" smtClean="0">
                <a:solidFill>
                  <a:srgbClr val="00B050"/>
                </a:solidFill>
              </a:rPr>
              <a:t>Langella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</a:p>
          <a:p>
            <a:endParaRPr lang="it-IT" sz="1800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10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olore IRC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rcRect/>
          <a:stretch>
            <a:fillRect/>
          </a:stretch>
        </p:blipFill>
        <p:spPr bwMode="auto">
          <a:xfrm>
            <a:off x="7956376" y="2924944"/>
            <a:ext cx="762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6689" y="4177142"/>
            <a:ext cx="3767311" cy="268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B050"/>
                </a:solidFill>
              </a:rPr>
              <a:t>Italian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Resuscitation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err="1" smtClean="0">
                <a:solidFill>
                  <a:srgbClr val="00B050"/>
                </a:solidFill>
              </a:rPr>
              <a:t>Council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it-IT" dirty="0" smtClean="0">
                <a:solidFill>
                  <a:srgbClr val="00B0F0"/>
                </a:solidFill>
              </a:rPr>
              <a:t>IRC (</a:t>
            </a:r>
            <a:r>
              <a:rPr lang="it-IT" dirty="0" err="1" smtClean="0">
                <a:solidFill>
                  <a:srgbClr val="00B0F0"/>
                </a:solidFill>
              </a:rPr>
              <a:t>Italian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Resuscitation</a:t>
            </a:r>
            <a:r>
              <a:rPr lang="it-IT" dirty="0" smtClean="0">
                <a:solidFill>
                  <a:srgbClr val="00B0F0"/>
                </a:solidFill>
              </a:rPr>
              <a:t> </a:t>
            </a:r>
            <a:r>
              <a:rPr lang="it-IT" dirty="0" err="1" smtClean="0">
                <a:solidFill>
                  <a:srgbClr val="00B0F0"/>
                </a:solidFill>
              </a:rPr>
              <a:t>Council</a:t>
            </a:r>
            <a:r>
              <a:rPr lang="it-IT" dirty="0" smtClean="0">
                <a:solidFill>
                  <a:srgbClr val="00B0F0"/>
                </a:solidFill>
              </a:rPr>
              <a:t>), Gruppo Italiano per la Rianimazione Cardiopolmonare, nasce nell’ottobre del 1994 con lo scopo primario di diffondere la cultura e l’organizzazione della rianimazione cardiopolmonare in Italia.</a:t>
            </a:r>
            <a:endParaRPr lang="it-IT" dirty="0">
              <a:solidFill>
                <a:srgbClr val="00B0F0"/>
              </a:solidFill>
            </a:endParaRPr>
          </a:p>
        </p:txBody>
      </p:sp>
      <p:pic>
        <p:nvPicPr>
          <p:cNvPr id="5" name="Immagine 4" descr="DSC_00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25144"/>
            <a:ext cx="2843808" cy="159964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23528" y="6309320"/>
            <a:ext cx="222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/>
              <a:t>2007    a cura di F. Semeraro</a:t>
            </a:r>
            <a:endParaRPr lang="it-IT" sz="1400" dirty="0"/>
          </a:p>
        </p:txBody>
      </p:sp>
      <p:pic>
        <p:nvPicPr>
          <p:cNvPr id="7" name="Immagine 6" descr="DSCN0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969060"/>
            <a:ext cx="3230128" cy="242259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724128" y="6488668"/>
            <a:ext cx="307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 maggio 2010 – Bologna - HFS</a:t>
            </a:r>
            <a:endParaRPr lang="it-IT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err="1" smtClean="0"/>
              <a:t>Medical</a:t>
            </a:r>
            <a:r>
              <a:rPr lang="it-IT" dirty="0" smtClean="0"/>
              <a:t> </a:t>
            </a:r>
            <a:r>
              <a:rPr lang="it-IT" dirty="0" err="1" smtClean="0"/>
              <a:t>Simulation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>Tipologie eventi  formativi </a:t>
            </a:r>
            <a:endParaRPr lang="it-IT" dirty="0"/>
          </a:p>
        </p:txBody>
      </p:sp>
      <p:pic>
        <p:nvPicPr>
          <p:cNvPr id="16386" name="Picture 2" descr="C:\Users\Luciana\Desktop\Foto e filmati\foto rcp\IMGP7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1872208" cy="1843805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2699792" y="1700808"/>
            <a:ext cx="2356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Low Fidelity </a:t>
            </a:r>
            <a:r>
              <a:rPr lang="it-IT" dirty="0" err="1" smtClean="0"/>
              <a:t>Simulation</a:t>
            </a:r>
            <a:endParaRPr lang="it-IT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04864"/>
            <a:ext cx="1883991" cy="173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Luciana\Pictures\vlcsnap-2013-11-03-11h47m25s9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492896" cy="1994317"/>
          </a:xfrm>
          <a:prstGeom prst="rect">
            <a:avLst/>
          </a:prstGeom>
          <a:noFill/>
        </p:spPr>
      </p:pic>
      <p:pic>
        <p:nvPicPr>
          <p:cNvPr id="16389" name="Picture 5" descr="C:\Users\Luciana\Pictures\vlcsnap-2013-11-03-11h53m56s1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365104"/>
            <a:ext cx="2880320" cy="2160240"/>
          </a:xfrm>
          <a:prstGeom prst="rect">
            <a:avLst/>
          </a:prstGeom>
          <a:noFill/>
        </p:spPr>
      </p:pic>
      <p:pic>
        <p:nvPicPr>
          <p:cNvPr id="16390" name="Picture 6" descr="C:\Users\Luciana\Pictures\vlcsnap-2013-11-03-12h34m07s3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3225552" cy="2419164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707904" y="4653136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“Full scale “</a:t>
            </a:r>
          </a:p>
          <a:p>
            <a:r>
              <a:rPr lang="it-IT" dirty="0" smtClean="0"/>
              <a:t>High Fidelity </a:t>
            </a:r>
          </a:p>
          <a:p>
            <a:r>
              <a:rPr lang="it-IT" dirty="0" err="1" smtClean="0"/>
              <a:t>Simulation</a:t>
            </a:r>
            <a:endParaRPr lang="it-IT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Esperienze formative di simulazione m.  </a:t>
            </a:r>
            <a:endParaRPr lang="it-IT" dirty="0">
              <a:solidFill>
                <a:srgbClr val="00B050"/>
              </a:solidFill>
            </a:endParaRPr>
          </a:p>
        </p:txBody>
      </p:sp>
      <p:pic>
        <p:nvPicPr>
          <p:cNvPr id="2050" name="Picture 2" descr="http://www.misericordie.it/misericordie/modules/mod_mappa_italia/images/blu/italia_Ital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3133725" cy="3743325"/>
          </a:xfrm>
          <a:prstGeom prst="rect">
            <a:avLst/>
          </a:prstGeom>
          <a:noFill/>
        </p:spPr>
      </p:pic>
      <p:pic>
        <p:nvPicPr>
          <p:cNvPr id="2052" name="Picture 4" descr="E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634108" cy="700659"/>
          </a:xfrm>
          <a:prstGeom prst="rect">
            <a:avLst/>
          </a:prstGeom>
          <a:noFill/>
        </p:spPr>
      </p:pic>
      <p:pic>
        <p:nvPicPr>
          <p:cNvPr id="6" name="Picture 3" descr="Colore IRC"/>
          <p:cNvPicPr>
            <a:picLocks noChangeAspect="1" noChangeArrowheads="1"/>
          </p:cNvPicPr>
          <p:nvPr/>
        </p:nvPicPr>
        <p:blipFill>
          <a:blip r:embed="rId4" cstate="print">
            <a:lum bright="2000"/>
          </a:blip>
          <a:srcRect/>
          <a:stretch>
            <a:fillRect/>
          </a:stretch>
        </p:blipFill>
        <p:spPr bwMode="auto">
          <a:xfrm>
            <a:off x="5796136" y="2204864"/>
            <a:ext cx="864096" cy="6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Documents and Settings\l.russo\Desktop\Azienda Sanitaria Locale Napoli 2_file\centrale_file\logo_sito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36815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/>
          <p:cNvSpPr txBox="1"/>
          <p:nvPr/>
        </p:nvSpPr>
        <p:spPr>
          <a:xfrm>
            <a:off x="467544" y="2276872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Dal   2009:</a:t>
            </a:r>
          </a:p>
          <a:p>
            <a:pPr marL="342900" indent="-342900">
              <a:buAutoNum type="arabicPlain" startAt="64"/>
            </a:pPr>
            <a:r>
              <a:rPr lang="it-IT" sz="1600" b="1" dirty="0" smtClean="0"/>
              <a:t>Eventi LFS</a:t>
            </a:r>
          </a:p>
          <a:p>
            <a:pPr marL="342900" indent="-342900"/>
            <a:r>
              <a:rPr lang="it-IT" sz="1600" b="1" dirty="0" smtClean="0"/>
              <a:t>1   </a:t>
            </a:r>
            <a:r>
              <a:rPr lang="it-IT" sz="1600" b="1" dirty="0"/>
              <a:t>E</a:t>
            </a:r>
            <a:r>
              <a:rPr lang="it-IT" sz="1600" b="1" dirty="0" smtClean="0"/>
              <a:t>vento metodologia</a:t>
            </a:r>
            <a:endParaRPr lang="it-IT" sz="16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588224" y="306896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Dal   1997:</a:t>
            </a:r>
          </a:p>
          <a:p>
            <a:pPr marL="228600" indent="-228600">
              <a:buAutoNum type="arabicPlain" startAt="493"/>
            </a:pPr>
            <a:r>
              <a:rPr lang="it-IT" sz="1600" b="1" dirty="0" smtClean="0"/>
              <a:t>  Eventi  LFS</a:t>
            </a:r>
            <a:endParaRPr lang="it-IT" sz="1600" b="1" dirty="0"/>
          </a:p>
          <a:p>
            <a:pPr marL="228600" indent="-228600">
              <a:buAutoNum type="arabicPlain" startAt="21"/>
            </a:pPr>
            <a:r>
              <a:rPr lang="it-IT" sz="1600" b="1" dirty="0" smtClean="0"/>
              <a:t>  Eventi metodologia</a:t>
            </a:r>
            <a:endParaRPr lang="it-IT" sz="1600" b="1" dirty="0"/>
          </a:p>
          <a:p>
            <a:pPr marL="228600" indent="-228600"/>
            <a:r>
              <a:rPr lang="it-IT" sz="1600" b="1" dirty="0" smtClean="0"/>
              <a:t>2     Eventi HFS</a:t>
            </a:r>
            <a:endParaRPr lang="it-IT" sz="1400" b="1" dirty="0" smtClean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293096"/>
            <a:ext cx="23762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Dal  2001:</a:t>
            </a:r>
            <a:endParaRPr lang="it-IT" sz="2400" b="1" dirty="0" smtClean="0"/>
          </a:p>
          <a:p>
            <a:pPr marL="228600" indent="-228600">
              <a:buAutoNum type="arabicPlain" startAt="362"/>
            </a:pPr>
            <a:r>
              <a:rPr lang="it-IT" sz="1600" b="1" dirty="0" smtClean="0"/>
              <a:t>  Eventi LFS</a:t>
            </a:r>
          </a:p>
          <a:p>
            <a:pPr marL="228600" indent="-228600"/>
            <a:r>
              <a:rPr lang="it-IT" sz="1600" b="1" dirty="0" smtClean="0"/>
              <a:t>87 Eventi HFS </a:t>
            </a:r>
          </a:p>
          <a:p>
            <a:pPr marL="228600" indent="-228600"/>
            <a:r>
              <a:rPr lang="it-IT" sz="1600" b="1" dirty="0"/>
              <a:t> </a:t>
            </a:r>
            <a:r>
              <a:rPr lang="it-IT" sz="1600" b="1" dirty="0" smtClean="0"/>
              <a:t>3  Eventi metodologia</a:t>
            </a:r>
          </a:p>
          <a:p>
            <a:pPr marL="228600" indent="-228600"/>
            <a:r>
              <a:rPr lang="it-IT" sz="1600" b="1" dirty="0"/>
              <a:t> </a:t>
            </a:r>
            <a:r>
              <a:rPr lang="it-IT" sz="1600" b="1" dirty="0" smtClean="0"/>
              <a:t>5  Eventi HFS  + PSI</a:t>
            </a:r>
            <a:endParaRPr lang="it-IT" sz="1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</a:rPr>
              <a:t>Strategia </a:t>
            </a:r>
            <a:r>
              <a:rPr lang="it-IT" dirty="0" err="1" smtClean="0">
                <a:solidFill>
                  <a:srgbClr val="00B050"/>
                </a:solidFill>
              </a:rPr>
              <a:t>didattica…carta</a:t>
            </a:r>
            <a:r>
              <a:rPr lang="it-IT" dirty="0" smtClean="0">
                <a:solidFill>
                  <a:srgbClr val="00B050"/>
                </a:solidFill>
              </a:rPr>
              <a:t> vincente</a:t>
            </a:r>
            <a:endParaRPr lang="it-IT" dirty="0">
              <a:solidFill>
                <a:srgbClr val="00B05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Organizzazione  e pianificazione orientata al contesto lavorativo dei partecipanti</a:t>
            </a:r>
          </a:p>
          <a:p>
            <a:r>
              <a:rPr lang="it-IT" dirty="0" smtClean="0"/>
              <a:t>Metodologie formative efficaci </a:t>
            </a:r>
          </a:p>
          <a:p>
            <a:r>
              <a:rPr lang="it-IT" dirty="0" smtClean="0"/>
              <a:t>Ambiente controllato e credibile</a:t>
            </a:r>
          </a:p>
          <a:p>
            <a:r>
              <a:rPr lang="it-IT" dirty="0" smtClean="0"/>
              <a:t>Percorsi clinici predefiniti con adattabilità “on </a:t>
            </a:r>
            <a:r>
              <a:rPr lang="it-IT" dirty="0" err="1" smtClean="0"/>
              <a:t>fly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Formatori multidisciplinari e </a:t>
            </a:r>
            <a:r>
              <a:rPr lang="it-IT" dirty="0" err="1" smtClean="0"/>
              <a:t>multiprofessionali</a:t>
            </a:r>
            <a:endParaRPr lang="it-IT" dirty="0" smtClean="0"/>
          </a:p>
          <a:p>
            <a:r>
              <a:rPr lang="it-IT" dirty="0" err="1" smtClean="0"/>
              <a:t>Debriefing</a:t>
            </a:r>
            <a:r>
              <a:rPr lang="it-IT" dirty="0" smtClean="0"/>
              <a:t> video assistito / </a:t>
            </a:r>
            <a:r>
              <a:rPr lang="it-IT" dirty="0" err="1" smtClean="0"/>
              <a:t>learning</a:t>
            </a:r>
            <a:r>
              <a:rPr lang="it-IT" dirty="0" smtClean="0"/>
              <a:t> </a:t>
            </a:r>
            <a:r>
              <a:rPr lang="it-IT" dirty="0" err="1" smtClean="0"/>
              <a:t>conversation</a:t>
            </a:r>
            <a:endParaRPr lang="it-IT" dirty="0" smtClean="0"/>
          </a:p>
          <a:p>
            <a:r>
              <a:rPr lang="it-IT" dirty="0" smtClean="0"/>
              <a:t>Tecnologie </a:t>
            </a:r>
            <a:r>
              <a:rPr lang="it-IT" dirty="0" err="1" smtClean="0"/>
              <a:t>simulative</a:t>
            </a:r>
            <a:r>
              <a:rPr lang="it-IT" dirty="0" smtClean="0"/>
              <a:t> e simulatori </a:t>
            </a:r>
          </a:p>
          <a:p>
            <a:endParaRPr lang="it-IT" dirty="0"/>
          </a:p>
        </p:txBody>
      </p:sp>
      <p:pic>
        <p:nvPicPr>
          <p:cNvPr id="4" name="Immagine 3" descr="Corso Retraining 13042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2276872"/>
            <a:ext cx="1535071" cy="143531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6059016" cy="796950"/>
          </a:xfrm>
        </p:spPr>
        <p:txBody>
          <a:bodyPr>
            <a:noAutofit/>
          </a:bodyPr>
          <a:lstStyle/>
          <a:p>
            <a:r>
              <a:rPr lang="it-IT" sz="3200" dirty="0" smtClean="0">
                <a:solidFill>
                  <a:srgbClr val="00B050"/>
                </a:solidFill>
              </a:rPr>
              <a:t>Esperienza HFS </a:t>
            </a:r>
            <a:br>
              <a:rPr lang="it-IT" sz="3200" dirty="0" smtClean="0">
                <a:solidFill>
                  <a:srgbClr val="00B050"/>
                </a:solidFill>
              </a:rPr>
            </a:br>
            <a:r>
              <a:rPr lang="it-IT" sz="3200" dirty="0" smtClean="0">
                <a:solidFill>
                  <a:srgbClr val="00B050"/>
                </a:solidFill>
              </a:rPr>
              <a:t>con approfondimenti psicologici</a:t>
            </a:r>
            <a:endParaRPr lang="it-IT" sz="3200" dirty="0">
              <a:solidFill>
                <a:srgbClr val="00B050"/>
              </a:solidFill>
            </a:endParaRPr>
          </a:p>
        </p:txBody>
      </p:sp>
      <p:pic>
        <p:nvPicPr>
          <p:cNvPr id="4" name="emergenze in sala parto 5^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8544272" cy="4806153"/>
          </a:xfrm>
          <a:prstGeom prst="rect">
            <a:avLst/>
          </a:prstGeom>
        </p:spPr>
      </p:pic>
      <p:pic>
        <p:nvPicPr>
          <p:cNvPr id="6" name="Immagine 5" descr="C:\Documents and Settings\l.russo\Desktop\Azienda Sanitaria Locale Napoli 2_file\centrale_file\logo_sito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160240" cy="1484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8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rgbClr val="00B050"/>
                </a:solidFill>
                <a:latin typeface="Lucida Handwriting" pitchFamily="66" charset="0"/>
              </a:rPr>
              <a:t>Cooperative  </a:t>
            </a:r>
            <a:r>
              <a:rPr lang="it-IT" dirty="0" err="1" smtClean="0">
                <a:solidFill>
                  <a:srgbClr val="00B050"/>
                </a:solidFill>
                <a:latin typeface="Lucida Handwriting" pitchFamily="66" charset="0"/>
              </a:rPr>
              <a:t>learning…</a:t>
            </a:r>
            <a:endParaRPr lang="it-IT" dirty="0">
              <a:solidFill>
                <a:srgbClr val="00B050"/>
              </a:solidFill>
              <a:latin typeface="Lucida Handwriting" pitchFamily="66" charset="0"/>
            </a:endParaRPr>
          </a:p>
        </p:txBody>
      </p:sp>
      <p:pic>
        <p:nvPicPr>
          <p:cNvPr id="6" name="Segnaposto contenuto 5" descr="vlcsnap-2013-11-03-16h24m05s2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6034617" cy="4525963"/>
          </a:xfrm>
        </p:spPr>
      </p:pic>
      <p:sp>
        <p:nvSpPr>
          <p:cNvPr id="4" name="Rettangolo 3"/>
          <p:cNvSpPr/>
          <p:nvPr/>
        </p:nvSpPr>
        <p:spPr>
          <a:xfrm>
            <a:off x="2699792" y="1844824"/>
            <a:ext cx="199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/>
                <a:solidFill>
                  <a:schemeClr val="accent3"/>
                </a:solidFill>
                <a:effectLst/>
              </a:rPr>
              <a:t>Grazie</a:t>
            </a:r>
            <a:endParaRPr lang="it-IT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163</Words>
  <Application>Microsoft Office PowerPoint</Application>
  <PresentationFormat>Presentazione su schermo (4:3)</PresentationFormat>
  <Paragraphs>37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Medical Simulation:  stato dell’arte ed esperienze</vt:lpstr>
      <vt:lpstr>Italian Resuscitation Council</vt:lpstr>
      <vt:lpstr>Medical Simulation: Tipologie eventi  formativi </vt:lpstr>
      <vt:lpstr>Esperienze formative di simulazione m.  </vt:lpstr>
      <vt:lpstr>Strategia didattica…carta vincente</vt:lpstr>
      <vt:lpstr>Esperienza HFS  con approfondimenti psicologici</vt:lpstr>
      <vt:lpstr>Cooperative  learning…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Simulation:  stato dell’arte ed esperienze</dc:title>
  <dc:creator>Luciana</dc:creator>
  <cp:lastModifiedBy>tecno</cp:lastModifiedBy>
  <cp:revision>4</cp:revision>
  <dcterms:created xsi:type="dcterms:W3CDTF">2013-11-03T08:21:46Z</dcterms:created>
  <dcterms:modified xsi:type="dcterms:W3CDTF">2013-11-04T15:45:41Z</dcterms:modified>
</cp:coreProperties>
</file>