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13" r:id="rId3"/>
    <p:sldId id="330" r:id="rId4"/>
    <p:sldId id="328" r:id="rId5"/>
    <p:sldId id="329" r:id="rId6"/>
    <p:sldId id="327" r:id="rId7"/>
    <p:sldId id="326" r:id="rId8"/>
    <p:sldId id="321" r:id="rId9"/>
    <p:sldId id="322" r:id="rId10"/>
    <p:sldId id="323" r:id="rId11"/>
    <p:sldId id="324" r:id="rId12"/>
    <p:sldId id="325" r:id="rId13"/>
    <p:sldId id="320" r:id="rId14"/>
  </p:sldIdLst>
  <p:sldSz cx="9144000" cy="6858000" type="screen4x3"/>
  <p:notesSz cx="6858000" cy="9144000"/>
  <p:custDataLst>
    <p:tags r:id="rId16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E"/>
    <a:srgbClr val="78B51D"/>
    <a:srgbClr val="DD00DF"/>
    <a:srgbClr val="F1F9E9"/>
    <a:srgbClr val="E9F5DC"/>
    <a:srgbClr val="A7CFEB"/>
    <a:srgbClr val="8CBEE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4667" autoAdjust="0"/>
    <p:restoredTop sz="99283" autoAdjust="0"/>
  </p:normalViewPr>
  <p:slideViewPr>
    <p:cSldViewPr>
      <p:cViewPr>
        <p:scale>
          <a:sx n="75" d="100"/>
          <a:sy n="75" d="100"/>
        </p:scale>
        <p:origin x="-816" y="-72"/>
      </p:cViewPr>
      <p:guideLst>
        <p:guide orient="horz" pos="2432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7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605573815299E-3"/>
          <c:y val="0.19993529579317201"/>
          <c:w val="0.51867068932460603"/>
          <c:h val="0.7857848230580080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Modalitàd'accesso</c:v>
                </c:pt>
              </c:strCache>
            </c:strRef>
          </c:tx>
          <c:explosion val="25"/>
          <c:cat>
            <c:strRef>
              <c:f>Foglio1!$A$2:$A$4</c:f>
              <c:strCache>
                <c:ptCount val="3"/>
                <c:pt idx="0">
                  <c:v>Solo attraverso convegni residenziali</c:v>
                </c:pt>
                <c:pt idx="1">
                  <c:v>Solo attraverso corsi on line</c:v>
                </c:pt>
                <c:pt idx="2">
                  <c:v>In entrambi i modi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1.5</c:v>
                </c:pt>
                <c:pt idx="1">
                  <c:v>47</c:v>
                </c:pt>
                <c:pt idx="2">
                  <c:v>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4722103148814305"/>
          <c:y val="0.29232696804959402"/>
          <c:w val="0.43611231003831402"/>
          <c:h val="0.57940413520834899"/>
        </c:manualLayout>
      </c:layout>
      <c:overlay val="0"/>
      <c:txPr>
        <a:bodyPr/>
        <a:lstStyle/>
        <a:p>
          <a:pPr>
            <a:defRPr sz="1800">
              <a:latin typeface="Century Gothic"/>
              <a:cs typeface="Century Gothic"/>
            </a:defRPr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8E45-5087-4146-B089-A9DA021850B4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D8C25-EA50-460D-B8D7-B0F82C6AEEF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60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fogli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67544" y="5589240"/>
            <a:ext cx="5256584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2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6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304800" y="609600"/>
            <a:ext cx="8534400" cy="5334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DD3D-96D6-4AA6-8D7A-737132D63B31}" type="datetime1">
              <a:rPr lang="it-IT" altLang="en-US"/>
              <a:pPr>
                <a:defRPr/>
              </a:pPr>
              <a:t>05/11/2013</a:t>
            </a:fld>
            <a:endParaRPr lang="it-IT" alt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1025-443E-4A15-B341-469A1E45FDDE}" type="slidenum">
              <a:rPr lang="it-IT" altLang="en-US"/>
              <a:pPr>
                <a:defRPr/>
              </a:pPr>
              <a:t>‹N›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73183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790C-A03D-452C-B68F-96379F645ED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3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F26C-16BE-4877-AD68-4344DC644DEA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ogli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179512" y="332656"/>
            <a:ext cx="8784976" cy="504056"/>
          </a:xfrm>
          <a:prstGeom prst="rect">
            <a:avLst/>
          </a:prstGeom>
          <a:solidFill>
            <a:srgbClr val="78B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204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017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44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63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849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86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1FC6-7BA6-4FAF-8855-6B2DCD684A15}" type="datetimeFigureOut">
              <a:rPr lang="it-IT" smtClean="0"/>
              <a:pPr/>
              <a:t>05/11/2013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1BDDB-D961-4854-B964-1C2F614BA16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5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8384" y="171707"/>
            <a:ext cx="576064" cy="6552728"/>
          </a:xfrm>
          <a:prstGeom prst="rect">
            <a:avLst/>
          </a:prstGeom>
          <a:solidFill>
            <a:srgbClr val="78B51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836712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78B51D"/>
                </a:solidFill>
                <a:latin typeface="Century Gothic" pitchFamily="34" charset="0"/>
              </a:rPr>
              <a:t>LA FAD </a:t>
            </a:r>
            <a:br>
              <a:rPr lang="it-IT" sz="5400" b="1" dirty="0" smtClean="0">
                <a:solidFill>
                  <a:srgbClr val="78B51D"/>
                </a:solidFill>
                <a:latin typeface="Century Gothic" pitchFamily="34" charset="0"/>
              </a:rPr>
            </a:br>
            <a:r>
              <a:rPr lang="it-IT" sz="5400" b="1" dirty="0" smtClean="0">
                <a:solidFill>
                  <a:srgbClr val="78B51D"/>
                </a:solidFill>
                <a:latin typeface="Century Gothic" pitchFamily="34" charset="0"/>
              </a:rPr>
              <a:t>E I FARMACISTI</a:t>
            </a:r>
          </a:p>
          <a:p>
            <a:endParaRPr lang="it-IT" sz="2400" dirty="0" smtClean="0">
              <a:solidFill>
                <a:srgbClr val="78B51D"/>
              </a:solidFill>
              <a:latin typeface="Century Gothic" pitchFamily="34" charset="0"/>
            </a:endParaRPr>
          </a:p>
          <a:p>
            <a:r>
              <a:rPr lang="it-IT" sz="2400" dirty="0" smtClean="0">
                <a:solidFill>
                  <a:srgbClr val="78B51D"/>
                </a:solidFill>
                <a:latin typeface="Century Gothic" pitchFamily="34" charset="0"/>
              </a:rPr>
              <a:t>Dott. Felice </a:t>
            </a:r>
            <a:r>
              <a:rPr lang="it-IT" sz="2400" dirty="0" err="1" smtClean="0">
                <a:solidFill>
                  <a:srgbClr val="78B51D"/>
                </a:solidFill>
                <a:latin typeface="Century Gothic" pitchFamily="34" charset="0"/>
              </a:rPr>
              <a:t>RIbaldone</a:t>
            </a:r>
            <a:r>
              <a:rPr lang="it-IT" sz="2000" dirty="0" smtClean="0">
                <a:solidFill>
                  <a:srgbClr val="78B51D"/>
                </a:solidFill>
                <a:latin typeface="Century Gothic" pitchFamily="34" charset="0"/>
              </a:rPr>
              <a:t/>
            </a:r>
            <a:br>
              <a:rPr lang="it-IT" sz="2000" dirty="0" smtClean="0">
                <a:solidFill>
                  <a:srgbClr val="78B51D"/>
                </a:solidFill>
                <a:latin typeface="Century Gothic" pitchFamily="34" charset="0"/>
              </a:rPr>
            </a:br>
            <a:r>
              <a:rPr lang="it-IT" sz="2000" dirty="0" smtClean="0">
                <a:solidFill>
                  <a:srgbClr val="78B51D"/>
                </a:solidFill>
                <a:latin typeface="Century Gothic" pitchFamily="34" charset="0"/>
              </a:rPr>
              <a:t>Commissione Nazionale ECM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1880" y="2818054"/>
            <a:ext cx="5358098" cy="3779298"/>
            <a:chOff x="3491880" y="2636912"/>
            <a:chExt cx="5358098" cy="3779298"/>
          </a:xfrm>
        </p:grpSpPr>
        <p:pic>
          <p:nvPicPr>
            <p:cNvPr id="4" name="Immagine 17" descr="intro.jp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63523" t="49972" r="5113" b="27154"/>
            <a:stretch/>
          </p:blipFill>
          <p:spPr>
            <a:xfrm>
              <a:off x="5436096" y="4797152"/>
              <a:ext cx="2791289" cy="1439138"/>
            </a:xfrm>
            <a:prstGeom prst="rect">
              <a:avLst/>
            </a:prstGeom>
          </p:spPr>
        </p:pic>
        <p:pic>
          <p:nvPicPr>
            <p:cNvPr id="5" name="Immagine 17" descr="intro.jp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FF4E">
                  <a:tint val="45000"/>
                  <a:satMod val="400000"/>
                </a:srgbClr>
              </a:duotone>
            </a:blip>
            <a:srcRect l="63523" t="49972" r="5113" b="27154"/>
            <a:stretch/>
          </p:blipFill>
          <p:spPr>
            <a:xfrm>
              <a:off x="6372200" y="2636912"/>
              <a:ext cx="2477778" cy="1277497"/>
            </a:xfrm>
            <a:prstGeom prst="rect">
              <a:avLst/>
            </a:prstGeom>
          </p:spPr>
        </p:pic>
        <p:pic>
          <p:nvPicPr>
            <p:cNvPr id="6" name="Immagine 17" descr="intro.jpg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63523" t="49972" r="5113" b="27154"/>
            <a:stretch/>
          </p:blipFill>
          <p:spPr>
            <a:xfrm>
              <a:off x="6012160" y="3789040"/>
              <a:ext cx="2441937" cy="1259018"/>
            </a:xfrm>
            <a:prstGeom prst="rect">
              <a:avLst/>
            </a:prstGeom>
          </p:spPr>
        </p:pic>
        <p:pic>
          <p:nvPicPr>
            <p:cNvPr id="8" name="Immagine 17" descr="intro.jp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63523" t="49972" r="5113" b="27154"/>
            <a:stretch/>
          </p:blipFill>
          <p:spPr>
            <a:xfrm>
              <a:off x="3491880" y="5085184"/>
              <a:ext cx="2581601" cy="1331026"/>
            </a:xfrm>
            <a:prstGeom prst="rect">
              <a:avLst/>
            </a:prstGeom>
          </p:spPr>
        </p:pic>
        <p:pic>
          <p:nvPicPr>
            <p:cNvPr id="7" name="Immagine 17" descr="intro.jpg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63523" t="49972" r="5113" b="27154"/>
            <a:stretch/>
          </p:blipFill>
          <p:spPr>
            <a:xfrm>
              <a:off x="4644008" y="4221088"/>
              <a:ext cx="2088232" cy="1076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8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97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Century Gothic" pitchFamily="34" charset="0"/>
              </a:rPr>
              <a:t>Pharmafad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2011/2012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325015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79%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82%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80%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420888"/>
            <a:ext cx="674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farmacia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servizi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diagnosti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applicata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nella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farmacia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serivizi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Farmaci</a:t>
            </a:r>
            <a:r>
              <a:rPr lang="en-US" dirty="0">
                <a:latin typeface="Century Gothic"/>
                <a:cs typeface="Century Gothic"/>
              </a:rPr>
              <a:t> per </a:t>
            </a:r>
            <a:r>
              <a:rPr lang="en-US" dirty="0" err="1">
                <a:latin typeface="Century Gothic"/>
                <a:cs typeface="Century Gothic"/>
              </a:rPr>
              <a:t>l’apparato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cardiovascolare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 </a:t>
            </a:r>
            <a:r>
              <a:rPr lang="en-US" dirty="0" err="1">
                <a:latin typeface="Century Gothic"/>
                <a:cs typeface="Century Gothic"/>
              </a:rPr>
              <a:t>farmaci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biosimilari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Il </a:t>
            </a:r>
            <a:r>
              <a:rPr lang="en-US" dirty="0" err="1">
                <a:latin typeface="Century Gothic"/>
                <a:cs typeface="Century Gothic"/>
              </a:rPr>
              <a:t>ruolo</a:t>
            </a:r>
            <a:r>
              <a:rPr lang="en-US" dirty="0">
                <a:latin typeface="Century Gothic"/>
                <a:cs typeface="Century Gothic"/>
              </a:rPr>
              <a:t> del </a:t>
            </a:r>
            <a:r>
              <a:rPr lang="en-US" dirty="0" err="1">
                <a:latin typeface="Century Gothic"/>
                <a:cs typeface="Century Gothic"/>
              </a:rPr>
              <a:t>farmacista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nel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consiglio</a:t>
            </a:r>
            <a:r>
              <a:rPr lang="en-US" dirty="0">
                <a:latin typeface="Century Gothic"/>
                <a:cs typeface="Century Gothic"/>
              </a:rPr>
              <a:t> del </a:t>
            </a:r>
            <a:r>
              <a:rPr lang="en-US" dirty="0" err="1">
                <a:latin typeface="Century Gothic"/>
                <a:cs typeface="Century Gothic"/>
              </a:rPr>
              <a:t>medicinale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omeopatico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Speciale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nutraceutici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052736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052736"/>
            <a:ext cx="67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Validità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01/09/2011 – 31/05/2012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20 ore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16213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14041</a:t>
            </a:r>
          </a:p>
        </p:txBody>
      </p:sp>
    </p:spTree>
    <p:extLst>
      <p:ext uri="{BB962C8B-B14F-4D97-AF65-F5344CB8AC3E}">
        <p14:creationId xmlns:p14="http://schemas.microsoft.com/office/powerpoint/2010/main" val="212870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976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Century Gothic" pitchFamily="34" charset="0"/>
              </a:rPr>
              <a:t>Pharmafad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2012/2013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325015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77%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79%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78%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826801"/>
            <a:ext cx="67456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Come fare in campo </a:t>
            </a:r>
            <a:r>
              <a:rPr lang="en-US" dirty="0" err="1">
                <a:latin typeface="Century Gothic"/>
                <a:cs typeface="Century Gothic"/>
              </a:rPr>
              <a:t>alimentare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infettivo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nei</a:t>
            </a:r>
            <a:r>
              <a:rPr lang="en-US" dirty="0">
                <a:latin typeface="Century Gothic"/>
                <a:cs typeface="Century Gothic"/>
              </a:rPr>
              <a:t> bambini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Il counseling </a:t>
            </a:r>
            <a:r>
              <a:rPr lang="en-US" dirty="0" err="1">
                <a:latin typeface="Century Gothic"/>
                <a:cs typeface="Century Gothic"/>
              </a:rPr>
              <a:t>nel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trattamento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disturbi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emorroidari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Focus on: </a:t>
            </a:r>
            <a:r>
              <a:rPr lang="en-US" dirty="0" err="1">
                <a:latin typeface="Century Gothic"/>
                <a:cs typeface="Century Gothic"/>
              </a:rPr>
              <a:t>il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dolore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Speciale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dermatologia&amp;cosmesi</a:t>
            </a:r>
            <a:r>
              <a:rPr lang="en-US" dirty="0">
                <a:latin typeface="Century Gothic"/>
                <a:cs typeface="Century Gothic"/>
              </a:rPr>
              <a:t> – La </a:t>
            </a:r>
            <a:r>
              <a:rPr lang="en-US" dirty="0" err="1">
                <a:latin typeface="Century Gothic"/>
                <a:cs typeface="Century Gothic"/>
              </a:rPr>
              <a:t>farmacia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servizi</a:t>
            </a:r>
            <a:r>
              <a:rPr lang="en-US" dirty="0">
                <a:latin typeface="Century Gothic"/>
                <a:cs typeface="Century Gothic"/>
              </a:rPr>
              <a:t>: </a:t>
            </a:r>
            <a:r>
              <a:rPr lang="en-US" dirty="0" err="1">
                <a:latin typeface="Century Gothic"/>
                <a:cs typeface="Century Gothic"/>
              </a:rPr>
              <a:t>evolvere</a:t>
            </a:r>
            <a:r>
              <a:rPr lang="en-US" dirty="0">
                <a:latin typeface="Century Gothic"/>
                <a:cs typeface="Century Gothic"/>
              </a:rPr>
              <a:t> in </a:t>
            </a:r>
            <a:r>
              <a:rPr lang="en-US" dirty="0" err="1">
                <a:latin typeface="Century Gothic"/>
                <a:cs typeface="Century Gothic"/>
              </a:rPr>
              <a:t>bellezza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052736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4793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052736"/>
            <a:ext cx="67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Validità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01/09/2012 – 31/05/2013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10 ore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16715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11706</a:t>
            </a:r>
          </a:p>
        </p:txBody>
      </p:sp>
    </p:spTree>
    <p:extLst>
      <p:ext uri="{BB962C8B-B14F-4D97-AF65-F5344CB8AC3E}">
        <p14:creationId xmlns:p14="http://schemas.microsoft.com/office/powerpoint/2010/main" val="195050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620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NOPING – Integratori quanto basta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325015"/>
            <a:ext cx="77048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76%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78%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76%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826801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corretta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alimentazione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L’alimentazione</a:t>
            </a:r>
            <a:r>
              <a:rPr lang="en-US" dirty="0">
                <a:latin typeface="Century Gothic"/>
                <a:cs typeface="Century Gothic"/>
              </a:rPr>
              <a:t> per </a:t>
            </a:r>
            <a:r>
              <a:rPr lang="en-US" dirty="0" err="1">
                <a:latin typeface="Century Gothic"/>
                <a:cs typeface="Century Gothic"/>
              </a:rPr>
              <a:t>gli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sportivi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L’uso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degli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integratori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normativa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sugli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integratori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Il doping: </a:t>
            </a:r>
            <a:r>
              <a:rPr lang="en-US" dirty="0" err="1">
                <a:latin typeface="Century Gothic"/>
                <a:cs typeface="Century Gothic"/>
              </a:rPr>
              <a:t>farmaci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sostanze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vietate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controlli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prevenzione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Il </a:t>
            </a:r>
            <a:r>
              <a:rPr lang="en-US" dirty="0" err="1">
                <a:latin typeface="Century Gothic"/>
                <a:cs typeface="Century Gothic"/>
              </a:rPr>
              <a:t>ruolo</a:t>
            </a:r>
            <a:r>
              <a:rPr lang="en-US" dirty="0">
                <a:latin typeface="Century Gothic"/>
                <a:cs typeface="Century Gothic"/>
              </a:rPr>
              <a:t> del </a:t>
            </a:r>
            <a:r>
              <a:rPr lang="en-US" dirty="0" err="1">
                <a:latin typeface="Century Gothic"/>
                <a:cs typeface="Century Gothic"/>
              </a:rPr>
              <a:t>farmacista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nel</a:t>
            </a:r>
            <a:r>
              <a:rPr lang="en-US" dirty="0">
                <a:latin typeface="Century Gothic"/>
                <a:cs typeface="Century Gothic"/>
              </a:rPr>
              <a:t> counseling </a:t>
            </a:r>
            <a:r>
              <a:rPr lang="en-US" dirty="0" err="1">
                <a:latin typeface="Century Gothic"/>
                <a:cs typeface="Century Gothic"/>
              </a:rPr>
              <a:t>ai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cittadini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052736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4793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052736"/>
            <a:ext cx="67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Validità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02/05/2013 – 31/12/2013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10 ore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6182 </a:t>
            </a:r>
            <a:r>
              <a:rPr lang="en-US" dirty="0" err="1" smtClean="0">
                <a:latin typeface="Century Gothic"/>
                <a:cs typeface="Century Gothic"/>
              </a:rPr>
              <a:t>farmacisti</a:t>
            </a:r>
            <a:r>
              <a:rPr lang="en-US" dirty="0" smtClean="0">
                <a:latin typeface="Century Gothic"/>
                <a:cs typeface="Century Gothic"/>
              </a:rPr>
              <a:t> (al 29/10)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2543 (al 29/10)</a:t>
            </a:r>
          </a:p>
        </p:txBody>
      </p:sp>
    </p:spTree>
    <p:extLst>
      <p:ext uri="{BB962C8B-B14F-4D97-AF65-F5344CB8AC3E}">
        <p14:creationId xmlns:p14="http://schemas.microsoft.com/office/powerpoint/2010/main" val="37655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8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Tabella comparativa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04121"/>
              </p:ext>
            </p:extLst>
          </p:nvPr>
        </p:nvGraphicFramePr>
        <p:xfrm>
          <a:off x="395535" y="2004040"/>
          <a:ext cx="8424937" cy="2865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48273"/>
                <a:gridCol w="864096"/>
                <a:gridCol w="900100"/>
                <a:gridCol w="995674"/>
                <a:gridCol w="1083207"/>
                <a:gridCol w="981459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2008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2009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2010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2011/</a:t>
                      </a:r>
                      <a:br>
                        <a:rPr lang="en-US" dirty="0" smtClean="0">
                          <a:latin typeface="Century Gothic"/>
                          <a:cs typeface="Century Gothic"/>
                        </a:rPr>
                      </a:b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2012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2012/</a:t>
                      </a:r>
                      <a:br>
                        <a:rPr lang="en-US" dirty="0" smtClean="0">
                          <a:latin typeface="Century Gothic"/>
                          <a:cs typeface="Century Gothic"/>
                        </a:rPr>
                      </a:b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2013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NOPING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Ore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16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40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20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10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Iscritti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latin typeface="Century Gothic"/>
                          <a:cs typeface="Century Gothic"/>
                        </a:rPr>
                        <a:t>14946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latin typeface="Century Gothic"/>
                          <a:cs typeface="Century Gothic"/>
                        </a:rPr>
                        <a:t>19494 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12389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16213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16715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6182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Completati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latin typeface="Century Gothic"/>
                          <a:cs typeface="Century Gothic"/>
                        </a:rPr>
                        <a:t>10921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latin typeface="Century Gothic"/>
                          <a:cs typeface="Century Gothic"/>
                        </a:rPr>
                        <a:t>10921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6424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14041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11706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2543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Rilevanza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87%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85%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75%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79%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77%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76%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Qualità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83%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81%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76%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82%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79%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entury Gothic"/>
                          <a:cs typeface="Century Gothic"/>
                        </a:rPr>
                        <a:t>78%</a:t>
                      </a:r>
                      <a:endParaRPr lang="en-US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Century Gothic"/>
                          <a:cs typeface="Century Gothic"/>
                        </a:rPr>
                        <a:t>Efficacia/Utilità</a:t>
                      </a:r>
                      <a:endParaRPr lang="en-US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76%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73%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74%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80%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78%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76%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4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620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Diffusione di internet: qualche cifra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124744"/>
            <a:ext cx="7920880" cy="555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27.000.000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gli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italiani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che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sono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collegati</a:t>
            </a:r>
            <a:r>
              <a:rPr lang="en-US" sz="2000" dirty="0" smtClean="0">
                <a:latin typeface="Century Gothic"/>
                <a:cs typeface="Century Gothic"/>
              </a:rPr>
              <a:t> da un computer </a:t>
            </a:r>
            <a:r>
              <a:rPr lang="en-US" sz="2000" dirty="0" err="1" smtClean="0">
                <a:latin typeface="Century Gothic"/>
                <a:cs typeface="Century Gothic"/>
              </a:rPr>
              <a:t>almeno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volta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12.800.000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gli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utenti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nel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giorno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medio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1h 17’</a:t>
            </a:r>
            <a:r>
              <a:rPr lang="en-US" sz="2000" dirty="0" smtClean="0">
                <a:latin typeface="Century Gothic"/>
                <a:cs typeface="Century Gothic"/>
              </a:rPr>
              <a:t> la </a:t>
            </a:r>
            <a:r>
              <a:rPr lang="en-US" sz="2000" dirty="0" err="1" smtClean="0">
                <a:latin typeface="Century Gothic"/>
                <a:cs typeface="Century Gothic"/>
              </a:rPr>
              <a:t>durata</a:t>
            </a:r>
            <a:r>
              <a:rPr lang="en-US" sz="2000" dirty="0" smtClean="0">
                <a:latin typeface="Century Gothic"/>
                <a:cs typeface="Century Gothic"/>
              </a:rPr>
              <a:t> media del </a:t>
            </a:r>
            <a:r>
              <a:rPr lang="en-US" sz="2000" dirty="0" err="1" smtClean="0">
                <a:latin typeface="Century Gothic"/>
                <a:cs typeface="Century Gothic"/>
              </a:rPr>
              <a:t>collegamento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35-54 </a:t>
            </a:r>
            <a:r>
              <a:rPr lang="en-US" sz="2800" b="1" dirty="0" err="1" smtClean="0">
                <a:solidFill>
                  <a:srgbClr val="78B51D"/>
                </a:solidFill>
                <a:latin typeface="Century Gothic"/>
                <a:cs typeface="Century Gothic"/>
              </a:rPr>
              <a:t>anni</a:t>
            </a: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: </a:t>
            </a:r>
            <a:r>
              <a:rPr lang="en-US" sz="2000" dirty="0" smtClean="0">
                <a:latin typeface="Century Gothic"/>
                <a:cs typeface="Century Gothic"/>
              </a:rPr>
              <a:t>la fascia </a:t>
            </a:r>
            <a:r>
              <a:rPr lang="en-US" sz="2000" dirty="0" err="1" smtClean="0">
                <a:latin typeface="Century Gothic"/>
                <a:cs typeface="Century Gothic"/>
              </a:rPr>
              <a:t>d’età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più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rappresentata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2000" dirty="0" smtClean="0">
                <a:latin typeface="Century Gothic"/>
                <a:cs typeface="Century Gothic"/>
              </a:rPr>
              <a:t>(% </a:t>
            </a:r>
            <a:r>
              <a:rPr lang="en-US" sz="2000" dirty="0" err="1" smtClean="0">
                <a:latin typeface="Century Gothic"/>
                <a:cs typeface="Century Gothic"/>
              </a:rPr>
              <a:t>sul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totale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utenti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attivi</a:t>
            </a:r>
            <a:r>
              <a:rPr lang="en-US" sz="2000" dirty="0" smtClean="0"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5.400.000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gli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utenti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che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hanno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visualizzato</a:t>
            </a:r>
            <a:r>
              <a:rPr lang="en-US" sz="2000" dirty="0" smtClean="0">
                <a:latin typeface="Century Gothic"/>
                <a:cs typeface="Century Gothic"/>
              </a:rPr>
              <a:t> video online</a:t>
            </a: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52.000.000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</a:t>
            </a:r>
            <a:r>
              <a:rPr lang="en-US" sz="2000" dirty="0" smtClean="0">
                <a:latin typeface="Century Gothic"/>
                <a:cs typeface="Century Gothic"/>
              </a:rPr>
              <a:t> video </a:t>
            </a:r>
            <a:r>
              <a:rPr lang="en-US" sz="2000" dirty="0" err="1" smtClean="0">
                <a:latin typeface="Century Gothic"/>
                <a:cs typeface="Century Gothic"/>
              </a:rPr>
              <a:t>visti</a:t>
            </a:r>
            <a:r>
              <a:rPr lang="en-US" sz="2000" dirty="0" smtClean="0">
                <a:latin typeface="Century Gothic"/>
                <a:cs typeface="Century Gothic"/>
              </a:rPr>
              <a:t> online</a:t>
            </a: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32’’ </a:t>
            </a:r>
            <a:r>
              <a:rPr lang="en-US" sz="2000" dirty="0" err="1" smtClean="0">
                <a:latin typeface="Century Gothic"/>
                <a:cs typeface="Century Gothic"/>
              </a:rPr>
              <a:t>il</a:t>
            </a:r>
            <a:r>
              <a:rPr lang="en-US" sz="2000" dirty="0" smtClean="0">
                <a:latin typeface="Century Gothic"/>
                <a:cs typeface="Century Gothic"/>
              </a:rPr>
              <a:t> tempo </a:t>
            </a:r>
            <a:r>
              <a:rPr lang="en-US" sz="2000" dirty="0" err="1" smtClean="0">
                <a:latin typeface="Century Gothic"/>
                <a:cs typeface="Century Gothic"/>
              </a:rPr>
              <a:t>dedicato</a:t>
            </a:r>
            <a:r>
              <a:rPr lang="en-US" sz="2000" dirty="0" smtClean="0">
                <a:latin typeface="Century Gothic"/>
                <a:cs typeface="Century Gothic"/>
              </a:rPr>
              <a:t> a </a:t>
            </a:r>
            <a:r>
              <a:rPr lang="en-US" sz="2000" dirty="0" err="1" smtClean="0">
                <a:latin typeface="Century Gothic"/>
                <a:cs typeface="Century Gothic"/>
              </a:rPr>
              <a:t>visulizzare</a:t>
            </a:r>
            <a:r>
              <a:rPr lang="en-US" sz="2000" dirty="0" smtClean="0">
                <a:latin typeface="Century Gothic"/>
                <a:cs typeface="Century Gothic"/>
              </a:rPr>
              <a:t> video online</a:t>
            </a:r>
            <a:br>
              <a:rPr lang="en-US" sz="2000" dirty="0" smtClean="0">
                <a:latin typeface="Century Gothic"/>
                <a:cs typeface="Century Gothic"/>
              </a:rPr>
            </a:b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r>
              <a:rPr lang="en-US" i="1" dirty="0" err="1" smtClean="0">
                <a:latin typeface="Century Gothic"/>
                <a:cs typeface="Century Gothic"/>
              </a:rPr>
              <a:t>Dati</a:t>
            </a:r>
            <a:r>
              <a:rPr lang="en-US" i="1" dirty="0" smtClean="0">
                <a:latin typeface="Century Gothic"/>
                <a:cs typeface="Century Gothic"/>
              </a:rPr>
              <a:t> </a:t>
            </a:r>
            <a:r>
              <a:rPr lang="en-US" i="1" dirty="0" err="1" smtClean="0">
                <a:latin typeface="Century Gothic"/>
                <a:cs typeface="Century Gothic"/>
              </a:rPr>
              <a:t>audiweb</a:t>
            </a:r>
            <a:r>
              <a:rPr lang="en-US" i="1" dirty="0" smtClean="0">
                <a:latin typeface="Century Gothic"/>
                <a:cs typeface="Century Gothic"/>
              </a:rPr>
              <a:t> </a:t>
            </a:r>
            <a:r>
              <a:rPr lang="en-US" i="1" dirty="0" err="1" smtClean="0">
                <a:latin typeface="Century Gothic"/>
                <a:cs typeface="Century Gothic"/>
              </a:rPr>
              <a:t>riferiti</a:t>
            </a:r>
            <a:r>
              <a:rPr lang="en-US" i="1" dirty="0" smtClean="0">
                <a:latin typeface="Century Gothic"/>
                <a:cs typeface="Century Gothic"/>
              </a:rPr>
              <a:t> al </a:t>
            </a:r>
            <a:r>
              <a:rPr lang="en-US" i="1" dirty="0" err="1" smtClean="0">
                <a:latin typeface="Century Gothic"/>
                <a:cs typeface="Century Gothic"/>
              </a:rPr>
              <a:t>mese</a:t>
            </a:r>
            <a:r>
              <a:rPr lang="en-US" i="1" dirty="0" smtClean="0">
                <a:latin typeface="Century Gothic"/>
                <a:cs typeface="Century Gothic"/>
              </a:rPr>
              <a:t> di </a:t>
            </a:r>
            <a:r>
              <a:rPr lang="en-US" i="1" dirty="0" err="1" smtClean="0">
                <a:latin typeface="Century Gothic"/>
                <a:cs typeface="Century Gothic"/>
              </a:rPr>
              <a:t>Luglio</a:t>
            </a:r>
            <a:r>
              <a:rPr lang="en-US" i="1" dirty="0" smtClean="0">
                <a:latin typeface="Century Gothic"/>
                <a:cs typeface="Century Gothic"/>
              </a:rPr>
              <a:t> 2013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70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7516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Diffusione di internet mobile: qualche cifra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124744"/>
            <a:ext cx="7920880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>
                <a:solidFill>
                  <a:srgbClr val="78B51D"/>
                </a:solidFill>
                <a:latin typeface="Century Gothic"/>
                <a:cs typeface="Century Gothic"/>
              </a:rPr>
              <a:t>38.000.000 </a:t>
            </a:r>
            <a:r>
              <a:rPr lang="en-US" sz="2000" dirty="0" err="1">
                <a:latin typeface="Century Gothic"/>
                <a:cs typeface="Century Gothic"/>
              </a:rPr>
              <a:t>gli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italiani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che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possono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collegarsi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a internet </a:t>
            </a:r>
            <a:r>
              <a:rPr lang="en-US" sz="2000" dirty="0" smtClean="0">
                <a:latin typeface="Century Gothic"/>
                <a:cs typeface="Century Gothic"/>
              </a:rPr>
              <a:t>in </a:t>
            </a:r>
            <a:r>
              <a:rPr lang="en-US" sz="2000" dirty="0" err="1" smtClean="0">
                <a:latin typeface="Century Gothic"/>
                <a:cs typeface="Century Gothic"/>
              </a:rPr>
              <a:t>qualsiasi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luogo</a:t>
            </a: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9.200.000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gli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italiani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che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sono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collegati</a:t>
            </a:r>
            <a:r>
              <a:rPr lang="en-US" sz="2000" dirty="0" smtClean="0">
                <a:latin typeface="Century Gothic"/>
                <a:cs typeface="Century Gothic"/>
              </a:rPr>
              <a:t> a internet </a:t>
            </a:r>
            <a:r>
              <a:rPr lang="en-US" sz="2000" dirty="0" err="1" smtClean="0">
                <a:latin typeface="Century Gothic"/>
                <a:cs typeface="Century Gothic"/>
              </a:rPr>
              <a:t>tramite</a:t>
            </a:r>
            <a:r>
              <a:rPr lang="en-US" sz="2000" dirty="0" smtClean="0">
                <a:latin typeface="Century Gothic"/>
                <a:cs typeface="Century Gothic"/>
              </a:rPr>
              <a:t> smartphone</a:t>
            </a: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4.000.000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gli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italiani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che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si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sono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collegati</a:t>
            </a:r>
            <a:r>
              <a:rPr lang="en-US" sz="2000" dirty="0">
                <a:latin typeface="Century Gothic"/>
                <a:cs typeface="Century Gothic"/>
              </a:rPr>
              <a:t> a internet </a:t>
            </a:r>
            <a:r>
              <a:rPr lang="en-US" sz="2000" dirty="0" err="1">
                <a:latin typeface="Century Gothic"/>
                <a:cs typeface="Century Gothic"/>
              </a:rPr>
              <a:t>tramite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tablet</a:t>
            </a:r>
          </a:p>
          <a:p>
            <a:pPr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263094"/>
            <a:ext cx="70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entury Gothic"/>
                <a:cs typeface="Century Gothic"/>
              </a:rPr>
              <a:t>Dati</a:t>
            </a:r>
            <a:r>
              <a:rPr lang="en-US" i="1" dirty="0">
                <a:latin typeface="Century Gothic"/>
                <a:cs typeface="Century Gothic"/>
              </a:rPr>
              <a:t> </a:t>
            </a:r>
            <a:r>
              <a:rPr lang="en-US" i="1" dirty="0" err="1" smtClean="0">
                <a:latin typeface="Century Gothic"/>
                <a:cs typeface="Century Gothic"/>
              </a:rPr>
              <a:t>audiweb</a:t>
            </a:r>
            <a:r>
              <a:rPr lang="en-US" i="1" dirty="0" smtClean="0">
                <a:latin typeface="Century Gothic"/>
                <a:cs typeface="Century Gothic"/>
              </a:rPr>
              <a:t>, </a:t>
            </a:r>
            <a:r>
              <a:rPr lang="en-US" i="1" dirty="0" err="1" smtClean="0">
                <a:latin typeface="Century Gothic"/>
                <a:cs typeface="Century Gothic"/>
              </a:rPr>
              <a:t>ottobre</a:t>
            </a:r>
            <a:r>
              <a:rPr lang="en-US" i="1" dirty="0" smtClean="0">
                <a:latin typeface="Century Gothic"/>
                <a:cs typeface="Century Gothic"/>
              </a:rPr>
              <a:t> 2013 (</a:t>
            </a:r>
            <a:r>
              <a:rPr lang="en-US" i="1" dirty="0" err="1" smtClean="0">
                <a:latin typeface="Century Gothic"/>
                <a:cs typeface="Century Gothic"/>
              </a:rPr>
              <a:t>confronti</a:t>
            </a:r>
            <a:r>
              <a:rPr lang="en-US" i="1" dirty="0">
                <a:latin typeface="Century Gothic"/>
                <a:cs typeface="Century Gothic"/>
              </a:rPr>
              <a:t> </a:t>
            </a:r>
            <a:r>
              <a:rPr lang="en-US" i="1" dirty="0" err="1" smtClean="0">
                <a:latin typeface="Century Gothic"/>
                <a:cs typeface="Century Gothic"/>
              </a:rPr>
              <a:t>rispetto</a:t>
            </a:r>
            <a:r>
              <a:rPr lang="en-US" i="1" dirty="0" smtClean="0">
                <a:latin typeface="Century Gothic"/>
                <a:cs typeface="Century Gothic"/>
              </a:rPr>
              <a:t> a </a:t>
            </a:r>
            <a:r>
              <a:rPr lang="en-US" i="1" dirty="0" err="1" smtClean="0">
                <a:latin typeface="Century Gothic"/>
                <a:cs typeface="Century Gothic"/>
              </a:rPr>
              <a:t>ottobre</a:t>
            </a:r>
            <a:r>
              <a:rPr lang="en-US" i="1" dirty="0" smtClean="0">
                <a:latin typeface="Century Gothic"/>
                <a:cs typeface="Century Gothic"/>
              </a:rPr>
              <a:t> 2012)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252028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Accessi</a:t>
            </a:r>
            <a:r>
              <a:rPr lang="en-US" dirty="0" smtClean="0">
                <a:latin typeface="Century Gothic"/>
                <a:cs typeface="Century Gothic"/>
              </a:rPr>
              <a:t> a internet </a:t>
            </a:r>
            <a:r>
              <a:rPr lang="en-US" dirty="0" err="1" smtClean="0">
                <a:latin typeface="Century Gothic"/>
                <a:cs typeface="Century Gothic"/>
              </a:rPr>
              <a:t>tramite</a:t>
            </a:r>
            <a:r>
              <a:rPr lang="en-US" dirty="0" smtClean="0">
                <a:latin typeface="Century Gothic"/>
                <a:cs typeface="Century Gothic"/>
              </a:rPr>
              <a:t> smartphone</a:t>
            </a:r>
          </a:p>
          <a:p>
            <a:pPr algn="ctr"/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+35%</a:t>
            </a:r>
            <a:endParaRPr lang="en-US" sz="2800" b="1" dirty="0">
              <a:solidFill>
                <a:srgbClr val="78B51D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653136"/>
            <a:ext cx="252028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Accessi</a:t>
            </a:r>
            <a:r>
              <a:rPr lang="en-US" dirty="0" smtClean="0">
                <a:latin typeface="Century Gothic"/>
                <a:cs typeface="Century Gothic"/>
              </a:rPr>
              <a:t> a internet </a:t>
            </a:r>
            <a:r>
              <a:rPr lang="en-US" dirty="0" err="1" smtClean="0">
                <a:latin typeface="Century Gothic"/>
                <a:cs typeface="Century Gothic"/>
              </a:rPr>
              <a:t>tramite</a:t>
            </a:r>
            <a:r>
              <a:rPr lang="en-US" dirty="0" smtClean="0">
                <a:latin typeface="Century Gothic"/>
                <a:cs typeface="Century Gothic"/>
              </a:rPr>
              <a:t> tablet</a:t>
            </a:r>
          </a:p>
          <a:p>
            <a:pPr lvl="0" algn="ctr"/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+160%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653136"/>
            <a:ext cx="252028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Accessi</a:t>
            </a:r>
            <a:r>
              <a:rPr lang="en-US" dirty="0" smtClean="0">
                <a:latin typeface="Century Gothic"/>
                <a:cs typeface="Century Gothic"/>
              </a:rPr>
              <a:t> a internet </a:t>
            </a:r>
            <a:r>
              <a:rPr lang="en-US" dirty="0" err="1" smtClean="0">
                <a:latin typeface="Century Gothic"/>
                <a:cs typeface="Century Gothic"/>
              </a:rPr>
              <a:t>tramite</a:t>
            </a:r>
            <a:r>
              <a:rPr lang="en-US" dirty="0" smtClean="0">
                <a:latin typeface="Century Gothic"/>
                <a:cs typeface="Century Gothic"/>
              </a:rPr>
              <a:t> PC</a:t>
            </a:r>
          </a:p>
          <a:p>
            <a:pPr lvl="0" algn="ctr"/>
            <a:r>
              <a:rPr lang="en-US" sz="28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-3%</a:t>
            </a:r>
            <a:endParaRPr lang="en-US" sz="2800" b="1" dirty="0">
              <a:solidFill>
                <a:srgbClr val="78B51D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149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8284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Internet </a:t>
            </a:r>
            <a:r>
              <a:rPr lang="it-IT" sz="28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formazione: vantaggi dell’e-learning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47195"/>
            <a:ext cx="8424936" cy="4478149"/>
          </a:xfrm>
          <a:prstGeom prst="rect">
            <a:avLst/>
          </a:prstGeom>
          <a:solidFill>
            <a:srgbClr val="E9F5D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Interattività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dinamicità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Modularità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Accessibilità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Aggiornamento 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rigore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nella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preparazione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dei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contenuti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Autonomia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Flessibilità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800100" lvl="1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Tempo</a:t>
            </a:r>
          </a:p>
          <a:p>
            <a:pPr marL="800100" lvl="1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Luogo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(device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mobili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: tablet…)</a:t>
            </a:r>
          </a:p>
          <a:p>
            <a:pPr marL="342900" lvl="1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Razionalizzazione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economica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logistica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342900" lvl="1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Replicabilità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</a:p>
          <a:p>
            <a:pPr marL="342900" lvl="1" indent="-342900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Costante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controllo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dell’andamento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della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formazione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In un </a:t>
            </a:r>
            <a:r>
              <a:rPr lang="en-US" dirty="0" err="1" smtClean="0">
                <a:latin typeface="Century Gothic"/>
                <a:cs typeface="Century Gothic"/>
              </a:rPr>
              <a:t>contesto</a:t>
            </a:r>
            <a:r>
              <a:rPr lang="en-US" dirty="0" smtClean="0">
                <a:latin typeface="Century Gothic"/>
                <a:cs typeface="Century Gothic"/>
              </a:rPr>
              <a:t> di </a:t>
            </a:r>
            <a:r>
              <a:rPr lang="en-US" dirty="0" err="1" smtClean="0">
                <a:latin typeface="Century Gothic"/>
                <a:cs typeface="Century Gothic"/>
              </a:rPr>
              <a:t>acquisita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familiarità</a:t>
            </a:r>
            <a:r>
              <a:rPr lang="en-US" dirty="0" smtClean="0">
                <a:latin typeface="Century Gothic"/>
                <a:cs typeface="Century Gothic"/>
              </a:rPr>
              <a:t> con la </a:t>
            </a:r>
            <a:r>
              <a:rPr lang="en-US" dirty="0" err="1" smtClean="0">
                <a:latin typeface="Century Gothic"/>
                <a:cs typeface="Century Gothic"/>
              </a:rPr>
              <a:t>diffusione</a:t>
            </a:r>
            <a:r>
              <a:rPr lang="en-US" dirty="0" smtClean="0">
                <a:latin typeface="Century Gothic"/>
                <a:cs typeface="Century Gothic"/>
              </a:rPr>
              <a:t> di </a:t>
            </a:r>
            <a:r>
              <a:rPr lang="en-US" dirty="0" err="1" smtClean="0">
                <a:latin typeface="Century Gothic"/>
                <a:cs typeface="Century Gothic"/>
              </a:rPr>
              <a:t>contenuti</a:t>
            </a:r>
            <a:r>
              <a:rPr lang="en-US" dirty="0" smtClean="0">
                <a:latin typeface="Century Gothic"/>
                <a:cs typeface="Century Gothic"/>
              </a:rPr>
              <a:t> via web, </a:t>
            </a:r>
            <a:r>
              <a:rPr lang="en-US" dirty="0" err="1" smtClean="0">
                <a:latin typeface="Century Gothic"/>
                <a:cs typeface="Century Gothic"/>
              </a:rPr>
              <a:t>diventano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ancora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più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significativi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vantaggi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dell’e</a:t>
            </a:r>
            <a:r>
              <a:rPr lang="en-US" dirty="0" smtClean="0">
                <a:latin typeface="Century Gothic"/>
                <a:cs typeface="Century Gothic"/>
              </a:rPr>
              <a:t>-learning 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084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59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Internet </a:t>
            </a:r>
            <a:r>
              <a:rPr lang="it-IT" sz="2800" b="1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formazione: esperienze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484784"/>
            <a:ext cx="8424936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La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formazione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online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riconosciuta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diversi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campi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r>
              <a:rPr lang="en-US" sz="2400" b="1" dirty="0" err="1">
                <a:solidFill>
                  <a:srgbClr val="78B51D"/>
                </a:solidFill>
                <a:latin typeface="Century Gothic"/>
                <a:cs typeface="Century Gothic"/>
              </a:rPr>
              <a:t>Istruzione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Università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telematiche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Recentemente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2400" b="1" dirty="0" err="1" smtClean="0">
                <a:solidFill>
                  <a:srgbClr val="78B51D"/>
                </a:solidFill>
                <a:latin typeface="Century Gothic"/>
                <a:cs typeface="Century Gothic"/>
              </a:rPr>
              <a:t>Sicurezza</a:t>
            </a:r>
            <a:r>
              <a:rPr lang="en-US" sz="24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rgbClr val="78B51D"/>
                </a:solidFill>
                <a:latin typeface="Century Gothic"/>
                <a:cs typeface="Century Gothic"/>
              </a:rPr>
              <a:t>sul</a:t>
            </a:r>
            <a:r>
              <a:rPr lang="en-US" sz="2400" b="1" dirty="0">
                <a:solidFill>
                  <a:srgbClr val="78B51D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rgbClr val="78B51D"/>
                </a:solidFill>
                <a:latin typeface="Century Gothic"/>
                <a:cs typeface="Century Gothic"/>
              </a:rPr>
              <a:t>lavoro</a:t>
            </a:r>
            <a:r>
              <a:rPr lang="en-US" sz="2400" b="1" dirty="0">
                <a:solidFill>
                  <a:srgbClr val="78B51D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smtClean="0">
                <a:solidFill>
                  <a:srgbClr val="78B51D"/>
                </a:solidFill>
                <a:latin typeface="Century Gothic"/>
                <a:cs typeface="Century Gothic"/>
              </a:rPr>
              <a:t/>
            </a:r>
            <a:br>
              <a:rPr lang="en-US" sz="2400" b="1" dirty="0" smtClean="0">
                <a:solidFill>
                  <a:srgbClr val="78B51D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accordo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Stato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Regioni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21/12/2011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naturalmente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… </a:t>
            </a:r>
            <a:r>
              <a:rPr lang="en-US" sz="2400" b="1" dirty="0" err="1" smtClean="0">
                <a:solidFill>
                  <a:srgbClr val="78B51D"/>
                </a:solidFill>
                <a:latin typeface="Century Gothic"/>
                <a:cs typeface="Century Gothic"/>
              </a:rPr>
              <a:t>Sanità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  <a:cs typeface="Century Gothic"/>
              </a:rPr>
              <a:t>(ECM FAD)</a:t>
            </a:r>
          </a:p>
          <a:p>
            <a:pPr marL="439738">
              <a:lnSpc>
                <a:spcPct val="130000"/>
              </a:lnSpc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1560" y="2780928"/>
            <a:ext cx="360040" cy="144016"/>
          </a:xfrm>
          <a:prstGeom prst="rightArrow">
            <a:avLst/>
          </a:prstGeom>
          <a:solidFill>
            <a:srgbClr val="78B51D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1560" y="3717032"/>
            <a:ext cx="360040" cy="144016"/>
          </a:xfrm>
          <a:prstGeom prst="rightArrow">
            <a:avLst/>
          </a:prstGeom>
          <a:solidFill>
            <a:srgbClr val="78B51D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1560" y="5085184"/>
            <a:ext cx="360040" cy="144016"/>
          </a:xfrm>
          <a:prstGeom prst="rightArrow">
            <a:avLst/>
          </a:prstGeom>
          <a:solidFill>
            <a:srgbClr val="78B51D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587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I farmacisti: fabbisogni formativi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4443" y="1196752"/>
            <a:ext cx="674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2000" dirty="0" err="1" smtClean="0">
                <a:latin typeface="Century Gothic"/>
                <a:cs typeface="Century Gothic"/>
              </a:rPr>
              <a:t>Un’indagine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conoscitiva</a:t>
            </a:r>
            <a:r>
              <a:rPr lang="en-US" sz="2000" dirty="0" smtClean="0">
                <a:latin typeface="Century Gothic"/>
                <a:cs typeface="Century Gothic"/>
              </a:rPr>
              <a:t> sui </a:t>
            </a:r>
            <a:r>
              <a:rPr lang="en-US" sz="2000" dirty="0" err="1" smtClean="0">
                <a:latin typeface="Century Gothic"/>
                <a:cs typeface="Century Gothic"/>
              </a:rPr>
              <a:t>fabbisogni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formativi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realizzata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nel</a:t>
            </a:r>
            <a:r>
              <a:rPr lang="en-US" sz="2000" dirty="0" smtClean="0">
                <a:latin typeface="Century Gothic"/>
                <a:cs typeface="Century Gothic"/>
              </a:rPr>
              <a:t> 2011 </a:t>
            </a:r>
            <a:r>
              <a:rPr lang="en-US" sz="2000" dirty="0" err="1" smtClean="0">
                <a:latin typeface="Century Gothic"/>
                <a:cs typeface="Century Gothic"/>
              </a:rPr>
              <a:t>su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una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platea</a:t>
            </a:r>
            <a:r>
              <a:rPr lang="en-US" sz="2000" dirty="0" smtClean="0">
                <a:latin typeface="Century Gothic"/>
                <a:cs typeface="Century Gothic"/>
              </a:rPr>
              <a:t> di </a:t>
            </a:r>
            <a:r>
              <a:rPr lang="en-US" sz="2000" dirty="0" err="1" smtClean="0">
                <a:latin typeface="Century Gothic"/>
                <a:cs typeface="Century Gothic"/>
              </a:rPr>
              <a:t>oltre</a:t>
            </a:r>
            <a:r>
              <a:rPr lang="en-US" sz="2000" dirty="0" smtClean="0">
                <a:latin typeface="Century Gothic"/>
                <a:cs typeface="Century Gothic"/>
              </a:rPr>
              <a:t> 20.000 </a:t>
            </a:r>
            <a:r>
              <a:rPr lang="en-US" sz="2000" dirty="0" err="1" smtClean="0">
                <a:latin typeface="Century Gothic"/>
                <a:cs typeface="Century Gothic"/>
              </a:rPr>
              <a:t>farmacisti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aveva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evidenziato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seguenti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risultati</a:t>
            </a:r>
            <a:endParaRPr lang="en-US" sz="2000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 descr="sondagg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1157271" cy="1080120"/>
          </a:xfrm>
          <a:prstGeom prst="rect">
            <a:avLst/>
          </a:prstGeom>
        </p:spPr>
      </p:pic>
      <p:graphicFrame>
        <p:nvGraphicFramePr>
          <p:cNvPr id="10" name="Grafico 3"/>
          <p:cNvGraphicFramePr/>
          <p:nvPr>
            <p:extLst>
              <p:ext uri="{D42A27DB-BD31-4B8C-83A1-F6EECF244321}">
                <p14:modId xmlns:p14="http://schemas.microsoft.com/office/powerpoint/2010/main" val="1944971576"/>
              </p:ext>
            </p:extLst>
          </p:nvPr>
        </p:nvGraphicFramePr>
        <p:xfrm>
          <a:off x="539552" y="2852936"/>
          <a:ext cx="8136904" cy="347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4"/>
          <p:cNvSpPr txBox="1"/>
          <p:nvPr/>
        </p:nvSpPr>
        <p:spPr>
          <a:xfrm>
            <a:off x="85800" y="2636912"/>
            <a:ext cx="887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Century Gothic"/>
                <a:cs typeface="Century Gothic"/>
              </a:rPr>
              <a:t>Con quale </a:t>
            </a:r>
            <a:r>
              <a:rPr lang="it-IT" sz="2000" b="1" dirty="0">
                <a:latin typeface="Century Gothic"/>
                <a:cs typeface="Century Gothic"/>
              </a:rPr>
              <a:t>modalità preferisce frequentare </a:t>
            </a:r>
            <a:r>
              <a:rPr lang="it-IT" sz="2000" b="1" dirty="0" smtClean="0">
                <a:latin typeface="Century Gothic"/>
                <a:cs typeface="Century Gothic"/>
              </a:rPr>
              <a:t/>
            </a:r>
            <a:br>
              <a:rPr lang="it-IT" sz="2000" b="1" dirty="0" smtClean="0">
                <a:latin typeface="Century Gothic"/>
                <a:cs typeface="Century Gothic"/>
              </a:rPr>
            </a:br>
            <a:r>
              <a:rPr lang="it-IT" sz="2000" b="1" dirty="0" smtClean="0">
                <a:latin typeface="Century Gothic"/>
                <a:cs typeface="Century Gothic"/>
              </a:rPr>
              <a:t>i </a:t>
            </a:r>
            <a:r>
              <a:rPr lang="it-IT" sz="2000" b="1" dirty="0">
                <a:latin typeface="Century Gothic"/>
                <a:cs typeface="Century Gothic"/>
              </a:rPr>
              <a:t>corsi di aggiornamento ECM?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6125234"/>
            <a:ext cx="835292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accent3">
                  <a:lumMod val="75000"/>
                </a:schemeClr>
              </a:buClr>
            </a:pPr>
            <a:r>
              <a:rPr lang="en-US" sz="2000" b="1" dirty="0" smtClean="0">
                <a:latin typeface="Century Gothic"/>
                <a:cs typeface="Century Gothic"/>
              </a:rPr>
              <a:t>La </a:t>
            </a:r>
            <a:r>
              <a:rPr lang="en-US" sz="2000" b="1" dirty="0" err="1" smtClean="0">
                <a:latin typeface="Century Gothic"/>
                <a:cs typeface="Century Gothic"/>
              </a:rPr>
              <a:t>formazione</a:t>
            </a:r>
            <a:r>
              <a:rPr lang="en-US" sz="2000" b="1" dirty="0" smtClean="0">
                <a:latin typeface="Century Gothic"/>
                <a:cs typeface="Century Gothic"/>
              </a:rPr>
              <a:t> on-line </a:t>
            </a:r>
            <a:r>
              <a:rPr lang="en-US" sz="2000" b="1" dirty="0" err="1" smtClean="0">
                <a:latin typeface="Century Gothic"/>
                <a:cs typeface="Century Gothic"/>
              </a:rPr>
              <a:t>è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gradita</a:t>
            </a:r>
            <a:r>
              <a:rPr lang="en-US" sz="2000" b="1" dirty="0" smtClean="0">
                <a:latin typeface="Century Gothic"/>
                <a:cs typeface="Century Gothic"/>
              </a:rPr>
              <a:t> dal 99% </a:t>
            </a:r>
            <a:r>
              <a:rPr lang="en-US" sz="2000" b="1" dirty="0" err="1" smtClean="0">
                <a:latin typeface="Century Gothic"/>
                <a:cs typeface="Century Gothic"/>
              </a:rPr>
              <a:t>degli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intervistati</a:t>
            </a:r>
            <a:endParaRPr lang="en-US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144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00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Century Gothic" pitchFamily="34" charset="0"/>
              </a:rPr>
              <a:t>Pharmafad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2008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420888"/>
            <a:ext cx="6745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Comunicazione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Deontologia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Norme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sugli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stupefacenti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Norme</a:t>
            </a:r>
            <a:r>
              <a:rPr lang="en-US" dirty="0" smtClean="0">
                <a:latin typeface="Century Gothic"/>
                <a:cs typeface="Century Gothic"/>
              </a:rPr>
              <a:t> di </a:t>
            </a:r>
            <a:r>
              <a:rPr lang="en-US" dirty="0" err="1" smtClean="0">
                <a:latin typeface="Century Gothic"/>
                <a:cs typeface="Century Gothic"/>
              </a:rPr>
              <a:t>laboratorio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Prevenzione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cardiovascolare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Effetti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indesiderati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farmacovigilanza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rischio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clinico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 smtClean="0">
                <a:latin typeface="Century Gothic"/>
                <a:cs typeface="Century Gothic"/>
              </a:rPr>
              <a:t>Pediatria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>
                <a:latin typeface="Century Gothic"/>
                <a:cs typeface="Century Gothic"/>
              </a:rPr>
              <a:t>Primo </a:t>
            </a:r>
            <a:r>
              <a:rPr lang="en-US" dirty="0" err="1" smtClean="0">
                <a:latin typeface="Century Gothic"/>
                <a:cs typeface="Century Gothic"/>
              </a:rPr>
              <a:t>Soccorso</a:t>
            </a: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124744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124744"/>
            <a:ext cx="674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16 ore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14946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10921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1640" y="5373216"/>
            <a:ext cx="770485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87%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83%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76%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44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00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Century Gothic" pitchFamily="34" charset="0"/>
              </a:rPr>
              <a:t>Pharmafad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2009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325015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85%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81%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73%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420888"/>
            <a:ext cx="6745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Prosecuzione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tematiche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farmafad</a:t>
            </a:r>
            <a:r>
              <a:rPr lang="en-US" dirty="0">
                <a:latin typeface="Century Gothic"/>
                <a:cs typeface="Century Gothic"/>
              </a:rPr>
              <a:t> 2008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Malattie</a:t>
            </a:r>
            <a:r>
              <a:rPr lang="en-US" dirty="0">
                <a:latin typeface="Century Gothic"/>
                <a:cs typeface="Century Gothic"/>
              </a:rPr>
              <a:t> da </a:t>
            </a:r>
            <a:r>
              <a:rPr lang="en-US" dirty="0" err="1">
                <a:latin typeface="Century Gothic"/>
                <a:cs typeface="Century Gothic"/>
              </a:rPr>
              <a:t>raffreddamento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Counselling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nel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paziente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affetto</a:t>
            </a:r>
            <a:r>
              <a:rPr lang="en-US" dirty="0">
                <a:latin typeface="Century Gothic"/>
                <a:cs typeface="Century Gothic"/>
              </a:rPr>
              <a:t> da </a:t>
            </a:r>
            <a:r>
              <a:rPr lang="en-US" dirty="0" err="1">
                <a:latin typeface="Century Gothic"/>
                <a:cs typeface="Century Gothic"/>
              </a:rPr>
              <a:t>sovrappeso-obesità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Contraccezione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vaginiti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menopausa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Note di </a:t>
            </a:r>
            <a:r>
              <a:rPr lang="en-US" dirty="0" err="1">
                <a:latin typeface="Century Gothic"/>
                <a:cs typeface="Century Gothic"/>
              </a:rPr>
              <a:t>galenica</a:t>
            </a:r>
            <a:r>
              <a:rPr lang="en-US" dirty="0">
                <a:latin typeface="Century Gothic"/>
                <a:cs typeface="Century Gothic"/>
              </a:rPr>
              <a:t>: le capsule </a:t>
            </a:r>
            <a:r>
              <a:rPr lang="en-US" dirty="0" err="1">
                <a:latin typeface="Century Gothic"/>
                <a:cs typeface="Century Gothic"/>
              </a:rPr>
              <a:t>opercolate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preparati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dermatologici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 </a:t>
            </a:r>
            <a:r>
              <a:rPr lang="en-US" dirty="0" err="1">
                <a:latin typeface="Century Gothic"/>
                <a:cs typeface="Century Gothic"/>
              </a:rPr>
              <a:t>probiotici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febbre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nel</a:t>
            </a:r>
            <a:r>
              <a:rPr lang="en-US" dirty="0">
                <a:latin typeface="Century Gothic"/>
                <a:cs typeface="Century Gothic"/>
              </a:rPr>
              <a:t> bambino</a:t>
            </a: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124744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124744"/>
            <a:ext cx="674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40 ore (</a:t>
            </a:r>
            <a:r>
              <a:rPr lang="en-US" dirty="0" err="1" smtClean="0">
                <a:latin typeface="Century Gothic"/>
                <a:cs typeface="Century Gothic"/>
              </a:rPr>
              <a:t>su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più</a:t>
            </a:r>
            <a:r>
              <a:rPr lang="en-US" dirty="0" smtClean="0">
                <a:latin typeface="Century Gothic"/>
                <a:cs typeface="Century Gothic"/>
              </a:rPr>
              <a:t> moduli)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19494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35887</a:t>
            </a:r>
          </a:p>
        </p:txBody>
      </p:sp>
    </p:spTree>
    <p:extLst>
      <p:ext uri="{BB962C8B-B14F-4D97-AF65-F5344CB8AC3E}">
        <p14:creationId xmlns:p14="http://schemas.microsoft.com/office/powerpoint/2010/main" val="126895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313492"/>
            <a:ext cx="300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  <a:latin typeface="Century Gothic" pitchFamily="34" charset="0"/>
              </a:rPr>
              <a:t>Pharmafad</a:t>
            </a:r>
            <a:r>
              <a:rPr lang="it-IT" sz="2800" b="1" dirty="0" smtClean="0">
                <a:solidFill>
                  <a:schemeClr val="bg1"/>
                </a:solidFill>
                <a:latin typeface="Century Gothic" pitchFamily="34" charset="0"/>
              </a:rPr>
              <a:t> 2010</a:t>
            </a:r>
            <a:endParaRPr lang="it-IT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325015"/>
            <a:ext cx="7704856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RISULTATI VALUTAZIONE QUALITA’: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Rilevanza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argomenti</a:t>
            </a:r>
            <a:r>
              <a:rPr lang="en-US" dirty="0" smtClean="0">
                <a:latin typeface="Century Gothic"/>
                <a:cs typeface="Century Gothic"/>
              </a:rPr>
              <a:t>: 	      molto </a:t>
            </a:r>
            <a:r>
              <a:rPr lang="en-US" dirty="0" err="1" smtClean="0">
                <a:latin typeface="Century Gothic"/>
                <a:cs typeface="Century Gothic"/>
              </a:rPr>
              <a:t>rilevanti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rilevante</a:t>
            </a:r>
            <a:r>
              <a:rPr lang="en-US" dirty="0" smtClean="0">
                <a:latin typeface="Century Gothic"/>
                <a:cs typeface="Century Gothic"/>
              </a:rPr>
              <a:t> 	75%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Qualità</a:t>
            </a:r>
            <a:r>
              <a:rPr lang="en-US" b="1" dirty="0" smtClean="0">
                <a:latin typeface="Century Gothic"/>
                <a:cs typeface="Century Gothic"/>
              </a:rPr>
              <a:t> aggiornamento</a:t>
            </a:r>
            <a:r>
              <a:rPr lang="en-US" dirty="0" smtClean="0">
                <a:latin typeface="Century Gothic"/>
                <a:cs typeface="Century Gothic"/>
              </a:rPr>
              <a:t>:   </a:t>
            </a:r>
            <a:r>
              <a:rPr lang="en-US" dirty="0" err="1" smtClean="0">
                <a:latin typeface="Century Gothic"/>
                <a:cs typeface="Century Gothic"/>
              </a:rPr>
              <a:t>eccellente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buona</a:t>
            </a:r>
            <a:r>
              <a:rPr lang="en-US" dirty="0">
                <a:latin typeface="Century Gothic"/>
                <a:cs typeface="Century Gothic"/>
              </a:rPr>
              <a:t>	</a:t>
            </a:r>
            <a:r>
              <a:rPr lang="en-US" dirty="0" smtClean="0">
                <a:latin typeface="Century Gothic"/>
                <a:cs typeface="Century Gothic"/>
              </a:rPr>
              <a:t>	76%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Efficacia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dell’evento</a:t>
            </a:r>
            <a:r>
              <a:rPr lang="en-US" dirty="0" smtClean="0">
                <a:latin typeface="Century Gothic"/>
                <a:cs typeface="Century Gothic"/>
              </a:rPr>
              <a:t>:        molto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+ </a:t>
            </a:r>
            <a:r>
              <a:rPr lang="en-US" dirty="0" err="1" smtClean="0">
                <a:latin typeface="Century Gothic"/>
                <a:cs typeface="Century Gothic"/>
              </a:rPr>
              <a:t>efficace</a:t>
            </a:r>
            <a:r>
              <a:rPr lang="en-US" dirty="0" smtClean="0">
                <a:latin typeface="Century Gothic"/>
                <a:cs typeface="Century Gothic"/>
              </a:rPr>
              <a:t> 	74%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420888"/>
            <a:ext cx="674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TEMATICHE: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Normativa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farmaci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generici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bioequivalenti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La </a:t>
            </a:r>
            <a:r>
              <a:rPr lang="en-US" dirty="0" err="1">
                <a:latin typeface="Century Gothic"/>
                <a:cs typeface="Century Gothic"/>
              </a:rPr>
              <a:t>diffusione</a:t>
            </a:r>
            <a:r>
              <a:rPr lang="en-US" dirty="0">
                <a:latin typeface="Century Gothic"/>
                <a:cs typeface="Century Gothic"/>
              </a:rPr>
              <a:t> del </a:t>
            </a:r>
            <a:r>
              <a:rPr lang="en-US" dirty="0" err="1">
                <a:latin typeface="Century Gothic"/>
                <a:cs typeface="Century Gothic"/>
              </a:rPr>
              <a:t>farmaco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generico</a:t>
            </a:r>
            <a:r>
              <a:rPr lang="en-US" dirty="0">
                <a:latin typeface="Century Gothic"/>
                <a:cs typeface="Century Gothic"/>
              </a:rPr>
              <a:t> in Europa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>
                <a:latin typeface="Century Gothic"/>
                <a:cs typeface="Century Gothic"/>
              </a:rPr>
              <a:t>I </a:t>
            </a:r>
            <a:r>
              <a:rPr lang="en-US" dirty="0" err="1">
                <a:latin typeface="Century Gothic"/>
                <a:cs typeface="Century Gothic"/>
              </a:rPr>
              <a:t>farmaci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biosimilari</a:t>
            </a:r>
            <a:r>
              <a:rPr lang="en-US" dirty="0">
                <a:latin typeface="Century Gothic"/>
                <a:cs typeface="Century Gothic"/>
              </a:rPr>
              <a:t>: </a:t>
            </a:r>
            <a:r>
              <a:rPr lang="en-US" dirty="0" err="1">
                <a:latin typeface="Century Gothic"/>
                <a:cs typeface="Century Gothic"/>
              </a:rPr>
              <a:t>caratteristiche</a:t>
            </a:r>
            <a:r>
              <a:rPr lang="en-US" dirty="0">
                <a:latin typeface="Century Gothic"/>
                <a:cs typeface="Century Gothic"/>
              </a:rPr>
              <a:t> e </a:t>
            </a:r>
            <a:r>
              <a:rPr lang="en-US" dirty="0" err="1">
                <a:latin typeface="Century Gothic"/>
                <a:cs typeface="Century Gothic"/>
              </a:rPr>
              <a:t>novità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Gli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integratori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alimentari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Stupefacenti</a:t>
            </a:r>
            <a:r>
              <a:rPr lang="en-US" dirty="0">
                <a:latin typeface="Century Gothic"/>
                <a:cs typeface="Century Gothic"/>
              </a:rPr>
              <a:t>: </a:t>
            </a:r>
            <a:r>
              <a:rPr lang="en-US" dirty="0" err="1">
                <a:latin typeface="Century Gothic"/>
                <a:cs typeface="Century Gothic"/>
              </a:rPr>
              <a:t>aspetti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legislativi</a:t>
            </a:r>
            <a:endParaRPr lang="en-US" dirty="0">
              <a:latin typeface="Century Gothic"/>
              <a:cs typeface="Century Gothic"/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latin typeface="Century Gothic"/>
                <a:cs typeface="Century Gothic"/>
              </a:rPr>
              <a:t>Gestione</a:t>
            </a:r>
            <a:r>
              <a:rPr lang="en-US" dirty="0">
                <a:latin typeface="Century Gothic"/>
                <a:cs typeface="Century Gothic"/>
              </a:rPr>
              <a:t> del </a:t>
            </a:r>
            <a:r>
              <a:rPr lang="en-US" dirty="0" err="1">
                <a:latin typeface="Century Gothic"/>
                <a:cs typeface="Century Gothic"/>
              </a:rPr>
              <a:t>paziente</a:t>
            </a:r>
            <a:r>
              <a:rPr lang="en-US" dirty="0">
                <a:latin typeface="Century Gothic"/>
                <a:cs typeface="Century Gothic"/>
              </a:rPr>
              <a:t> con </a:t>
            </a:r>
            <a:r>
              <a:rPr lang="en-US" dirty="0" err="1">
                <a:latin typeface="Century Gothic"/>
                <a:cs typeface="Century Gothic"/>
              </a:rPr>
              <a:t>dolore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osteoarticolare</a:t>
            </a:r>
            <a:r>
              <a:rPr lang="en-US" dirty="0">
                <a:latin typeface="Century Gothic"/>
                <a:cs typeface="Century Gothic"/>
              </a:rPr>
              <a:t> o da trauma</a:t>
            </a:r>
          </a:p>
        </p:txBody>
      </p:sp>
      <p:pic>
        <p:nvPicPr>
          <p:cNvPr id="13" name="Picture 12" descr="dat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052736"/>
            <a:ext cx="1008112" cy="965200"/>
          </a:xfrm>
          <a:prstGeom prst="rect">
            <a:avLst/>
          </a:prstGeom>
        </p:spPr>
      </p:pic>
      <p:pic>
        <p:nvPicPr>
          <p:cNvPr id="14" name="Picture 13" descr="grafi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8529" r="10746" b="19096"/>
          <a:stretch/>
        </p:blipFill>
        <p:spPr>
          <a:xfrm>
            <a:off x="395536" y="5517232"/>
            <a:ext cx="848159" cy="792088"/>
          </a:xfrm>
          <a:prstGeom prst="rect">
            <a:avLst/>
          </a:prstGeom>
        </p:spPr>
      </p:pic>
      <p:pic>
        <p:nvPicPr>
          <p:cNvPr id="15" name="Picture 14" descr="tematich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028700" cy="81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052736"/>
            <a:ext cx="67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Validità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01/10/2010 – 31/12/2010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10 ore 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Partecipanti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12389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 err="1" smtClean="0">
                <a:latin typeface="Century Gothic"/>
                <a:cs typeface="Century Gothic"/>
              </a:rPr>
              <a:t>Corsi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completati</a:t>
            </a:r>
            <a:r>
              <a:rPr lang="en-US" b="1" dirty="0" smtClean="0">
                <a:latin typeface="Century Gothic"/>
                <a:cs typeface="Century Gothic"/>
              </a:rPr>
              <a:t>: </a:t>
            </a:r>
            <a:r>
              <a:rPr lang="en-US" dirty="0" smtClean="0">
                <a:latin typeface="Century Gothic"/>
                <a:cs typeface="Century Gothic"/>
              </a:rPr>
              <a:t>6424</a:t>
            </a:r>
          </a:p>
        </p:txBody>
      </p:sp>
    </p:spTree>
    <p:extLst>
      <p:ext uri="{BB962C8B-B14F-4D97-AF65-F5344CB8AC3E}">
        <p14:creationId xmlns:p14="http://schemas.microsoft.com/office/powerpoint/2010/main" val="4711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666</Words>
  <Application>Microsoft Office PowerPoint</Application>
  <PresentationFormat>Presentazione su schermo (4:3)</PresentationFormat>
  <Paragraphs>192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tecno</cp:lastModifiedBy>
  <cp:revision>180</cp:revision>
  <dcterms:created xsi:type="dcterms:W3CDTF">2011-09-02T15:11:31Z</dcterms:created>
  <dcterms:modified xsi:type="dcterms:W3CDTF">2013-11-05T13:32:09Z</dcterms:modified>
</cp:coreProperties>
</file>