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705" r:id="rId5"/>
    <p:sldId id="918" r:id="rId6"/>
    <p:sldId id="953" r:id="rId7"/>
    <p:sldId id="911" r:id="rId8"/>
    <p:sldId id="912" r:id="rId9"/>
    <p:sldId id="939" r:id="rId10"/>
    <p:sldId id="940" r:id="rId11"/>
    <p:sldId id="941" r:id="rId12"/>
    <p:sldId id="916" r:id="rId13"/>
    <p:sldId id="917" r:id="rId14"/>
    <p:sldId id="954" r:id="rId15"/>
    <p:sldId id="949" r:id="rId16"/>
    <p:sldId id="921" r:id="rId17"/>
    <p:sldId id="910" r:id="rId18"/>
    <p:sldId id="927" r:id="rId19"/>
    <p:sldId id="924" r:id="rId20"/>
    <p:sldId id="922" r:id="rId21"/>
    <p:sldId id="948" r:id="rId22"/>
    <p:sldId id="946" r:id="rId23"/>
    <p:sldId id="947" r:id="rId24"/>
    <p:sldId id="926" r:id="rId25"/>
    <p:sldId id="955" r:id="rId26"/>
    <p:sldId id="923" r:id="rId27"/>
    <p:sldId id="956" r:id="rId28"/>
    <p:sldId id="925" r:id="rId29"/>
    <p:sldId id="944" r:id="rId30"/>
    <p:sldId id="935" r:id="rId31"/>
    <p:sldId id="938" r:id="rId32"/>
    <p:sldId id="957" r:id="rId33"/>
    <p:sldId id="929" r:id="rId34"/>
    <p:sldId id="937" r:id="rId35"/>
    <p:sldId id="933" r:id="rId36"/>
    <p:sldId id="932" r:id="rId37"/>
    <p:sldId id="945" r:id="rId38"/>
    <p:sldId id="950" r:id="rId39"/>
    <p:sldId id="951" r:id="rId40"/>
    <p:sldId id="952" r:id="rId41"/>
    <p:sldId id="936" r:id="rId42"/>
    <p:sldId id="884" r:id="rId43"/>
    <p:sldId id="934" r:id="rId44"/>
  </p:sldIdLst>
  <p:sldSz cx="10287000" cy="6858000" type="35mm"/>
  <p:notesSz cx="6797675" cy="99282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rgbClr val="FFFF99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rgbClr val="FFFF99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rgbClr val="FFFF99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rgbClr val="FFFF99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rgbClr val="FFFF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D"/>
    <a:srgbClr val="003399"/>
    <a:srgbClr val="FF99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1" autoAdjust="0"/>
    <p:restoredTop sz="94676" autoAdjust="0"/>
  </p:normalViewPr>
  <p:slideViewPr>
    <p:cSldViewPr>
      <p:cViewPr varScale="1">
        <p:scale>
          <a:sx n="46" d="100"/>
          <a:sy n="46" d="100"/>
        </p:scale>
        <p:origin x="-1494" y="-9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o\AppData\Local\Microsoft\Windows\Temporary%20Internet%20Files\Content.Outlook\FEYLRK2G\Grafico%20Cernobb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09090159541575"/>
          <c:y val="5.9391225905049798E-2"/>
          <c:w val="0.79197963474460975"/>
          <c:h val="0.801039393218083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explosion val="16"/>
            <c:spPr>
              <a:solidFill>
                <a:srgbClr val="FFFF00"/>
              </a:solidFill>
            </c:spPr>
          </c:dPt>
          <c:dPt>
            <c:idx val="2"/>
            <c:bubble3D val="0"/>
            <c:explosion val="1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1248986546838712E-2"/>
                  <c:y val="-3.6225608093667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317654554394417E-3"/>
                  <c:y val="-3.0574357256277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5074326471523E-2"/>
                  <c:y val="-0.1156007188290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557477960994786"/>
                  <c:y val="-2.36456929370315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95366218236174E-3"/>
                  <c:y val="0.16561372396018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53451201185603E-2"/>
                  <c:y val="-2.748766501130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78745697684886E-3"/>
                  <c:y val="-1.87267614560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457D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'Figura 5'!$A$1:$A$3</c:f>
              <c:strCache>
                <c:ptCount val="3"/>
                <c:pt idx="0">
                  <c:v>Aziende sanitarie</c:v>
                </c:pt>
                <c:pt idx="1">
                  <c:v>Professionisti</c:v>
                </c:pt>
                <c:pt idx="2">
                  <c:v>Industria</c:v>
                </c:pt>
              </c:strCache>
            </c:strRef>
          </c:cat>
          <c:val>
            <c:numRef>
              <c:f>'Figura 5'!$B$1:$B$3</c:f>
              <c:numCache>
                <c:formatCode>0%</c:formatCode>
                <c:ptCount val="3"/>
                <c:pt idx="0">
                  <c:v>0.68</c:v>
                </c:pt>
                <c:pt idx="1">
                  <c:v>0.2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2400">
              <a:solidFill>
                <a:srgbClr val="00457D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40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43051A-473C-43F3-BEC0-AB22CCA88C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0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0A63A9-D0BB-49A2-9A99-7C060851D2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1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9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2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3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7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9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5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1750" y="6578600"/>
            <a:ext cx="253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600" i="1"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83092"/>
            <a:ext cx="9943668" cy="3744416"/>
          </a:xfrm>
          <a:noFill/>
        </p:spPr>
        <p:txBody>
          <a:bodyPr/>
          <a:lstStyle/>
          <a:p>
            <a:r>
              <a:rPr lang="it-IT" sz="50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50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Education</a:t>
            </a:r>
            <a:r>
              <a:rPr lang="it-IT" sz="50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sz="50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8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Formazione Continua</a:t>
            </a:r>
            <a:br>
              <a:rPr lang="it-IT" sz="38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8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Efficace e Indipendente</a:t>
            </a:r>
            <a:br>
              <a:rPr lang="it-IT" sz="38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</a:br>
            <a:r>
              <a:rPr lang="it-IT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2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Nino Cartabellotta</a:t>
            </a:r>
            <a:br>
              <a:rPr lang="it-IT" sz="32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2800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Fondazione GIMBE</a:t>
            </a:r>
            <a:endParaRPr lang="en-US" sz="2800" dirty="0" smtClean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8" y="11442"/>
            <a:ext cx="3358818" cy="21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1" y="332656"/>
            <a:ext cx="3887986" cy="8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8" y="32345"/>
            <a:ext cx="61245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0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623220" y="1556792"/>
            <a:ext cx="565262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Fondazione GIMBE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4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Education</a:t>
            </a:r>
            <a:endParaRPr lang="it-IT" sz="3400" b="1" dirty="0" smtClean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efficace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indipendente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steps</a:t>
            </a:r>
            <a:endParaRPr lang="en-US" sz="3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02940" y="2046907"/>
            <a:ext cx="97930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è provider accreditato  dalla CNFC (ID 878) per tutte le professioni sanitarie e tutte le tipologie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formative</a:t>
            </a:r>
          </a:p>
          <a:p>
            <a:pPr marL="457200" indent="-457200" algn="l">
              <a:lnSpc>
                <a:spcPct val="110000"/>
              </a:lnSpc>
              <a:defRPr/>
            </a:pP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Education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è il piano formativo della Fondazione GIMBE, lanciato  nell’aprile 2008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317"/>
          <a:stretch/>
        </p:blipFill>
        <p:spPr bwMode="auto">
          <a:xfrm>
            <a:off x="-41076" y="11171"/>
            <a:ext cx="10152000" cy="180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11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176" r="713" b="1226"/>
          <a:stretch/>
        </p:blipFill>
        <p:spPr bwMode="auto">
          <a:xfrm>
            <a:off x="895028" y="44624"/>
            <a:ext cx="8899320" cy="808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89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5250"/>
            <a:ext cx="533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1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METODOLOGIA DIDATTICA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alutazione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preliminare degli obiettivi di apprendimento (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b="1" i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needs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isoluzione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di problemi clinico-assistenziali (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problem-based</a:t>
            </a:r>
            <a:r>
              <a:rPr lang="it-IT" b="1" i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etodologia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dei piccoli gruppi (</a:t>
            </a:r>
            <a:r>
              <a:rPr lang="it-IT" b="1" i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groups</a:t>
            </a:r>
            <a:r>
              <a:rPr lang="it-IT" b="1" i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levato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livello di interazione tra docenti e discenti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Immediata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applicazione delle conoscenze e competenze acquisite (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b="1" i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by 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doing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Strumenti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per l’autoapprendimento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permanente (</a:t>
            </a:r>
            <a:r>
              <a:rPr lang="it-IT" b="1" i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self-</a:t>
            </a:r>
            <a:r>
              <a:rPr lang="it-IT" b="1" i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directed</a:t>
            </a:r>
            <a:r>
              <a:rPr lang="it-IT" b="1" i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i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and life-long </a:t>
            </a:r>
            <a:r>
              <a:rPr lang="it-IT" b="1" i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GIMBE Education</a:t>
            </a:r>
          </a:p>
        </p:txBody>
      </p:sp>
    </p:spTree>
    <p:extLst>
      <p:ext uri="{BB962C8B-B14F-4D97-AF65-F5344CB8AC3E}">
        <p14:creationId xmlns:p14="http://schemas.microsoft.com/office/powerpoint/2010/main" val="347218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ANATOMIA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5 aree didattiche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27 corsi residenziali per tutte le professioni sanitarie 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22 nel piano formativo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5 in programmazione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4 curricula GIMBE</a:t>
            </a: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1 corso FAD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GIMBE Education</a:t>
            </a:r>
          </a:p>
        </p:txBody>
      </p:sp>
      <p:pic>
        <p:nvPicPr>
          <p:cNvPr id="6146" name="Picture 2" descr="http://blog.constitutioncenter.org/wp-content/uploads/2012/02/numberjumb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6" y="4365104"/>
            <a:ext cx="2429200" cy="23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83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72" y="44624"/>
            <a:ext cx="6482872" cy="64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34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4567436" y="1063535"/>
            <a:ext cx="5328592" cy="1717393"/>
          </a:xfrm>
          <a:prstGeom prst="rect">
            <a:avLst/>
          </a:prstGeom>
          <a:solidFill>
            <a:srgbClr val="00457D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Education</a:t>
            </a: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centra </a:t>
            </a:r>
          </a:p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14 dei 29 obiettivi formativi </a:t>
            </a:r>
          </a:p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interesse nazionale</a:t>
            </a:r>
            <a:endParaRPr lang="it-IT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www.bestmethodscommunication.com/BMCwebsite/wp-content/uploads/2011/10/target-adverti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332656"/>
            <a:ext cx="3848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96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>
            <a:spLocks noGrp="1"/>
          </p:cNvSpPr>
          <p:nvPr>
            <p:ph type="dt" sz="quarter" idx="10"/>
          </p:nvPr>
        </p:nvSpPr>
        <p:spPr>
          <a:xfrm>
            <a:off x="-31750" y="6578600"/>
            <a:ext cx="25336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FF99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FF99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FF99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FFFF99"/>
                </a:solidFill>
                <a:latin typeface="Arial" charset="0"/>
              </a:defRPr>
            </a:lvl9pPr>
          </a:lstStyle>
          <a:p>
            <a:r>
              <a:rPr lang="it-IT" sz="1100" smtClean="0"/>
              <a:t>©  </a:t>
            </a:r>
            <a:r>
              <a:rPr lang="it-IT" sz="1300" smtClean="0">
                <a:latin typeface="Britannic Bold" pitchFamily="34" charset="0"/>
              </a:rPr>
              <a:t>GIMBE</a:t>
            </a:r>
            <a:r>
              <a:rPr lang="en-US" sz="1200" baseline="30000" smtClean="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2613"/>
            <a:ext cx="101536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77168" y="731838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77168" y="1327150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7168" y="1628775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77168" y="2181225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77168" y="2759075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77168" y="3049588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77168" y="6269038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77168" y="4508500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177168" y="5084763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77168" y="3636963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77168" y="3933056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89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623220" y="1556792"/>
            <a:ext cx="5652628" cy="29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Fondazione GIMBE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4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Education</a:t>
            </a:r>
            <a:endParaRPr lang="it-IT" sz="3400" b="1" dirty="0" smtClean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Formazione efficace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Formazione indipendente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4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steps</a:t>
            </a:r>
            <a:endParaRPr lang="en-US" sz="3400" b="1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57213"/>
            <a:ext cx="96488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368753" y="6237288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71482" y="4840696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0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FISIOLOGIA (2002-2012)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427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eventi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accreditati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Oltre 185.000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crediti ECM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erogati a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più di 6.000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professionisti</a:t>
            </a: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90 docenze esterne in corsi universitari o di alta formazione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140 interventi a convegni, conferenze, seminari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Conferenze Nazionali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5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Conferenze Internazionali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Convention Nazionali </a:t>
            </a:r>
            <a:endParaRPr lang="it-IT" dirty="0" smtClean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GIMBE Education</a:t>
            </a:r>
          </a:p>
        </p:txBody>
      </p:sp>
      <p:pic>
        <p:nvPicPr>
          <p:cNvPr id="13316" name="Picture 4" descr="http://hot100tips.com/wp-content/uploads/2010/07/free-continuing-medical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64" y="4581128"/>
            <a:ext cx="44210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9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623220" y="1556792"/>
            <a:ext cx="565262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Fondazione GIMBE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</a:t>
            </a:r>
            <a:endParaRPr lang="it-IT" sz="3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Formazione efficace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indipendente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steps</a:t>
            </a:r>
            <a:endParaRPr lang="en-US" sz="3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2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Tutti i corsi residenziali di GIMBE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Education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appartengono alla   Formazione Residenziale Interattiva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Unica attività di formazione continua efficace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nel modificare in comportamenti professionali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Garantisce 12 crediti/die</a:t>
            </a:r>
          </a:p>
          <a:p>
            <a:pPr marL="457200" indent="-457200" algn="l">
              <a:lnSpc>
                <a:spcPct val="110000"/>
              </a:lnSpc>
              <a:defRPr/>
            </a:pP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Score medio di qualità percepita 3.7 (punteggio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4)</a:t>
            </a: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Perchè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Efficace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5970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623220" y="1556792"/>
            <a:ext cx="565262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Fondazione GIMBE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</a:t>
            </a:r>
            <a:endParaRPr lang="it-IT" sz="3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efficace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Formazione indipendente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steps</a:t>
            </a:r>
            <a:endParaRPr lang="en-US" sz="3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2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Il Piano Formativo elaborato dal Comitato Scientifico della Fondazione GIMBE viene aggiornato ogni anno tenendo conto di: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Obiettivi nazionali ECM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Feedback dei partecipanti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Specifiche richieste delle organizzazioni sanitarie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Nuove normative nazionali e regionali</a:t>
            </a: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Char char="-"/>
              <a:defRPr/>
            </a:pP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Perchè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Indipendente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083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14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Tutte le attività didattiche vengono erogate esclusivamente dai docenti della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Faculty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GIMBE, network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multidisciplinare di professionisti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accreditati secondo specifica procedura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Perchè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Indipendente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729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Rigorosa adesione alle raccomandazioni della CNFC in tema di conflitti di interesse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Policy GIMBE sulle sponsorizzazioni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Qualunque organizzazione privata che intenda sponsorizzare un corso GIMBE non può: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Apportare alcuna modifica al programma inserito nel piano formativo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Nominare docenti esterni alla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Faculty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GIMBE</a:t>
            </a: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Percezione conflitto di interessi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Media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score= 1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Perchè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Indipendente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0793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Perchè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Indipendente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96344"/>
              </p:ext>
            </p:extLst>
          </p:nvPr>
        </p:nvGraphicFramePr>
        <p:xfrm>
          <a:off x="210952" y="1700808"/>
          <a:ext cx="96490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/>
          <p:cNvSpPr/>
          <p:nvPr/>
        </p:nvSpPr>
        <p:spPr>
          <a:xfrm>
            <a:off x="2839244" y="103357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Entrate ECM 2011-2012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9312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623220" y="1556792"/>
            <a:ext cx="565262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Fondazione GIMBE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</a:t>
            </a:r>
            <a:endParaRPr lang="it-IT" sz="3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efficace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indipendente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400" b="1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steps</a:t>
            </a:r>
            <a:endParaRPr lang="en-US" sz="3400" b="1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4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623220" y="1556792"/>
            <a:ext cx="565262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Fondazione GIMBE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Education</a:t>
            </a:r>
            <a:endParaRPr lang="it-IT" sz="34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efficace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Formazione indipendente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it-IT" sz="3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4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steps</a:t>
            </a:r>
            <a:endParaRPr lang="en-US" sz="3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26" name="Picture 2" descr="http://www.newlifesd.com/images/next-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" y="11966"/>
            <a:ext cx="101076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" y="50278"/>
            <a:ext cx="9961032" cy="44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8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Rivoluzione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Copernicana</a:t>
            </a:r>
            <a:endParaRPr lang="en-US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ttp://www.lealidiermes.net/images/sistema%20solare%20copern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66" y="1196752"/>
            <a:ext cx="51122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93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318964" y="1385944"/>
            <a:ext cx="9433048" cy="2259080"/>
          </a:xfrm>
          <a:prstGeom prst="rect">
            <a:avLst/>
          </a:prstGeom>
          <a:solidFill>
            <a:srgbClr val="00457D">
              <a:alpha val="3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Nuova visione della formazione continua che si pone come obiettivo primario la modifica della pratica  </a:t>
            </a:r>
            <a:r>
              <a:rPr lang="it-IT" sz="3200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professionale 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teoria comportamentale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 e non l’acquisizione di conoscenze e </a:t>
            </a:r>
            <a:r>
              <a:rPr lang="it-IT" sz="3200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skills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teoria cognitiva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ECM: verso la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rivoluzione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copernicana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817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Rivoluzione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Copernicana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dell’ECM</a:t>
            </a:r>
            <a:endParaRPr lang="en-US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utl8ma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88" y="908720"/>
            <a:ext cx="66294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 bwMode="auto">
          <a:xfrm>
            <a:off x="1975148" y="3501008"/>
            <a:ext cx="1224136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72488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318964" y="1422560"/>
            <a:ext cx="9433048" cy="2232021"/>
          </a:xfrm>
          <a:prstGeom prst="rect">
            <a:avLst/>
          </a:prstGeom>
          <a:solidFill>
            <a:srgbClr val="00457D">
              <a:alpha val="3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Gli obiettivi di qualità (efficacia, sicurezza, appropriatezza efficienza) di un azienda sanitaria devono 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essere </a:t>
            </a:r>
            <a:r>
              <a:rPr lang="it-IT" sz="3200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sostenuti 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da un progetto </a:t>
            </a:r>
            <a:r>
              <a:rPr lang="it-IT" sz="3200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formativo la cui attuazione richiede cinque ingredienti 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fondamentali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Rivoluzione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Copernicana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dell’ECM</a:t>
            </a:r>
            <a:endParaRPr lang="en-US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98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Progettazione collaborativa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tra U.O Formazione e U.O. Qualità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Integrazione di RES, FSC, FAD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Selezione degli interventi formativi in relazione a:</a:t>
            </a: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obiettivi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, secondo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Kirkpatrick</a:t>
            </a:r>
            <a:endParaRPr lang="it-IT" dirty="0" smtClean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 algn="l">
              <a:lnSpc>
                <a:spcPct val="110000"/>
              </a:lnSpc>
              <a:buFontTx/>
              <a:buChar char="-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prove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di efficacia della ricerca educazionale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Costruzione di un piano di implementazione multifattoriale, utilizzando altre strategie efficaci per modificare i comportamenti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professionali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Monitorare, attraverso l’audit clinico, l’efficacia del cambiamento</a:t>
            </a: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Rivoluzione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Copernicana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dell’ECM</a:t>
            </a:r>
            <a:endParaRPr lang="en-US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31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 </a:t>
            </a:r>
            <a:r>
              <a:rPr lang="en-US" sz="4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siamo</a:t>
            </a:r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pronti</a:t>
            </a:r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a…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318964" y="1124744"/>
            <a:ext cx="9433048" cy="3315395"/>
          </a:xfrm>
          <a:prstGeom prst="rect">
            <a:avLst/>
          </a:prstGeom>
          <a:solidFill>
            <a:srgbClr val="00457D">
              <a:alpha val="3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Identificare le Aziende sanitarie come </a:t>
            </a:r>
            <a:r>
              <a:rPr lang="it-IT" sz="3200" b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b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organization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, che riconoscono nella 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formazione continua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e nel miglioramento della </a:t>
            </a:r>
            <a:r>
              <a:rPr lang="it-IT" sz="3200" b="1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competence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professionale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le determinanti fondamentali per migliorare la 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qualità dell’assistenza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sino a raggiungere l’</a:t>
            </a:r>
            <a:r>
              <a:rPr lang="it-IT" sz="3200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eccellenza</a:t>
            </a:r>
            <a:r>
              <a:rPr lang="it-IT" sz="3200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it-IT" sz="3200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38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101908" cy="387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4" r="16431" b="62844"/>
          <a:stretch/>
        </p:blipFill>
        <p:spPr bwMode="auto">
          <a:xfrm>
            <a:off x="6823769" y="4077072"/>
            <a:ext cx="321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72" y="404664"/>
            <a:ext cx="20193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11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Predisporre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adeguate leve motivazionali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Sviluppare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attitudini e fornire strumenti per il </a:t>
            </a:r>
            <a:r>
              <a:rPr lang="it-IT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lifelong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learning</a:t>
            </a:r>
            <a:endParaRPr lang="it-IT" dirty="0" smtClean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Utilizzare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attività di formazione continua efficaci nel modificare i comportamenti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professionali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Progettare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il training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relazione alle curve di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apprendimento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Definire standard di </a:t>
            </a:r>
            <a:r>
              <a:rPr lang="it-IT" dirty="0" err="1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competence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professionale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Utilizzare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lo sviluppo professionale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continuo per correlare la formazione continua con il miglioramento della </a:t>
            </a:r>
            <a:r>
              <a:rPr lang="it-IT" dirty="0" err="1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competence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 professionale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  <a:defRPr/>
            </a:pP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Integrare la formazione continua con il miglioramento continuo della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qualità dell’assistenza</a:t>
            </a:r>
            <a:endParaRPr lang="it-IT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Una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Learning Organizations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deve</a:t>
            </a: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8065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174948" y="980728"/>
            <a:ext cx="9793088" cy="21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defRPr/>
            </a:pPr>
            <a:endParaRPr lang="it-IT" sz="1000" dirty="0">
              <a:solidFill>
                <a:srgbClr val="00457D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lnSpc>
                <a:spcPct val="110000"/>
              </a:lnSpc>
              <a:defRPr/>
            </a:pP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GIMBE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è una </a:t>
            </a:r>
            <a:r>
              <a:rPr lang="it-IT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fondazione di diritto </a:t>
            </a:r>
            <a:r>
              <a:rPr lang="it-IT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privato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con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riconoscimento nazionale della personalità 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giuridica, che ha lo scopo di promuovere </a:t>
            </a:r>
            <a:r>
              <a:rPr lang="it-IT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e realizzare </a:t>
            </a:r>
            <a:r>
              <a:rPr lang="it-IT" b="1" dirty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attività di formazione e ricerca in ambito </a:t>
            </a:r>
            <a:r>
              <a:rPr lang="it-IT" b="1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sanitario</a:t>
            </a:r>
            <a:r>
              <a:rPr lang="it-IT" dirty="0" smtClean="0">
                <a:solidFill>
                  <a:srgbClr val="00457D"/>
                </a:solidFill>
                <a:latin typeface="Calibri" pitchFamily="34" charset="0"/>
                <a:cs typeface="Calibri" pitchFamily="34" charset="0"/>
              </a:rPr>
              <a:t>, attraverso quattro obiettivi sinergici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102940" y="116632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Chi </a:t>
            </a:r>
            <a:r>
              <a:rPr lang="en-US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siamo</a:t>
            </a:r>
            <a:endParaRPr lang="en-US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 descr="http://sites.mtparanschool.com/jebert/files/2010/08/puzzle-piece12627969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0560" r="4641" b="3366"/>
          <a:stretch/>
        </p:blipFill>
        <p:spPr bwMode="auto">
          <a:xfrm>
            <a:off x="5220174" y="3150907"/>
            <a:ext cx="43257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7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4450"/>
            <a:ext cx="1001236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1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ites.mtparanschool.com/jebert/files/2010/08/puzzle-piece12627969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0560" r="4641" b="3366"/>
          <a:stretch/>
        </p:blipFill>
        <p:spPr bwMode="auto">
          <a:xfrm>
            <a:off x="5220174" y="3140968"/>
            <a:ext cx="43257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90972" y="620688"/>
            <a:ext cx="9154977" cy="2232021"/>
          </a:xfrm>
          <a:prstGeom prst="rect">
            <a:avLst/>
          </a:prstGeom>
          <a:solidFill>
            <a:srgbClr val="00457D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1. Consolidare 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it-IT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formazione continua 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dei professionisti sanitari come processo di auto-apprendimento permanente integrato nella pratica </a:t>
            </a: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clinica (</a:t>
            </a:r>
            <a:r>
              <a:rPr lang="it-IT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self-</a:t>
            </a:r>
            <a:r>
              <a:rPr lang="it-IT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directed</a:t>
            </a:r>
            <a:r>
              <a:rPr lang="it-IT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lifelong</a:t>
            </a:r>
            <a:r>
              <a:rPr lang="it-IT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t-IT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51612" y="3789040"/>
            <a:ext cx="5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3600" b="1" dirty="0" smtClean="0">
                <a:solidFill>
                  <a:schemeClr val="bg1"/>
                </a:solidFill>
              </a:rPr>
              <a:t>1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7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ites.mtparanschool.com/jebert/files/2010/08/puzzle-piece12627969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0560" r="4641" b="3366"/>
          <a:stretch/>
        </p:blipFill>
        <p:spPr bwMode="auto">
          <a:xfrm>
            <a:off x="5220174" y="3150907"/>
            <a:ext cx="43257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90972" y="620688"/>
            <a:ext cx="9154977" cy="1717393"/>
          </a:xfrm>
          <a:prstGeom prst="rect">
            <a:avLst/>
          </a:prstGeom>
          <a:solidFill>
            <a:srgbClr val="00457D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Migliorare 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qualità metodologica, l’etica, l’integrità, la rilevanza clinica e il valore sociale della </a:t>
            </a:r>
            <a:r>
              <a:rPr lang="it-IT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ricerca </a:t>
            </a:r>
            <a:r>
              <a:rPr lang="it-IT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sanitaria</a:t>
            </a:r>
            <a:endParaRPr lang="it-IT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96998" y="3403316"/>
            <a:ext cx="5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36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742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ites.mtparanschool.com/jebert/files/2010/08/puzzle-piece12627969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0560" r="4641" b="3366"/>
          <a:stretch/>
        </p:blipFill>
        <p:spPr bwMode="auto">
          <a:xfrm>
            <a:off x="5220174" y="3150907"/>
            <a:ext cx="43257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90972" y="620688"/>
            <a:ext cx="9154977" cy="1717393"/>
          </a:xfrm>
          <a:prstGeom prst="rect">
            <a:avLst/>
          </a:prstGeom>
          <a:solidFill>
            <a:srgbClr val="00457D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3. Favorire 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it-IT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trasferimento delle migliori evidenze scientifiche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alle decisioni professionali, manageriali e di politica </a:t>
            </a: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sanitaria</a:t>
            </a:r>
            <a:endParaRPr lang="it-IT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91654" y="4438853"/>
            <a:ext cx="5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3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742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ites.mtparanschool.com/jebert/files/2010/08/puzzle-piece12627969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0560" r="4641" b="3366"/>
          <a:stretch/>
        </p:blipFill>
        <p:spPr bwMode="auto">
          <a:xfrm>
            <a:off x="5220174" y="3150907"/>
            <a:ext cx="43257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90972" y="620688"/>
            <a:ext cx="9154977" cy="1717393"/>
          </a:xfrm>
          <a:prstGeom prst="rect">
            <a:avLst/>
          </a:prstGeom>
          <a:solidFill>
            <a:srgbClr val="00457D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None/>
              <a:defRPr/>
            </a:pP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4. Migliorare 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it-IT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qualità dell'assistenza sanitaria </a:t>
            </a:r>
            <a:r>
              <a:rPr lang="it-IT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termini di sicurezza, efficacia, appropriatezza, equità, coinvolgimento degli utenti, </a:t>
            </a:r>
            <a:r>
              <a:rPr lang="it-IT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efficienza</a:t>
            </a:r>
            <a:endParaRPr lang="it-IT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79804" y="3861048"/>
            <a:ext cx="5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36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742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6513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8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24" y="19019"/>
            <a:ext cx="6508576" cy="62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6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GIMBE">
  <a:themeElements>
    <a:clrScheme name="Presentazione GIM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GIM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 GIM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GIMB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9E95196A76BD409324B6B5981889F2" ma:contentTypeVersion="1" ma:contentTypeDescription="Creare un nuovo documento." ma:contentTypeScope="" ma:versionID="363f716206e8dca7bd3f91005132f4a7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6e96ca849a95235161b2af92bd5afd9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o" ma:description="Tipo di supporto, formato del file o dimensioni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338C5C1-4D9B-485B-B07B-44F381ED17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93D8-7C6B-4A51-9813-075137A51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F1B438-F3C5-4957-9E67-085716184C0B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Data\Microsoft\Modelli\GIMBE\Presentazione GIMBE.pot</Template>
  <TotalTime>30997</TotalTime>
  <Words>787</Words>
  <Application>Microsoft Office PowerPoint</Application>
  <PresentationFormat>Diapositive 35 mm</PresentationFormat>
  <Paragraphs>127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Presentazione GIMBE</vt:lpstr>
      <vt:lpstr>GIMBE Education Formazione Continua Efficace e Indipendente  Nino Cartabellotta Fondazione GIMBE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Antonino Cartabellotta</dc:creator>
  <cp:lastModifiedBy>tecno</cp:lastModifiedBy>
  <cp:revision>1265</cp:revision>
  <dcterms:created xsi:type="dcterms:W3CDTF">2002-05-16T16:36:59Z</dcterms:created>
  <dcterms:modified xsi:type="dcterms:W3CDTF">2012-10-16T09:56:04Z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0x010100CF9E95196A76BD409324B6B5981889F2</vt:lpwstr>
  </property>
</Properties>
</file>