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emf" ContentType="image/x-emf"/>
  <Default Extension="rels" ContentType="application/vnd.openxmlformats-package.relationships+xml"/>
  <Default Extension="xml" ContentType="application/xml"/>
  <Default Extension="vml" ContentType="application/vnd.openxmlformats-officedocument.vmlDrawing"/>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sldIdLst>
    <p:sldId id="285" r:id="rId2"/>
    <p:sldId id="256" r:id="rId3"/>
    <p:sldId id="257" r:id="rId4"/>
    <p:sldId id="258" r:id="rId5"/>
    <p:sldId id="259" r:id="rId6"/>
    <p:sldId id="260" r:id="rId7"/>
    <p:sldId id="264" r:id="rId8"/>
    <p:sldId id="278" r:id="rId9"/>
    <p:sldId id="265" r:id="rId10"/>
    <p:sldId id="266" r:id="rId11"/>
    <p:sldId id="275" r:id="rId12"/>
    <p:sldId id="267" r:id="rId13"/>
    <p:sldId id="268" r:id="rId14"/>
    <p:sldId id="269" r:id="rId15"/>
    <p:sldId id="270" r:id="rId16"/>
    <p:sldId id="272" r:id="rId17"/>
    <p:sldId id="273" r:id="rId18"/>
    <p:sldId id="276" r:id="rId19"/>
    <p:sldId id="262" r:id="rId20"/>
    <p:sldId id="286" r:id="rId21"/>
    <p:sldId id="277" r:id="rId22"/>
    <p:sldId id="279" r:id="rId23"/>
    <p:sldId id="283" r:id="rId24"/>
    <p:sldId id="287" r:id="rId25"/>
    <p:sldId id="288" r:id="rId26"/>
    <p:sldId id="261" r:id="rId27"/>
    <p:sldId id="281" r:id="rId28"/>
    <p:sldId id="282" r:id="rId29"/>
    <p:sldId id="284" r:id="rId30"/>
  </p:sldIdLst>
  <p:sldSz cx="9144000" cy="6858000" type="screen4x3"/>
  <p:notesSz cx="6858000" cy="9144000"/>
  <p:defaultTextStyle>
    <a:defPPr>
      <a:defRPr lang="it-IT"/>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ferSingleView="1">
    <p:restoredLeft sz="15620" autoAdjust="0"/>
    <p:restoredTop sz="94630" autoAdjust="0"/>
  </p:normalViewPr>
  <p:slideViewPr>
    <p:cSldViewPr>
      <p:cViewPr varScale="1">
        <p:scale>
          <a:sx n="46" d="100"/>
          <a:sy n="46" d="100"/>
        </p:scale>
        <p:origin x="-1656" y="-96"/>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it-IT"/>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C6EBA265-1882-4DAA-9E2E-23CBDB616556}" type="datetimeFigureOut">
              <a:rPr lang="it-IT"/>
              <a:pPr>
                <a:defRPr/>
              </a:pPr>
              <a:t>16/10/2012</a:t>
            </a:fld>
            <a:endParaRPr lang="it-IT"/>
          </a:p>
        </p:txBody>
      </p:sp>
      <p:sp>
        <p:nvSpPr>
          <p:cNvPr id="4" name="Segnaposto immagine diapositiva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it-IT" noProof="0" smtClean="0"/>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it-IT" noProof="0" smtClean="0"/>
              <a:t>Fare clic per modificare stili del testo dello schema</a:t>
            </a:r>
          </a:p>
          <a:p>
            <a:pPr lvl="1"/>
            <a:r>
              <a:rPr lang="it-IT" noProof="0" smtClean="0"/>
              <a:t>Secondo livello</a:t>
            </a:r>
          </a:p>
          <a:p>
            <a:pPr lvl="2"/>
            <a:r>
              <a:rPr lang="it-IT" noProof="0" smtClean="0"/>
              <a:t>Terzo livello</a:t>
            </a:r>
          </a:p>
          <a:p>
            <a:pPr lvl="3"/>
            <a:r>
              <a:rPr lang="it-IT" noProof="0" smtClean="0"/>
              <a:t>Quarto livello</a:t>
            </a:r>
          </a:p>
          <a:p>
            <a:pPr lvl="4"/>
            <a:r>
              <a:rPr lang="it-IT" noProof="0" smtClean="0"/>
              <a:t>Quinto livello</a:t>
            </a:r>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it-IT"/>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CF6F752-5308-425E-8876-91771AB8BB6B}" type="slidenum">
              <a:rPr lang="it-IT"/>
              <a:pPr>
                <a:defRPr/>
              </a:pPr>
              <a:t>‹N›</a:t>
            </a:fld>
            <a:endParaRPr lang="it-IT"/>
          </a:p>
        </p:txBody>
      </p:sp>
    </p:spTree>
    <p:extLst>
      <p:ext uri="{BB962C8B-B14F-4D97-AF65-F5344CB8AC3E}">
        <p14:creationId xmlns:p14="http://schemas.microsoft.com/office/powerpoint/2010/main" val="415740602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43235FA5-1E51-49CB-9CA9-77B6987E6B52}" type="slidenum">
              <a:rPr lang="it-IT" smtClean="0"/>
              <a:pPr eaLnBrk="1" hangingPunct="1"/>
              <a:t>7</a:t>
            </a:fld>
            <a:endParaRPr lang="it-IT" smtClean="0"/>
          </a:p>
        </p:txBody>
      </p:sp>
      <p:sp>
        <p:nvSpPr>
          <p:cNvPr id="28675"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8676" name="Rectangle 3"/>
          <p:cNvSpPr>
            <a:spLocks noChangeArrowheads="1"/>
          </p:cNvSpPr>
          <p:nvPr>
            <p:ph type="body" idx="1"/>
          </p:nvPr>
        </p:nvSpPr>
        <p:spPr bwMode="auto">
          <a:solidFill>
            <a:srgbClr val="FFFFFF"/>
          </a:solidFill>
          <a:ln>
            <a:solidFill>
              <a:srgbClr val="000000"/>
            </a:solidFill>
            <a:miter lim="800000"/>
            <a:headEnd/>
            <a:tailEnd/>
          </a:ln>
        </p:spPr>
        <p:txBody>
          <a:bodyPr wrap="square" lIns="84408" tIns="42204" rIns="84408" bIns="42204" numCol="1" anchor="t" anchorCtr="0" compatLnSpc="1">
            <a:prstTxWarp prst="textNoShape">
              <a:avLst/>
            </a:prstTxWarp>
          </a:bodyPr>
          <a:lstStyle/>
          <a:p>
            <a:pPr eaLnBrk="1" hangingPunct="1">
              <a:spcBef>
                <a:spcPct val="0"/>
              </a:spcBef>
            </a:pPr>
            <a:r>
              <a:rPr lang="it-IT" smtClean="0"/>
              <a:t>Il progetto trova i suoi riferimenti nelle raccomandazioni dell’OMS recepite sia dal Ministero che dalla RER, sugli standard di sicurezza delle SO</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8AE499A-A95B-4ADD-89EC-EF7FDF083EF7}" type="slidenum">
              <a:rPr lang="it-IT" smtClean="0"/>
              <a:pPr eaLnBrk="1" hangingPunct="1"/>
              <a:t>9</a:t>
            </a:fld>
            <a:endParaRPr lang="it-IT" smtClean="0"/>
          </a:p>
        </p:txBody>
      </p:sp>
      <p:sp>
        <p:nvSpPr>
          <p:cNvPr id="29699" name="Rectangle 2"/>
          <p:cNvSpPr>
            <a:spLocks noChangeArrowheads="1" noTextEdit="1"/>
          </p:cNvSpPr>
          <p:nvPr>
            <p:ph type="sldImg"/>
          </p:nvPr>
        </p:nvSpPr>
        <p:spPr bwMode="auto">
          <a:solidFill>
            <a:srgbClr val="FFFFFF"/>
          </a:solidFill>
          <a:ln>
            <a:solidFill>
              <a:srgbClr val="000000"/>
            </a:solidFill>
            <a:miter lim="800000"/>
            <a:headEnd/>
            <a:tailEnd/>
          </a:ln>
        </p:spPr>
      </p:sp>
      <p:sp>
        <p:nvSpPr>
          <p:cNvPr id="29700" name="Rectangle 3"/>
          <p:cNvSpPr>
            <a:spLocks noChangeArrowheads="1"/>
          </p:cNvSpPr>
          <p:nvPr>
            <p:ph type="body" idx="1"/>
          </p:nvPr>
        </p:nvSpPr>
        <p:spPr bwMode="auto">
          <a:solidFill>
            <a:srgbClr val="FFFFFF"/>
          </a:solidFill>
          <a:ln>
            <a:solidFill>
              <a:srgbClr val="000000"/>
            </a:solidFill>
            <a:miter lim="800000"/>
            <a:headEnd/>
            <a:tailEnd/>
          </a:ln>
        </p:spPr>
        <p:txBody>
          <a:bodyPr wrap="square" lIns="84408" tIns="42204" rIns="84408" bIns="42204" numCol="1" anchor="t" anchorCtr="0" compatLnSpc="1">
            <a:prstTxWarp prst="textNoShape">
              <a:avLst/>
            </a:prstTxWarp>
          </a:bodyPr>
          <a:lstStyle/>
          <a:p>
            <a:pPr eaLnBrk="1" hangingPunct="1">
              <a:spcBef>
                <a:spcPct val="0"/>
              </a:spcBef>
            </a:pPr>
            <a:r>
              <a:rPr lang="it-IT" smtClean="0"/>
              <a:t>Il contesto di riferimento a livello internazionale del progetto è rappresentato da qsto le evidenze scientifiche ci dimostrano che questo è uno strumento valido per migliorare la sicurezza all’interno delle SO</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egnaposto immagine diapositiva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Segnaposto note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it-IT" smtClean="0"/>
          </a:p>
        </p:txBody>
      </p:sp>
      <p:sp>
        <p:nvSpPr>
          <p:cNvPr id="30724" name="Segnaposto numero diapositiva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B96940-9F35-4009-A6AE-25A840A98AEB}" type="slidenum">
              <a:rPr lang="en-US" smtClean="0"/>
              <a:pPr eaLnBrk="1" hangingPunct="1"/>
              <a:t>12</a:t>
            </a:fld>
            <a:endParaRPr lang="en-U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CD1B99-5535-48B3-8E78-DCC6325E7E0E}" type="slidenum">
              <a:rPr lang="en-US" smtClean="0"/>
              <a:pPr eaLnBrk="1" hangingPunct="1"/>
              <a:t>14</a:t>
            </a:fld>
            <a:endParaRPr lang="en-US" smtClean="0"/>
          </a:p>
        </p:txBody>
      </p:sp>
      <p:sp>
        <p:nvSpPr>
          <p:cNvPr id="31747" name="Rectangle 2"/>
          <p:cNvSpPr>
            <a:spLocks noRo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8"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it-IT" smtClean="0"/>
              <a:t>Quindi il fabbisogno formativo si è evoluto, è cresciuto e si è differenziato nel tempo. </a:t>
            </a:r>
          </a:p>
          <a:p>
            <a:pPr eaLnBrk="1" hangingPunct="1">
              <a:spcBef>
                <a:spcPct val="0"/>
              </a:spcBef>
            </a:pPr>
            <a:r>
              <a:rPr lang="it-IT" smtClean="0"/>
              <a:t>All’inizio quando abbiamo iniziato ad utilizzare la SSCL del WHO abbiamo avuto delle necessità legate ad aspetti professionali ovvero alla diffusione delle conoscenze sugli obiettivi di sicurezza e sull’applicazione degli standard raccomandati nella pratica clinica ed assistenziale. Inoltre abbiamo avuto necessità organizzative ovvero abbaimo dovuto far conoscere lo strumento della SSCL ed introdurlo nel percorso chirurgico. Soprattutto abbiamo dovuto iniziare ad affrontare il tema delle abilità non tecniche e teamwork finalizzato a garantire quella collaborazione all’interno della equipe chirurgica che poi è alla base del successo della SSCL. </a:t>
            </a:r>
          </a:p>
          <a:p>
            <a:pPr eaLnBrk="1" hangingPunct="1">
              <a:spcBef>
                <a:spcPct val="0"/>
              </a:spcBef>
            </a:pPr>
            <a:r>
              <a:rPr lang="it-IT" smtClean="0"/>
              <a:t>Da questo momento in poi abbiamo avviato un percorso formativo che è stato modellato sulla base degli eventi successivi </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2130425"/>
            <a:ext cx="7772400" cy="1470025"/>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it-IT" smtClean="0"/>
              <a:t>Fare clic per modificare lo stile del sottotitolo dello schema</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0B219AE2-65F4-4F67-9C78-395511E38ED5}" type="slidenum">
              <a:rPr lang="it-IT"/>
              <a:pPr>
                <a:defRPr/>
              </a:pPr>
              <a:t>‹N›</a:t>
            </a:fld>
            <a:endParaRPr lang="it-IT"/>
          </a:p>
        </p:txBody>
      </p:sp>
    </p:spTree>
    <p:extLst>
      <p:ext uri="{BB962C8B-B14F-4D97-AF65-F5344CB8AC3E}">
        <p14:creationId xmlns:p14="http://schemas.microsoft.com/office/powerpoint/2010/main" val="38622032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EC281E7D-5298-4BC5-8397-CDAD6CD3D5DB}" type="slidenum">
              <a:rPr lang="it-IT"/>
              <a:pPr>
                <a:defRPr/>
              </a:pPr>
              <a:t>‹N›</a:t>
            </a:fld>
            <a:endParaRPr lang="it-IT"/>
          </a:p>
        </p:txBody>
      </p:sp>
    </p:spTree>
    <p:extLst>
      <p:ext uri="{BB962C8B-B14F-4D97-AF65-F5344CB8AC3E}">
        <p14:creationId xmlns:p14="http://schemas.microsoft.com/office/powerpoint/2010/main" val="37878643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74638"/>
            <a:ext cx="2057400" cy="5851525"/>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74638"/>
            <a:ext cx="6019800" cy="5851525"/>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65A8AB3E-EF33-4D95-BA09-4D26FA61E33D}" type="slidenum">
              <a:rPr lang="it-IT"/>
              <a:pPr>
                <a:defRPr/>
              </a:pPr>
              <a:t>‹N›</a:t>
            </a:fld>
            <a:endParaRPr lang="it-IT"/>
          </a:p>
        </p:txBody>
      </p:sp>
    </p:spTree>
    <p:extLst>
      <p:ext uri="{BB962C8B-B14F-4D97-AF65-F5344CB8AC3E}">
        <p14:creationId xmlns:p14="http://schemas.microsoft.com/office/powerpoint/2010/main" val="4238381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idx="1"/>
          </p:nvPr>
        </p:nvSpPr>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A857285-A230-4091-96A6-6D6309007A2D}" type="slidenum">
              <a:rPr lang="it-IT"/>
              <a:pPr>
                <a:defRPr/>
              </a:pPr>
              <a:t>‹N›</a:t>
            </a:fld>
            <a:endParaRPr lang="it-IT"/>
          </a:p>
        </p:txBody>
      </p:sp>
    </p:spTree>
    <p:extLst>
      <p:ext uri="{BB962C8B-B14F-4D97-AF65-F5344CB8AC3E}">
        <p14:creationId xmlns:p14="http://schemas.microsoft.com/office/powerpoint/2010/main" val="18306709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4406900"/>
            <a:ext cx="7772400" cy="1362075"/>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it-IT" smtClean="0"/>
              <a:t>Fare clic per modificare stili del testo dello schema</a:t>
            </a:r>
          </a:p>
        </p:txBody>
      </p:sp>
      <p:sp>
        <p:nvSpPr>
          <p:cNvPr id="4" name="Rectangle 4"/>
          <p:cNvSpPr>
            <a:spLocks noGrp="1" noChangeArrowheads="1"/>
          </p:cNvSpPr>
          <p:nvPr>
            <p:ph type="dt" sz="half" idx="10"/>
          </p:nvPr>
        </p:nvSpPr>
        <p:spPr>
          <a:ln/>
        </p:spPr>
        <p:txBody>
          <a:bodyPr/>
          <a:lstStyle>
            <a:lvl1pPr>
              <a:defRPr/>
            </a:lvl1pPr>
          </a:lstStyle>
          <a:p>
            <a:pPr>
              <a:defRPr/>
            </a:pPr>
            <a:endParaRPr lang="it-IT"/>
          </a:p>
        </p:txBody>
      </p:sp>
      <p:sp>
        <p:nvSpPr>
          <p:cNvPr id="5" name="Rectangle 5"/>
          <p:cNvSpPr>
            <a:spLocks noGrp="1" noChangeArrowheads="1"/>
          </p:cNvSpPr>
          <p:nvPr>
            <p:ph type="ftr" sz="quarter" idx="11"/>
          </p:nvPr>
        </p:nvSpPr>
        <p:spPr>
          <a:ln/>
        </p:spPr>
        <p:txBody>
          <a:bodyPr/>
          <a:lstStyle>
            <a:lvl1pPr>
              <a:defRPr/>
            </a:lvl1pPr>
          </a:lstStyle>
          <a:p>
            <a:pPr>
              <a:defRPr/>
            </a:pPr>
            <a:endParaRPr lang="it-IT"/>
          </a:p>
        </p:txBody>
      </p:sp>
      <p:sp>
        <p:nvSpPr>
          <p:cNvPr id="6" name="Rectangle 6"/>
          <p:cNvSpPr>
            <a:spLocks noGrp="1" noChangeArrowheads="1"/>
          </p:cNvSpPr>
          <p:nvPr>
            <p:ph type="sldNum" sz="quarter" idx="12"/>
          </p:nvPr>
        </p:nvSpPr>
        <p:spPr>
          <a:ln/>
        </p:spPr>
        <p:txBody>
          <a:bodyPr/>
          <a:lstStyle>
            <a:lvl1pPr>
              <a:defRPr/>
            </a:lvl1pPr>
          </a:lstStyle>
          <a:p>
            <a:pPr>
              <a:defRPr/>
            </a:pPr>
            <a:fld id="{303F2697-AD8F-4892-A217-C84642DACC3F}" type="slidenum">
              <a:rPr lang="it-IT"/>
              <a:pPr>
                <a:defRPr/>
              </a:pPr>
              <a:t>‹N›</a:t>
            </a:fld>
            <a:endParaRPr lang="it-IT"/>
          </a:p>
        </p:txBody>
      </p:sp>
    </p:spTree>
    <p:extLst>
      <p:ext uri="{BB962C8B-B14F-4D97-AF65-F5344CB8AC3E}">
        <p14:creationId xmlns:p14="http://schemas.microsoft.com/office/powerpoint/2010/main" val="350122161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4EB921FD-AC02-4CF2-947D-928092489F15}" type="slidenum">
              <a:rPr lang="it-IT"/>
              <a:pPr>
                <a:defRPr/>
              </a:pPr>
              <a:t>‹N›</a:t>
            </a:fld>
            <a:endParaRPr lang="it-IT"/>
          </a:p>
        </p:txBody>
      </p:sp>
    </p:spTree>
    <p:extLst>
      <p:ext uri="{BB962C8B-B14F-4D97-AF65-F5344CB8AC3E}">
        <p14:creationId xmlns:p14="http://schemas.microsoft.com/office/powerpoint/2010/main" val="41462494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Rectangle 4"/>
          <p:cNvSpPr>
            <a:spLocks noGrp="1" noChangeArrowheads="1"/>
          </p:cNvSpPr>
          <p:nvPr>
            <p:ph type="dt" sz="half" idx="10"/>
          </p:nvPr>
        </p:nvSpPr>
        <p:spPr>
          <a:ln/>
        </p:spPr>
        <p:txBody>
          <a:bodyPr/>
          <a:lstStyle>
            <a:lvl1pPr>
              <a:defRPr/>
            </a:lvl1pPr>
          </a:lstStyle>
          <a:p>
            <a:pPr>
              <a:defRPr/>
            </a:pPr>
            <a:endParaRPr lang="it-IT"/>
          </a:p>
        </p:txBody>
      </p:sp>
      <p:sp>
        <p:nvSpPr>
          <p:cNvPr id="8" name="Rectangle 5"/>
          <p:cNvSpPr>
            <a:spLocks noGrp="1" noChangeArrowheads="1"/>
          </p:cNvSpPr>
          <p:nvPr>
            <p:ph type="ftr" sz="quarter" idx="11"/>
          </p:nvPr>
        </p:nvSpPr>
        <p:spPr>
          <a:ln/>
        </p:spPr>
        <p:txBody>
          <a:bodyPr/>
          <a:lstStyle>
            <a:lvl1pPr>
              <a:defRPr/>
            </a:lvl1pPr>
          </a:lstStyle>
          <a:p>
            <a:pPr>
              <a:defRPr/>
            </a:pPr>
            <a:endParaRPr lang="it-IT"/>
          </a:p>
        </p:txBody>
      </p:sp>
      <p:sp>
        <p:nvSpPr>
          <p:cNvPr id="9" name="Rectangle 6"/>
          <p:cNvSpPr>
            <a:spLocks noGrp="1" noChangeArrowheads="1"/>
          </p:cNvSpPr>
          <p:nvPr>
            <p:ph type="sldNum" sz="quarter" idx="12"/>
          </p:nvPr>
        </p:nvSpPr>
        <p:spPr>
          <a:ln/>
        </p:spPr>
        <p:txBody>
          <a:bodyPr/>
          <a:lstStyle>
            <a:lvl1pPr>
              <a:defRPr/>
            </a:lvl1pPr>
          </a:lstStyle>
          <a:p>
            <a:pPr>
              <a:defRPr/>
            </a:pPr>
            <a:fld id="{089772AD-8257-431C-A594-897819EBE2E7}" type="slidenum">
              <a:rPr lang="it-IT"/>
              <a:pPr>
                <a:defRPr/>
              </a:pPr>
              <a:t>‹N›</a:t>
            </a:fld>
            <a:endParaRPr lang="it-IT"/>
          </a:p>
        </p:txBody>
      </p:sp>
    </p:spTree>
    <p:extLst>
      <p:ext uri="{BB962C8B-B14F-4D97-AF65-F5344CB8AC3E}">
        <p14:creationId xmlns:p14="http://schemas.microsoft.com/office/powerpoint/2010/main" val="33158820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Rectangle 4"/>
          <p:cNvSpPr>
            <a:spLocks noGrp="1" noChangeArrowheads="1"/>
          </p:cNvSpPr>
          <p:nvPr>
            <p:ph type="dt" sz="half" idx="10"/>
          </p:nvPr>
        </p:nvSpPr>
        <p:spPr>
          <a:ln/>
        </p:spPr>
        <p:txBody>
          <a:bodyPr/>
          <a:lstStyle>
            <a:lvl1pPr>
              <a:defRPr/>
            </a:lvl1pPr>
          </a:lstStyle>
          <a:p>
            <a:pPr>
              <a:defRPr/>
            </a:pPr>
            <a:endParaRPr lang="it-IT"/>
          </a:p>
        </p:txBody>
      </p:sp>
      <p:sp>
        <p:nvSpPr>
          <p:cNvPr id="4" name="Rectangle 5"/>
          <p:cNvSpPr>
            <a:spLocks noGrp="1" noChangeArrowheads="1"/>
          </p:cNvSpPr>
          <p:nvPr>
            <p:ph type="ftr" sz="quarter" idx="11"/>
          </p:nvPr>
        </p:nvSpPr>
        <p:spPr>
          <a:ln/>
        </p:spPr>
        <p:txBody>
          <a:bodyPr/>
          <a:lstStyle>
            <a:lvl1pPr>
              <a:defRPr/>
            </a:lvl1pPr>
          </a:lstStyle>
          <a:p>
            <a:pPr>
              <a:defRPr/>
            </a:pPr>
            <a:endParaRPr lang="it-IT"/>
          </a:p>
        </p:txBody>
      </p:sp>
      <p:sp>
        <p:nvSpPr>
          <p:cNvPr id="5" name="Rectangle 6"/>
          <p:cNvSpPr>
            <a:spLocks noGrp="1" noChangeArrowheads="1"/>
          </p:cNvSpPr>
          <p:nvPr>
            <p:ph type="sldNum" sz="quarter" idx="12"/>
          </p:nvPr>
        </p:nvSpPr>
        <p:spPr>
          <a:ln/>
        </p:spPr>
        <p:txBody>
          <a:bodyPr/>
          <a:lstStyle>
            <a:lvl1pPr>
              <a:defRPr/>
            </a:lvl1pPr>
          </a:lstStyle>
          <a:p>
            <a:pPr>
              <a:defRPr/>
            </a:pPr>
            <a:fld id="{2D632D14-B96B-490D-8801-B0FC7FC7B0D8}" type="slidenum">
              <a:rPr lang="it-IT"/>
              <a:pPr>
                <a:defRPr/>
              </a:pPr>
              <a:t>‹N›</a:t>
            </a:fld>
            <a:endParaRPr lang="it-IT"/>
          </a:p>
        </p:txBody>
      </p:sp>
    </p:spTree>
    <p:extLst>
      <p:ext uri="{BB962C8B-B14F-4D97-AF65-F5344CB8AC3E}">
        <p14:creationId xmlns:p14="http://schemas.microsoft.com/office/powerpoint/2010/main" val="3937420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it-IT"/>
          </a:p>
        </p:txBody>
      </p:sp>
      <p:sp>
        <p:nvSpPr>
          <p:cNvPr id="3" name="Rectangle 5"/>
          <p:cNvSpPr>
            <a:spLocks noGrp="1" noChangeArrowheads="1"/>
          </p:cNvSpPr>
          <p:nvPr>
            <p:ph type="ftr" sz="quarter" idx="11"/>
          </p:nvPr>
        </p:nvSpPr>
        <p:spPr>
          <a:ln/>
        </p:spPr>
        <p:txBody>
          <a:bodyPr/>
          <a:lstStyle>
            <a:lvl1pPr>
              <a:defRPr/>
            </a:lvl1pPr>
          </a:lstStyle>
          <a:p>
            <a:pPr>
              <a:defRPr/>
            </a:pPr>
            <a:endParaRPr lang="it-IT"/>
          </a:p>
        </p:txBody>
      </p:sp>
      <p:sp>
        <p:nvSpPr>
          <p:cNvPr id="4" name="Rectangle 6"/>
          <p:cNvSpPr>
            <a:spLocks noGrp="1" noChangeArrowheads="1"/>
          </p:cNvSpPr>
          <p:nvPr>
            <p:ph type="sldNum" sz="quarter" idx="12"/>
          </p:nvPr>
        </p:nvSpPr>
        <p:spPr>
          <a:ln/>
        </p:spPr>
        <p:txBody>
          <a:bodyPr/>
          <a:lstStyle>
            <a:lvl1pPr>
              <a:defRPr/>
            </a:lvl1pPr>
          </a:lstStyle>
          <a:p>
            <a:pPr>
              <a:defRPr/>
            </a:pPr>
            <a:fld id="{FF81F477-4363-4CE1-A346-10CA9AB7396E}" type="slidenum">
              <a:rPr lang="it-IT"/>
              <a:pPr>
                <a:defRPr/>
              </a:pPr>
              <a:t>‹N›</a:t>
            </a:fld>
            <a:endParaRPr lang="it-IT"/>
          </a:p>
        </p:txBody>
      </p:sp>
    </p:spTree>
    <p:extLst>
      <p:ext uri="{BB962C8B-B14F-4D97-AF65-F5344CB8AC3E}">
        <p14:creationId xmlns:p14="http://schemas.microsoft.com/office/powerpoint/2010/main" val="19242980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0" y="273050"/>
            <a:ext cx="3008313" cy="1162050"/>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FDE13524-DA8B-4E4F-B908-B8916E01FD9A}" type="slidenum">
              <a:rPr lang="it-IT"/>
              <a:pPr>
                <a:defRPr/>
              </a:pPr>
              <a:t>‹N›</a:t>
            </a:fld>
            <a:endParaRPr lang="it-IT"/>
          </a:p>
        </p:txBody>
      </p:sp>
    </p:spTree>
    <p:extLst>
      <p:ext uri="{BB962C8B-B14F-4D97-AF65-F5344CB8AC3E}">
        <p14:creationId xmlns:p14="http://schemas.microsoft.com/office/powerpoint/2010/main" val="13884975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4800600"/>
            <a:ext cx="5486400" cy="566738"/>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it-IT" noProof="0" smtClean="0"/>
          </a:p>
        </p:txBody>
      </p:sp>
      <p:sp>
        <p:nvSpPr>
          <p:cNvPr id="4" name="Segnaposto testo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Rectangle 4"/>
          <p:cNvSpPr>
            <a:spLocks noGrp="1" noChangeArrowheads="1"/>
          </p:cNvSpPr>
          <p:nvPr>
            <p:ph type="dt" sz="half" idx="10"/>
          </p:nvPr>
        </p:nvSpPr>
        <p:spPr>
          <a:ln/>
        </p:spPr>
        <p:txBody>
          <a:bodyPr/>
          <a:lstStyle>
            <a:lvl1pPr>
              <a:defRPr/>
            </a:lvl1pPr>
          </a:lstStyle>
          <a:p>
            <a:pPr>
              <a:defRPr/>
            </a:pPr>
            <a:endParaRPr lang="it-IT"/>
          </a:p>
        </p:txBody>
      </p:sp>
      <p:sp>
        <p:nvSpPr>
          <p:cNvPr id="6" name="Rectangle 5"/>
          <p:cNvSpPr>
            <a:spLocks noGrp="1" noChangeArrowheads="1"/>
          </p:cNvSpPr>
          <p:nvPr>
            <p:ph type="ftr" sz="quarter" idx="11"/>
          </p:nvPr>
        </p:nvSpPr>
        <p:spPr>
          <a:ln/>
        </p:spPr>
        <p:txBody>
          <a:bodyPr/>
          <a:lstStyle>
            <a:lvl1pPr>
              <a:defRPr/>
            </a:lvl1pPr>
          </a:lstStyle>
          <a:p>
            <a:pPr>
              <a:defRPr/>
            </a:pPr>
            <a:endParaRPr lang="it-IT"/>
          </a:p>
        </p:txBody>
      </p:sp>
      <p:sp>
        <p:nvSpPr>
          <p:cNvPr id="7" name="Rectangle 6"/>
          <p:cNvSpPr>
            <a:spLocks noGrp="1" noChangeArrowheads="1"/>
          </p:cNvSpPr>
          <p:nvPr>
            <p:ph type="sldNum" sz="quarter" idx="12"/>
          </p:nvPr>
        </p:nvSpPr>
        <p:spPr>
          <a:ln/>
        </p:spPr>
        <p:txBody>
          <a:bodyPr/>
          <a:lstStyle>
            <a:lvl1pPr>
              <a:defRPr/>
            </a:lvl1pPr>
          </a:lstStyle>
          <a:p>
            <a:pPr>
              <a:defRPr/>
            </a:pPr>
            <a:fld id="{CE73A3A9-9D1A-4AD7-B4B6-7B98F13897D3}" type="slidenum">
              <a:rPr lang="it-IT"/>
              <a:pPr>
                <a:defRPr/>
              </a:pPr>
              <a:t>‹N›</a:t>
            </a:fld>
            <a:endParaRPr lang="it-IT"/>
          </a:p>
        </p:txBody>
      </p:sp>
    </p:spTree>
    <p:extLst>
      <p:ext uri="{BB962C8B-B14F-4D97-AF65-F5344CB8AC3E}">
        <p14:creationId xmlns:p14="http://schemas.microsoft.com/office/powerpoint/2010/main" val="1506394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it-IT" smtClean="0"/>
              <a:t>Fare clic per modificare lo stile del titolo</a:t>
            </a:r>
          </a:p>
        </p:txBody>
      </p:sp>
      <p:sp>
        <p:nvSpPr>
          <p:cNvPr id="2051"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it-IT"/>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it-IT"/>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pitchFamily="34" charset="0"/>
              </a:defRPr>
            </a:lvl1pPr>
          </a:lstStyle>
          <a:p>
            <a:pPr>
              <a:defRPr/>
            </a:pPr>
            <a:fld id="{F8F8160A-0BE3-4E02-A6C2-A76A8084AA4D}" type="slidenum">
              <a:rPr lang="it-IT"/>
              <a:pPr>
                <a:defRPr/>
              </a:pPr>
              <a:t>‹N›</a:t>
            </a:fld>
            <a:endParaRPr lang="it-IT"/>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defRPr>
      </a:lvl2pPr>
      <a:lvl3pPr algn="ctr" rtl="0" eaLnBrk="0" fontAlgn="base" hangingPunct="0">
        <a:spcBef>
          <a:spcPct val="0"/>
        </a:spcBef>
        <a:spcAft>
          <a:spcPct val="0"/>
        </a:spcAft>
        <a:defRPr sz="4400">
          <a:solidFill>
            <a:schemeClr val="tx2"/>
          </a:solidFill>
          <a:latin typeface="Arial" pitchFamily="34" charset="0"/>
        </a:defRPr>
      </a:lvl3pPr>
      <a:lvl4pPr algn="ctr" rtl="0" eaLnBrk="0" fontAlgn="base" hangingPunct="0">
        <a:spcBef>
          <a:spcPct val="0"/>
        </a:spcBef>
        <a:spcAft>
          <a:spcPct val="0"/>
        </a:spcAft>
        <a:defRPr sz="4400">
          <a:solidFill>
            <a:schemeClr val="tx2"/>
          </a:solidFill>
          <a:latin typeface="Arial" pitchFamily="34" charset="0"/>
        </a:defRPr>
      </a:lvl4pPr>
      <a:lvl5pPr algn="ctr" rtl="0" eaLnBrk="0" fontAlgn="base" hangingPunct="0">
        <a:spcBef>
          <a:spcPct val="0"/>
        </a:spcBef>
        <a:spcAft>
          <a:spcPct val="0"/>
        </a:spcAft>
        <a:defRPr sz="4400">
          <a:solidFill>
            <a:schemeClr val="tx2"/>
          </a:solidFill>
          <a:latin typeface="Arial" pitchFamily="34" charset="0"/>
        </a:defRPr>
      </a:lvl5pPr>
      <a:lvl6pPr marL="457200" algn="ctr" rtl="0" fontAlgn="base">
        <a:spcBef>
          <a:spcPct val="0"/>
        </a:spcBef>
        <a:spcAft>
          <a:spcPct val="0"/>
        </a:spcAft>
        <a:defRPr sz="4400">
          <a:solidFill>
            <a:schemeClr val="tx2"/>
          </a:solidFill>
          <a:latin typeface="Arial" pitchFamily="34" charset="0"/>
        </a:defRPr>
      </a:lvl6pPr>
      <a:lvl7pPr marL="914400" algn="ctr" rtl="0" fontAlgn="base">
        <a:spcBef>
          <a:spcPct val="0"/>
        </a:spcBef>
        <a:spcAft>
          <a:spcPct val="0"/>
        </a:spcAft>
        <a:defRPr sz="4400">
          <a:solidFill>
            <a:schemeClr val="tx2"/>
          </a:solidFill>
          <a:latin typeface="Arial" pitchFamily="34" charset="0"/>
        </a:defRPr>
      </a:lvl7pPr>
      <a:lvl8pPr marL="1371600" algn="ctr" rtl="0" fontAlgn="base">
        <a:spcBef>
          <a:spcPct val="0"/>
        </a:spcBef>
        <a:spcAft>
          <a:spcPct val="0"/>
        </a:spcAft>
        <a:defRPr sz="4400">
          <a:solidFill>
            <a:schemeClr val="tx2"/>
          </a:solidFill>
          <a:latin typeface="Arial" pitchFamily="34" charset="0"/>
        </a:defRPr>
      </a:lvl8pPr>
      <a:lvl9pPr marL="1828800" algn="ctr" rtl="0" fontAlgn="base">
        <a:spcBef>
          <a:spcPct val="0"/>
        </a:spcBef>
        <a:spcAft>
          <a:spcPct val="0"/>
        </a:spcAft>
        <a:defRPr sz="4400">
          <a:solidFill>
            <a:schemeClr val="tx2"/>
          </a:solidFill>
          <a:latin typeface="Arial"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wmf"/><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6.gif"/><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 Id="rId4" Type="http://schemas.openxmlformats.org/officeDocument/2006/relationships/image" Target="../media/image22.jpe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24.wmf"/><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6.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8" Type="http://schemas.openxmlformats.org/officeDocument/2006/relationships/oleObject" Target="../embeddings/oleObject2.bin"/><Relationship Id="rId3" Type="http://schemas.openxmlformats.org/officeDocument/2006/relationships/notesSlide" Target="../notesSlides/notesSlide2.xml"/><Relationship Id="rId7" Type="http://schemas.openxmlformats.org/officeDocument/2006/relationships/image" Target="../media/image10.emf"/><Relationship Id="rId2" Type="http://schemas.openxmlformats.org/officeDocument/2006/relationships/slideLayout" Target="../slideLayouts/slideLayout4.xml"/><Relationship Id="rId1" Type="http://schemas.openxmlformats.org/officeDocument/2006/relationships/vmlDrawing" Target="../drawings/vmlDrawing1.vml"/><Relationship Id="rId6" Type="http://schemas.openxmlformats.org/officeDocument/2006/relationships/oleObject" Target="../embeddings/oleObject1.bin"/><Relationship Id="rId5" Type="http://schemas.openxmlformats.org/officeDocument/2006/relationships/image" Target="../media/image13.wmf"/><Relationship Id="rId4" Type="http://schemas.openxmlformats.org/officeDocument/2006/relationships/image" Target="../media/image12.wmf"/><Relationship Id="rId9" Type="http://schemas.openxmlformats.org/officeDocument/2006/relationships/image" Target="../media/image11.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ctrTitle"/>
          </p:nvPr>
        </p:nvSpPr>
        <p:spPr>
          <a:xfrm>
            <a:off x="152400" y="3254375"/>
            <a:ext cx="7772400" cy="1470025"/>
          </a:xfrm>
        </p:spPr>
        <p:txBody>
          <a:bodyPr/>
          <a:lstStyle/>
          <a:p>
            <a:pPr algn="l"/>
            <a:r>
              <a:rPr lang="it-IT" sz="2400" b="1" smtClean="0">
                <a:solidFill>
                  <a:srgbClr val="FF3300"/>
                </a:solidFill>
              </a:rPr>
              <a:t>LA FORMAZIONE IN SIMULAZIONE</a:t>
            </a:r>
            <a:r>
              <a:rPr lang="it-IT" sz="4000" b="1" smtClean="0">
                <a:solidFill>
                  <a:srgbClr val="FF3300"/>
                </a:solidFill>
              </a:rPr>
              <a:t/>
            </a:r>
            <a:br>
              <a:rPr lang="it-IT" sz="4000" b="1" smtClean="0">
                <a:solidFill>
                  <a:srgbClr val="FF3300"/>
                </a:solidFill>
              </a:rPr>
            </a:br>
            <a:r>
              <a:rPr lang="it-IT" sz="4000" b="1" smtClean="0">
                <a:solidFill>
                  <a:srgbClr val="FF3300"/>
                </a:solidFill>
              </a:rPr>
              <a:t/>
            </a:r>
            <a:br>
              <a:rPr lang="it-IT" sz="4000" b="1" smtClean="0">
                <a:solidFill>
                  <a:srgbClr val="FF3300"/>
                </a:solidFill>
              </a:rPr>
            </a:br>
            <a:r>
              <a:rPr lang="it-IT" sz="4000" b="1" smtClean="0">
                <a:solidFill>
                  <a:srgbClr val="FF3300"/>
                </a:solidFill>
              </a:rPr>
              <a:t/>
            </a:r>
            <a:br>
              <a:rPr lang="it-IT" sz="4000" b="1" smtClean="0">
                <a:solidFill>
                  <a:srgbClr val="FF3300"/>
                </a:solidFill>
              </a:rPr>
            </a:br>
            <a:r>
              <a:rPr lang="it-IT" sz="4000" b="1" smtClean="0">
                <a:solidFill>
                  <a:srgbClr val="FF3300"/>
                </a:solidFill>
              </a:rPr>
              <a:t/>
            </a:r>
            <a:br>
              <a:rPr lang="it-IT" sz="4000" b="1" smtClean="0">
                <a:solidFill>
                  <a:srgbClr val="FF3300"/>
                </a:solidFill>
              </a:rPr>
            </a:br>
            <a:r>
              <a:rPr lang="it-IT" sz="4000" b="1" smtClean="0">
                <a:solidFill>
                  <a:srgbClr val="FF3300"/>
                </a:solidFill>
              </a:rPr>
              <a:t/>
            </a:r>
            <a:br>
              <a:rPr lang="it-IT" sz="4000" b="1" smtClean="0">
                <a:solidFill>
                  <a:srgbClr val="FF3300"/>
                </a:solidFill>
              </a:rPr>
            </a:br>
            <a:r>
              <a:rPr lang="it-IT" sz="2000" smtClean="0">
                <a:solidFill>
                  <a:srgbClr val="FF3300"/>
                </a:solidFill>
              </a:rPr>
              <a:t>Quarta Conferenza Nazionale ECM</a:t>
            </a:r>
            <a:br>
              <a:rPr lang="it-IT" sz="2000" smtClean="0">
                <a:solidFill>
                  <a:srgbClr val="FF3300"/>
                </a:solidFill>
              </a:rPr>
            </a:br>
            <a:r>
              <a:rPr lang="it-IT" sz="2000" smtClean="0">
                <a:solidFill>
                  <a:srgbClr val="FF3300"/>
                </a:solidFill>
              </a:rPr>
              <a:t>Cernobbio, 16 ottobre 2012</a:t>
            </a:r>
            <a:br>
              <a:rPr lang="it-IT" sz="2000" smtClean="0">
                <a:solidFill>
                  <a:srgbClr val="FF3300"/>
                </a:solidFill>
              </a:rPr>
            </a:br>
            <a:r>
              <a:rPr lang="it-IT" sz="2000" smtClean="0">
                <a:solidFill>
                  <a:srgbClr val="FF3300"/>
                </a:solidFill>
              </a:rPr>
              <a:t/>
            </a:r>
            <a:br>
              <a:rPr lang="it-IT" sz="2000" smtClean="0">
                <a:solidFill>
                  <a:srgbClr val="FF3300"/>
                </a:solidFill>
              </a:rPr>
            </a:br>
            <a:r>
              <a:rPr lang="it-IT" sz="2000" i="1" smtClean="0">
                <a:solidFill>
                  <a:srgbClr val="FF3300"/>
                </a:solidFill>
              </a:rPr>
              <a:t>Stefano Cencetti</a:t>
            </a:r>
            <a:br>
              <a:rPr lang="it-IT" sz="2000" i="1" smtClean="0">
                <a:solidFill>
                  <a:srgbClr val="FF3300"/>
                </a:solidFill>
              </a:rPr>
            </a:br>
            <a:endParaRPr lang="it-IT" sz="2000" i="1" smtClean="0">
              <a:solidFill>
                <a:srgbClr val="FF3300"/>
              </a:solidFill>
            </a:endParaRPr>
          </a:p>
        </p:txBody>
      </p:sp>
      <p:pic>
        <p:nvPicPr>
          <p:cNvPr id="44036"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381000"/>
            <a:ext cx="3036888"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4038"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352800"/>
            <a:ext cx="2460625" cy="302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3"/>
          <p:cNvSpPr>
            <a:spLocks noGrp="1" noChangeArrowheads="1"/>
          </p:cNvSpPr>
          <p:nvPr>
            <p:ph type="body" idx="4294967295"/>
          </p:nvPr>
        </p:nvSpPr>
        <p:spPr>
          <a:xfrm>
            <a:off x="323850" y="2330450"/>
            <a:ext cx="8351838" cy="3384550"/>
          </a:xfrm>
        </p:spPr>
        <p:txBody>
          <a:bodyPr/>
          <a:lstStyle/>
          <a:p>
            <a:pPr algn="just" eaLnBrk="1" hangingPunct="1">
              <a:spcBef>
                <a:spcPct val="0"/>
              </a:spcBef>
              <a:buFontTx/>
              <a:buNone/>
            </a:pPr>
            <a:r>
              <a:rPr lang="it-IT" sz="2800" b="1" i="1" smtClean="0">
                <a:solidFill>
                  <a:srgbClr val="000066"/>
                </a:solidFill>
                <a:latin typeface="Tahoma" pitchFamily="34" charset="0"/>
                <a:cs typeface="Tahoma" pitchFamily="34" charset="0"/>
              </a:rPr>
              <a:t>   </a:t>
            </a:r>
          </a:p>
          <a:p>
            <a:pPr algn="just" eaLnBrk="1" hangingPunct="1">
              <a:lnSpc>
                <a:spcPct val="150000"/>
              </a:lnSpc>
              <a:spcBef>
                <a:spcPts val="600"/>
              </a:spcBef>
              <a:buFontTx/>
              <a:buNone/>
            </a:pPr>
            <a:r>
              <a:rPr lang="it-IT" sz="2800" b="1" i="1" smtClean="0">
                <a:solidFill>
                  <a:srgbClr val="000066"/>
                </a:solidFill>
                <a:latin typeface="Tahoma" pitchFamily="34" charset="0"/>
                <a:cs typeface="Tahoma" pitchFamily="34" charset="0"/>
              </a:rPr>
              <a:t>    sono diventati adulti con diffusione e  risultati estremamente significativi come illustrato dalla letteratura scientifica</a:t>
            </a:r>
          </a:p>
        </p:txBody>
      </p:sp>
      <p:sp>
        <p:nvSpPr>
          <p:cNvPr id="10243" name="Rectangle 6"/>
          <p:cNvSpPr txBox="1">
            <a:spLocks noChangeArrowheads="1"/>
          </p:cNvSpPr>
          <p:nvPr/>
        </p:nvSpPr>
        <p:spPr bwMode="auto">
          <a:xfrm>
            <a:off x="0" y="-26988"/>
            <a:ext cx="9180513" cy="1143001"/>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ts val="600"/>
              </a:spcBef>
            </a:pPr>
            <a:r>
              <a:rPr lang="it-IT" sz="3600">
                <a:solidFill>
                  <a:schemeClr val="bg1"/>
                </a:solidFill>
                <a:latin typeface="Rockwell Extra Bold" pitchFamily="18" charset="0"/>
              </a:rPr>
              <a:t>LO STATO DELL’ARTE 2011-2012</a:t>
            </a:r>
          </a:p>
        </p:txBody>
      </p:sp>
      <p:sp>
        <p:nvSpPr>
          <p:cNvPr id="2" name="Rettangolo 1"/>
          <p:cNvSpPr/>
          <p:nvPr/>
        </p:nvSpPr>
        <p:spPr>
          <a:xfrm>
            <a:off x="304800" y="1295400"/>
            <a:ext cx="3343275" cy="584200"/>
          </a:xfrm>
          <a:prstGeom prst="rect">
            <a:avLst/>
          </a:prstGeom>
        </p:spPr>
        <p:txBody>
          <a:bodyPr wrap="none">
            <a:spAutoFit/>
          </a:bodyPr>
          <a:lstStyle/>
          <a:p>
            <a:pPr>
              <a:defRPr/>
            </a:pPr>
            <a:r>
              <a:rPr lang="it-IT" sz="3200" b="1" i="1" u="sng" cap="all" dirty="0">
                <a:solidFill>
                  <a:srgbClr val="660066"/>
                </a:solidFill>
                <a:latin typeface="Tahoma" pitchFamily="34" charset="0"/>
                <a:ea typeface="Tahoma" pitchFamily="34" charset="0"/>
                <a:cs typeface="Tahoma" pitchFamily="34" charset="0"/>
              </a:rPr>
              <a:t>Manuale e CL </a:t>
            </a:r>
            <a:endParaRPr lang="it-IT" sz="3200" u="sng"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3"/>
          <p:cNvSpPr>
            <a:spLocks noGrp="1" noChangeArrowheads="1"/>
          </p:cNvSpPr>
          <p:nvPr>
            <p:ph type="body" idx="4294967295"/>
          </p:nvPr>
        </p:nvSpPr>
        <p:spPr>
          <a:xfrm>
            <a:off x="323850" y="1295400"/>
            <a:ext cx="8351838" cy="3384550"/>
          </a:xfrm>
        </p:spPr>
        <p:txBody>
          <a:bodyPr/>
          <a:lstStyle/>
          <a:p>
            <a:pPr algn="just" eaLnBrk="1" hangingPunct="1">
              <a:lnSpc>
                <a:spcPct val="150000"/>
              </a:lnSpc>
              <a:spcBef>
                <a:spcPts val="600"/>
              </a:spcBef>
              <a:buFontTx/>
              <a:buNone/>
            </a:pPr>
            <a:endParaRPr lang="it-IT" sz="2800" b="1" i="1" smtClean="0">
              <a:solidFill>
                <a:srgbClr val="000066"/>
              </a:solidFill>
              <a:latin typeface="Tahoma" pitchFamily="34" charset="0"/>
              <a:cs typeface="Tahoma" pitchFamily="34" charset="0"/>
            </a:endParaRPr>
          </a:p>
          <a:p>
            <a:pPr algn="just" eaLnBrk="1" hangingPunct="1">
              <a:lnSpc>
                <a:spcPct val="150000"/>
              </a:lnSpc>
              <a:spcBef>
                <a:spcPts val="600"/>
              </a:spcBef>
              <a:buFontTx/>
              <a:buNone/>
            </a:pPr>
            <a:r>
              <a:rPr lang="en-US" sz="2800" smtClean="0"/>
              <a:t>Surgical Safety Web Map</a:t>
            </a:r>
          </a:p>
          <a:p>
            <a:pPr algn="just" eaLnBrk="1" hangingPunct="1">
              <a:lnSpc>
                <a:spcPct val="150000"/>
              </a:lnSpc>
              <a:spcBef>
                <a:spcPts val="600"/>
              </a:spcBef>
              <a:buFontTx/>
              <a:buNone/>
            </a:pPr>
            <a:r>
              <a:rPr lang="it-IT" sz="2800" smtClean="0"/>
              <a:t>Total Registrants: 4200 OSPEDALI</a:t>
            </a:r>
            <a:endParaRPr lang="en-US" sz="2800" smtClean="0"/>
          </a:p>
          <a:p>
            <a:pPr algn="just" eaLnBrk="1" hangingPunct="1">
              <a:lnSpc>
                <a:spcPct val="150000"/>
              </a:lnSpc>
              <a:spcBef>
                <a:spcPts val="600"/>
              </a:spcBef>
              <a:buFontTx/>
              <a:buNone/>
            </a:pPr>
            <a:r>
              <a:rPr lang="en-US" sz="2800" smtClean="0"/>
              <a:t>Actively using the checklist:</a:t>
            </a:r>
            <a:r>
              <a:rPr lang="it-IT" sz="2800" smtClean="0"/>
              <a:t>  1800 OSPEDALI</a:t>
            </a:r>
          </a:p>
          <a:p>
            <a:pPr algn="just" eaLnBrk="1" hangingPunct="1">
              <a:lnSpc>
                <a:spcPct val="150000"/>
              </a:lnSpc>
              <a:spcBef>
                <a:spcPts val="600"/>
              </a:spcBef>
              <a:buFontTx/>
              <a:buNone/>
            </a:pPr>
            <a:endParaRPr lang="it-IT" sz="2800" smtClean="0"/>
          </a:p>
          <a:p>
            <a:pPr algn="just" eaLnBrk="1" hangingPunct="1">
              <a:lnSpc>
                <a:spcPct val="150000"/>
              </a:lnSpc>
              <a:spcBef>
                <a:spcPts val="600"/>
              </a:spcBef>
              <a:buFontTx/>
              <a:buNone/>
            </a:pPr>
            <a:r>
              <a:rPr lang="it-IT" sz="2800" smtClean="0"/>
              <a:t>Al marzo 2012 </a:t>
            </a:r>
            <a:r>
              <a:rPr lang="en-US" sz="2800" smtClean="0"/>
              <a:t>  </a:t>
            </a:r>
            <a:endParaRPr lang="it-IT" sz="2800" b="1" i="1" smtClean="0">
              <a:solidFill>
                <a:srgbClr val="000066"/>
              </a:solidFill>
              <a:latin typeface="Tahoma" pitchFamily="34" charset="0"/>
              <a:cs typeface="Tahoma" pitchFamily="34" charset="0"/>
            </a:endParaRPr>
          </a:p>
        </p:txBody>
      </p:sp>
      <p:sp>
        <p:nvSpPr>
          <p:cNvPr id="11267" name="Rectangle 6"/>
          <p:cNvSpPr txBox="1">
            <a:spLocks noChangeArrowheads="1"/>
          </p:cNvSpPr>
          <p:nvPr/>
        </p:nvSpPr>
        <p:spPr bwMode="auto">
          <a:xfrm>
            <a:off x="0" y="-26988"/>
            <a:ext cx="9180513" cy="1143001"/>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lnSpc>
                <a:spcPct val="150000"/>
              </a:lnSpc>
              <a:spcBef>
                <a:spcPts val="600"/>
              </a:spcBef>
            </a:pPr>
            <a:r>
              <a:rPr lang="it-IT" sz="3600">
                <a:solidFill>
                  <a:schemeClr val="bg1"/>
                </a:solidFill>
                <a:latin typeface="Rockwell Extra Bold" pitchFamily="18" charset="0"/>
              </a:rPr>
              <a:t>LO STATO DELL’ARTE 2011-2012</a:t>
            </a:r>
          </a:p>
        </p:txBody>
      </p:sp>
      <p:sp>
        <p:nvSpPr>
          <p:cNvPr id="2" name="Rettangolo 1"/>
          <p:cNvSpPr/>
          <p:nvPr/>
        </p:nvSpPr>
        <p:spPr>
          <a:xfrm>
            <a:off x="304800" y="1295400"/>
            <a:ext cx="3343275" cy="584200"/>
          </a:xfrm>
          <a:prstGeom prst="rect">
            <a:avLst/>
          </a:prstGeom>
        </p:spPr>
        <p:txBody>
          <a:bodyPr wrap="none">
            <a:spAutoFit/>
          </a:bodyPr>
          <a:lstStyle/>
          <a:p>
            <a:pPr>
              <a:defRPr/>
            </a:pPr>
            <a:r>
              <a:rPr lang="it-IT" sz="3200" b="1" i="1" u="sng" cap="all" dirty="0">
                <a:solidFill>
                  <a:srgbClr val="660066"/>
                </a:solidFill>
                <a:latin typeface="Tahoma" pitchFamily="34" charset="0"/>
                <a:ea typeface="Tahoma" pitchFamily="34" charset="0"/>
                <a:cs typeface="Tahoma" pitchFamily="34" charset="0"/>
              </a:rPr>
              <a:t>Manuale e CL </a:t>
            </a:r>
            <a:endParaRPr lang="it-IT" sz="3200" u="sng"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1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3850" y="1700213"/>
            <a:ext cx="5832475" cy="4375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291" name="Picture 2" descr="logorer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5930900"/>
            <a:ext cx="9144000" cy="927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AutoShape 3"/>
          <p:cNvSpPr>
            <a:spLocks noChangeArrowheads="1"/>
          </p:cNvSpPr>
          <p:nvPr/>
        </p:nvSpPr>
        <p:spPr bwMode="auto">
          <a:xfrm>
            <a:off x="-107950" y="0"/>
            <a:ext cx="9359900" cy="765175"/>
          </a:xfrm>
          <a:prstGeom prst="roundRect">
            <a:avLst>
              <a:gd name="adj" fmla="val 16667"/>
            </a:avLst>
          </a:prstGeom>
          <a:solidFill>
            <a:srgbClr val="660066"/>
          </a:solidFill>
          <a:ln w="9525">
            <a:solidFill>
              <a:schemeClr val="tx1"/>
            </a:solidFill>
            <a:round/>
            <a:headEnd/>
            <a:tailEnd/>
          </a:ln>
        </p:spPr>
        <p:txBody>
          <a:bodyPr wrap="none" anchor="ctr"/>
          <a:lstStyle/>
          <a:p>
            <a:pPr algn="ctr">
              <a:lnSpc>
                <a:spcPct val="120000"/>
              </a:lnSpc>
            </a:pPr>
            <a:r>
              <a:rPr lang="it-IT" sz="3400" b="1">
                <a:solidFill>
                  <a:schemeClr val="bg1"/>
                </a:solidFill>
                <a:latin typeface="Rockwell Extra Bold" pitchFamily="18" charset="0"/>
              </a:rPr>
              <a:t>LA LETTERATURA INTERNAZIONALE</a:t>
            </a:r>
          </a:p>
        </p:txBody>
      </p:sp>
      <p:sp>
        <p:nvSpPr>
          <p:cNvPr id="7175" name="Rectangle 7"/>
          <p:cNvSpPr>
            <a:spLocks noChangeArrowheads="1"/>
          </p:cNvSpPr>
          <p:nvPr/>
        </p:nvSpPr>
        <p:spPr bwMode="auto">
          <a:xfrm>
            <a:off x="6588125" y="927100"/>
            <a:ext cx="2339975" cy="4805363"/>
          </a:xfrm>
          <a:prstGeom prst="rect">
            <a:avLst/>
          </a:prstGeom>
          <a:noFill/>
          <a:ln>
            <a:noFill/>
          </a:ln>
          <a:effectLst/>
          <a:extLst/>
        </p:spPr>
        <p:txBody>
          <a:bodyPr/>
          <a:lstStyle/>
          <a:p>
            <a:pPr marL="285750" indent="-285750">
              <a:lnSpc>
                <a:spcPct val="130000"/>
              </a:lnSpc>
              <a:spcBef>
                <a:spcPct val="80000"/>
              </a:spcBef>
              <a:buFontTx/>
              <a:buBlip>
                <a:blip r:embed="rId5"/>
              </a:buBlip>
              <a:defRPr/>
            </a:pPr>
            <a:r>
              <a:rPr lang="it-IT" b="1" dirty="0">
                <a:solidFill>
                  <a:srgbClr val="002060"/>
                </a:solidFill>
                <a:latin typeface="Tahoma" pitchFamily="34" charset="0"/>
              </a:rPr>
              <a:t>10 </a:t>
            </a:r>
            <a:r>
              <a:rPr lang="it-IT" b="1" dirty="0" err="1">
                <a:solidFill>
                  <a:srgbClr val="002060"/>
                </a:solidFill>
                <a:latin typeface="Tahoma" pitchFamily="34" charset="0"/>
              </a:rPr>
              <a:t>Reviews</a:t>
            </a:r>
            <a:endParaRPr lang="it-IT" b="1" dirty="0">
              <a:solidFill>
                <a:srgbClr val="002060"/>
              </a:solidFill>
              <a:latin typeface="Tahoma" pitchFamily="34" charset="0"/>
            </a:endParaRPr>
          </a:p>
          <a:p>
            <a:pPr marL="285750" indent="-285750">
              <a:lnSpc>
                <a:spcPct val="130000"/>
              </a:lnSpc>
              <a:spcBef>
                <a:spcPct val="80000"/>
              </a:spcBef>
              <a:buFontTx/>
              <a:buBlip>
                <a:blip r:embed="rId5"/>
              </a:buBlip>
              <a:defRPr/>
            </a:pPr>
            <a:r>
              <a:rPr lang="it-IT" b="1" dirty="0">
                <a:solidFill>
                  <a:srgbClr val="002060"/>
                </a:solidFill>
                <a:latin typeface="Tahoma" pitchFamily="34" charset="0"/>
              </a:rPr>
              <a:t>&gt;50 su </a:t>
            </a:r>
            <a:r>
              <a:rPr lang="it-IT" b="1" dirty="0" err="1">
                <a:solidFill>
                  <a:srgbClr val="002060"/>
                </a:solidFill>
                <a:latin typeface="Tahoma" pitchFamily="34" charset="0"/>
              </a:rPr>
              <a:t>Outcome</a:t>
            </a:r>
            <a:r>
              <a:rPr lang="it-IT" b="1" dirty="0">
                <a:solidFill>
                  <a:srgbClr val="002060"/>
                </a:solidFill>
                <a:latin typeface="Tahoma" pitchFamily="34" charset="0"/>
              </a:rPr>
              <a:t> </a:t>
            </a:r>
          </a:p>
          <a:p>
            <a:pPr marL="285750" indent="-285750">
              <a:lnSpc>
                <a:spcPct val="130000"/>
              </a:lnSpc>
              <a:spcBef>
                <a:spcPct val="80000"/>
              </a:spcBef>
              <a:buFontTx/>
              <a:buBlip>
                <a:blip r:embed="rId5"/>
              </a:buBlip>
              <a:defRPr/>
            </a:pPr>
            <a:r>
              <a:rPr lang="it-IT" b="1" dirty="0">
                <a:solidFill>
                  <a:srgbClr val="002060"/>
                </a:solidFill>
                <a:latin typeface="Tahoma" pitchFamily="34" charset="0"/>
              </a:rPr>
              <a:t>&gt; 80 su Miglioramento del clima e del </a:t>
            </a:r>
            <a:r>
              <a:rPr lang="it-IT" b="1" dirty="0" err="1">
                <a:solidFill>
                  <a:srgbClr val="002060"/>
                </a:solidFill>
                <a:latin typeface="Tahoma" pitchFamily="34" charset="0"/>
              </a:rPr>
              <a:t>teamwork</a:t>
            </a:r>
            <a:endParaRPr lang="it-IT" b="1" dirty="0">
              <a:solidFill>
                <a:srgbClr val="002060"/>
              </a:solidFill>
              <a:latin typeface="Tahoma" pitchFamily="34" charset="0"/>
            </a:endParaRPr>
          </a:p>
          <a:p>
            <a:pPr marL="285750" indent="-285750">
              <a:lnSpc>
                <a:spcPct val="130000"/>
              </a:lnSpc>
              <a:spcBef>
                <a:spcPct val="80000"/>
              </a:spcBef>
              <a:buFontTx/>
              <a:buBlip>
                <a:blip r:embed="rId5"/>
              </a:buBlip>
              <a:defRPr/>
            </a:pPr>
            <a:r>
              <a:rPr lang="it-IT" b="1" dirty="0">
                <a:solidFill>
                  <a:srgbClr val="002060"/>
                </a:solidFill>
                <a:latin typeface="Tahoma" pitchFamily="34" charset="0"/>
              </a:rPr>
              <a:t>Altri settori specifici &gt; DS, Ostetricia, Ortopedia, ORL, Radiodiagnostica</a:t>
            </a:r>
            <a:r>
              <a:rPr lang="it-IT" b="1" dirty="0">
                <a:solidFill>
                  <a:srgbClr val="5F5F5F"/>
                </a:solidFill>
                <a:latin typeface="Tahoma" pitchFamily="34" charset="0"/>
              </a:rPr>
              <a:t>, Neurochirurgia</a:t>
            </a:r>
          </a:p>
          <a:p>
            <a:pPr>
              <a:lnSpc>
                <a:spcPct val="130000"/>
              </a:lnSpc>
              <a:spcBef>
                <a:spcPct val="50000"/>
              </a:spcBef>
              <a:buFont typeface="Wingdings" pitchFamily="2" charset="2"/>
              <a:buNone/>
              <a:defRPr/>
            </a:pPr>
            <a:endParaRPr lang="it-IT" b="1" dirty="0">
              <a:solidFill>
                <a:srgbClr val="5F5F5F"/>
              </a:solidFill>
              <a:latin typeface="Tahoma" pitchFamily="34" charset="0"/>
            </a:endParaRPr>
          </a:p>
          <a:p>
            <a:pPr>
              <a:lnSpc>
                <a:spcPct val="120000"/>
              </a:lnSpc>
              <a:buFont typeface="Wingdings" pitchFamily="2" charset="2"/>
              <a:buChar char="Ø"/>
              <a:defRPr/>
            </a:pPr>
            <a:endParaRPr lang="it-IT" b="1" dirty="0">
              <a:solidFill>
                <a:srgbClr val="5F5F5F"/>
              </a:solidFill>
              <a:latin typeface="Tahoma" pitchFamily="34" charset="0"/>
            </a:endParaRPr>
          </a:p>
        </p:txBody>
      </p:sp>
      <p:sp>
        <p:nvSpPr>
          <p:cNvPr id="12294" name="Rectangle 10"/>
          <p:cNvSpPr>
            <a:spLocks noChangeArrowheads="1"/>
          </p:cNvSpPr>
          <p:nvPr/>
        </p:nvSpPr>
        <p:spPr bwMode="auto">
          <a:xfrm>
            <a:off x="395288" y="1773238"/>
            <a:ext cx="7777162"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609600" indent="-609600" algn="ctr">
              <a:spcBef>
                <a:spcPct val="30000"/>
              </a:spcBef>
            </a:pPr>
            <a:endParaRPr lang="it-IT" sz="2400" b="1">
              <a:solidFill>
                <a:srgbClr val="990033"/>
              </a:solidFill>
              <a:latin typeface="Tahoma" pitchFamily="34" charset="0"/>
            </a:endParaRPr>
          </a:p>
        </p:txBody>
      </p:sp>
      <p:sp>
        <p:nvSpPr>
          <p:cNvPr id="12295" name="Rectangle 17"/>
          <p:cNvSpPr>
            <a:spLocks noChangeArrowheads="1"/>
          </p:cNvSpPr>
          <p:nvPr/>
        </p:nvSpPr>
        <p:spPr bwMode="auto">
          <a:xfrm>
            <a:off x="2339975" y="2779713"/>
            <a:ext cx="1296988" cy="288925"/>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2296" name="Rectangle 18"/>
          <p:cNvSpPr>
            <a:spLocks noChangeArrowheads="1"/>
          </p:cNvSpPr>
          <p:nvPr/>
        </p:nvSpPr>
        <p:spPr bwMode="auto">
          <a:xfrm>
            <a:off x="1333500" y="3932238"/>
            <a:ext cx="1582738" cy="360362"/>
          </a:xfrm>
          <a:prstGeom prst="rect">
            <a:avLst/>
          </a:prstGeom>
          <a:noFill/>
          <a:ln w="28575">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sp>
        <p:nvSpPr>
          <p:cNvPr id="12297" name="Text Box 11"/>
          <p:cNvSpPr txBox="1">
            <a:spLocks noChangeArrowheads="1"/>
          </p:cNvSpPr>
          <p:nvPr/>
        </p:nvSpPr>
        <p:spPr bwMode="auto">
          <a:xfrm>
            <a:off x="250825" y="908050"/>
            <a:ext cx="6400800" cy="696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it-IT" b="1">
                <a:solidFill>
                  <a:srgbClr val="660066"/>
                </a:solidFill>
              </a:rPr>
              <a:t>Fonte: pubmed  giugno 2012</a:t>
            </a:r>
          </a:p>
          <a:p>
            <a:pPr eaLnBrk="1" hangingPunct="1">
              <a:spcBef>
                <a:spcPct val="20000"/>
              </a:spcBef>
            </a:pPr>
            <a:r>
              <a:rPr lang="it-IT" b="1">
                <a:solidFill>
                  <a:srgbClr val="660066"/>
                </a:solidFill>
              </a:rPr>
              <a:t>parole chiave: surgical safety check list</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566738"/>
            <a:ext cx="9144000" cy="6291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Text Box 2"/>
          <p:cNvSpPr txBox="1">
            <a:spLocks noChangeArrowheads="1"/>
          </p:cNvSpPr>
          <p:nvPr/>
        </p:nvSpPr>
        <p:spPr bwMode="auto">
          <a:xfrm>
            <a:off x="-36513" y="-26988"/>
            <a:ext cx="9180513" cy="719138"/>
          </a:xfrm>
          <a:prstGeom prst="rect">
            <a:avLst/>
          </a:prstGeom>
          <a:solidFill>
            <a:srgbClr val="8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3400" b="1">
                <a:solidFill>
                  <a:schemeClr val="bg1"/>
                </a:solidFill>
                <a:latin typeface="Rockwell Extra Bold" pitchFamily="18" charset="0"/>
              </a:rPr>
              <a:t>LA CL REGIONALE (MODULO 776 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4"/>
          <p:cNvPicPr>
            <a:picLocks noChangeAspect="1" noChangeArrowheads="1"/>
          </p:cNvPicPr>
          <p:nvPr>
            <p:ph type="body" idx="1"/>
          </p:nvPr>
        </p:nvPicPr>
        <p:blipFill>
          <a:blip r:embed="rId3">
            <a:extLst>
              <a:ext uri="{28A0092B-C50C-407E-A947-70E740481C1C}">
                <a14:useLocalDpi xmlns:a14="http://schemas.microsoft.com/office/drawing/2010/main" val="0"/>
              </a:ext>
            </a:extLst>
          </a:blip>
          <a:srcRect/>
          <a:stretch>
            <a:fillRect/>
          </a:stretch>
        </p:blipFill>
        <p:spPr>
          <a:xfrm>
            <a:off x="1027113" y="1293813"/>
            <a:ext cx="7073900" cy="5014912"/>
          </a:xfrm>
          <a:noFill/>
        </p:spPr>
      </p:pic>
      <p:sp>
        <p:nvSpPr>
          <p:cNvPr id="14339" name="Rectangle 2"/>
          <p:cNvSpPr>
            <a:spLocks noGrp="1" noChangeArrowheads="1"/>
          </p:cNvSpPr>
          <p:nvPr>
            <p:ph type="title"/>
          </p:nvPr>
        </p:nvSpPr>
        <p:spPr>
          <a:xfrm>
            <a:off x="0" y="-26988"/>
            <a:ext cx="9144000" cy="1143001"/>
          </a:xfrm>
          <a:solidFill>
            <a:srgbClr val="800080"/>
          </a:solidFill>
        </p:spPr>
        <p:txBody>
          <a:bodyPr/>
          <a:lstStyle/>
          <a:p>
            <a:pPr eaLnBrk="1" hangingPunct="1"/>
            <a:r>
              <a:rPr lang="it-IT" sz="4000" smtClean="0">
                <a:solidFill>
                  <a:schemeClr val="bg1"/>
                </a:solidFill>
                <a:latin typeface="Rockwell Extra Bold" pitchFamily="18" charset="0"/>
              </a:rPr>
              <a:t>IL FABBISOGNO FORMATIVO</a:t>
            </a:r>
          </a:p>
        </p:txBody>
      </p:sp>
      <p:sp>
        <p:nvSpPr>
          <p:cNvPr id="14340" name="Text Box 6"/>
          <p:cNvSpPr txBox="1">
            <a:spLocks noChangeArrowheads="1"/>
          </p:cNvSpPr>
          <p:nvPr/>
        </p:nvSpPr>
        <p:spPr bwMode="auto">
          <a:xfrm>
            <a:off x="250825" y="2924175"/>
            <a:ext cx="8642350" cy="1173163"/>
          </a:xfrm>
          <a:prstGeom prst="rect">
            <a:avLst/>
          </a:prstGeom>
          <a:solidFill>
            <a:schemeClr val="bg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spcBef>
                <a:spcPct val="50000"/>
              </a:spcBef>
            </a:pPr>
            <a:r>
              <a:rPr lang="it-IT" b="1">
                <a:solidFill>
                  <a:srgbClr val="660066"/>
                </a:solidFill>
                <a:latin typeface="Tahoma" pitchFamily="34" charset="0"/>
              </a:rPr>
              <a:t>PROFESSIONALE:</a:t>
            </a:r>
          </a:p>
          <a:p>
            <a:pPr eaLnBrk="1" hangingPunct="1">
              <a:lnSpc>
                <a:spcPct val="130000"/>
              </a:lnSpc>
            </a:pPr>
            <a:r>
              <a:rPr lang="it-IT" b="1">
                <a:solidFill>
                  <a:srgbClr val="002060"/>
                </a:solidFill>
                <a:latin typeface="Tahoma" pitchFamily="34" charset="0"/>
              </a:rPr>
              <a:t>conoscenze sugli obiettivi di sicurezza </a:t>
            </a:r>
            <a:r>
              <a:rPr lang="it-IT" b="1">
                <a:solidFill>
                  <a:srgbClr val="002060"/>
                </a:solidFill>
              </a:rPr>
              <a:t>nella pratica clinica ed assistenziale</a:t>
            </a:r>
            <a:r>
              <a:rPr lang="it-IT">
                <a:solidFill>
                  <a:srgbClr val="002060"/>
                </a:solidFill>
              </a:rPr>
              <a:t> </a:t>
            </a:r>
            <a:r>
              <a:rPr lang="it-IT" b="1">
                <a:solidFill>
                  <a:srgbClr val="002060"/>
                </a:solidFill>
                <a:latin typeface="Tahoma" pitchFamily="34" charset="0"/>
              </a:rPr>
              <a:t>e sul corretto utilizzo dello strumento</a:t>
            </a:r>
          </a:p>
        </p:txBody>
      </p:sp>
      <p:sp>
        <p:nvSpPr>
          <p:cNvPr id="14341" name="Rectangle 9"/>
          <p:cNvSpPr>
            <a:spLocks noChangeArrowheads="1"/>
          </p:cNvSpPr>
          <p:nvPr/>
        </p:nvSpPr>
        <p:spPr bwMode="auto">
          <a:xfrm>
            <a:off x="250825" y="4292600"/>
            <a:ext cx="6840538" cy="762000"/>
          </a:xfrm>
          <a:prstGeom prst="rect">
            <a:avLst/>
          </a:prstGeom>
          <a:solidFill>
            <a:schemeClr val="bg1"/>
          </a:solidFill>
          <a:ln w="9525">
            <a:solidFill>
              <a:srgbClr val="000080"/>
            </a:solidFill>
            <a:miter lim="800000"/>
            <a:headEnd/>
            <a:tailEnd/>
          </a:ln>
        </p:spPr>
        <p:txBody>
          <a:bodyPr>
            <a:spAutoFit/>
          </a:bodyPr>
          <a:lstStyle/>
          <a:p>
            <a:pPr>
              <a:lnSpc>
                <a:spcPct val="120000"/>
              </a:lnSpc>
            </a:pPr>
            <a:r>
              <a:rPr lang="it-IT" b="1">
                <a:solidFill>
                  <a:srgbClr val="660066"/>
                </a:solidFill>
                <a:latin typeface="Tahoma" pitchFamily="34" charset="0"/>
              </a:rPr>
              <a:t>ORGANIZZATIVO:</a:t>
            </a:r>
          </a:p>
          <a:p>
            <a:pPr>
              <a:lnSpc>
                <a:spcPct val="120000"/>
              </a:lnSpc>
            </a:pPr>
            <a:r>
              <a:rPr lang="it-IT" b="1">
                <a:solidFill>
                  <a:srgbClr val="002060"/>
                </a:solidFill>
                <a:latin typeface="Tahoma" pitchFamily="34" charset="0"/>
              </a:rPr>
              <a:t>introduzione della CL nel percorso chirurgico</a:t>
            </a:r>
          </a:p>
        </p:txBody>
      </p:sp>
      <p:sp>
        <p:nvSpPr>
          <p:cNvPr id="14342" name="Text Box 13"/>
          <p:cNvSpPr txBox="1">
            <a:spLocks noChangeArrowheads="1"/>
          </p:cNvSpPr>
          <p:nvPr/>
        </p:nvSpPr>
        <p:spPr bwMode="auto">
          <a:xfrm>
            <a:off x="250825" y="5349875"/>
            <a:ext cx="4464050" cy="812800"/>
          </a:xfrm>
          <a:prstGeom prst="rect">
            <a:avLst/>
          </a:prstGeom>
          <a:solidFill>
            <a:schemeClr val="bg1"/>
          </a:solidFill>
          <a:ln w="9525">
            <a:solidFill>
              <a:srgbClr val="000080"/>
            </a:solidFill>
            <a:miter lim="800000"/>
            <a:headEnd/>
            <a:tailEnd/>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lnSpc>
                <a:spcPct val="130000"/>
              </a:lnSpc>
              <a:spcBef>
                <a:spcPct val="50000"/>
              </a:spcBef>
            </a:pPr>
            <a:r>
              <a:rPr lang="it-IT" b="1">
                <a:solidFill>
                  <a:srgbClr val="660066"/>
                </a:solidFill>
                <a:latin typeface="Tahoma" pitchFamily="34" charset="0"/>
              </a:rPr>
              <a:t>NON TECNICAL SKILLS:</a:t>
            </a:r>
          </a:p>
          <a:p>
            <a:pPr eaLnBrk="1" hangingPunct="1">
              <a:lnSpc>
                <a:spcPct val="130000"/>
              </a:lnSpc>
            </a:pPr>
            <a:r>
              <a:rPr lang="it-IT" b="1">
                <a:solidFill>
                  <a:srgbClr val="002060"/>
                </a:solidFill>
                <a:latin typeface="Tahoma" pitchFamily="34" charset="0"/>
              </a:rPr>
              <a:t>promozione del teamwork</a:t>
            </a:r>
          </a:p>
        </p:txBody>
      </p:sp>
      <p:sp>
        <p:nvSpPr>
          <p:cNvPr id="14343" name="Rectangle 1"/>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it-IT"/>
              <a:t/>
            </a:r>
            <a:br>
              <a:rPr lang="it-IT"/>
            </a:br>
            <a:endParaRPr lang="it-IT"/>
          </a:p>
          <a:p>
            <a:pPr eaLnBrk="0" hangingPunct="0"/>
            <a:endParaRPr lang="it-IT"/>
          </a:p>
        </p:txBody>
      </p:sp>
      <p:sp>
        <p:nvSpPr>
          <p:cNvPr id="14344" name="Rectangle 2"/>
          <p:cNvSpPr>
            <a:spLocks noChangeArrowheads="1"/>
          </p:cNvSpPr>
          <p:nvPr/>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it-IT"/>
              <a:t/>
            </a:r>
            <a:br>
              <a:rPr lang="it-IT"/>
            </a:br>
            <a:endParaRPr lang="it-IT"/>
          </a:p>
          <a:p>
            <a:pPr eaLnBrk="0" hangingPunct="0"/>
            <a:endParaRPr lang="it-IT"/>
          </a:p>
        </p:txBody>
      </p:sp>
      <p:sp>
        <p:nvSpPr>
          <p:cNvPr id="14345" name="Rectangle 3"/>
          <p:cNvSpPr>
            <a:spLocks noChangeArrowheads="1"/>
          </p:cNvSpPr>
          <p:nvPr/>
        </p:nvSpPr>
        <p:spPr bwMode="auto">
          <a:xfrm>
            <a:off x="0" y="0"/>
            <a:ext cx="9144000" cy="15875"/>
          </a:xfrm>
          <a:prstGeom prst="rect">
            <a:avLst/>
          </a:prstGeom>
          <a:solidFill>
            <a:srgbClr val="000000"/>
          </a:solidFill>
          <a:ln w="9525">
            <a:solidFill>
              <a:schemeClr val="tx1"/>
            </a:solidFill>
            <a:miter lim="800000"/>
            <a:headEnd/>
            <a:tailEnd/>
          </a:ln>
        </p:spPr>
        <p:txBody>
          <a:bodyPr wrap="none" anchor="ctr">
            <a:spAutoFit/>
          </a:bodyPr>
          <a:lstStyle/>
          <a:p>
            <a:endParaRPr lang="it-IT"/>
          </a:p>
        </p:txBody>
      </p:sp>
      <p:pic>
        <p:nvPicPr>
          <p:cNvPr id="14346" name="Picture 5" descr="http://www.salastampa.salute.gov.it/imgs/C_17_intervisteStampa_658_testo.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93738" y="-1581150"/>
            <a:ext cx="8286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0" y="0"/>
            <a:ext cx="9144000" cy="15875"/>
          </a:xfrm>
          <a:prstGeom prst="rect">
            <a:avLst/>
          </a:prstGeom>
          <a:solidFill>
            <a:srgbClr val="000000"/>
          </a:solidFill>
          <a:ln w="9525">
            <a:solidFill>
              <a:schemeClr val="tx1"/>
            </a:solidFill>
            <a:miter lim="800000"/>
            <a:headEnd/>
            <a:tailEnd/>
          </a:ln>
        </p:spPr>
        <p:txBody>
          <a:bodyPr wrap="none" anchor="ctr">
            <a:spAutoFit/>
          </a:bodyPr>
          <a:lstStyle/>
          <a:p>
            <a:endParaRPr lang="it-IT"/>
          </a:p>
        </p:txBody>
      </p:sp>
      <p:pic>
        <p:nvPicPr>
          <p:cNvPr id="15363" name="Picture 3" descr="http://www.salastampa.salute.gov.it/imgs/C_17_intervisteStampa_658_testo.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3738" y="-1581150"/>
            <a:ext cx="828675" cy="733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4" name="Rettangolo 4"/>
          <p:cNvSpPr>
            <a:spLocks noChangeArrowheads="1"/>
          </p:cNvSpPr>
          <p:nvPr/>
        </p:nvSpPr>
        <p:spPr bwMode="auto">
          <a:xfrm>
            <a:off x="457200" y="2382838"/>
            <a:ext cx="8496300" cy="38179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 </a:t>
            </a:r>
            <a:r>
              <a:rPr lang="it-IT" sz="4600"/>
              <a:t> </a:t>
            </a:r>
            <a:r>
              <a:rPr lang="it-IT"/>
              <a:t>            </a:t>
            </a:r>
            <a:endParaRPr lang="it-IT" sz="2000"/>
          </a:p>
          <a:p>
            <a:pPr algn="just"/>
            <a:endParaRPr lang="it-IT" sz="2000"/>
          </a:p>
          <a:p>
            <a:pPr algn="just"/>
            <a:r>
              <a:rPr lang="it-IT" sz="2000"/>
              <a:t>Sulla base delle raccomandazioni Guidelines for Surgery l'OMS ha costruito una checklist per la sicurezza in sala operatoria contenente 19 item, quale strumento guida per l'esecuzione dei controlli, a supporto delle equipe operatorie, con la finalita' di favorire in modo sistematico l'aderenza all'implementazione degli standard di sicurezza raccomandati per prevenire la mortalita' e le complicanze post-operatorie.</a:t>
            </a:r>
            <a:br>
              <a:rPr lang="it-IT" sz="2000"/>
            </a:br>
            <a:r>
              <a:rPr lang="it-IT" sz="2000"/>
              <a:t>A corredo della checklist sono stati prodotti </a:t>
            </a:r>
            <a:r>
              <a:rPr lang="it-IT" sz="2000" b="1"/>
              <a:t>tre video illustrativi</a:t>
            </a:r>
            <a:r>
              <a:rPr lang="it-IT" sz="2000"/>
              <a:t>:</a:t>
            </a:r>
          </a:p>
          <a:p>
            <a:r>
              <a:rPr lang="it-IT"/>
              <a:t/>
            </a:r>
            <a:br>
              <a:rPr lang="it-IT"/>
            </a:br>
            <a:r>
              <a:rPr lang="it-IT"/>
              <a:t>23 Novembre 2009 Ministero della Salute</a:t>
            </a:r>
          </a:p>
        </p:txBody>
      </p:sp>
      <p:pic>
        <p:nvPicPr>
          <p:cNvPr id="1536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0600" y="228600"/>
            <a:ext cx="2589213" cy="2843213"/>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1"/>
          <p:cNvSpPr>
            <a:spLocks noChangeArrowheads="1"/>
          </p:cNvSpPr>
          <p:nvPr/>
        </p:nvSpPr>
        <p:spPr bwMode="auto">
          <a:xfrm>
            <a:off x="0" y="-458788"/>
            <a:ext cx="36513" cy="13747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36501" bIns="-9522" anchor="ctr">
            <a:spAutoFit/>
          </a:bodyPr>
          <a:lstStyle/>
          <a:p>
            <a:pPr eaLnBrk="0" hangingPunct="0"/>
            <a:r>
              <a:rPr lang="it-IT"/>
              <a:t/>
            </a:r>
            <a:br>
              <a:rPr lang="it-IT"/>
            </a:br>
            <a:endParaRPr lang="it-IT"/>
          </a:p>
          <a:p>
            <a:pPr eaLnBrk="0" hangingPunct="0"/>
            <a:r>
              <a:rPr lang="it-IT"/>
              <a:t/>
            </a:r>
            <a:br>
              <a:rPr lang="it-IT"/>
            </a:br>
            <a:r>
              <a:rPr lang="it-IT"/>
              <a:t/>
            </a:r>
            <a:br>
              <a:rPr lang="it-IT"/>
            </a:br>
            <a:endParaRPr lang="it-IT"/>
          </a:p>
        </p:txBody>
      </p:sp>
      <p:pic>
        <p:nvPicPr>
          <p:cNvPr id="16387" name="Picture 2" descr="http://www.salute.gov.it/resources/usabile/img_nuovo_portale/focus/check_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67400" y="4648200"/>
            <a:ext cx="265906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8" name="Picture 3" descr="http://www.salute.gov.it/resources/usabile/img_nuovo_portale/focus/check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2746375"/>
            <a:ext cx="265906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389" name="Picture 4" descr="http://www.salute.gov.it/resources/usabile/img_nuovo_portale/focus/check_3.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5800" y="304800"/>
            <a:ext cx="2659063" cy="197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Rettangolo 5"/>
          <p:cNvSpPr>
            <a:spLocks noChangeArrowheads="1"/>
          </p:cNvSpPr>
          <p:nvPr/>
        </p:nvSpPr>
        <p:spPr bwMode="auto">
          <a:xfrm>
            <a:off x="3886200" y="1066800"/>
            <a:ext cx="4572000" cy="641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hlinkClick r:id="" action="ppaction://hlinkfile" tooltip="Collegamento al video"/>
              </a:rPr>
              <a:t>Come si usa la checklist in sala operatoria nelle procedure semplici</a:t>
            </a:r>
            <a:endParaRPr lang="it-IT"/>
          </a:p>
        </p:txBody>
      </p:sp>
      <p:sp>
        <p:nvSpPr>
          <p:cNvPr id="16391" name="Rettangolo 6"/>
          <p:cNvSpPr>
            <a:spLocks noChangeArrowheads="1"/>
          </p:cNvSpPr>
          <p:nvPr/>
        </p:nvSpPr>
        <p:spPr bwMode="auto">
          <a:xfrm>
            <a:off x="3886200" y="2817813"/>
            <a:ext cx="4572000" cy="9159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r>
              <a:rPr lang="it-IT"/>
              <a:t/>
            </a:r>
            <a:br>
              <a:rPr lang="it-IT"/>
            </a:br>
            <a:r>
              <a:rPr lang="it-IT">
                <a:hlinkClick r:id="" tooltip="Collegamento al video"/>
              </a:rPr>
              <a:t>Come si usa la checklist in sala operatoria nelle procedure complesse</a:t>
            </a:r>
            <a:endParaRPr lang="it-IT"/>
          </a:p>
        </p:txBody>
      </p:sp>
      <p:sp>
        <p:nvSpPr>
          <p:cNvPr id="16392" name="Rettangolo 7"/>
          <p:cNvSpPr>
            <a:spLocks noChangeArrowheads="1"/>
          </p:cNvSpPr>
          <p:nvPr/>
        </p:nvSpPr>
        <p:spPr bwMode="auto">
          <a:xfrm>
            <a:off x="1143000" y="5240338"/>
            <a:ext cx="4572000" cy="1465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eaLnBrk="0" hangingPunct="0"/>
            <a:r>
              <a:rPr lang="it-IT">
                <a:hlinkClick r:id="" tooltip="Collegamento al video"/>
              </a:rPr>
              <a:t>Come </a:t>
            </a:r>
            <a:r>
              <a:rPr lang="it-IT" b="1">
                <a:hlinkClick r:id="" tooltip="Collegamento al video"/>
              </a:rPr>
              <a:t>non </a:t>
            </a:r>
            <a:r>
              <a:rPr lang="it-IT">
                <a:hlinkClick r:id="" tooltip="Collegamento al video"/>
              </a:rPr>
              <a:t>si usa la checklist in sala operatoria</a:t>
            </a:r>
            <a:r>
              <a:rPr lang="it-IT"/>
              <a:t/>
            </a:r>
            <a:br>
              <a:rPr lang="it-IT"/>
            </a:br>
            <a:endParaRPr lang="it-IT"/>
          </a:p>
          <a:p>
            <a:pPr eaLnBrk="0" hangingPunct="0"/>
            <a:r>
              <a:rPr lang="it-IT"/>
              <a:t/>
            </a:r>
            <a:br>
              <a:rPr lang="it-IT"/>
            </a:br>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olo 1"/>
          <p:cNvSpPr>
            <a:spLocks noGrp="1"/>
          </p:cNvSpPr>
          <p:nvPr>
            <p:ph type="title"/>
          </p:nvPr>
        </p:nvSpPr>
        <p:spPr>
          <a:xfrm>
            <a:off x="533400" y="228600"/>
            <a:ext cx="8229600" cy="1143000"/>
          </a:xfrm>
        </p:spPr>
        <p:txBody>
          <a:bodyPr/>
          <a:lstStyle/>
          <a:p>
            <a:r>
              <a:rPr lang="it-IT" sz="3200" b="1" smtClean="0"/>
              <a:t>Il Video del Ministero</a:t>
            </a:r>
          </a:p>
        </p:txBody>
      </p:sp>
      <p:sp>
        <p:nvSpPr>
          <p:cNvPr id="17411" name="Segnaposto contenuto 2"/>
          <p:cNvSpPr>
            <a:spLocks noGrp="1"/>
          </p:cNvSpPr>
          <p:nvPr>
            <p:ph idx="1"/>
          </p:nvPr>
        </p:nvSpPr>
        <p:spPr/>
        <p:txBody>
          <a:bodyPr/>
          <a:lstStyle/>
          <a:p>
            <a:pPr algn="just"/>
            <a:r>
              <a:rPr lang="it-IT" sz="2000" smtClean="0"/>
              <a:t>E’ il primo momento di reale simulazione in quanto è stato prodotto con la tecnica della interattività in ambiente reale: la sala operatoria non con attori ma utilizzando come testimonial dei  Professionisti Leader nei vari settori professionali: Chirurgo – Anestesista – Infermieri – Paziente che hanno riprodotto una reale equipe multi professionale di sala operatoria</a:t>
            </a:r>
          </a:p>
          <a:p>
            <a:pPr algn="just">
              <a:buFontTx/>
              <a:buNone/>
            </a:pPr>
            <a:endParaRPr lang="it-IT" sz="2000" smtClean="0"/>
          </a:p>
          <a:p>
            <a:pPr algn="just"/>
            <a:r>
              <a:rPr lang="it-IT" sz="2000" smtClean="0"/>
              <a:t>Partendo da un copione anzi da ben 150 versione del copione (quattro mesi di lavoro) ha indotto la interattività realizzando sia cosa di deve fare sia che cosa non si deve fare.</a:t>
            </a:r>
          </a:p>
          <a:p>
            <a:pPr algn="just"/>
            <a:endParaRPr lang="it-IT" sz="2000" smtClean="0"/>
          </a:p>
          <a:p>
            <a:pPr algn="just"/>
            <a:r>
              <a:rPr lang="it-IT" sz="2000" smtClean="0"/>
              <a:t>Musiche di Nicola Piovani Voce di Mariella Lo Giudice</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olo 1"/>
          <p:cNvSpPr>
            <a:spLocks noGrp="1"/>
          </p:cNvSpPr>
          <p:nvPr>
            <p:ph type="title"/>
          </p:nvPr>
        </p:nvSpPr>
        <p:spPr/>
        <p:txBody>
          <a:bodyPr/>
          <a:lstStyle/>
          <a:p>
            <a:r>
              <a:rPr lang="it-IT" sz="3200" b="1" smtClean="0"/>
              <a:t>Sala Operatoria Sicura e Simulazione</a:t>
            </a:r>
          </a:p>
        </p:txBody>
      </p:sp>
      <p:sp>
        <p:nvSpPr>
          <p:cNvPr id="18435" name="Segnaposto contenuto 2"/>
          <p:cNvSpPr>
            <a:spLocks noGrp="1"/>
          </p:cNvSpPr>
          <p:nvPr>
            <p:ph idx="1"/>
          </p:nvPr>
        </p:nvSpPr>
        <p:spPr/>
        <p:txBody>
          <a:bodyPr/>
          <a:lstStyle/>
          <a:p>
            <a:pPr algn="just"/>
            <a:r>
              <a:rPr lang="it-IT" sz="2000" smtClean="0"/>
              <a:t>Fin dall’origine abbiamo quindi utilizzato la peculiarità della simulazione strettamente correlata alla possibilità di riprodurre in un contesto sovrapponibile alla realtà </a:t>
            </a:r>
            <a:r>
              <a:rPr lang="it-IT" sz="2000" i="1" smtClean="0"/>
              <a:t>una situazione critica (non  come “emergenza” ma per i risultati oltremodo positivi che se ben effettuata comporta per la vita e la sopravvivenza dei pazienti) </a:t>
            </a:r>
            <a:r>
              <a:rPr lang="it-IT" sz="2000" smtClean="0"/>
              <a:t>eventi che richiedono alta professionalità e lavoro d’equipe per essere affrontati e risolti.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a:xfrm>
            <a:off x="574675" y="307975"/>
            <a:ext cx="8001000" cy="1216025"/>
          </a:xfrm>
        </p:spPr>
        <p:txBody>
          <a:bodyPr/>
          <a:lstStyle/>
          <a:p>
            <a:pPr eaLnBrk="1" hangingPunct="1"/>
            <a:r>
              <a:rPr lang="it-IT" sz="2700" b="1" smtClean="0"/>
              <a:t>Considerazioni</a:t>
            </a:r>
            <a:r>
              <a:rPr lang="it-IT" sz="2400" b="1" smtClean="0"/>
              <a:t>   	</a:t>
            </a:r>
            <a:br>
              <a:rPr lang="it-IT" sz="2400" b="1" smtClean="0"/>
            </a:br>
            <a:r>
              <a:rPr lang="it-IT" sz="1700" b="1" i="1" smtClean="0"/>
              <a:t>(A.Gawande – Con cura: diario di un medico deciso a	 fare meglio, </a:t>
            </a:r>
            <a:br>
              <a:rPr lang="it-IT" sz="1700" b="1" i="1" smtClean="0"/>
            </a:br>
            <a:r>
              <a:rPr lang="it-IT" sz="1700" b="1" i="1" smtClean="0"/>
              <a:t>Einaudi 2008)</a:t>
            </a:r>
            <a:endParaRPr lang="it-IT" sz="1700" b="1" smtClean="0"/>
          </a:p>
        </p:txBody>
      </p:sp>
      <p:sp>
        <p:nvSpPr>
          <p:cNvPr id="19459" name="Rectangle 3"/>
          <p:cNvSpPr>
            <a:spLocks noGrp="1" noChangeArrowheads="1"/>
          </p:cNvSpPr>
          <p:nvPr>
            <p:ph type="body" idx="1"/>
          </p:nvPr>
        </p:nvSpPr>
        <p:spPr>
          <a:xfrm>
            <a:off x="457200" y="1951038"/>
            <a:ext cx="8229600" cy="4525962"/>
          </a:xfrm>
        </p:spPr>
        <p:txBody>
          <a:bodyPr/>
          <a:lstStyle/>
          <a:p>
            <a:pPr algn="just" eaLnBrk="1" hangingPunct="1"/>
            <a:r>
              <a:rPr lang="it-IT" sz="2200" b="1" smtClean="0"/>
              <a:t>La scrupolosità</a:t>
            </a:r>
            <a:r>
              <a:rPr lang="it-IT" sz="1800" smtClean="0"/>
              <a:t> è una virtù, eppure si tende a sottovalutarla. Senza dubbio perchè può apparire banale. Intesa invece come prerequisito per compiere grandi imprese è una delle sfide più ardue cui deve fare fronte ogni gruppo di persone che si assuma compiti rischiosi e rilevanti. Comporta standard elevatissimi di prestazioni e di umanità.</a:t>
            </a:r>
          </a:p>
          <a:p>
            <a:pPr eaLnBrk="1" hangingPunct="1">
              <a:buFontTx/>
              <a:buNone/>
            </a:pPr>
            <a:endParaRPr lang="it-IT" sz="1800" smtClean="0"/>
          </a:p>
          <a:p>
            <a:pPr algn="just" eaLnBrk="1" hangingPunct="1"/>
            <a:r>
              <a:rPr lang="it-IT" sz="1800" smtClean="0"/>
              <a:t>Ogni volta che </a:t>
            </a:r>
            <a:r>
              <a:rPr lang="it-IT" sz="2200" b="1" smtClean="0"/>
              <a:t>si fa della prestazione una scienza</a:t>
            </a:r>
            <a:r>
              <a:rPr lang="it-IT" sz="1800" smtClean="0"/>
              <a:t> – es lavarsi le mani – si salvano migliaia di vite. Un rigoroso impegno per migliorare la prestazione medica, un impegno cui al momento è destinata solo una minuscola parte dei budget scientifici, potrebbe salvare più vite di quanto non possa salvarne la ricerca sul genoma, le cellule staminali, il vaccino anticancro e le tante ricerche di laboratorio di cui abbiamo notizia.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Text Box 2"/>
          <p:cNvSpPr txBox="1">
            <a:spLocks noChangeArrowheads="1"/>
          </p:cNvSpPr>
          <p:nvPr/>
        </p:nvSpPr>
        <p:spPr bwMode="auto">
          <a:xfrm>
            <a:off x="5037138" y="3141663"/>
            <a:ext cx="4106862" cy="2592387"/>
          </a:xfrm>
          <a:prstGeom prst="rect">
            <a:avLst/>
          </a:prstGeom>
          <a:gradFill rotWithShape="1">
            <a:gsLst>
              <a:gs pos="0">
                <a:srgbClr val="FFFFFF">
                  <a:alpha val="28998"/>
                </a:srgbClr>
              </a:gs>
              <a:gs pos="100000">
                <a:srgbClr val="EBEBEB"/>
              </a:gs>
            </a:gsLst>
            <a:lin ang="5400000" scaled="1"/>
          </a:gradFill>
          <a:ln w="28575">
            <a:solidFill>
              <a:srgbClr val="EAEAEA"/>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it-IT"/>
          </a:p>
        </p:txBody>
      </p:sp>
      <p:sp>
        <p:nvSpPr>
          <p:cNvPr id="5124" name="Text Box 4"/>
          <p:cNvSpPr txBox="1">
            <a:spLocks noChangeArrowheads="1"/>
          </p:cNvSpPr>
          <p:nvPr/>
        </p:nvSpPr>
        <p:spPr bwMode="auto">
          <a:xfrm>
            <a:off x="5002213" y="1412875"/>
            <a:ext cx="4106862" cy="1584325"/>
          </a:xfrm>
          <a:prstGeom prst="rect">
            <a:avLst/>
          </a:prstGeom>
          <a:gradFill rotWithShape="1">
            <a:gsLst>
              <a:gs pos="0">
                <a:schemeClr val="bg1">
                  <a:alpha val="28999"/>
                </a:schemeClr>
              </a:gs>
              <a:gs pos="100000">
                <a:schemeClr val="bg1">
                  <a:gamma/>
                  <a:shade val="89020"/>
                  <a:invGamma/>
                </a:schemeClr>
              </a:gs>
            </a:gsLst>
            <a:lin ang="5400000" scaled="1"/>
          </a:gradFill>
          <a:ln w="28575">
            <a:solidFill>
              <a:srgbClr val="EAEAEA"/>
            </a:solidFill>
            <a:miter lim="800000"/>
            <a:headEnd/>
            <a:tailEnd/>
          </a:ln>
          <a:effectLst/>
        </p:spPr>
        <p:txBody>
          <a:bodyPr/>
          <a:lstStyle/>
          <a:p>
            <a:pPr>
              <a:spcBef>
                <a:spcPct val="50000"/>
              </a:spcBef>
              <a:defRPr/>
            </a:pPr>
            <a:endParaRPr lang="it-IT">
              <a:latin typeface="Arial" pitchFamily="34" charset="0"/>
            </a:endParaRPr>
          </a:p>
        </p:txBody>
      </p:sp>
      <p:sp>
        <p:nvSpPr>
          <p:cNvPr id="5125" name="Rectangle 5"/>
          <p:cNvSpPr>
            <a:spLocks noGrp="1" noChangeArrowheads="1"/>
          </p:cNvSpPr>
          <p:nvPr>
            <p:ph type="ctrTitle"/>
          </p:nvPr>
        </p:nvSpPr>
        <p:spPr>
          <a:xfrm>
            <a:off x="396875" y="44450"/>
            <a:ext cx="3598863" cy="792163"/>
          </a:xfrm>
        </p:spPr>
        <p:txBody>
          <a:bodyPr/>
          <a:lstStyle/>
          <a:p>
            <a:pPr algn="l" eaLnBrk="1" hangingPunct="1"/>
            <a:r>
              <a:rPr lang="it-IT" sz="4000" smtClean="0">
                <a:solidFill>
                  <a:srgbClr val="000066"/>
                </a:solidFill>
              </a:rPr>
              <a:t>PREMESSE</a:t>
            </a:r>
          </a:p>
        </p:txBody>
      </p:sp>
      <p:sp>
        <p:nvSpPr>
          <p:cNvPr id="5126" name="Line 6"/>
          <p:cNvSpPr>
            <a:spLocks noChangeShapeType="1"/>
          </p:cNvSpPr>
          <p:nvPr/>
        </p:nvSpPr>
        <p:spPr bwMode="auto">
          <a:xfrm>
            <a:off x="179388" y="765175"/>
            <a:ext cx="4679950"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5127" name="Picture 7" descr="OR1"/>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179388" y="1485900"/>
            <a:ext cx="4176712" cy="424815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5128" name="AutoShape 8"/>
          <p:cNvSpPr>
            <a:spLocks noChangeArrowheads="1"/>
          </p:cNvSpPr>
          <p:nvPr/>
        </p:nvSpPr>
        <p:spPr bwMode="auto">
          <a:xfrm>
            <a:off x="4500563" y="1557338"/>
            <a:ext cx="215900" cy="4032250"/>
          </a:xfrm>
          <a:prstGeom prst="rightArrow">
            <a:avLst>
              <a:gd name="adj1" fmla="val 50000"/>
              <a:gd name="adj2" fmla="val 25000"/>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defRPr/>
            </a:pPr>
            <a:endParaRPr lang="it-IT">
              <a:latin typeface="Arial" pitchFamily="34" charset="0"/>
            </a:endParaRPr>
          </a:p>
        </p:txBody>
      </p:sp>
      <p:sp>
        <p:nvSpPr>
          <p:cNvPr id="5129" name="Text Box 9"/>
          <p:cNvSpPr txBox="1">
            <a:spLocks noChangeArrowheads="1"/>
          </p:cNvSpPr>
          <p:nvPr/>
        </p:nvSpPr>
        <p:spPr bwMode="auto">
          <a:xfrm>
            <a:off x="4933950" y="1484313"/>
            <a:ext cx="4210050" cy="1554162"/>
          </a:xfrm>
          <a:prstGeom prst="rect">
            <a:avLst/>
          </a:prstGeom>
          <a:noFill/>
          <a:ln w="9525">
            <a:noFill/>
            <a:miter lim="800000"/>
            <a:headEnd/>
            <a:tailEnd/>
          </a:ln>
          <a:effectLst/>
        </p:spPr>
        <p:txBody>
          <a:bodyPr>
            <a:spAutoFit/>
          </a:bodyPr>
          <a:lstStyle/>
          <a:p>
            <a:pPr algn="just">
              <a:lnSpc>
                <a:spcPct val="160000"/>
              </a:lnSpc>
              <a:defRPr/>
            </a:pPr>
            <a:r>
              <a:rPr lang="it-IT" sz="2000" b="1">
                <a:solidFill>
                  <a:srgbClr val="333399"/>
                </a:solidFill>
                <a:effectLst>
                  <a:outerShdw blurRad="38100" dist="38100" dir="2700000" algn="tl">
                    <a:srgbClr val="C0C0C0"/>
                  </a:outerShdw>
                </a:effectLst>
                <a:latin typeface="Tahoma" pitchFamily="34" charset="0"/>
              </a:rPr>
              <a:t>TRA I SETTORI OSPEDALIERI CHE IMPIEGA MAGGIORI RISORSE</a:t>
            </a:r>
          </a:p>
        </p:txBody>
      </p:sp>
      <p:sp>
        <p:nvSpPr>
          <p:cNvPr id="3081" name="Text Box 10"/>
          <p:cNvSpPr txBox="1">
            <a:spLocks noChangeArrowheads="1"/>
          </p:cNvSpPr>
          <p:nvPr/>
        </p:nvSpPr>
        <p:spPr bwMode="auto">
          <a:xfrm>
            <a:off x="1042988" y="1412875"/>
            <a:ext cx="324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it-IT"/>
          </a:p>
        </p:txBody>
      </p:sp>
      <p:sp>
        <p:nvSpPr>
          <p:cNvPr id="5131" name="Text Box 11"/>
          <p:cNvSpPr txBox="1">
            <a:spLocks noChangeArrowheads="1"/>
          </p:cNvSpPr>
          <p:nvPr/>
        </p:nvSpPr>
        <p:spPr bwMode="auto">
          <a:xfrm>
            <a:off x="252413" y="908050"/>
            <a:ext cx="43195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2600" b="1" i="1">
                <a:solidFill>
                  <a:srgbClr val="333399"/>
                </a:solidFill>
              </a:rPr>
              <a:t>THE OPERATING ROOM</a:t>
            </a:r>
          </a:p>
        </p:txBody>
      </p:sp>
      <p:sp>
        <p:nvSpPr>
          <p:cNvPr id="5132" name="Rectangle 12"/>
          <p:cNvSpPr>
            <a:spLocks noChangeArrowheads="1"/>
          </p:cNvSpPr>
          <p:nvPr/>
        </p:nvSpPr>
        <p:spPr bwMode="auto">
          <a:xfrm>
            <a:off x="5003800" y="3213100"/>
            <a:ext cx="4140200" cy="2528888"/>
          </a:xfrm>
          <a:prstGeom prst="rect">
            <a:avLst/>
          </a:prstGeom>
          <a:noFill/>
          <a:ln w="9525">
            <a:noFill/>
            <a:miter lim="800000"/>
            <a:headEnd/>
            <a:tailEnd/>
          </a:ln>
          <a:effectLst/>
        </p:spPr>
        <p:txBody>
          <a:bodyPr>
            <a:spAutoFit/>
          </a:bodyPr>
          <a:lstStyle/>
          <a:p>
            <a:pPr>
              <a:lnSpc>
                <a:spcPct val="160000"/>
              </a:lnSpc>
              <a:defRPr/>
            </a:pPr>
            <a:r>
              <a:rPr lang="it-IT" sz="2000" b="1">
                <a:solidFill>
                  <a:srgbClr val="333399"/>
                </a:solidFill>
                <a:effectLst>
                  <a:outerShdw blurRad="38100" dist="38100" dir="2700000" algn="tl">
                    <a:srgbClr val="C0C0C0"/>
                  </a:outerShdw>
                </a:effectLst>
                <a:latin typeface="Tahoma" pitchFamily="34" charset="0"/>
              </a:rPr>
              <a:t>NEL MONDO OCCIDENTALE </a:t>
            </a:r>
            <a:r>
              <a:rPr lang="it-IT" sz="2000" b="1" i="1">
                <a:solidFill>
                  <a:srgbClr val="333399"/>
                </a:solidFill>
                <a:effectLst>
                  <a:outerShdw blurRad="38100" dist="38100" dir="2700000" algn="tl">
                    <a:srgbClr val="C0C0C0"/>
                  </a:outerShdw>
                </a:effectLst>
                <a:latin typeface="Tahoma" pitchFamily="34" charset="0"/>
              </a:rPr>
              <a:t>(incremento e invecchiamento della popolazione)</a:t>
            </a:r>
            <a:r>
              <a:rPr lang="it-IT" sz="2000" b="1">
                <a:solidFill>
                  <a:srgbClr val="333399"/>
                </a:solidFill>
                <a:effectLst>
                  <a:outerShdw blurRad="38100" dist="38100" dir="2700000" algn="tl">
                    <a:srgbClr val="C0C0C0"/>
                  </a:outerShdw>
                </a:effectLst>
                <a:latin typeface="Tahoma" pitchFamily="34" charset="0"/>
              </a:rPr>
              <a:t> ESPANSIONE DELL’ATTIVITÀ CHIRURGICA</a:t>
            </a:r>
          </a:p>
        </p:txBody>
      </p:sp>
      <p:sp>
        <p:nvSpPr>
          <p:cNvPr id="5133" name="Rectangle 13"/>
          <p:cNvSpPr>
            <a:spLocks noChangeArrowheads="1"/>
          </p:cNvSpPr>
          <p:nvPr/>
        </p:nvSpPr>
        <p:spPr bwMode="auto">
          <a:xfrm>
            <a:off x="179388" y="5734050"/>
            <a:ext cx="8964612" cy="1096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gn="ctr">
              <a:lnSpc>
                <a:spcPct val="110000"/>
              </a:lnSpc>
            </a:pPr>
            <a:r>
              <a:rPr lang="it-IT" sz="2000" b="1">
                <a:solidFill>
                  <a:srgbClr val="990000"/>
                </a:solidFill>
                <a:latin typeface="Tahoma" pitchFamily="34" charset="0"/>
              </a:rPr>
              <a:t>Entro il 2020 </a:t>
            </a:r>
          </a:p>
          <a:p>
            <a:pPr algn="ctr">
              <a:lnSpc>
                <a:spcPct val="110000"/>
              </a:lnSpc>
            </a:pPr>
            <a:r>
              <a:rPr lang="it-IT" sz="2000" b="1">
                <a:solidFill>
                  <a:srgbClr val="990000"/>
                </a:solidFill>
                <a:latin typeface="Tahoma" pitchFamily="34" charset="0"/>
              </a:rPr>
              <a:t>Incremento stimato fra il 15% ed il 45% </a:t>
            </a:r>
          </a:p>
          <a:p>
            <a:pPr algn="ctr">
              <a:lnSpc>
                <a:spcPct val="110000"/>
              </a:lnSpc>
            </a:pPr>
            <a:r>
              <a:rPr lang="it-IT" sz="2000" b="1">
                <a:solidFill>
                  <a:srgbClr val="990000"/>
                </a:solidFill>
                <a:latin typeface="Tahoma" pitchFamily="34" charset="0"/>
              </a:rPr>
              <a:t>DI TUTTE LE DIFFERENTI TIPOLOGIE DI INTERVENTO</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5125"/>
                                        </p:tgtEl>
                                        <p:attrNameLst>
                                          <p:attrName>style.visibility</p:attrName>
                                        </p:attrNameLst>
                                      </p:cBhvr>
                                      <p:to>
                                        <p:strVal val="visible"/>
                                      </p:to>
                                    </p:set>
                                  </p:childTnLst>
                                </p:cTn>
                              </p:par>
                            </p:childTnLst>
                          </p:cTn>
                        </p:par>
                        <p:par>
                          <p:cTn id="7" fill="hold" nodeType="afterGroup">
                            <p:stCondLst>
                              <p:cond delay="500"/>
                            </p:stCondLst>
                            <p:childTnLst>
                              <p:par>
                                <p:cTn id="8" presetID="18" presetClass="entr" presetSubtype="12" fill="hold" grpId="0" nodeType="afterEffect">
                                  <p:stCondLst>
                                    <p:cond delay="0"/>
                                  </p:stCondLst>
                                  <p:childTnLst>
                                    <p:set>
                                      <p:cBhvr>
                                        <p:cTn id="9" dur="1" fill="hold">
                                          <p:stCondLst>
                                            <p:cond delay="0"/>
                                          </p:stCondLst>
                                        </p:cTn>
                                        <p:tgtEl>
                                          <p:spTgt spid="5126"/>
                                        </p:tgtEl>
                                        <p:attrNameLst>
                                          <p:attrName>style.visibility</p:attrName>
                                        </p:attrNameLst>
                                      </p:cBhvr>
                                      <p:to>
                                        <p:strVal val="visible"/>
                                      </p:to>
                                    </p:set>
                                    <p:animEffect transition="in" filter="strips(downLeft)">
                                      <p:cBhvr>
                                        <p:cTn id="10" dur="500"/>
                                        <p:tgtEl>
                                          <p:spTgt spid="5126"/>
                                        </p:tgtEl>
                                      </p:cBhvr>
                                    </p:animEffec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5131"/>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0"/>
                                  </p:stCondLst>
                                  <p:childTnLst>
                                    <p:set>
                                      <p:cBhvr>
                                        <p:cTn id="16" dur="1" fill="hold">
                                          <p:stCondLst>
                                            <p:cond delay="499"/>
                                          </p:stCondLst>
                                        </p:cTn>
                                        <p:tgtEl>
                                          <p:spTgt spid="5127"/>
                                        </p:tgtEl>
                                        <p:attrNameLst>
                                          <p:attrName>style.visibility</p:attrName>
                                        </p:attrNameLst>
                                      </p:cBhvr>
                                      <p:to>
                                        <p:strVal val="visible"/>
                                      </p:to>
                                    </p:set>
                                  </p:childTnLst>
                                </p:cTn>
                              </p:par>
                            </p:childTnLst>
                          </p:cTn>
                        </p:par>
                        <p:par>
                          <p:cTn id="17" fill="hold" nodeType="afterGroup">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5128"/>
                                        </p:tgtEl>
                                        <p:attrNameLst>
                                          <p:attrName>style.visibility</p:attrName>
                                        </p:attrNameLst>
                                      </p:cBhvr>
                                      <p:to>
                                        <p:strVal val="visible"/>
                                      </p:to>
                                    </p:set>
                                    <p:animEffect transition="in" filter="strips(downLeft)">
                                      <p:cBhvr>
                                        <p:cTn id="20" dur="500"/>
                                        <p:tgtEl>
                                          <p:spTgt spid="5128"/>
                                        </p:tgtEl>
                                      </p:cBhvr>
                                    </p:animEffect>
                                  </p:childTnLst>
                                </p:cTn>
                              </p:par>
                            </p:childTnLst>
                          </p:cTn>
                        </p:par>
                        <p:par>
                          <p:cTn id="21" fill="hold" nodeType="afterGroup">
                            <p:stCondLst>
                              <p:cond delay="2500"/>
                            </p:stCondLst>
                            <p:childTnLst>
                              <p:par>
                                <p:cTn id="22" presetID="18" presetClass="entr" presetSubtype="12" fill="hold" grpId="0" nodeType="afterEffect">
                                  <p:stCondLst>
                                    <p:cond delay="0"/>
                                  </p:stCondLst>
                                  <p:childTnLst>
                                    <p:set>
                                      <p:cBhvr>
                                        <p:cTn id="23" dur="1" fill="hold">
                                          <p:stCondLst>
                                            <p:cond delay="0"/>
                                          </p:stCondLst>
                                        </p:cTn>
                                        <p:tgtEl>
                                          <p:spTgt spid="5129"/>
                                        </p:tgtEl>
                                        <p:attrNameLst>
                                          <p:attrName>style.visibility</p:attrName>
                                        </p:attrNameLst>
                                      </p:cBhvr>
                                      <p:to>
                                        <p:strVal val="visible"/>
                                      </p:to>
                                    </p:set>
                                    <p:animEffect transition="in" filter="strips(downLeft)">
                                      <p:cBhvr>
                                        <p:cTn id="24" dur="500"/>
                                        <p:tgtEl>
                                          <p:spTgt spid="5129"/>
                                        </p:tgtEl>
                                      </p:cBhvr>
                                    </p:animEffect>
                                  </p:childTnLst>
                                </p:cTn>
                              </p:par>
                            </p:childTnLst>
                          </p:cTn>
                        </p:par>
                        <p:par>
                          <p:cTn id="25" fill="hold" nodeType="afterGroup">
                            <p:stCondLst>
                              <p:cond delay="3000"/>
                            </p:stCondLst>
                            <p:childTnLst>
                              <p:par>
                                <p:cTn id="26" presetID="1" presetClass="entr" presetSubtype="0" fill="hold" grpId="0" nodeType="afterEffect">
                                  <p:stCondLst>
                                    <p:cond delay="0"/>
                                  </p:stCondLst>
                                  <p:childTnLst>
                                    <p:set>
                                      <p:cBhvr>
                                        <p:cTn id="27" dur="1" fill="hold">
                                          <p:stCondLst>
                                            <p:cond delay="499"/>
                                          </p:stCondLst>
                                        </p:cTn>
                                        <p:tgtEl>
                                          <p:spTgt spid="5124"/>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ntr" presetSubtype="0" fill="hold" grpId="0" nodeType="clickEffect">
                                  <p:stCondLst>
                                    <p:cond delay="0"/>
                                  </p:stCondLst>
                                  <p:childTnLst>
                                    <p:set>
                                      <p:cBhvr>
                                        <p:cTn id="31" dur="1" fill="hold">
                                          <p:stCondLst>
                                            <p:cond delay="499"/>
                                          </p:stCondLst>
                                        </p:cTn>
                                        <p:tgtEl>
                                          <p:spTgt spid="5122"/>
                                        </p:tgtEl>
                                        <p:attrNameLst>
                                          <p:attrName>style.visibility</p:attrName>
                                        </p:attrNameLst>
                                      </p:cBhvr>
                                      <p:to>
                                        <p:strVal val="visible"/>
                                      </p:to>
                                    </p:set>
                                  </p:childTnLst>
                                </p:cTn>
                              </p:par>
                            </p:childTnLst>
                          </p:cTn>
                        </p:par>
                        <p:par>
                          <p:cTn id="32" fill="hold" nodeType="afterGroup">
                            <p:stCondLst>
                              <p:cond delay="500"/>
                            </p:stCondLst>
                            <p:childTnLst>
                              <p:par>
                                <p:cTn id="33" presetID="18" presetClass="entr" presetSubtype="12" fill="hold" grpId="0" nodeType="afterEffect">
                                  <p:stCondLst>
                                    <p:cond delay="0"/>
                                  </p:stCondLst>
                                  <p:childTnLst>
                                    <p:set>
                                      <p:cBhvr>
                                        <p:cTn id="34" dur="1" fill="hold">
                                          <p:stCondLst>
                                            <p:cond delay="0"/>
                                          </p:stCondLst>
                                        </p:cTn>
                                        <p:tgtEl>
                                          <p:spTgt spid="5132"/>
                                        </p:tgtEl>
                                        <p:attrNameLst>
                                          <p:attrName>style.visibility</p:attrName>
                                        </p:attrNameLst>
                                      </p:cBhvr>
                                      <p:to>
                                        <p:strVal val="visible"/>
                                      </p:to>
                                    </p:set>
                                    <p:animEffect transition="in" filter="strips(downLeft)">
                                      <p:cBhvr>
                                        <p:cTn id="35" dur="500"/>
                                        <p:tgtEl>
                                          <p:spTgt spid="5132"/>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 presetClass="entr" presetSubtype="0" fill="hold" grpId="0" nodeType="clickEffect">
                                  <p:stCondLst>
                                    <p:cond delay="0"/>
                                  </p:stCondLst>
                                  <p:childTnLst>
                                    <p:set>
                                      <p:cBhvr>
                                        <p:cTn id="39" dur="1" fill="hold">
                                          <p:stCondLst>
                                            <p:cond delay="499"/>
                                          </p:stCondLst>
                                        </p:cTn>
                                        <p:tgtEl>
                                          <p:spTgt spid="513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animBg="1" autoUpdateAnimBg="0"/>
      <p:bldP spid="5124" grpId="0" animBg="1" autoUpdateAnimBg="0"/>
      <p:bldP spid="5125" grpId="0" autoUpdateAnimBg="0"/>
      <p:bldP spid="5126" grpId="0" animBg="1"/>
      <p:bldP spid="5128" grpId="0" animBg="1"/>
      <p:bldP spid="5129" grpId="0" autoUpdateAnimBg="0"/>
      <p:bldP spid="5131" grpId="0" autoUpdateAnimBg="0"/>
      <p:bldP spid="5132" grpId="0" autoUpdateAnimBg="0"/>
      <p:bldP spid="5133"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it-IT" sz="3600" b="1" smtClean="0"/>
              <a:t>Addestramento con simulazione - 0</a:t>
            </a:r>
          </a:p>
        </p:txBody>
      </p:sp>
      <p:sp>
        <p:nvSpPr>
          <p:cNvPr id="45059" name="Rectangle 3"/>
          <p:cNvSpPr>
            <a:spLocks noGrp="1" noChangeArrowheads="1"/>
          </p:cNvSpPr>
          <p:nvPr>
            <p:ph type="body" idx="1"/>
          </p:nvPr>
        </p:nvSpPr>
        <p:spPr/>
        <p:txBody>
          <a:bodyPr/>
          <a:lstStyle/>
          <a:p>
            <a:pPr>
              <a:buFontTx/>
              <a:buNone/>
            </a:pPr>
            <a:endParaRPr lang="it-IT" sz="2000" smtClean="0"/>
          </a:p>
          <a:p>
            <a:pPr>
              <a:buFontTx/>
              <a:buNone/>
            </a:pPr>
            <a:endParaRPr lang="it-IT" sz="2000" smtClean="0"/>
          </a:p>
          <a:p>
            <a:pPr>
              <a:buFontTx/>
              <a:buNone/>
            </a:pPr>
            <a:endParaRPr lang="it-IT" sz="2000" smtClean="0"/>
          </a:p>
          <a:p>
            <a:pPr>
              <a:buFontTx/>
              <a:buNone/>
            </a:pPr>
            <a:endParaRPr lang="it-IT" sz="2000" smtClean="0"/>
          </a:p>
          <a:p>
            <a:pPr>
              <a:buFontTx/>
              <a:buNone/>
            </a:pPr>
            <a:r>
              <a:rPr lang="it-IT" sz="2000" smtClean="0"/>
              <a:t>1 - Manuale per la sicurezza in sala operatoria e utilizzo della check list</a:t>
            </a:r>
          </a:p>
          <a:p>
            <a:pPr>
              <a:buFontTx/>
              <a:buNone/>
            </a:pPr>
            <a:endParaRPr lang="it-IT" sz="2000" smtClean="0"/>
          </a:p>
          <a:p>
            <a:pPr>
              <a:buFontTx/>
              <a:buNone/>
            </a:pPr>
            <a:r>
              <a:rPr lang="it-IT" sz="2000" smtClean="0"/>
              <a:t>2 - La gestione delle emergenze in sala operatoria</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olo 1"/>
          <p:cNvSpPr>
            <a:spLocks noGrp="1"/>
          </p:cNvSpPr>
          <p:nvPr>
            <p:ph type="title"/>
          </p:nvPr>
        </p:nvSpPr>
        <p:spPr>
          <a:xfrm>
            <a:off x="533400" y="304800"/>
            <a:ext cx="8229600" cy="1143000"/>
          </a:xfrm>
        </p:spPr>
        <p:txBody>
          <a:bodyPr/>
          <a:lstStyle/>
          <a:p>
            <a:r>
              <a:rPr lang="it-IT" sz="3200" b="1" smtClean="0"/>
              <a:t>Addestramento con simulazione - 1</a:t>
            </a:r>
          </a:p>
        </p:txBody>
      </p:sp>
      <p:sp>
        <p:nvSpPr>
          <p:cNvPr id="20483" name="Segnaposto contenuto 2"/>
          <p:cNvSpPr>
            <a:spLocks noGrp="1"/>
          </p:cNvSpPr>
          <p:nvPr>
            <p:ph idx="1"/>
          </p:nvPr>
        </p:nvSpPr>
        <p:spPr/>
        <p:txBody>
          <a:bodyPr/>
          <a:lstStyle/>
          <a:p>
            <a:r>
              <a:rPr lang="it-IT" sz="1800" smtClean="0"/>
              <a:t>TIPOLOGIA FORMATIVA</a:t>
            </a:r>
          </a:p>
          <a:p>
            <a:r>
              <a:rPr lang="it-IT" sz="1800" smtClean="0"/>
              <a:t>Lezioni frontali con addestramento pratico in sala operatoria </a:t>
            </a:r>
          </a:p>
          <a:p>
            <a:pPr algn="just"/>
            <a:r>
              <a:rPr lang="it-IT" sz="1800" smtClean="0"/>
              <a:t>3 giornate di formazione per un totale di 12 ore: prima giornata 4 ore di lezione frontale; seconda giornata 3 ore di addestramento e 1 ora  debriefing; terza giornata (refresh)  3 ore addestramento e 1 ora debriefing ogni edizione coinvolge 3 equipe per un totale di 15 professionisti a seduta</a:t>
            </a:r>
          </a:p>
          <a:p>
            <a:pPr algn="just"/>
            <a:endParaRPr lang="it-IT" sz="1800" smtClean="0"/>
          </a:p>
          <a:p>
            <a:endParaRPr lang="it-IT" sz="1800" smtClean="0"/>
          </a:p>
          <a:p>
            <a:r>
              <a:rPr lang="it-IT" sz="1800" smtClean="0"/>
              <a:t>OBIETTIVI FORMATIVI</a:t>
            </a:r>
          </a:p>
          <a:p>
            <a:pPr algn="just"/>
            <a:r>
              <a:rPr lang="it-IT" sz="1800" smtClean="0"/>
              <a:t>Acquisire conoscenze e competenze e sviluppare abilità tecniche, oltre che sulle più elementari norme di asepsi (lavaggio mani e uso di dispositivi di protezione individuale), sulla corretta applicazione del Manuale per la Sicurezza in sala Operatoria (ministero salute 2009), sul corretto utilizzo della check list e sulle modalità di raccolta dei dati relativi agli item e alle non conformità</a:t>
            </a:r>
          </a:p>
          <a:p>
            <a:pPr>
              <a:buFontTx/>
              <a:buNone/>
            </a:pPr>
            <a:endParaRPr lang="it-IT"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olo 1"/>
          <p:cNvSpPr>
            <a:spLocks noGrp="1"/>
          </p:cNvSpPr>
          <p:nvPr>
            <p:ph type="title"/>
          </p:nvPr>
        </p:nvSpPr>
        <p:spPr>
          <a:xfrm>
            <a:off x="609600" y="228600"/>
            <a:ext cx="8229600" cy="1143000"/>
          </a:xfrm>
        </p:spPr>
        <p:txBody>
          <a:bodyPr/>
          <a:lstStyle/>
          <a:p>
            <a:r>
              <a:rPr lang="it-IT" sz="3200" b="1" smtClean="0"/>
              <a:t>Addestramento con simulazione - 1</a:t>
            </a:r>
            <a:endParaRPr lang="it-IT" sz="3200" smtClean="0"/>
          </a:p>
        </p:txBody>
      </p:sp>
      <p:sp>
        <p:nvSpPr>
          <p:cNvPr id="3" name="Segnaposto contenuto 2"/>
          <p:cNvSpPr>
            <a:spLocks noGrp="1"/>
          </p:cNvSpPr>
          <p:nvPr>
            <p:ph idx="1"/>
          </p:nvPr>
        </p:nvSpPr>
        <p:spPr>
          <a:xfrm>
            <a:off x="457200" y="1371600"/>
            <a:ext cx="8229600" cy="4525963"/>
          </a:xfrm>
        </p:spPr>
        <p:txBody>
          <a:bodyPr/>
          <a:lstStyle/>
          <a:p>
            <a:pPr>
              <a:defRPr/>
            </a:pPr>
            <a:r>
              <a:rPr lang="it-IT" sz="1800" dirty="0" smtClean="0"/>
              <a:t>organizzazione primo modulo:</a:t>
            </a:r>
          </a:p>
          <a:p>
            <a:pPr lvl="1">
              <a:defRPr/>
            </a:pPr>
            <a:r>
              <a:rPr lang="it-IT" sz="1800" dirty="0" smtClean="0"/>
              <a:t>Mattino: FORMAZIONE TEORICA  in aula</a:t>
            </a:r>
          </a:p>
          <a:p>
            <a:pPr>
              <a:buFontTx/>
              <a:buNone/>
              <a:defRPr/>
            </a:pPr>
            <a:endParaRPr lang="it-IT" sz="1800" dirty="0" smtClean="0"/>
          </a:p>
          <a:p>
            <a:pPr>
              <a:buFontTx/>
              <a:buNone/>
              <a:defRPr/>
            </a:pPr>
            <a:r>
              <a:rPr lang="it-IT" sz="1800" dirty="0" smtClean="0"/>
              <a:t>	- Pomeriggio: Simulazione reale MACROSIMULAZIONE</a:t>
            </a:r>
          </a:p>
          <a:p>
            <a:pPr lvl="1">
              <a:defRPr/>
            </a:pPr>
            <a:r>
              <a:rPr lang="it-IT" sz="1800" dirty="0" smtClean="0"/>
              <a:t>ore 14,00 ritrovo n. 15 partecipanti per addestramento: la equipe n.1 entra nel comparto operatorio e le equipe n. 2 e 3 si collocano nella sala </a:t>
            </a:r>
            <a:r>
              <a:rPr lang="it-IT" sz="1800" dirty="0" err="1" smtClean="0"/>
              <a:t>debriefing</a:t>
            </a:r>
            <a:r>
              <a:rPr lang="it-IT" sz="1800" dirty="0" smtClean="0"/>
              <a:t>  </a:t>
            </a:r>
            <a:r>
              <a:rPr lang="it-IT" sz="1800" i="1" dirty="0" smtClean="0">
                <a:ea typeface="+mn-ea"/>
                <a:cs typeface="+mn-cs"/>
              </a:rPr>
              <a:t>collegata via video  ed audio con sale operatorie  e supporti</a:t>
            </a:r>
            <a:r>
              <a:rPr lang="it-IT" sz="1800" dirty="0" smtClean="0">
                <a:ea typeface="+mn-ea"/>
                <a:cs typeface="+mn-cs"/>
              </a:rPr>
              <a:t> </a:t>
            </a:r>
          </a:p>
          <a:p>
            <a:pPr lvl="1">
              <a:defRPr/>
            </a:pPr>
            <a:r>
              <a:rPr lang="it-IT" sz="1800" dirty="0" smtClean="0"/>
              <a:t>ore 14,15 la equipe n. 1 simula lavaggio mani e vestizione</a:t>
            </a:r>
            <a:r>
              <a:rPr lang="it-IT" sz="1800" i="1" dirty="0" smtClean="0">
                <a:ea typeface="+mn-ea"/>
                <a:cs typeface="+mn-cs"/>
              </a:rPr>
              <a:t> collegate via video con la sala </a:t>
            </a:r>
            <a:r>
              <a:rPr lang="it-IT" sz="1800" i="1" dirty="0" err="1" smtClean="0">
                <a:ea typeface="+mn-ea"/>
                <a:cs typeface="+mn-cs"/>
              </a:rPr>
              <a:t>debriefing</a:t>
            </a:r>
            <a:endParaRPr lang="it-IT" sz="1800" i="1" dirty="0" smtClean="0">
              <a:ea typeface="+mn-ea"/>
              <a:cs typeface="+mn-cs"/>
            </a:endParaRPr>
          </a:p>
          <a:p>
            <a:pPr lvl="1">
              <a:defRPr/>
            </a:pPr>
            <a:r>
              <a:rPr lang="it-IT" sz="1800" dirty="0" smtClean="0"/>
              <a:t>ore 14,30 la equipe n. 1 simula l’applicazione della </a:t>
            </a:r>
            <a:r>
              <a:rPr lang="it-IT" sz="1800" dirty="0" err="1" smtClean="0"/>
              <a:t>check</a:t>
            </a:r>
            <a:r>
              <a:rPr lang="it-IT" sz="1800" dirty="0" smtClean="0"/>
              <a:t> </a:t>
            </a:r>
            <a:r>
              <a:rPr lang="it-IT" sz="1800" dirty="0" err="1" smtClean="0"/>
              <a:t>list</a:t>
            </a:r>
            <a:r>
              <a:rPr lang="it-IT" sz="1800" dirty="0" smtClean="0"/>
              <a:t>  in </a:t>
            </a:r>
            <a:r>
              <a:rPr lang="it-IT" sz="1800" i="1" dirty="0" smtClean="0">
                <a:ea typeface="+mn-ea"/>
                <a:cs typeface="+mn-cs"/>
              </a:rPr>
              <a:t>sala operatoria collegata via video ed audio con la sala </a:t>
            </a:r>
            <a:r>
              <a:rPr lang="it-IT" sz="1800" i="1" dirty="0" err="1" smtClean="0">
                <a:ea typeface="+mn-ea"/>
                <a:cs typeface="+mn-cs"/>
              </a:rPr>
              <a:t>debriefing</a:t>
            </a:r>
            <a:r>
              <a:rPr lang="it-IT" sz="1800" i="1" dirty="0" smtClean="0">
                <a:ea typeface="+mn-ea"/>
                <a:cs typeface="+mn-cs"/>
              </a:rPr>
              <a:t> dove è </a:t>
            </a:r>
            <a:r>
              <a:rPr lang="it-IT" sz="1800" dirty="0" smtClean="0">
                <a:ea typeface="+mn-ea"/>
                <a:cs typeface="+mn-cs"/>
              </a:rPr>
              <a:t> </a:t>
            </a:r>
            <a:r>
              <a:rPr lang="it-IT" sz="1800" i="1" dirty="0" smtClean="0">
                <a:ea typeface="+mn-ea"/>
                <a:cs typeface="+mn-cs"/>
              </a:rPr>
              <a:t>posizionato sul letto operatorio  un </a:t>
            </a:r>
            <a:r>
              <a:rPr lang="it-IT" sz="1800" i="1" dirty="0" err="1" smtClean="0">
                <a:ea typeface="+mn-ea"/>
                <a:cs typeface="+mn-cs"/>
              </a:rPr>
              <a:t>simullatore</a:t>
            </a:r>
            <a:r>
              <a:rPr lang="it-IT" sz="1800" i="1" dirty="0" smtClean="0">
                <a:ea typeface="+mn-ea"/>
                <a:cs typeface="+mn-cs"/>
              </a:rPr>
              <a:t> che risponde alle domande previste dalla </a:t>
            </a:r>
            <a:r>
              <a:rPr lang="it-IT" sz="1800" i="1" dirty="0" err="1" smtClean="0">
                <a:ea typeface="+mn-ea"/>
                <a:cs typeface="+mn-cs"/>
              </a:rPr>
              <a:t>check</a:t>
            </a:r>
            <a:r>
              <a:rPr lang="it-IT" sz="1800" i="1" dirty="0" smtClean="0">
                <a:ea typeface="+mn-ea"/>
                <a:cs typeface="+mn-cs"/>
              </a:rPr>
              <a:t> </a:t>
            </a:r>
            <a:r>
              <a:rPr lang="it-IT" sz="1800" i="1" dirty="0" err="1" smtClean="0">
                <a:ea typeface="+mn-ea"/>
                <a:cs typeface="+mn-cs"/>
              </a:rPr>
              <a:t>list</a:t>
            </a:r>
            <a:r>
              <a:rPr lang="it-IT" sz="1800" i="1" dirty="0" smtClean="0">
                <a:ea typeface="+mn-ea"/>
                <a:cs typeface="+mn-cs"/>
              </a:rPr>
              <a:t>, </a:t>
            </a:r>
            <a:endParaRPr lang="it-IT" sz="1800" dirty="0" smtClean="0">
              <a:ea typeface="+mn-ea"/>
              <a:cs typeface="+mn-cs"/>
            </a:endParaRPr>
          </a:p>
          <a:p>
            <a:pPr lvl="1">
              <a:defRPr/>
            </a:pPr>
            <a:r>
              <a:rPr lang="it-IT" sz="1800" dirty="0" smtClean="0"/>
              <a:t>ore 15,00 la equipe n. 1 esce dalle sale operatorie e si colloca nella sala </a:t>
            </a:r>
            <a:r>
              <a:rPr lang="it-IT" sz="1800" dirty="0" err="1" smtClean="0"/>
              <a:t>debriefing</a:t>
            </a:r>
            <a:r>
              <a:rPr lang="it-IT" sz="1800" dirty="0" smtClean="0"/>
              <a:t>, entra nelle sale operatorie la equipe n.2 e così via</a:t>
            </a:r>
          </a:p>
          <a:p>
            <a:pPr lvl="1">
              <a:defRPr/>
            </a:pPr>
            <a:r>
              <a:rPr lang="it-IT" sz="1800" dirty="0" smtClean="0"/>
              <a:t>Ore  17,00</a:t>
            </a:r>
            <a:r>
              <a:rPr lang="it-IT" sz="1800" b="1" dirty="0" smtClean="0"/>
              <a:t> </a:t>
            </a:r>
            <a:r>
              <a:rPr lang="it-IT" sz="1800" b="1" dirty="0" err="1" smtClean="0"/>
              <a:t>debriefing</a:t>
            </a:r>
            <a:endParaRPr lang="it-IT" sz="1800" dirty="0" smtClean="0"/>
          </a:p>
          <a:p>
            <a:pPr lvl="1">
              <a:defRPr/>
            </a:pPr>
            <a:endParaRPr lang="it-IT" sz="1800" dirty="0" smtClean="0"/>
          </a:p>
          <a:p>
            <a:pPr lvl="1">
              <a:buFontTx/>
              <a:buNone/>
              <a:defRPr/>
            </a:pPr>
            <a:endParaRPr lang="it-IT" sz="1800" dirty="0" smtClean="0">
              <a:ea typeface="+mn-ea"/>
              <a:cs typeface="+mn-cs"/>
            </a:endParaRPr>
          </a:p>
          <a:p>
            <a:pPr>
              <a:defRPr/>
            </a:pPr>
            <a:endParaRPr lang="it-IT" sz="1400" dirty="0" smtClean="0"/>
          </a:p>
          <a:p>
            <a:pPr>
              <a:defRPr/>
            </a:pPr>
            <a:endParaRPr lang="it-IT" dirty="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olo 1"/>
          <p:cNvSpPr>
            <a:spLocks noGrp="1"/>
          </p:cNvSpPr>
          <p:nvPr>
            <p:ph type="title"/>
          </p:nvPr>
        </p:nvSpPr>
        <p:spPr/>
        <p:txBody>
          <a:bodyPr/>
          <a:lstStyle/>
          <a:p>
            <a:r>
              <a:rPr lang="it-IT" sz="3200" b="1" smtClean="0"/>
              <a:t>Addestramento con simulazione - 1</a:t>
            </a:r>
            <a:endParaRPr lang="it-IT" sz="3200" smtClean="0"/>
          </a:p>
        </p:txBody>
      </p:sp>
      <p:sp>
        <p:nvSpPr>
          <p:cNvPr id="22531" name="Segnaposto contenuto 2"/>
          <p:cNvSpPr>
            <a:spLocks noGrp="1"/>
          </p:cNvSpPr>
          <p:nvPr>
            <p:ph idx="1"/>
          </p:nvPr>
        </p:nvSpPr>
        <p:spPr/>
        <p:txBody>
          <a:bodyPr/>
          <a:lstStyle/>
          <a:p>
            <a:endParaRPr lang="it-IT" sz="1800" smtClean="0"/>
          </a:p>
          <a:p>
            <a:r>
              <a:rPr lang="it-IT" sz="1800" b="1" smtClean="0"/>
              <a:t>Pratica clinica</a:t>
            </a:r>
            <a:r>
              <a:rPr lang="it-IT" sz="1800" smtClean="0"/>
              <a:t>: quotidianità con applicazione corretta della tecnica formativa</a:t>
            </a:r>
          </a:p>
          <a:p>
            <a:pPr>
              <a:buFontTx/>
              <a:buNone/>
            </a:pPr>
            <a:r>
              <a:rPr lang="it-IT" sz="1800" smtClean="0"/>
              <a:t> </a:t>
            </a:r>
          </a:p>
          <a:p>
            <a:r>
              <a:rPr lang="it-IT" sz="1800" smtClean="0"/>
              <a:t>Planning secondo modulo (REFRESH) a distanza di tre mesi dal primo </a:t>
            </a:r>
          </a:p>
          <a:p>
            <a:pPr>
              <a:buFontTx/>
              <a:buNone/>
            </a:pPr>
            <a:endParaRPr lang="it-IT" sz="1800" smtClean="0"/>
          </a:p>
          <a:p>
            <a:r>
              <a:rPr lang="it-IT" sz="1800" smtClean="0"/>
              <a:t>organizzazione secondo modulo: come primo modulo limitandosi al solo addestramento in Simulazione reale dalle ore 14 alle ore 18</a:t>
            </a:r>
          </a:p>
          <a:p>
            <a:endParaRPr lang="it-IT"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it-IT" sz="3600" b="1" smtClean="0"/>
              <a:t>Addestramento con simulazione - 2</a:t>
            </a:r>
          </a:p>
        </p:txBody>
      </p:sp>
      <p:sp>
        <p:nvSpPr>
          <p:cNvPr id="46083" name="Rectangle 3"/>
          <p:cNvSpPr>
            <a:spLocks noGrp="1" noChangeArrowheads="1"/>
          </p:cNvSpPr>
          <p:nvPr>
            <p:ph type="body" idx="1"/>
          </p:nvPr>
        </p:nvSpPr>
        <p:spPr/>
        <p:txBody>
          <a:bodyPr/>
          <a:lstStyle/>
          <a:p>
            <a:pPr>
              <a:lnSpc>
                <a:spcPct val="80000"/>
              </a:lnSpc>
              <a:buFontTx/>
              <a:buNone/>
            </a:pPr>
            <a:endParaRPr lang="it-IT" sz="2000" smtClean="0"/>
          </a:p>
          <a:p>
            <a:pPr algn="just">
              <a:lnSpc>
                <a:spcPct val="80000"/>
              </a:lnSpc>
            </a:pPr>
            <a:r>
              <a:rPr lang="it-IT" sz="2000" smtClean="0"/>
              <a:t> Acquisire conoscenze relative alla sicurezza in sala operatoria ed alla gestione delle emergenze;</a:t>
            </a:r>
          </a:p>
          <a:p>
            <a:pPr algn="just">
              <a:lnSpc>
                <a:spcPct val="80000"/>
              </a:lnSpc>
            </a:pPr>
            <a:r>
              <a:rPr lang="it-IT" sz="2000" smtClean="0"/>
              <a:t> Acquisire conoscenze relative ai principi del Crisis Resource Management (comunicazione, lavoro in team, gestione delle risorse, ecc...);</a:t>
            </a:r>
          </a:p>
          <a:p>
            <a:pPr algn="just">
              <a:lnSpc>
                <a:spcPct val="80000"/>
              </a:lnSpc>
            </a:pPr>
            <a:r>
              <a:rPr lang="it-IT" sz="2000" smtClean="0"/>
              <a:t> Sviluppare competenze relazionali e di gruppo utili alla gestione delle criticità in sala operatoria</a:t>
            </a:r>
          </a:p>
          <a:p>
            <a:pPr>
              <a:lnSpc>
                <a:spcPct val="80000"/>
              </a:lnSpc>
            </a:pPr>
            <a:endParaRPr lang="it-IT" sz="2000" smtClean="0"/>
          </a:p>
          <a:p>
            <a:pPr>
              <a:lnSpc>
                <a:spcPct val="80000"/>
              </a:lnSpc>
            </a:pPr>
            <a:r>
              <a:rPr lang="it-IT" sz="2000" b="1" smtClean="0"/>
              <a:t>Struttura del corso</a:t>
            </a:r>
          </a:p>
          <a:p>
            <a:pPr algn="just">
              <a:lnSpc>
                <a:spcPct val="80000"/>
              </a:lnSpc>
            </a:pPr>
            <a:r>
              <a:rPr lang="it-IT" sz="2000" smtClean="0"/>
              <a:t>Il corso è strutturato in tre mezze giornate di 5 ore ciascuna per un totale di 15 ore e prevede approfondimenti teorici, sessioni di macrosimulazione con l’ausilio del simulatore e discussioni guidate per la revisione dei casi simulati.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2"/>
          <p:cNvSpPr>
            <a:spLocks noGrp="1" noChangeArrowheads="1"/>
          </p:cNvSpPr>
          <p:nvPr>
            <p:ph type="title"/>
          </p:nvPr>
        </p:nvSpPr>
        <p:spPr/>
        <p:txBody>
          <a:bodyPr/>
          <a:lstStyle/>
          <a:p>
            <a:r>
              <a:rPr lang="it-IT" sz="3600" b="1" smtClean="0"/>
              <a:t>Addestramento con simulazione - 2</a:t>
            </a:r>
          </a:p>
        </p:txBody>
      </p:sp>
      <p:sp>
        <p:nvSpPr>
          <p:cNvPr id="47107" name="Rectangle 3"/>
          <p:cNvSpPr>
            <a:spLocks noGrp="1" noChangeArrowheads="1"/>
          </p:cNvSpPr>
          <p:nvPr>
            <p:ph type="body" idx="1"/>
          </p:nvPr>
        </p:nvSpPr>
        <p:spPr>
          <a:xfrm>
            <a:off x="457200" y="1951038"/>
            <a:ext cx="8229600" cy="4525962"/>
          </a:xfrm>
        </p:spPr>
        <p:txBody>
          <a:bodyPr/>
          <a:lstStyle/>
          <a:p>
            <a:pPr>
              <a:lnSpc>
                <a:spcPct val="80000"/>
              </a:lnSpc>
            </a:pPr>
            <a:r>
              <a:rPr lang="it-IT" sz="2000" b="1" smtClean="0"/>
              <a:t>1° giornata</a:t>
            </a:r>
          </a:p>
          <a:p>
            <a:pPr>
              <a:lnSpc>
                <a:spcPct val="80000"/>
              </a:lnSpc>
            </a:pPr>
            <a:r>
              <a:rPr lang="it-IT" sz="2000" smtClean="0"/>
              <a:t>I principi del Crisis Resource Management</a:t>
            </a:r>
          </a:p>
          <a:p>
            <a:pPr>
              <a:lnSpc>
                <a:spcPct val="80000"/>
              </a:lnSpc>
            </a:pPr>
            <a:r>
              <a:rPr lang="it-IT" sz="2000" smtClean="0"/>
              <a:t>Introduzione alle emergenze di sala operatoria</a:t>
            </a:r>
          </a:p>
          <a:p>
            <a:pPr>
              <a:lnSpc>
                <a:spcPct val="80000"/>
              </a:lnSpc>
            </a:pPr>
            <a:r>
              <a:rPr lang="it-IT" sz="2000" smtClean="0"/>
              <a:t>Introduzione al simulatore e all’ambiente della simulazione</a:t>
            </a:r>
          </a:p>
          <a:p>
            <a:pPr>
              <a:lnSpc>
                <a:spcPct val="80000"/>
              </a:lnSpc>
            </a:pPr>
            <a:r>
              <a:rPr lang="it-IT" sz="2000" smtClean="0"/>
              <a:t>Esercitazioni pratiche con uso di simulatore e debriefing</a:t>
            </a:r>
          </a:p>
          <a:p>
            <a:pPr>
              <a:lnSpc>
                <a:spcPct val="80000"/>
              </a:lnSpc>
            </a:pPr>
            <a:r>
              <a:rPr lang="it-IT" sz="2000" b="1" smtClean="0"/>
              <a:t>2° giornata</a:t>
            </a:r>
          </a:p>
          <a:p>
            <a:pPr>
              <a:lnSpc>
                <a:spcPct val="80000"/>
              </a:lnSpc>
            </a:pPr>
            <a:r>
              <a:rPr lang="it-IT" sz="2000" smtClean="0"/>
              <a:t>La gestione delle emergenze in sala operatoria.</a:t>
            </a:r>
          </a:p>
          <a:p>
            <a:pPr>
              <a:lnSpc>
                <a:spcPct val="80000"/>
              </a:lnSpc>
            </a:pPr>
            <a:r>
              <a:rPr lang="it-IT" sz="2000" smtClean="0"/>
              <a:t>Esercitazioni pratiche con uso di simulatore e debriefing</a:t>
            </a:r>
          </a:p>
          <a:p>
            <a:pPr>
              <a:lnSpc>
                <a:spcPct val="80000"/>
              </a:lnSpc>
            </a:pPr>
            <a:r>
              <a:rPr lang="it-IT" sz="2000" b="1" smtClean="0"/>
              <a:t>3° giornata</a:t>
            </a:r>
          </a:p>
          <a:p>
            <a:pPr>
              <a:lnSpc>
                <a:spcPct val="80000"/>
              </a:lnSpc>
            </a:pPr>
            <a:r>
              <a:rPr lang="it-IT" sz="2000" smtClean="0"/>
              <a:t>La check list in sala operatoria</a:t>
            </a:r>
          </a:p>
          <a:p>
            <a:pPr>
              <a:lnSpc>
                <a:spcPct val="80000"/>
              </a:lnSpc>
            </a:pPr>
            <a:r>
              <a:rPr lang="it-IT" sz="2000" smtClean="0"/>
              <a:t>Esercitazioni pratiche con uso di simulatore e debriefing</a:t>
            </a:r>
          </a:p>
          <a:p>
            <a:pPr>
              <a:lnSpc>
                <a:spcPct val="80000"/>
              </a:lnSpc>
            </a:pPr>
            <a:r>
              <a:rPr lang="it-IT" sz="2000" smtClean="0"/>
              <a:t>Discussione, Prova finale di apprendimento e questionario di gradimento</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66800" y="76200"/>
            <a:ext cx="5434013" cy="676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4578" name="Picture 40"/>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3276600"/>
            <a:ext cx="6378575" cy="3203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4579" name="Rectangle 2"/>
          <p:cNvSpPr>
            <a:spLocks noChangeArrowheads="1"/>
          </p:cNvSpPr>
          <p:nvPr/>
        </p:nvSpPr>
        <p:spPr bwMode="auto">
          <a:xfrm>
            <a:off x="441325" y="454025"/>
            <a:ext cx="8321675" cy="2493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pPr eaLnBrk="0" hangingPunct="0"/>
            <a:r>
              <a:rPr lang="it-IT" sz="2400" b="1">
                <a:cs typeface="Arial" charset="0"/>
              </a:rPr>
              <a:t>III^ ASSEMBLEA ANNUALE DEGLI OSPEDALI ITALIANI </a:t>
            </a:r>
          </a:p>
          <a:p>
            <a:pPr eaLnBrk="0" hangingPunct="0"/>
            <a:r>
              <a:rPr lang="it-IT" sz="2400" b="1">
                <a:cs typeface="Arial" charset="0"/>
              </a:rPr>
              <a:t>PER LA SICUREZZA IN SALA OPERATORIA, </a:t>
            </a:r>
          </a:p>
          <a:p>
            <a:pPr eaLnBrk="0" hangingPunct="0"/>
            <a:r>
              <a:rPr lang="it-IT" sz="2400" b="1">
                <a:cs typeface="Arial" charset="0"/>
              </a:rPr>
              <a:t>Forum Risk Management in Sanità, </a:t>
            </a:r>
          </a:p>
          <a:p>
            <a:pPr eaLnBrk="0" hangingPunct="0"/>
            <a:r>
              <a:rPr lang="it-IT" sz="2400" b="1">
                <a:cs typeface="Arial" charset="0"/>
              </a:rPr>
              <a:t>Arezzo, 22  novembre 2012</a:t>
            </a:r>
            <a:r>
              <a:rPr lang="it-IT" sz="2000" b="1">
                <a:cs typeface="Arial" charset="0"/>
              </a:rPr>
              <a:t>.</a:t>
            </a:r>
          </a:p>
          <a:p>
            <a:pPr eaLnBrk="0" hangingPunct="0"/>
            <a:endParaRPr lang="it-IT" sz="2000" b="1">
              <a:cs typeface="Arial" charset="0"/>
            </a:endParaRPr>
          </a:p>
          <a:p>
            <a:pPr eaLnBrk="0" hangingPunct="0"/>
            <a:r>
              <a:rPr lang="it-IT" sz="2000" b="1">
                <a:cs typeface="Arial" charset="0"/>
              </a:rPr>
              <a:t>Area Simulazione: chirurgia – robotica – emergency room</a:t>
            </a:r>
            <a:endParaRPr lang="it-IT" sz="2000"/>
          </a:p>
          <a:p>
            <a:pPr eaLnBrk="0" hangingPunct="0"/>
            <a:endParaRPr lang="it-IT" sz="200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olo 1"/>
          <p:cNvSpPr>
            <a:spLocks noGrp="1"/>
          </p:cNvSpPr>
          <p:nvPr>
            <p:ph type="title"/>
          </p:nvPr>
        </p:nvSpPr>
        <p:spPr/>
        <p:txBody>
          <a:bodyPr/>
          <a:lstStyle/>
          <a:p>
            <a:r>
              <a:rPr lang="it-IT" sz="3200" b="1" smtClean="0"/>
              <a:t>Oltre la check list e sempre per la Sicurezza in Sala Operatoria - 1</a:t>
            </a:r>
          </a:p>
        </p:txBody>
      </p:sp>
      <p:sp>
        <p:nvSpPr>
          <p:cNvPr id="25603" name="Segnaposto contenuto 2"/>
          <p:cNvSpPr>
            <a:spLocks noGrp="1"/>
          </p:cNvSpPr>
          <p:nvPr>
            <p:ph idx="1"/>
          </p:nvPr>
        </p:nvSpPr>
        <p:spPr/>
        <p:txBody>
          <a:bodyPr/>
          <a:lstStyle/>
          <a:p>
            <a:pPr algn="just"/>
            <a:r>
              <a:rPr lang="it-IT" sz="2000" b="1" smtClean="0">
                <a:solidFill>
                  <a:srgbClr val="FF0000"/>
                </a:solidFill>
              </a:rPr>
              <a:t>Progetto RIMSI: </a:t>
            </a:r>
            <a:r>
              <a:rPr lang="it-IT" sz="2000" b="1" i="1" smtClean="0">
                <a:solidFill>
                  <a:srgbClr val="FF0000"/>
                </a:solidFill>
              </a:rPr>
              <a:t>Ricerca integrata di modelli di simulazione per la validazione di processi e prototipi nell’area chirurgica e della medicina d’urgenza (POR CREO FESR 2007-2013) Bando 2009</a:t>
            </a:r>
          </a:p>
          <a:p>
            <a:pPr algn="just"/>
            <a:endParaRPr lang="it-IT" sz="2000" b="1" i="1" smtClean="0"/>
          </a:p>
          <a:p>
            <a:pPr algn="just"/>
            <a:r>
              <a:rPr lang="it-IT" sz="2000" b="1" i="1" smtClean="0"/>
              <a:t>Partners: Università di Firenze – Gutenberg srl Arezzo (Forum Risk Management in Sanità)</a:t>
            </a:r>
          </a:p>
          <a:p>
            <a:pPr algn="just">
              <a:buFontTx/>
              <a:buNone/>
            </a:pPr>
            <a:endParaRPr lang="it-IT" sz="2000" b="1" i="1" smtClean="0"/>
          </a:p>
          <a:p>
            <a:pPr algn="just"/>
            <a:r>
              <a:rPr lang="it-IT" sz="2000" b="1" i="1" smtClean="0"/>
              <a:t>OBIETTIVO GENERALE: studio, sperimentazione e definizione di un protocollo di validazione di procedure e/o tecnologie e/o attrezzature, allo stadio prototipale, atte a migliorare o modificare sostanzialmente le tecniche chirurgiche e della medicina d’emergenza-urgenza, attraverso lo sviluppo di tecniche di simulazione applicando concetti di risk analysis per misurare e aumentare l’efficacia della simulazione stessa.</a:t>
            </a:r>
            <a:endParaRPr lang="it-IT" sz="2000" b="1" smtClean="0"/>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olo 1"/>
          <p:cNvSpPr>
            <a:spLocks noGrp="1"/>
          </p:cNvSpPr>
          <p:nvPr>
            <p:ph type="title"/>
          </p:nvPr>
        </p:nvSpPr>
        <p:spPr>
          <a:xfrm>
            <a:off x="609600" y="457200"/>
            <a:ext cx="8229600" cy="1143000"/>
          </a:xfrm>
        </p:spPr>
        <p:txBody>
          <a:bodyPr/>
          <a:lstStyle/>
          <a:p>
            <a:r>
              <a:rPr lang="it-IT" sz="3200" b="1" smtClean="0"/>
              <a:t>Oltre la check list e sempre per la Sicurezza in Sala Operatoria – 2 </a:t>
            </a:r>
            <a:endParaRPr lang="it-IT" sz="3200" smtClean="0"/>
          </a:p>
        </p:txBody>
      </p:sp>
      <p:sp>
        <p:nvSpPr>
          <p:cNvPr id="26627" name="Segnaposto contenuto 2"/>
          <p:cNvSpPr>
            <a:spLocks noGrp="1"/>
          </p:cNvSpPr>
          <p:nvPr>
            <p:ph idx="1"/>
          </p:nvPr>
        </p:nvSpPr>
        <p:spPr>
          <a:xfrm>
            <a:off x="457200" y="2103438"/>
            <a:ext cx="8229600" cy="4525962"/>
          </a:xfrm>
        </p:spPr>
        <p:txBody>
          <a:bodyPr/>
          <a:lstStyle/>
          <a:p>
            <a:r>
              <a:rPr lang="it-IT" sz="2000" smtClean="0"/>
              <a:t>Dalle attività in corso e dal progetto RISMI</a:t>
            </a:r>
          </a:p>
          <a:p>
            <a:pPr>
              <a:buFontTx/>
              <a:buNone/>
            </a:pPr>
            <a:endParaRPr lang="it-IT" sz="2000" smtClean="0"/>
          </a:p>
          <a:p>
            <a:pPr lvl="1">
              <a:buFont typeface="Wingdings" pitchFamily="2" charset="2"/>
              <a:buChar char="Ø"/>
            </a:pPr>
            <a:r>
              <a:rPr lang="it-IT" sz="2000" smtClean="0"/>
              <a:t>MICROSIMULAZIONE</a:t>
            </a:r>
          </a:p>
          <a:p>
            <a:pPr>
              <a:buFontTx/>
              <a:buNone/>
            </a:pPr>
            <a:endParaRPr lang="it-IT" sz="2000" smtClean="0"/>
          </a:p>
          <a:p>
            <a:pPr lvl="1">
              <a:buFont typeface="Wingdings" pitchFamily="2" charset="2"/>
              <a:buChar char="Ø"/>
            </a:pPr>
            <a:r>
              <a:rPr lang="it-IT" sz="2000" smtClean="0"/>
              <a:t>REALIZZAZIONE DI “PACE GAMES” dedicati ad allenare gli operatori sanitari a lavorare in condizioni difficili (ripetitività e scrupolosità) e/o inconsuete</a:t>
            </a:r>
          </a:p>
          <a:p>
            <a:pPr>
              <a:buFont typeface="Wingdings" pitchFamily="2" charset="2"/>
              <a:buChar char="Ø"/>
            </a:pPr>
            <a:endParaRPr lang="it-IT" sz="2000" smtClean="0"/>
          </a:p>
          <a:p>
            <a:pPr lvl="1">
              <a:buFont typeface="Wingdings" pitchFamily="2" charset="2"/>
              <a:buChar char="Ø"/>
            </a:pPr>
            <a:r>
              <a:rPr lang="it-IT" sz="2000" smtClean="0"/>
              <a:t>FAD </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147" name="Rectangle 3"/>
          <p:cNvSpPr>
            <a:spLocks noGrp="1" noChangeArrowheads="1"/>
          </p:cNvSpPr>
          <p:nvPr>
            <p:ph type="ctrTitle"/>
          </p:nvPr>
        </p:nvSpPr>
        <p:spPr>
          <a:xfrm>
            <a:off x="396875" y="44450"/>
            <a:ext cx="3598863" cy="792163"/>
          </a:xfrm>
        </p:spPr>
        <p:txBody>
          <a:bodyPr/>
          <a:lstStyle/>
          <a:p>
            <a:pPr algn="l" eaLnBrk="1" hangingPunct="1"/>
            <a:r>
              <a:rPr lang="it-IT" sz="4000" smtClean="0">
                <a:solidFill>
                  <a:srgbClr val="000066"/>
                </a:solidFill>
              </a:rPr>
              <a:t>PREMESSE</a:t>
            </a:r>
          </a:p>
        </p:txBody>
      </p:sp>
      <p:sp>
        <p:nvSpPr>
          <p:cNvPr id="6148" name="Line 4"/>
          <p:cNvSpPr>
            <a:spLocks noChangeShapeType="1"/>
          </p:cNvSpPr>
          <p:nvPr/>
        </p:nvSpPr>
        <p:spPr bwMode="auto">
          <a:xfrm>
            <a:off x="179388" y="765175"/>
            <a:ext cx="4679950"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149" name="Picture 5" descr="OR1"/>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228600" y="1524000"/>
            <a:ext cx="4176713" cy="424815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6150" name="AutoShape 6"/>
          <p:cNvSpPr>
            <a:spLocks noChangeArrowheads="1"/>
          </p:cNvSpPr>
          <p:nvPr/>
        </p:nvSpPr>
        <p:spPr bwMode="auto">
          <a:xfrm>
            <a:off x="4500563" y="1557338"/>
            <a:ext cx="215900" cy="4032250"/>
          </a:xfrm>
          <a:prstGeom prst="rightArrow">
            <a:avLst>
              <a:gd name="adj1" fmla="val 50000"/>
              <a:gd name="adj2" fmla="val 25000"/>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defRPr/>
            </a:pPr>
            <a:endParaRPr lang="it-IT">
              <a:latin typeface="Arial" pitchFamily="34" charset="0"/>
            </a:endParaRPr>
          </a:p>
        </p:txBody>
      </p:sp>
      <p:sp>
        <p:nvSpPr>
          <p:cNvPr id="4102" name="Text Box 7"/>
          <p:cNvSpPr txBox="1">
            <a:spLocks noChangeArrowheads="1"/>
          </p:cNvSpPr>
          <p:nvPr/>
        </p:nvSpPr>
        <p:spPr bwMode="auto">
          <a:xfrm>
            <a:off x="1042988" y="1412875"/>
            <a:ext cx="324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it-IT"/>
          </a:p>
        </p:txBody>
      </p:sp>
      <p:sp>
        <p:nvSpPr>
          <p:cNvPr id="6152" name="Text Box 8"/>
          <p:cNvSpPr txBox="1">
            <a:spLocks noChangeArrowheads="1"/>
          </p:cNvSpPr>
          <p:nvPr/>
        </p:nvSpPr>
        <p:spPr bwMode="auto">
          <a:xfrm>
            <a:off x="252413" y="908050"/>
            <a:ext cx="43195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2600" b="1" i="1">
                <a:solidFill>
                  <a:srgbClr val="333399"/>
                </a:solidFill>
              </a:rPr>
              <a:t>THE OPERATING ROOM</a:t>
            </a:r>
          </a:p>
        </p:txBody>
      </p:sp>
      <p:sp>
        <p:nvSpPr>
          <p:cNvPr id="6153" name="Text Box 9"/>
          <p:cNvSpPr txBox="1">
            <a:spLocks noChangeArrowheads="1"/>
          </p:cNvSpPr>
          <p:nvPr/>
        </p:nvSpPr>
        <p:spPr bwMode="auto">
          <a:xfrm>
            <a:off x="5037138" y="3141663"/>
            <a:ext cx="4106862" cy="2592387"/>
          </a:xfrm>
          <a:prstGeom prst="rect">
            <a:avLst/>
          </a:prstGeom>
          <a:gradFill rotWithShape="1">
            <a:gsLst>
              <a:gs pos="0">
                <a:srgbClr val="FFFFFF">
                  <a:alpha val="28998"/>
                </a:srgbClr>
              </a:gs>
              <a:gs pos="100000">
                <a:srgbClr val="EBEBEB"/>
              </a:gs>
            </a:gsLst>
            <a:lin ang="5400000" scaled="1"/>
          </a:gradFill>
          <a:ln w="28575">
            <a:solidFill>
              <a:srgbClr val="EAEAEA"/>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it-IT"/>
          </a:p>
        </p:txBody>
      </p:sp>
      <p:sp>
        <p:nvSpPr>
          <p:cNvPr id="6154" name="Line 10"/>
          <p:cNvSpPr>
            <a:spLocks noChangeShapeType="1"/>
          </p:cNvSpPr>
          <p:nvPr/>
        </p:nvSpPr>
        <p:spPr bwMode="auto">
          <a:xfrm>
            <a:off x="179388" y="765175"/>
            <a:ext cx="4679950"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6155" name="Picture 11" descr="OR1"/>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179388" y="1485900"/>
            <a:ext cx="4176712" cy="424815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6156" name="AutoShape 12"/>
          <p:cNvSpPr>
            <a:spLocks noChangeArrowheads="1"/>
          </p:cNvSpPr>
          <p:nvPr/>
        </p:nvSpPr>
        <p:spPr bwMode="auto">
          <a:xfrm>
            <a:off x="4500563" y="1557338"/>
            <a:ext cx="215900" cy="4032250"/>
          </a:xfrm>
          <a:prstGeom prst="rightArrow">
            <a:avLst>
              <a:gd name="adj1" fmla="val 50000"/>
              <a:gd name="adj2" fmla="val 25000"/>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defRPr/>
            </a:pPr>
            <a:endParaRPr lang="it-IT">
              <a:latin typeface="Arial" pitchFamily="34" charset="0"/>
            </a:endParaRPr>
          </a:p>
        </p:txBody>
      </p:sp>
      <p:sp>
        <p:nvSpPr>
          <p:cNvPr id="4108" name="Text Box 13"/>
          <p:cNvSpPr txBox="1">
            <a:spLocks noChangeArrowheads="1"/>
          </p:cNvSpPr>
          <p:nvPr/>
        </p:nvSpPr>
        <p:spPr bwMode="auto">
          <a:xfrm>
            <a:off x="1042988" y="1412875"/>
            <a:ext cx="324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it-IT"/>
          </a:p>
        </p:txBody>
      </p:sp>
      <p:sp>
        <p:nvSpPr>
          <p:cNvPr id="6158" name="Text Box 14"/>
          <p:cNvSpPr txBox="1">
            <a:spLocks noChangeArrowheads="1"/>
          </p:cNvSpPr>
          <p:nvPr/>
        </p:nvSpPr>
        <p:spPr bwMode="auto">
          <a:xfrm>
            <a:off x="252413" y="908050"/>
            <a:ext cx="43195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2600" b="1" i="1">
                <a:solidFill>
                  <a:srgbClr val="333399"/>
                </a:solidFill>
              </a:rPr>
              <a:t>THE OPERATING ROOM</a:t>
            </a:r>
          </a:p>
        </p:txBody>
      </p:sp>
      <p:sp>
        <p:nvSpPr>
          <p:cNvPr id="6159" name="Rectangle 15"/>
          <p:cNvSpPr>
            <a:spLocks noChangeArrowheads="1"/>
          </p:cNvSpPr>
          <p:nvPr/>
        </p:nvSpPr>
        <p:spPr bwMode="auto">
          <a:xfrm>
            <a:off x="4927600" y="914400"/>
            <a:ext cx="4140200" cy="5940425"/>
          </a:xfrm>
          <a:prstGeom prst="rect">
            <a:avLst/>
          </a:prstGeom>
          <a:noFill/>
          <a:ln w="9525">
            <a:noFill/>
            <a:miter lim="800000"/>
            <a:headEnd/>
            <a:tailEnd/>
          </a:ln>
          <a:effectLst/>
        </p:spPr>
        <p:txBody>
          <a:bodyPr>
            <a:spAutoFit/>
          </a:bodyPr>
          <a:lstStyle/>
          <a:p>
            <a:pPr>
              <a:lnSpc>
                <a:spcPct val="160000"/>
              </a:lnSpc>
              <a:defRPr/>
            </a:pPr>
            <a:r>
              <a:rPr lang="it-IT" sz="2000" b="1">
                <a:solidFill>
                  <a:srgbClr val="333399"/>
                </a:solidFill>
                <a:effectLst>
                  <a:outerShdw blurRad="38100" dist="38100" dir="2700000" algn="tl">
                    <a:srgbClr val="C0C0C0"/>
                  </a:outerShdw>
                </a:effectLst>
                <a:latin typeface="Arial" pitchFamily="34" charset="0"/>
                <a:cs typeface="Times New Roman" pitchFamily="18" charset="0"/>
              </a:rPr>
              <a:t>ogni intervento chirurgico, anche il più semplice, presenta delle complessità intrinseche dovute a numerosi fattori: </a:t>
            </a:r>
          </a:p>
          <a:p>
            <a:pPr>
              <a:lnSpc>
                <a:spcPct val="160000"/>
              </a:lnSpc>
              <a:defRPr/>
            </a:pPr>
            <a:r>
              <a:rPr lang="it-IT" sz="2000" b="1">
                <a:solidFill>
                  <a:srgbClr val="333399"/>
                </a:solidFill>
                <a:effectLst>
                  <a:outerShdw blurRad="38100" dist="38100" dir="2700000" algn="tl">
                    <a:srgbClr val="C0C0C0"/>
                  </a:outerShdw>
                </a:effectLst>
                <a:latin typeface="Arial" pitchFamily="34" charset="0"/>
                <a:cs typeface="Times New Roman" pitchFamily="18" charset="0"/>
              </a:rPr>
              <a:t>alle condizioni acute dei pazienti; al numero di persone e professionalità coinvolte; </a:t>
            </a:r>
          </a:p>
          <a:p>
            <a:pPr>
              <a:lnSpc>
                <a:spcPct val="160000"/>
              </a:lnSpc>
              <a:defRPr/>
            </a:pPr>
            <a:r>
              <a:rPr lang="it-IT" sz="2000" b="1">
                <a:solidFill>
                  <a:srgbClr val="333399"/>
                </a:solidFill>
                <a:effectLst>
                  <a:outerShdw blurRad="38100" dist="38100" dir="2700000" algn="tl">
                    <a:srgbClr val="C0C0C0"/>
                  </a:outerShdw>
                </a:effectLst>
                <a:latin typeface="Arial" pitchFamily="34" charset="0"/>
                <a:cs typeface="Times New Roman" pitchFamily="18" charset="0"/>
              </a:rPr>
              <a:t>al livello tecnologico impiegato: ai momenti critici che si possono avvicendare; </a:t>
            </a:r>
          </a:p>
          <a:p>
            <a:pPr>
              <a:lnSpc>
                <a:spcPct val="160000"/>
              </a:lnSpc>
              <a:defRPr/>
            </a:pPr>
            <a:r>
              <a:rPr lang="it-IT" sz="2000" b="1">
                <a:solidFill>
                  <a:srgbClr val="333399"/>
                </a:solidFill>
                <a:effectLst>
                  <a:outerShdw blurRad="38100" dist="38100" dir="2700000" algn="tl">
                    <a:srgbClr val="C0C0C0"/>
                  </a:outerShdw>
                </a:effectLst>
                <a:latin typeface="Arial" pitchFamily="34" charset="0"/>
                <a:cs typeface="Times New Roman" pitchFamily="18" charset="0"/>
              </a:rPr>
              <a:t>alla necessità di lavorare in equipe;</a:t>
            </a:r>
            <a:r>
              <a:rPr lang="it-IT" sz="2000" b="1">
                <a:solidFill>
                  <a:srgbClr val="333399"/>
                </a:solidFill>
                <a:effectLst>
                  <a:outerShdw blurRad="38100" dist="38100" dir="2700000" algn="tl">
                    <a:srgbClr val="C0C0C0"/>
                  </a:outerShdw>
                </a:effectLst>
                <a:latin typeface="Arial" pitchFamily="34" charset="0"/>
                <a:cs typeface="Arial" pitchFamily="34" charset="0"/>
              </a:rPr>
              <a:t> </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6147"/>
                                        </p:tgtEl>
                                        <p:attrNameLst>
                                          <p:attrName>style.visibility</p:attrName>
                                        </p:attrNameLst>
                                      </p:cBhvr>
                                      <p:to>
                                        <p:strVal val="visible"/>
                                      </p:to>
                                    </p:set>
                                  </p:childTnLst>
                                </p:cTn>
                              </p:par>
                            </p:childTnLst>
                          </p:cTn>
                        </p:par>
                        <p:par>
                          <p:cTn id="7" fill="hold" nodeType="afterGroup">
                            <p:stCondLst>
                              <p:cond delay="500"/>
                            </p:stCondLst>
                            <p:childTnLst>
                              <p:par>
                                <p:cTn id="8" presetID="18" presetClass="entr" presetSubtype="12" fill="hold" grpId="0" nodeType="afterEffect">
                                  <p:stCondLst>
                                    <p:cond delay="0"/>
                                  </p:stCondLst>
                                  <p:childTnLst>
                                    <p:set>
                                      <p:cBhvr>
                                        <p:cTn id="9" dur="1" fill="hold">
                                          <p:stCondLst>
                                            <p:cond delay="0"/>
                                          </p:stCondLst>
                                        </p:cTn>
                                        <p:tgtEl>
                                          <p:spTgt spid="6148"/>
                                        </p:tgtEl>
                                        <p:attrNameLst>
                                          <p:attrName>style.visibility</p:attrName>
                                        </p:attrNameLst>
                                      </p:cBhvr>
                                      <p:to>
                                        <p:strVal val="visible"/>
                                      </p:to>
                                    </p:set>
                                    <p:animEffect transition="in" filter="strips(downLeft)">
                                      <p:cBhvr>
                                        <p:cTn id="10" dur="500"/>
                                        <p:tgtEl>
                                          <p:spTgt spid="6148"/>
                                        </p:tgtEl>
                                      </p:cBhvr>
                                    </p:animEffect>
                                  </p:childTnLst>
                                </p:cTn>
                              </p:par>
                            </p:childTnLst>
                          </p:cTn>
                        </p:par>
                        <p:par>
                          <p:cTn id="11" fill="hold" nodeType="afterGroup">
                            <p:stCondLst>
                              <p:cond delay="1000"/>
                            </p:stCondLst>
                            <p:childTnLst>
                              <p:par>
                                <p:cTn id="12" presetID="18" presetClass="entr" presetSubtype="12" fill="hold" grpId="0" nodeType="afterEffect">
                                  <p:stCondLst>
                                    <p:cond delay="0"/>
                                  </p:stCondLst>
                                  <p:childTnLst>
                                    <p:set>
                                      <p:cBhvr>
                                        <p:cTn id="13" dur="1" fill="hold">
                                          <p:stCondLst>
                                            <p:cond delay="0"/>
                                          </p:stCondLst>
                                        </p:cTn>
                                        <p:tgtEl>
                                          <p:spTgt spid="6154"/>
                                        </p:tgtEl>
                                        <p:attrNameLst>
                                          <p:attrName>style.visibility</p:attrName>
                                        </p:attrNameLst>
                                      </p:cBhvr>
                                      <p:to>
                                        <p:strVal val="visible"/>
                                      </p:to>
                                    </p:set>
                                    <p:animEffect transition="in" filter="strips(downLeft)">
                                      <p:cBhvr>
                                        <p:cTn id="14" dur="500"/>
                                        <p:tgtEl>
                                          <p:spTgt spid="6154"/>
                                        </p:tgtEl>
                                      </p:cBhvr>
                                    </p:animEffect>
                                  </p:childTnLst>
                                </p:cTn>
                              </p:par>
                            </p:childTnLst>
                          </p:cTn>
                        </p:par>
                        <p:par>
                          <p:cTn id="15" fill="hold" nodeType="afterGroup">
                            <p:stCondLst>
                              <p:cond delay="1500"/>
                            </p:stCondLst>
                            <p:childTnLst>
                              <p:par>
                                <p:cTn id="16" presetID="1" presetClass="entr" presetSubtype="0" fill="hold" grpId="0" nodeType="afterEffect">
                                  <p:stCondLst>
                                    <p:cond delay="0"/>
                                  </p:stCondLst>
                                  <p:childTnLst>
                                    <p:set>
                                      <p:cBhvr>
                                        <p:cTn id="17" dur="1" fill="hold">
                                          <p:stCondLst>
                                            <p:cond delay="499"/>
                                          </p:stCondLst>
                                        </p:cTn>
                                        <p:tgtEl>
                                          <p:spTgt spid="6152"/>
                                        </p:tgtEl>
                                        <p:attrNameLst>
                                          <p:attrName>style.visibility</p:attrName>
                                        </p:attrNameLst>
                                      </p:cBhvr>
                                      <p:to>
                                        <p:strVal val="visible"/>
                                      </p:to>
                                    </p:set>
                                  </p:childTnLst>
                                </p:cTn>
                              </p:par>
                            </p:childTnLst>
                          </p:cTn>
                        </p:par>
                        <p:par>
                          <p:cTn id="18" fill="hold" nodeType="afterGroup">
                            <p:stCondLst>
                              <p:cond delay="2000"/>
                            </p:stCondLst>
                            <p:childTnLst>
                              <p:par>
                                <p:cTn id="19" presetID="1" presetClass="entr" presetSubtype="0" fill="hold" grpId="0" nodeType="afterEffect">
                                  <p:stCondLst>
                                    <p:cond delay="0"/>
                                  </p:stCondLst>
                                  <p:childTnLst>
                                    <p:set>
                                      <p:cBhvr>
                                        <p:cTn id="20" dur="1" fill="hold">
                                          <p:stCondLst>
                                            <p:cond delay="499"/>
                                          </p:stCondLst>
                                        </p:cTn>
                                        <p:tgtEl>
                                          <p:spTgt spid="6158"/>
                                        </p:tgtEl>
                                        <p:attrNameLst>
                                          <p:attrName>style.visibility</p:attrName>
                                        </p:attrNameLst>
                                      </p:cBhvr>
                                      <p:to>
                                        <p:strVal val="visible"/>
                                      </p:to>
                                    </p:set>
                                  </p:childTnLst>
                                </p:cTn>
                              </p:par>
                            </p:childTnLst>
                          </p:cTn>
                        </p:par>
                        <p:par>
                          <p:cTn id="21" fill="hold" nodeType="afterGroup">
                            <p:stCondLst>
                              <p:cond delay="2500"/>
                            </p:stCondLst>
                            <p:childTnLst>
                              <p:par>
                                <p:cTn id="22" presetID="1" presetClass="entr" presetSubtype="0" fill="hold" nodeType="afterEffect">
                                  <p:stCondLst>
                                    <p:cond delay="0"/>
                                  </p:stCondLst>
                                  <p:childTnLst>
                                    <p:set>
                                      <p:cBhvr>
                                        <p:cTn id="23" dur="1" fill="hold">
                                          <p:stCondLst>
                                            <p:cond delay="499"/>
                                          </p:stCondLst>
                                        </p:cTn>
                                        <p:tgtEl>
                                          <p:spTgt spid="6149"/>
                                        </p:tgtEl>
                                        <p:attrNameLst>
                                          <p:attrName>style.visibility</p:attrName>
                                        </p:attrNameLst>
                                      </p:cBhvr>
                                      <p:to>
                                        <p:strVal val="visible"/>
                                      </p:to>
                                    </p:set>
                                  </p:childTnLst>
                                </p:cTn>
                              </p:par>
                            </p:childTnLst>
                          </p:cTn>
                        </p:par>
                        <p:par>
                          <p:cTn id="24" fill="hold" nodeType="afterGroup">
                            <p:stCondLst>
                              <p:cond delay="3000"/>
                            </p:stCondLst>
                            <p:childTnLst>
                              <p:par>
                                <p:cTn id="25" presetID="1" presetClass="entr" presetSubtype="0" fill="hold" nodeType="afterEffect">
                                  <p:stCondLst>
                                    <p:cond delay="0"/>
                                  </p:stCondLst>
                                  <p:childTnLst>
                                    <p:set>
                                      <p:cBhvr>
                                        <p:cTn id="26" dur="1" fill="hold">
                                          <p:stCondLst>
                                            <p:cond delay="499"/>
                                          </p:stCondLst>
                                        </p:cTn>
                                        <p:tgtEl>
                                          <p:spTgt spid="6155"/>
                                        </p:tgtEl>
                                        <p:attrNameLst>
                                          <p:attrName>style.visibility</p:attrName>
                                        </p:attrNameLst>
                                      </p:cBhvr>
                                      <p:to>
                                        <p:strVal val="visible"/>
                                      </p:to>
                                    </p:set>
                                  </p:childTnLst>
                                </p:cTn>
                              </p:par>
                            </p:childTnLst>
                          </p:cTn>
                        </p:par>
                        <p:par>
                          <p:cTn id="27" fill="hold" nodeType="afterGroup">
                            <p:stCondLst>
                              <p:cond delay="3500"/>
                            </p:stCondLst>
                            <p:childTnLst>
                              <p:par>
                                <p:cTn id="28" presetID="18" presetClass="entr" presetSubtype="12" fill="hold" grpId="0" nodeType="afterEffect">
                                  <p:stCondLst>
                                    <p:cond delay="0"/>
                                  </p:stCondLst>
                                  <p:childTnLst>
                                    <p:set>
                                      <p:cBhvr>
                                        <p:cTn id="29" dur="1" fill="hold">
                                          <p:stCondLst>
                                            <p:cond delay="0"/>
                                          </p:stCondLst>
                                        </p:cTn>
                                        <p:tgtEl>
                                          <p:spTgt spid="6150"/>
                                        </p:tgtEl>
                                        <p:attrNameLst>
                                          <p:attrName>style.visibility</p:attrName>
                                        </p:attrNameLst>
                                      </p:cBhvr>
                                      <p:to>
                                        <p:strVal val="visible"/>
                                      </p:to>
                                    </p:set>
                                    <p:animEffect transition="in" filter="strips(downLeft)">
                                      <p:cBhvr>
                                        <p:cTn id="30" dur="500"/>
                                        <p:tgtEl>
                                          <p:spTgt spid="6150"/>
                                        </p:tgtEl>
                                      </p:cBhvr>
                                    </p:animEffect>
                                  </p:childTnLst>
                                </p:cTn>
                              </p:par>
                            </p:childTnLst>
                          </p:cTn>
                        </p:par>
                        <p:par>
                          <p:cTn id="31" fill="hold" nodeType="afterGroup">
                            <p:stCondLst>
                              <p:cond delay="4000"/>
                            </p:stCondLst>
                            <p:childTnLst>
                              <p:par>
                                <p:cTn id="32" presetID="18" presetClass="entr" presetSubtype="12" fill="hold" grpId="0" nodeType="afterEffect">
                                  <p:stCondLst>
                                    <p:cond delay="0"/>
                                  </p:stCondLst>
                                  <p:childTnLst>
                                    <p:set>
                                      <p:cBhvr>
                                        <p:cTn id="33" dur="1" fill="hold">
                                          <p:stCondLst>
                                            <p:cond delay="0"/>
                                          </p:stCondLst>
                                        </p:cTn>
                                        <p:tgtEl>
                                          <p:spTgt spid="6156"/>
                                        </p:tgtEl>
                                        <p:attrNameLst>
                                          <p:attrName>style.visibility</p:attrName>
                                        </p:attrNameLst>
                                      </p:cBhvr>
                                      <p:to>
                                        <p:strVal val="visible"/>
                                      </p:to>
                                    </p:set>
                                    <p:animEffect transition="in" filter="strips(downLeft)">
                                      <p:cBhvr>
                                        <p:cTn id="34" dur="500"/>
                                        <p:tgtEl>
                                          <p:spTgt spid="6156"/>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ntr" presetSubtype="0" fill="hold" grpId="0" nodeType="clickEffect">
                                  <p:stCondLst>
                                    <p:cond delay="0"/>
                                  </p:stCondLst>
                                  <p:childTnLst>
                                    <p:set>
                                      <p:cBhvr>
                                        <p:cTn id="38" dur="1" fill="hold">
                                          <p:stCondLst>
                                            <p:cond delay="499"/>
                                          </p:stCondLst>
                                        </p:cTn>
                                        <p:tgtEl>
                                          <p:spTgt spid="6153"/>
                                        </p:tgtEl>
                                        <p:attrNameLst>
                                          <p:attrName>style.visibility</p:attrName>
                                        </p:attrNameLst>
                                      </p:cBhvr>
                                      <p:to>
                                        <p:strVal val="visible"/>
                                      </p:to>
                                    </p:set>
                                  </p:childTnLst>
                                </p:cTn>
                              </p:par>
                            </p:childTnLst>
                          </p:cTn>
                        </p:par>
                        <p:par>
                          <p:cTn id="39" fill="hold" nodeType="afterGroup">
                            <p:stCondLst>
                              <p:cond delay="500"/>
                            </p:stCondLst>
                            <p:childTnLst>
                              <p:par>
                                <p:cTn id="40" presetID="18" presetClass="entr" presetSubtype="12" fill="hold" grpId="0" nodeType="afterEffect">
                                  <p:stCondLst>
                                    <p:cond delay="0"/>
                                  </p:stCondLst>
                                  <p:childTnLst>
                                    <p:set>
                                      <p:cBhvr>
                                        <p:cTn id="41" dur="1" fill="hold">
                                          <p:stCondLst>
                                            <p:cond delay="0"/>
                                          </p:stCondLst>
                                        </p:cTn>
                                        <p:tgtEl>
                                          <p:spTgt spid="6159"/>
                                        </p:tgtEl>
                                        <p:attrNameLst>
                                          <p:attrName>style.visibility</p:attrName>
                                        </p:attrNameLst>
                                      </p:cBhvr>
                                      <p:to>
                                        <p:strVal val="visible"/>
                                      </p:to>
                                    </p:set>
                                    <p:animEffect transition="in" filter="strips(downLeft)">
                                      <p:cBhvr>
                                        <p:cTn id="42" dur="500"/>
                                        <p:tgtEl>
                                          <p:spTgt spid="61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7" grpId="0" autoUpdateAnimBg="0"/>
      <p:bldP spid="6148" grpId="0" animBg="1"/>
      <p:bldP spid="6150" grpId="0" animBg="1"/>
      <p:bldP spid="6152" grpId="0" autoUpdateAnimBg="0"/>
      <p:bldP spid="6153" grpId="0" animBg="1" autoUpdateAnimBg="0"/>
      <p:bldP spid="6154" grpId="0" animBg="1"/>
      <p:bldP spid="6156" grpId="0" animBg="1"/>
      <p:bldP spid="6158" grpId="0" autoUpdateAnimBg="0"/>
      <p:bldP spid="6159"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0" name="Text Box 2"/>
          <p:cNvSpPr txBox="1">
            <a:spLocks noChangeArrowheads="1"/>
          </p:cNvSpPr>
          <p:nvPr/>
        </p:nvSpPr>
        <p:spPr bwMode="auto">
          <a:xfrm>
            <a:off x="5037138" y="3141663"/>
            <a:ext cx="4106862" cy="2592387"/>
          </a:xfrm>
          <a:prstGeom prst="rect">
            <a:avLst/>
          </a:prstGeom>
          <a:gradFill rotWithShape="1">
            <a:gsLst>
              <a:gs pos="0">
                <a:srgbClr val="FFFFFF">
                  <a:alpha val="28998"/>
                </a:srgbClr>
              </a:gs>
              <a:gs pos="100000">
                <a:srgbClr val="EBEBEB"/>
              </a:gs>
            </a:gsLst>
            <a:lin ang="5400000" scaled="1"/>
          </a:gradFill>
          <a:ln w="28575">
            <a:solidFill>
              <a:srgbClr val="EAEAEA"/>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it-IT"/>
          </a:p>
        </p:txBody>
      </p:sp>
      <p:sp>
        <p:nvSpPr>
          <p:cNvPr id="7172" name="Rectangle 4"/>
          <p:cNvSpPr>
            <a:spLocks noGrp="1" noChangeArrowheads="1"/>
          </p:cNvSpPr>
          <p:nvPr>
            <p:ph type="ctrTitle"/>
          </p:nvPr>
        </p:nvSpPr>
        <p:spPr>
          <a:xfrm>
            <a:off x="396875" y="6324600"/>
            <a:ext cx="8637588" cy="792163"/>
          </a:xfrm>
        </p:spPr>
        <p:txBody>
          <a:bodyPr/>
          <a:lstStyle/>
          <a:p>
            <a:pPr algn="l" eaLnBrk="1" hangingPunct="1"/>
            <a:r>
              <a:rPr lang="it-IT" sz="1800" b="1" smtClean="0">
                <a:solidFill>
                  <a:srgbClr val="CC0000"/>
                </a:solidFill>
                <a:cs typeface="Arial" charset="0"/>
              </a:rPr>
              <a:t>2° rapporto monitoraggio eventi sentinella, sito Ministero, la morte o il grave danno imprevisti conseguenti a intervento chirurgico  occupano il 4° posto</a:t>
            </a:r>
            <a:r>
              <a:rPr lang="it-IT" sz="1800" smtClean="0">
                <a:solidFill>
                  <a:srgbClr val="000066"/>
                </a:solidFill>
                <a:cs typeface="Arial" charset="0"/>
              </a:rPr>
              <a:t> </a:t>
            </a:r>
            <a:r>
              <a:rPr lang="it-IT" sz="4000" smtClean="0">
                <a:solidFill>
                  <a:srgbClr val="000066"/>
                </a:solidFill>
                <a:latin typeface="Calibri" pitchFamily="34" charset="0"/>
                <a:cs typeface="Times New Roman" pitchFamily="18" charset="0"/>
              </a:rPr>
              <a:t/>
            </a:r>
            <a:br>
              <a:rPr lang="it-IT" sz="4000" smtClean="0">
                <a:solidFill>
                  <a:srgbClr val="000066"/>
                </a:solidFill>
                <a:latin typeface="Calibri" pitchFamily="34" charset="0"/>
                <a:cs typeface="Times New Roman" pitchFamily="18" charset="0"/>
              </a:rPr>
            </a:br>
            <a:endParaRPr lang="it-IT" sz="4000" smtClean="0">
              <a:solidFill>
                <a:srgbClr val="000066"/>
              </a:solidFill>
              <a:latin typeface="Calibri" pitchFamily="34" charset="0"/>
              <a:cs typeface="Times New Roman" pitchFamily="18" charset="0"/>
            </a:endParaRPr>
          </a:p>
        </p:txBody>
      </p:sp>
      <p:sp>
        <p:nvSpPr>
          <p:cNvPr id="7173" name="Line 5"/>
          <p:cNvSpPr>
            <a:spLocks noChangeShapeType="1"/>
          </p:cNvSpPr>
          <p:nvPr/>
        </p:nvSpPr>
        <p:spPr bwMode="auto">
          <a:xfrm>
            <a:off x="179388" y="765175"/>
            <a:ext cx="4679950" cy="0"/>
          </a:xfrm>
          <a:prstGeom prst="line">
            <a:avLst/>
          </a:prstGeom>
          <a:noFill/>
          <a:ln w="28575">
            <a:solidFill>
              <a:srgbClr val="000066"/>
            </a:solidFill>
            <a:round/>
            <a:headEnd/>
            <a:tailEnd/>
          </a:ln>
          <a:extLst>
            <a:ext uri="{909E8E84-426E-40DD-AFC4-6F175D3DCCD1}">
              <a14:hiddenFill xmlns:a14="http://schemas.microsoft.com/office/drawing/2010/main">
                <a:noFill/>
              </a14:hiddenFill>
            </a:ext>
          </a:extLst>
        </p:spPr>
        <p:txBody>
          <a:bodyPr/>
          <a:lstStyle/>
          <a:p>
            <a:endParaRPr lang="it-IT"/>
          </a:p>
        </p:txBody>
      </p:sp>
      <p:pic>
        <p:nvPicPr>
          <p:cNvPr id="7174" name="Picture 6" descr="OR1"/>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179388" y="1485900"/>
            <a:ext cx="4176712" cy="424815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
        <p:nvSpPr>
          <p:cNvPr id="7175" name="AutoShape 7"/>
          <p:cNvSpPr>
            <a:spLocks noChangeArrowheads="1"/>
          </p:cNvSpPr>
          <p:nvPr/>
        </p:nvSpPr>
        <p:spPr bwMode="auto">
          <a:xfrm>
            <a:off x="4500563" y="1557338"/>
            <a:ext cx="215900" cy="4032250"/>
          </a:xfrm>
          <a:prstGeom prst="rightArrow">
            <a:avLst>
              <a:gd name="adj1" fmla="val 50000"/>
              <a:gd name="adj2" fmla="val 25000"/>
            </a:avLst>
          </a:prstGeom>
          <a:solidFill>
            <a:schemeClr val="bg1"/>
          </a:solidFill>
          <a:ln w="9525">
            <a:solidFill>
              <a:schemeClr val="tx1"/>
            </a:solidFill>
            <a:miter lim="800000"/>
            <a:headEnd/>
            <a:tailEnd/>
          </a:ln>
          <a:effectLst>
            <a:outerShdw dist="107763" dir="13500000" algn="ctr" rotWithShape="0">
              <a:schemeClr val="bg2">
                <a:alpha val="50000"/>
              </a:schemeClr>
            </a:outerShdw>
          </a:effectLst>
        </p:spPr>
        <p:txBody>
          <a:bodyPr wrap="none" anchor="ctr"/>
          <a:lstStyle/>
          <a:p>
            <a:pPr>
              <a:defRPr/>
            </a:pPr>
            <a:endParaRPr lang="it-IT">
              <a:latin typeface="Arial" pitchFamily="34" charset="0"/>
            </a:endParaRPr>
          </a:p>
        </p:txBody>
      </p:sp>
      <p:sp>
        <p:nvSpPr>
          <p:cNvPr id="5127" name="Text Box 8"/>
          <p:cNvSpPr txBox="1">
            <a:spLocks noChangeArrowheads="1"/>
          </p:cNvSpPr>
          <p:nvPr/>
        </p:nvSpPr>
        <p:spPr bwMode="auto">
          <a:xfrm>
            <a:off x="1042988" y="1412875"/>
            <a:ext cx="324167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it-IT"/>
          </a:p>
        </p:txBody>
      </p:sp>
      <p:sp>
        <p:nvSpPr>
          <p:cNvPr id="7177" name="Text Box 9"/>
          <p:cNvSpPr txBox="1">
            <a:spLocks noChangeArrowheads="1"/>
          </p:cNvSpPr>
          <p:nvPr/>
        </p:nvSpPr>
        <p:spPr bwMode="auto">
          <a:xfrm>
            <a:off x="252413" y="908050"/>
            <a:ext cx="4319587"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2600" b="1" i="1">
                <a:solidFill>
                  <a:srgbClr val="333399"/>
                </a:solidFill>
              </a:rPr>
              <a:t>THE OPERATING ROOM</a:t>
            </a:r>
          </a:p>
        </p:txBody>
      </p:sp>
      <p:sp>
        <p:nvSpPr>
          <p:cNvPr id="7178" name="Rectangle 10"/>
          <p:cNvSpPr>
            <a:spLocks noChangeArrowheads="1"/>
          </p:cNvSpPr>
          <p:nvPr/>
        </p:nvSpPr>
        <p:spPr bwMode="auto">
          <a:xfrm>
            <a:off x="4927600" y="1054100"/>
            <a:ext cx="4140200" cy="4965700"/>
          </a:xfrm>
          <a:prstGeom prst="rect">
            <a:avLst/>
          </a:prstGeom>
          <a:noFill/>
          <a:ln w="9525">
            <a:noFill/>
            <a:miter lim="800000"/>
            <a:headEnd/>
            <a:tailEnd/>
          </a:ln>
          <a:effectLst/>
        </p:spPr>
        <p:txBody>
          <a:bodyPr>
            <a:spAutoFit/>
          </a:bodyPr>
          <a:lstStyle/>
          <a:p>
            <a:pPr>
              <a:lnSpc>
                <a:spcPct val="160000"/>
              </a:lnSpc>
              <a:defRPr/>
            </a:pPr>
            <a:r>
              <a:rPr lang="it-IT" sz="2000" b="1">
                <a:solidFill>
                  <a:srgbClr val="333399"/>
                </a:solidFill>
                <a:effectLst>
                  <a:outerShdw blurRad="38100" dist="38100" dir="2700000" algn="tl">
                    <a:srgbClr val="C0C0C0"/>
                  </a:outerShdw>
                </a:effectLst>
                <a:latin typeface="Arial" pitchFamily="34" charset="0"/>
                <a:cs typeface="Arial" pitchFamily="34" charset="0"/>
              </a:rPr>
              <a:t>nelle nostre realtà, in sala operatoria vanno </a:t>
            </a:r>
          </a:p>
          <a:p>
            <a:pPr>
              <a:lnSpc>
                <a:spcPct val="160000"/>
              </a:lnSpc>
              <a:defRPr/>
            </a:pPr>
            <a:r>
              <a:rPr lang="it-IT" sz="2000" b="1">
                <a:solidFill>
                  <a:srgbClr val="333399"/>
                </a:solidFill>
                <a:effectLst>
                  <a:outerShdw blurRad="38100" dist="38100" dir="2700000" algn="tl">
                    <a:srgbClr val="C0C0C0"/>
                  </a:outerShdw>
                </a:effectLst>
                <a:latin typeface="Arial" pitchFamily="34" charset="0"/>
                <a:cs typeface="Arial" pitchFamily="34" charset="0"/>
              </a:rPr>
              <a:t>&gt; sempre più persone anziane:</a:t>
            </a:r>
          </a:p>
          <a:p>
            <a:pPr>
              <a:lnSpc>
                <a:spcPct val="160000"/>
              </a:lnSpc>
              <a:defRPr/>
            </a:pPr>
            <a:r>
              <a:rPr lang="it-IT" sz="2000" b="1">
                <a:solidFill>
                  <a:srgbClr val="333399"/>
                </a:solidFill>
                <a:effectLst>
                  <a:outerShdw blurRad="38100" dist="38100" dir="2700000" algn="tl">
                    <a:srgbClr val="C0C0C0"/>
                  </a:outerShdw>
                </a:effectLst>
                <a:latin typeface="Arial" pitchFamily="34" charset="0"/>
                <a:cs typeface="Arial" pitchFamily="34" charset="0"/>
              </a:rPr>
              <a:t> il 30% ha più di 65 anni, </a:t>
            </a:r>
          </a:p>
          <a:p>
            <a:pPr>
              <a:lnSpc>
                <a:spcPct val="160000"/>
              </a:lnSpc>
              <a:defRPr/>
            </a:pPr>
            <a:r>
              <a:rPr lang="it-IT" sz="2000" b="1">
                <a:solidFill>
                  <a:srgbClr val="333399"/>
                </a:solidFill>
                <a:effectLst>
                  <a:outerShdw blurRad="38100" dist="38100" dir="2700000" algn="tl">
                    <a:srgbClr val="C0C0C0"/>
                  </a:outerShdw>
                </a:effectLst>
                <a:latin typeface="Arial" pitchFamily="34" charset="0"/>
                <a:cs typeface="Arial" pitchFamily="34" charset="0"/>
              </a:rPr>
              <a:t>&gt; molte sono obese e/o con fattori di rischio elevato e con  pluri-patologie</a:t>
            </a:r>
          </a:p>
          <a:p>
            <a:pPr>
              <a:lnSpc>
                <a:spcPct val="160000"/>
              </a:lnSpc>
              <a:defRPr/>
            </a:pPr>
            <a:r>
              <a:rPr lang="it-IT" sz="2000" b="1">
                <a:solidFill>
                  <a:srgbClr val="333399"/>
                </a:solidFill>
                <a:effectLst>
                  <a:outerShdw blurRad="38100" dist="38100" dir="2700000" algn="tl">
                    <a:srgbClr val="C0C0C0"/>
                  </a:outerShdw>
                </a:effectLst>
                <a:latin typeface="Arial" pitchFamily="34" charset="0"/>
                <a:cs typeface="Arial" pitchFamily="34" charset="0"/>
              </a:rPr>
              <a:t>&gt; in base allo score anestesiologico, il 15 % dei pazienti è a rischio elevato;</a:t>
            </a:r>
            <a:r>
              <a:rPr lang="it-IT" sz="2000" b="1">
                <a:solidFill>
                  <a:srgbClr val="333399"/>
                </a:solidFill>
                <a:effectLst>
                  <a:outerShdw blurRad="38100" dist="38100" dir="2700000" algn="tl">
                    <a:srgbClr val="C0C0C0"/>
                  </a:outerShdw>
                </a:effectLst>
                <a:latin typeface="Tahoma" pitchFamily="34" charset="0"/>
              </a:rPr>
              <a:t> </a:t>
            </a:r>
          </a:p>
        </p:txBody>
      </p:sp>
      <p:sp>
        <p:nvSpPr>
          <p:cNvPr id="5130" name="Rectangle 11"/>
          <p:cNvSpPr>
            <a:spLocks noChangeArrowheads="1"/>
          </p:cNvSpPr>
          <p:nvPr/>
        </p:nvSpPr>
        <p:spPr bwMode="auto">
          <a:xfrm>
            <a:off x="228600" y="76200"/>
            <a:ext cx="30035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it-IT" sz="4000">
                <a:solidFill>
                  <a:srgbClr val="000066"/>
                </a:solidFill>
              </a:rPr>
              <a:t>PREMESSE</a:t>
            </a:r>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172"/>
                                        </p:tgtEl>
                                        <p:attrNameLst>
                                          <p:attrName>style.visibility</p:attrName>
                                        </p:attrNameLst>
                                      </p:cBhvr>
                                      <p:to>
                                        <p:strVal val="visible"/>
                                      </p:to>
                                    </p:set>
                                  </p:childTnLst>
                                </p:cTn>
                              </p:par>
                            </p:childTnLst>
                          </p:cTn>
                        </p:par>
                        <p:par>
                          <p:cTn id="7" fill="hold" nodeType="afterGroup">
                            <p:stCondLst>
                              <p:cond delay="500"/>
                            </p:stCondLst>
                            <p:childTnLst>
                              <p:par>
                                <p:cTn id="8" presetID="18" presetClass="entr" presetSubtype="12" fill="hold" grpId="0" nodeType="afterEffect">
                                  <p:stCondLst>
                                    <p:cond delay="0"/>
                                  </p:stCondLst>
                                  <p:childTnLst>
                                    <p:set>
                                      <p:cBhvr>
                                        <p:cTn id="9" dur="1" fill="hold">
                                          <p:stCondLst>
                                            <p:cond delay="0"/>
                                          </p:stCondLst>
                                        </p:cTn>
                                        <p:tgtEl>
                                          <p:spTgt spid="7173"/>
                                        </p:tgtEl>
                                        <p:attrNameLst>
                                          <p:attrName>style.visibility</p:attrName>
                                        </p:attrNameLst>
                                      </p:cBhvr>
                                      <p:to>
                                        <p:strVal val="visible"/>
                                      </p:to>
                                    </p:set>
                                    <p:animEffect transition="in" filter="strips(downLeft)">
                                      <p:cBhvr>
                                        <p:cTn id="10" dur="500"/>
                                        <p:tgtEl>
                                          <p:spTgt spid="7173"/>
                                        </p:tgtEl>
                                      </p:cBhvr>
                                    </p:animEffect>
                                  </p:childTnLst>
                                </p:cTn>
                              </p:par>
                            </p:childTnLst>
                          </p:cTn>
                        </p:par>
                        <p:par>
                          <p:cTn id="11" fill="hold" nodeType="afterGroup">
                            <p:stCondLst>
                              <p:cond delay="1000"/>
                            </p:stCondLst>
                            <p:childTnLst>
                              <p:par>
                                <p:cTn id="12" presetID="1" presetClass="entr" presetSubtype="0" fill="hold" grpId="0" nodeType="afterEffect">
                                  <p:stCondLst>
                                    <p:cond delay="0"/>
                                  </p:stCondLst>
                                  <p:childTnLst>
                                    <p:set>
                                      <p:cBhvr>
                                        <p:cTn id="13" dur="1" fill="hold">
                                          <p:stCondLst>
                                            <p:cond delay="499"/>
                                          </p:stCondLst>
                                        </p:cTn>
                                        <p:tgtEl>
                                          <p:spTgt spid="7177"/>
                                        </p:tgtEl>
                                        <p:attrNameLst>
                                          <p:attrName>style.visibility</p:attrName>
                                        </p:attrNameLst>
                                      </p:cBhvr>
                                      <p:to>
                                        <p:strVal val="visible"/>
                                      </p:to>
                                    </p:set>
                                  </p:childTnLst>
                                </p:cTn>
                              </p:par>
                            </p:childTnLst>
                          </p:cTn>
                        </p:par>
                        <p:par>
                          <p:cTn id="14" fill="hold" nodeType="afterGroup">
                            <p:stCondLst>
                              <p:cond delay="1500"/>
                            </p:stCondLst>
                            <p:childTnLst>
                              <p:par>
                                <p:cTn id="15" presetID="1" presetClass="entr" presetSubtype="0" fill="hold" nodeType="afterEffect">
                                  <p:stCondLst>
                                    <p:cond delay="0"/>
                                  </p:stCondLst>
                                  <p:childTnLst>
                                    <p:set>
                                      <p:cBhvr>
                                        <p:cTn id="16" dur="1" fill="hold">
                                          <p:stCondLst>
                                            <p:cond delay="499"/>
                                          </p:stCondLst>
                                        </p:cTn>
                                        <p:tgtEl>
                                          <p:spTgt spid="7174"/>
                                        </p:tgtEl>
                                        <p:attrNameLst>
                                          <p:attrName>style.visibility</p:attrName>
                                        </p:attrNameLst>
                                      </p:cBhvr>
                                      <p:to>
                                        <p:strVal val="visible"/>
                                      </p:to>
                                    </p:set>
                                  </p:childTnLst>
                                </p:cTn>
                              </p:par>
                            </p:childTnLst>
                          </p:cTn>
                        </p:par>
                        <p:par>
                          <p:cTn id="17" fill="hold" nodeType="afterGroup">
                            <p:stCondLst>
                              <p:cond delay="2000"/>
                            </p:stCondLst>
                            <p:childTnLst>
                              <p:par>
                                <p:cTn id="18" presetID="18" presetClass="entr" presetSubtype="12" fill="hold" grpId="0" nodeType="afterEffect">
                                  <p:stCondLst>
                                    <p:cond delay="0"/>
                                  </p:stCondLst>
                                  <p:childTnLst>
                                    <p:set>
                                      <p:cBhvr>
                                        <p:cTn id="19" dur="1" fill="hold">
                                          <p:stCondLst>
                                            <p:cond delay="0"/>
                                          </p:stCondLst>
                                        </p:cTn>
                                        <p:tgtEl>
                                          <p:spTgt spid="7175"/>
                                        </p:tgtEl>
                                        <p:attrNameLst>
                                          <p:attrName>style.visibility</p:attrName>
                                        </p:attrNameLst>
                                      </p:cBhvr>
                                      <p:to>
                                        <p:strVal val="visible"/>
                                      </p:to>
                                    </p:set>
                                    <p:animEffect transition="in" filter="strips(downLeft)">
                                      <p:cBhvr>
                                        <p:cTn id="20" dur="500"/>
                                        <p:tgtEl>
                                          <p:spTgt spid="7175"/>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ntr" presetSubtype="0" fill="hold" grpId="0" nodeType="clickEffect">
                                  <p:stCondLst>
                                    <p:cond delay="0"/>
                                  </p:stCondLst>
                                  <p:childTnLst>
                                    <p:set>
                                      <p:cBhvr>
                                        <p:cTn id="24" dur="1" fill="hold">
                                          <p:stCondLst>
                                            <p:cond delay="499"/>
                                          </p:stCondLst>
                                        </p:cTn>
                                        <p:tgtEl>
                                          <p:spTgt spid="7170"/>
                                        </p:tgtEl>
                                        <p:attrNameLst>
                                          <p:attrName>style.visibility</p:attrName>
                                        </p:attrNameLst>
                                      </p:cBhvr>
                                      <p:to>
                                        <p:strVal val="visible"/>
                                      </p:to>
                                    </p:set>
                                  </p:childTnLst>
                                </p:cTn>
                              </p:par>
                            </p:childTnLst>
                          </p:cTn>
                        </p:par>
                        <p:par>
                          <p:cTn id="25" fill="hold" nodeType="afterGroup">
                            <p:stCondLst>
                              <p:cond delay="500"/>
                            </p:stCondLst>
                            <p:childTnLst>
                              <p:par>
                                <p:cTn id="26" presetID="18" presetClass="entr" presetSubtype="12" fill="hold" grpId="0" nodeType="afterEffect">
                                  <p:stCondLst>
                                    <p:cond delay="0"/>
                                  </p:stCondLst>
                                  <p:childTnLst>
                                    <p:set>
                                      <p:cBhvr>
                                        <p:cTn id="27" dur="1" fill="hold">
                                          <p:stCondLst>
                                            <p:cond delay="0"/>
                                          </p:stCondLst>
                                        </p:cTn>
                                        <p:tgtEl>
                                          <p:spTgt spid="7178"/>
                                        </p:tgtEl>
                                        <p:attrNameLst>
                                          <p:attrName>style.visibility</p:attrName>
                                        </p:attrNameLst>
                                      </p:cBhvr>
                                      <p:to>
                                        <p:strVal val="visible"/>
                                      </p:to>
                                    </p:set>
                                    <p:animEffect transition="in" filter="strips(downLeft)">
                                      <p:cBhvr>
                                        <p:cTn id="28" dur="500"/>
                                        <p:tgtEl>
                                          <p:spTgt spid="7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0" grpId="0" animBg="1" autoUpdateAnimBg="0"/>
      <p:bldP spid="7172" grpId="0" autoUpdateAnimBg="0"/>
      <p:bldP spid="7173" grpId="0" animBg="1"/>
      <p:bldP spid="7175" grpId="0" animBg="1"/>
      <p:bldP spid="7177" grpId="0" autoUpdateAnimBg="0"/>
      <p:bldP spid="7178"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ext Box 2"/>
          <p:cNvSpPr txBox="1">
            <a:spLocks noChangeArrowheads="1"/>
          </p:cNvSpPr>
          <p:nvPr/>
        </p:nvSpPr>
        <p:spPr bwMode="auto">
          <a:xfrm>
            <a:off x="4495800" y="1581150"/>
            <a:ext cx="4535488" cy="628650"/>
          </a:xfrm>
          <a:prstGeom prst="rect">
            <a:avLst/>
          </a:prstGeom>
          <a:noFill/>
          <a:ln w="9525">
            <a:noFill/>
            <a:miter lim="800000"/>
            <a:headEnd/>
            <a:tailEnd/>
          </a:ln>
          <a:effectLst/>
        </p:spPr>
        <p:txBody>
          <a:bodyPr>
            <a:spAutoFit/>
          </a:bodyPr>
          <a:lstStyle/>
          <a:p>
            <a:pPr algn="ctr">
              <a:lnSpc>
                <a:spcPct val="160000"/>
              </a:lnSpc>
              <a:defRPr/>
            </a:pPr>
            <a:r>
              <a:rPr lang="it-IT" sz="2200" b="1">
                <a:solidFill>
                  <a:srgbClr val="990000"/>
                </a:solidFill>
                <a:effectLst>
                  <a:outerShdw blurRad="38100" dist="38100" dir="2700000" algn="tl">
                    <a:srgbClr val="C0C0C0"/>
                  </a:outerShdw>
                </a:effectLst>
                <a:latin typeface="Tahoma" pitchFamily="34" charset="0"/>
              </a:rPr>
              <a:t>AFFRONTARE LE CRITICIT</a:t>
            </a:r>
            <a:r>
              <a:rPr lang="en-US" sz="2200" b="1">
                <a:solidFill>
                  <a:srgbClr val="990000"/>
                </a:solidFill>
                <a:effectLst>
                  <a:outerShdw blurRad="38100" dist="38100" dir="2700000" algn="tl">
                    <a:srgbClr val="C0C0C0"/>
                  </a:outerShdw>
                </a:effectLst>
                <a:latin typeface="Tahoma" pitchFamily="34" charset="0"/>
              </a:rPr>
              <a:t>Á</a:t>
            </a:r>
          </a:p>
        </p:txBody>
      </p:sp>
      <p:sp>
        <p:nvSpPr>
          <p:cNvPr id="6147" name="Text Box 3"/>
          <p:cNvSpPr txBox="1">
            <a:spLocks noChangeArrowheads="1"/>
          </p:cNvSpPr>
          <p:nvPr/>
        </p:nvSpPr>
        <p:spPr bwMode="auto">
          <a:xfrm>
            <a:off x="250825" y="381000"/>
            <a:ext cx="7377113"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r>
              <a:rPr lang="it-IT" sz="3600" b="1" i="1">
                <a:solidFill>
                  <a:srgbClr val="333399"/>
                </a:solidFill>
              </a:rPr>
              <a:t>PREPARARSI AL FUTURO:</a:t>
            </a:r>
          </a:p>
        </p:txBody>
      </p:sp>
      <p:sp>
        <p:nvSpPr>
          <p:cNvPr id="8196" name="Rectangle 4"/>
          <p:cNvSpPr>
            <a:spLocks noChangeArrowheads="1"/>
          </p:cNvSpPr>
          <p:nvPr/>
        </p:nvSpPr>
        <p:spPr bwMode="auto">
          <a:xfrm>
            <a:off x="4495800" y="3105150"/>
            <a:ext cx="4211638" cy="628650"/>
          </a:xfrm>
          <a:prstGeom prst="rect">
            <a:avLst/>
          </a:prstGeom>
          <a:noFill/>
          <a:ln w="9525">
            <a:noFill/>
            <a:miter lim="800000"/>
            <a:headEnd/>
            <a:tailEnd/>
          </a:ln>
          <a:effectLst/>
        </p:spPr>
        <p:txBody>
          <a:bodyPr>
            <a:spAutoFit/>
          </a:bodyPr>
          <a:lstStyle/>
          <a:p>
            <a:pPr algn="ctr">
              <a:lnSpc>
                <a:spcPct val="160000"/>
              </a:lnSpc>
              <a:defRPr/>
            </a:pPr>
            <a:r>
              <a:rPr lang="it-IT" sz="2200" b="1">
                <a:solidFill>
                  <a:srgbClr val="990000"/>
                </a:solidFill>
                <a:effectLst>
                  <a:outerShdw blurRad="38100" dist="38100" dir="2700000" algn="tl">
                    <a:srgbClr val="C0C0C0"/>
                  </a:outerShdw>
                </a:effectLst>
                <a:latin typeface="Tahoma" pitchFamily="34" charset="0"/>
              </a:rPr>
              <a:t>MIGLIORARE L’EFFICIENZA</a:t>
            </a:r>
          </a:p>
        </p:txBody>
      </p:sp>
      <p:sp>
        <p:nvSpPr>
          <p:cNvPr id="8197" name="Rectangle 5"/>
          <p:cNvSpPr>
            <a:spLocks noChangeArrowheads="1"/>
          </p:cNvSpPr>
          <p:nvPr/>
        </p:nvSpPr>
        <p:spPr bwMode="auto">
          <a:xfrm>
            <a:off x="4495800" y="5010150"/>
            <a:ext cx="4006850" cy="628650"/>
          </a:xfrm>
          <a:prstGeom prst="rect">
            <a:avLst/>
          </a:prstGeom>
          <a:noFill/>
          <a:ln w="9525">
            <a:noFill/>
            <a:miter lim="800000"/>
            <a:headEnd/>
            <a:tailEnd/>
          </a:ln>
          <a:effectLst/>
        </p:spPr>
        <p:txBody>
          <a:bodyPr wrap="none">
            <a:spAutoFit/>
          </a:bodyPr>
          <a:lstStyle/>
          <a:p>
            <a:pPr>
              <a:lnSpc>
                <a:spcPct val="160000"/>
              </a:lnSpc>
              <a:defRPr/>
            </a:pPr>
            <a:r>
              <a:rPr lang="it-IT" sz="2200" b="1">
                <a:solidFill>
                  <a:srgbClr val="990000"/>
                </a:solidFill>
                <a:effectLst>
                  <a:outerShdw blurRad="38100" dist="38100" dir="2700000" algn="tl">
                    <a:srgbClr val="C0C0C0"/>
                  </a:outerShdw>
                </a:effectLst>
                <a:latin typeface="Tahoma" pitchFamily="34" charset="0"/>
              </a:rPr>
              <a:t>GARANTIRE LA SICUREZZA</a:t>
            </a:r>
          </a:p>
        </p:txBody>
      </p:sp>
      <p:pic>
        <p:nvPicPr>
          <p:cNvPr id="8198" name="Picture 6" descr="OR1"/>
          <p:cNvPicPr>
            <a:picLocks noChangeAspect="1" noChangeArrowheads="1"/>
          </p:cNvPicPr>
          <p:nvPr/>
        </p:nvPicPr>
        <p:blipFill>
          <a:blip r:embed="rId2">
            <a:lum bright="12000" contrast="-32000"/>
            <a:extLst>
              <a:ext uri="{28A0092B-C50C-407E-A947-70E740481C1C}">
                <a14:useLocalDpi xmlns:a14="http://schemas.microsoft.com/office/drawing/2010/main" val="0"/>
              </a:ext>
            </a:extLst>
          </a:blip>
          <a:srcRect/>
          <a:stretch>
            <a:fillRect/>
          </a:stretch>
        </p:blipFill>
        <p:spPr bwMode="auto">
          <a:xfrm>
            <a:off x="228600" y="1543050"/>
            <a:ext cx="4176713" cy="4248150"/>
          </a:xfrm>
          <a:prstGeom prst="rect">
            <a:avLst/>
          </a:prstGeom>
          <a:noFill/>
          <a:ln w="38100">
            <a:solidFill>
              <a:srgbClr val="C0C0C0"/>
            </a:solidFill>
            <a:miter lim="800000"/>
            <a:headEnd/>
            <a:tailEnd/>
          </a:ln>
          <a:extLst>
            <a:ext uri="{909E8E84-426E-40DD-AFC4-6F175D3DCCD1}">
              <a14:hiddenFill xmlns:a14="http://schemas.microsoft.com/office/drawing/2010/main">
                <a:solidFill>
                  <a:srgbClr val="FFFFFF"/>
                </a:solidFill>
              </a14:hiddenFill>
            </a:ext>
          </a:extLst>
        </p:spPr>
      </p:pic>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819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457200" y="228600"/>
            <a:ext cx="8229600" cy="1143000"/>
          </a:xfrm>
        </p:spPr>
        <p:txBody>
          <a:bodyPr/>
          <a:lstStyle/>
          <a:p>
            <a:pPr eaLnBrk="1" hangingPunct="1"/>
            <a:r>
              <a:rPr lang="it-IT" sz="2800" b="1" smtClean="0"/>
              <a:t>COME GARANTIRE LA SICUREZZA</a:t>
            </a:r>
          </a:p>
        </p:txBody>
      </p:sp>
      <p:sp>
        <p:nvSpPr>
          <p:cNvPr id="7171" name="Rectangle 3"/>
          <p:cNvSpPr>
            <a:spLocks noGrp="1" noChangeArrowheads="1"/>
          </p:cNvSpPr>
          <p:nvPr>
            <p:ph type="body" idx="1"/>
          </p:nvPr>
        </p:nvSpPr>
        <p:spPr>
          <a:xfrm>
            <a:off x="457200" y="914400"/>
            <a:ext cx="8229600" cy="4525963"/>
          </a:xfrm>
        </p:spPr>
        <p:txBody>
          <a:bodyPr/>
          <a:lstStyle/>
          <a:p>
            <a:pPr algn="just" eaLnBrk="1" hangingPunct="1">
              <a:buFontTx/>
              <a:buNone/>
            </a:pPr>
            <a:endParaRPr lang="it-IT" sz="2400" smtClean="0">
              <a:latin typeface="Calibri" pitchFamily="34" charset="0"/>
              <a:cs typeface="Times New Roman" pitchFamily="18" charset="0"/>
            </a:endParaRPr>
          </a:p>
          <a:p>
            <a:pPr algn="just" eaLnBrk="1" hangingPunct="1">
              <a:buFontTx/>
              <a:buNone/>
            </a:pPr>
            <a:r>
              <a:rPr lang="it-IT" sz="2400" smtClean="0">
                <a:cs typeface="Arial" charset="0"/>
              </a:rPr>
              <a:t> </a:t>
            </a:r>
          </a:p>
          <a:p>
            <a:pPr lvl="1" algn="just" eaLnBrk="1" hangingPunct="1"/>
            <a:r>
              <a:rPr lang="it-IT" sz="2000" smtClean="0">
                <a:cs typeface="Arial" charset="0"/>
              </a:rPr>
              <a:t>Manuale per la sicurezza in sala operatoria e adozione Safety Surgery Chek List;</a:t>
            </a:r>
          </a:p>
          <a:p>
            <a:pPr lvl="1" algn="just" eaLnBrk="1" hangingPunct="1">
              <a:buFontTx/>
              <a:buNone/>
            </a:pPr>
            <a:endParaRPr lang="it-IT" sz="2000" smtClean="0">
              <a:cs typeface="Arial" charset="0"/>
            </a:endParaRPr>
          </a:p>
          <a:p>
            <a:pPr lvl="1" algn="just" eaLnBrk="1" hangingPunct="1"/>
            <a:r>
              <a:rPr lang="it-IT" sz="2000" smtClean="0">
                <a:cs typeface="Times New Roman" pitchFamily="18" charset="0"/>
              </a:rPr>
              <a:t>Addestramento del personale con implementazione tecniche di simulazione.</a:t>
            </a:r>
            <a:r>
              <a:rPr lang="it-IT" sz="2000" smtClean="0"/>
              <a:t> </a:t>
            </a:r>
          </a:p>
        </p:txBody>
      </p:sp>
      <p:sp>
        <p:nvSpPr>
          <p:cNvPr id="7172" name="Rectangle 4"/>
          <p:cNvSpPr>
            <a:spLocks noChangeArrowheads="1"/>
          </p:cNvSpPr>
          <p:nvPr/>
        </p:nvSpPr>
        <p:spPr bwMode="auto">
          <a:xfrm>
            <a:off x="0" y="1524000"/>
            <a:ext cx="9144000" cy="15875"/>
          </a:xfrm>
          <a:prstGeom prst="rect">
            <a:avLst/>
          </a:prstGeom>
          <a:solidFill>
            <a:srgbClr val="000000"/>
          </a:solidFill>
          <a:ln w="9525">
            <a:solidFill>
              <a:schemeClr val="tx1"/>
            </a:solidFill>
            <a:miter lim="800000"/>
            <a:headEnd/>
            <a:tailEnd/>
          </a:ln>
        </p:spPr>
        <p:txBody>
          <a:bodyPr wrap="none" anchor="ctr">
            <a:spAutoFit/>
          </a:bodyPr>
          <a:lstStyle/>
          <a:p>
            <a:endParaRPr lang="it-IT"/>
          </a:p>
        </p:txBody>
      </p:sp>
      <p:sp>
        <p:nvSpPr>
          <p:cNvPr id="7173" name="Rectangle 5"/>
          <p:cNvSpPr>
            <a:spLocks noChangeArrowheads="1"/>
          </p:cNvSpPr>
          <p:nvPr/>
        </p:nvSpPr>
        <p:spPr bwMode="auto">
          <a:xfrm>
            <a:off x="1347788" y="3733800"/>
            <a:ext cx="5129212" cy="33543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r>
              <a:rPr lang="it-IT" sz="2200" b="1"/>
              <a:t>Centro Simulazione Medica Avanzata</a:t>
            </a:r>
          </a:p>
          <a:p>
            <a:pPr eaLnBrk="0" hangingPunct="0"/>
            <a:endParaRPr lang="it-IT" sz="1300" b="1"/>
          </a:p>
          <a:p>
            <a:pPr eaLnBrk="0" hangingPunct="0"/>
            <a:r>
              <a:rPr lang="it-IT" sz="1300" b="1"/>
              <a:t> </a:t>
            </a:r>
          </a:p>
          <a:p>
            <a:pPr eaLnBrk="0" hangingPunct="0"/>
            <a:r>
              <a:rPr lang="it-IT" sz="1100"/>
              <a:t>  </a:t>
            </a:r>
            <a:endParaRPr lang="it-IT" sz="800" b="1"/>
          </a:p>
          <a:p>
            <a:pPr eaLnBrk="0" hangingPunct="0"/>
            <a:r>
              <a:rPr lang="it-IT" sz="800" b="1"/>
              <a:t>  </a:t>
            </a:r>
            <a:r>
              <a:rPr lang="it-IT" sz="14700" b="1"/>
              <a:t> </a:t>
            </a:r>
            <a:r>
              <a:rPr lang="it-IT" sz="800" b="1"/>
              <a:t>                                                                                                                                                    </a:t>
            </a:r>
          </a:p>
          <a:p>
            <a:pPr eaLnBrk="0" hangingPunct="0"/>
            <a:endParaRPr lang="it-IT" sz="800" b="1"/>
          </a:p>
        </p:txBody>
      </p:sp>
      <p:pic>
        <p:nvPicPr>
          <p:cNvPr id="7174" name="Picture 6" descr="Centro di Simulazione Medica Avanzata- Moden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05000" y="4267200"/>
            <a:ext cx="4257675"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53200" y="1273175"/>
            <a:ext cx="2098675" cy="2305050"/>
          </a:xfrm>
          <a:prstGeom prst="rect">
            <a:avLst/>
          </a:prstGeom>
          <a:noFill/>
          <a:ln w="12700" algn="ctr">
            <a:solidFill>
              <a:schemeClr val="tx1"/>
            </a:solidFill>
            <a:miter lim="800000"/>
            <a:headEnd/>
            <a:tailEnd/>
          </a:ln>
          <a:extLst>
            <a:ext uri="{909E8E84-426E-40DD-AFC4-6F175D3DCCD1}">
              <a14:hiddenFill xmlns:a14="http://schemas.microsoft.com/office/drawing/2010/main">
                <a:solidFill>
                  <a:srgbClr val="FFFFFF"/>
                </a:solidFill>
              </a14:hiddenFill>
            </a:ext>
          </a:extLst>
        </p:spPr>
      </p:pic>
      <p:pic>
        <p:nvPicPr>
          <p:cNvPr id="19460" name="Picture 4"/>
          <p:cNvPicPr>
            <a:picLocks noChangeAspect="1" noChangeArrowheads="1"/>
          </p:cNvPicPr>
          <p:nvPr/>
        </p:nvPicPr>
        <p:blipFill>
          <a:blip r:embed="rId4">
            <a:extLst>
              <a:ext uri="{28A0092B-C50C-407E-A947-70E740481C1C}">
                <a14:useLocalDpi xmlns:a14="http://schemas.microsoft.com/office/drawing/2010/main" val="0"/>
              </a:ext>
            </a:extLst>
          </a:blip>
          <a:srcRect l="887"/>
          <a:stretch>
            <a:fillRect/>
          </a:stretch>
        </p:blipFill>
        <p:spPr bwMode="auto">
          <a:xfrm>
            <a:off x="3581400" y="3429000"/>
            <a:ext cx="2079625" cy="290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pic>
        <p:nvPicPr>
          <p:cNvPr id="19461" name="Picture 5" descr="Safe surgery saves lives log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31800" y="1295400"/>
            <a:ext cx="2471738" cy="228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7" name="Text Box 7"/>
          <p:cNvSpPr txBox="1">
            <a:spLocks noChangeArrowheads="1"/>
          </p:cNvSpPr>
          <p:nvPr/>
        </p:nvSpPr>
        <p:spPr bwMode="auto">
          <a:xfrm>
            <a:off x="-36513" y="-26988"/>
            <a:ext cx="9180513" cy="57943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3200" b="1">
                <a:solidFill>
                  <a:schemeClr val="bg1"/>
                </a:solidFill>
                <a:latin typeface="Comic Sans MS" pitchFamily="66" charset="0"/>
              </a:rPr>
              <a:t>DA DOVE SI E’ PARTITI</a:t>
            </a:r>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afterEffect">
                                  <p:stCondLst>
                                    <p:cond delay="0"/>
                                  </p:stCondLst>
                                  <p:childTnLst>
                                    <p:set>
                                      <p:cBhvr>
                                        <p:cTn id="6" dur="1" fill="hold">
                                          <p:stCondLst>
                                            <p:cond delay="499"/>
                                          </p:stCondLst>
                                        </p:cTn>
                                        <p:tgtEl>
                                          <p:spTgt spid="19460"/>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nodeType="clickEffect">
                                  <p:stCondLst>
                                    <p:cond delay="0"/>
                                  </p:stCondLst>
                                  <p:childTnLst>
                                    <p:set>
                                      <p:cBhvr>
                                        <p:cTn id="10" dur="1" fill="hold">
                                          <p:stCondLst>
                                            <p:cond delay="499"/>
                                          </p:stCondLst>
                                        </p:cTn>
                                        <p:tgtEl>
                                          <p:spTgt spid="194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218" name="Group 2"/>
          <p:cNvGrpSpPr>
            <a:grpSpLocks/>
          </p:cNvGrpSpPr>
          <p:nvPr/>
        </p:nvGrpSpPr>
        <p:grpSpPr bwMode="auto">
          <a:xfrm>
            <a:off x="323850" y="1773238"/>
            <a:ext cx="8459788" cy="4711700"/>
            <a:chOff x="64" y="647"/>
            <a:chExt cx="6344" cy="3345"/>
          </a:xfrm>
        </p:grpSpPr>
        <p:sp>
          <p:nvSpPr>
            <p:cNvPr id="9248" name="Freeform 3"/>
            <p:cNvSpPr>
              <a:spLocks/>
            </p:cNvSpPr>
            <p:nvPr/>
          </p:nvSpPr>
          <p:spPr bwMode="auto">
            <a:xfrm>
              <a:off x="2924" y="2015"/>
              <a:ext cx="326" cy="306"/>
            </a:xfrm>
            <a:custGeom>
              <a:avLst/>
              <a:gdLst>
                <a:gd name="T0" fmla="*/ 109 w 372"/>
                <a:gd name="T1" fmla="*/ 161 h 326"/>
                <a:gd name="T2" fmla="*/ 103 w 372"/>
                <a:gd name="T3" fmla="*/ 161 h 326"/>
                <a:gd name="T4" fmla="*/ 100 w 372"/>
                <a:gd name="T5" fmla="*/ 171 h 326"/>
                <a:gd name="T6" fmla="*/ 84 w 372"/>
                <a:gd name="T7" fmla="*/ 171 h 326"/>
                <a:gd name="T8" fmla="*/ 74 w 372"/>
                <a:gd name="T9" fmla="*/ 179 h 326"/>
                <a:gd name="T10" fmla="*/ 65 w 372"/>
                <a:gd name="T11" fmla="*/ 171 h 326"/>
                <a:gd name="T12" fmla="*/ 53 w 372"/>
                <a:gd name="T13" fmla="*/ 171 h 326"/>
                <a:gd name="T14" fmla="*/ 44 w 372"/>
                <a:gd name="T15" fmla="*/ 161 h 326"/>
                <a:gd name="T16" fmla="*/ 34 w 372"/>
                <a:gd name="T17" fmla="*/ 161 h 326"/>
                <a:gd name="T18" fmla="*/ 30 w 372"/>
                <a:gd name="T19" fmla="*/ 179 h 326"/>
                <a:gd name="T20" fmla="*/ 30 w 372"/>
                <a:gd name="T21" fmla="*/ 195 h 326"/>
                <a:gd name="T22" fmla="*/ 25 w 372"/>
                <a:gd name="T23" fmla="*/ 179 h 326"/>
                <a:gd name="T24" fmla="*/ 19 w 372"/>
                <a:gd name="T25" fmla="*/ 185 h 326"/>
                <a:gd name="T26" fmla="*/ 15 w 372"/>
                <a:gd name="T27" fmla="*/ 179 h 326"/>
                <a:gd name="T28" fmla="*/ 10 w 372"/>
                <a:gd name="T29" fmla="*/ 179 h 326"/>
                <a:gd name="T30" fmla="*/ 0 w 372"/>
                <a:gd name="T31" fmla="*/ 151 h 326"/>
                <a:gd name="T32" fmla="*/ 0 w 372"/>
                <a:gd name="T33" fmla="*/ 136 h 326"/>
                <a:gd name="T34" fmla="*/ 30 w 372"/>
                <a:gd name="T35" fmla="*/ 126 h 326"/>
                <a:gd name="T36" fmla="*/ 34 w 372"/>
                <a:gd name="T37" fmla="*/ 120 h 326"/>
                <a:gd name="T38" fmla="*/ 34 w 372"/>
                <a:gd name="T39" fmla="*/ 77 h 326"/>
                <a:gd name="T40" fmla="*/ 44 w 372"/>
                <a:gd name="T41" fmla="*/ 67 h 326"/>
                <a:gd name="T42" fmla="*/ 96 w 372"/>
                <a:gd name="T43" fmla="*/ 0 h 326"/>
                <a:gd name="T44" fmla="*/ 114 w 372"/>
                <a:gd name="T45" fmla="*/ 0 h 326"/>
                <a:gd name="T46" fmla="*/ 119 w 372"/>
                <a:gd name="T47" fmla="*/ 8 h 326"/>
                <a:gd name="T48" fmla="*/ 119 w 372"/>
                <a:gd name="T49" fmla="*/ 34 h 326"/>
                <a:gd name="T50" fmla="*/ 124 w 372"/>
                <a:gd name="T51" fmla="*/ 52 h 326"/>
                <a:gd name="T52" fmla="*/ 130 w 372"/>
                <a:gd name="T53" fmla="*/ 52 h 326"/>
                <a:gd name="T54" fmla="*/ 124 w 372"/>
                <a:gd name="T55" fmla="*/ 103 h 326"/>
                <a:gd name="T56" fmla="*/ 109 w 372"/>
                <a:gd name="T57" fmla="*/ 151 h 326"/>
                <a:gd name="T58" fmla="*/ 109 w 372"/>
                <a:gd name="T59" fmla="*/ 161 h 32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72"/>
                <a:gd name="T91" fmla="*/ 0 h 326"/>
                <a:gd name="T92" fmla="*/ 372 w 372"/>
                <a:gd name="T93" fmla="*/ 326 h 32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72" h="326">
                  <a:moveTo>
                    <a:pt x="313" y="269"/>
                  </a:moveTo>
                  <a:lnTo>
                    <a:pt x="297" y="269"/>
                  </a:lnTo>
                  <a:lnTo>
                    <a:pt x="286" y="282"/>
                  </a:lnTo>
                  <a:lnTo>
                    <a:pt x="242" y="282"/>
                  </a:lnTo>
                  <a:lnTo>
                    <a:pt x="215" y="297"/>
                  </a:lnTo>
                  <a:lnTo>
                    <a:pt x="186" y="282"/>
                  </a:lnTo>
                  <a:lnTo>
                    <a:pt x="153" y="282"/>
                  </a:lnTo>
                  <a:lnTo>
                    <a:pt x="127" y="269"/>
                  </a:lnTo>
                  <a:lnTo>
                    <a:pt x="98" y="269"/>
                  </a:lnTo>
                  <a:lnTo>
                    <a:pt x="86" y="297"/>
                  </a:lnTo>
                  <a:lnTo>
                    <a:pt x="86" y="326"/>
                  </a:lnTo>
                  <a:lnTo>
                    <a:pt x="71" y="297"/>
                  </a:lnTo>
                  <a:lnTo>
                    <a:pt x="56" y="309"/>
                  </a:lnTo>
                  <a:lnTo>
                    <a:pt x="42" y="297"/>
                  </a:lnTo>
                  <a:lnTo>
                    <a:pt x="27" y="297"/>
                  </a:lnTo>
                  <a:lnTo>
                    <a:pt x="0" y="253"/>
                  </a:lnTo>
                  <a:lnTo>
                    <a:pt x="0" y="226"/>
                  </a:lnTo>
                  <a:lnTo>
                    <a:pt x="86" y="209"/>
                  </a:lnTo>
                  <a:lnTo>
                    <a:pt x="98" y="198"/>
                  </a:lnTo>
                  <a:lnTo>
                    <a:pt x="98" y="127"/>
                  </a:lnTo>
                  <a:lnTo>
                    <a:pt x="127" y="111"/>
                  </a:lnTo>
                  <a:lnTo>
                    <a:pt x="274" y="0"/>
                  </a:lnTo>
                  <a:lnTo>
                    <a:pt x="326" y="0"/>
                  </a:lnTo>
                  <a:lnTo>
                    <a:pt x="342" y="15"/>
                  </a:lnTo>
                  <a:lnTo>
                    <a:pt x="342" y="55"/>
                  </a:lnTo>
                  <a:lnTo>
                    <a:pt x="357" y="86"/>
                  </a:lnTo>
                  <a:lnTo>
                    <a:pt x="372" y="86"/>
                  </a:lnTo>
                  <a:lnTo>
                    <a:pt x="357" y="171"/>
                  </a:lnTo>
                  <a:lnTo>
                    <a:pt x="313" y="253"/>
                  </a:lnTo>
                  <a:lnTo>
                    <a:pt x="313" y="269"/>
                  </a:lnTo>
                  <a:close/>
                </a:path>
              </a:pathLst>
            </a:custGeom>
            <a:solidFill>
              <a:srgbClr val="FFCC99">
                <a:alpha val="70195"/>
              </a:srgbClr>
            </a:solidFill>
            <a:ln w="0">
              <a:solidFill>
                <a:schemeClr val="tx1"/>
              </a:solidFill>
              <a:round/>
              <a:headEnd/>
              <a:tailEnd/>
            </a:ln>
          </p:spPr>
          <p:txBody>
            <a:bodyPr/>
            <a:lstStyle/>
            <a:p>
              <a:endParaRPr lang="it-IT"/>
            </a:p>
          </p:txBody>
        </p:sp>
        <p:sp>
          <p:nvSpPr>
            <p:cNvPr id="9249" name="Freeform 4"/>
            <p:cNvSpPr>
              <a:spLocks/>
            </p:cNvSpPr>
            <p:nvPr/>
          </p:nvSpPr>
          <p:spPr bwMode="auto">
            <a:xfrm>
              <a:off x="2973" y="2269"/>
              <a:ext cx="237" cy="236"/>
            </a:xfrm>
            <a:custGeom>
              <a:avLst/>
              <a:gdLst>
                <a:gd name="T0" fmla="*/ 96 w 270"/>
                <a:gd name="T1" fmla="*/ 8 h 251"/>
                <a:gd name="T2" fmla="*/ 96 w 270"/>
                <a:gd name="T3" fmla="*/ 17 h 251"/>
                <a:gd name="T4" fmla="*/ 96 w 270"/>
                <a:gd name="T5" fmla="*/ 34 h 251"/>
                <a:gd name="T6" fmla="*/ 91 w 270"/>
                <a:gd name="T7" fmla="*/ 40 h 251"/>
                <a:gd name="T8" fmla="*/ 85 w 270"/>
                <a:gd name="T9" fmla="*/ 77 h 251"/>
                <a:gd name="T10" fmla="*/ 80 w 270"/>
                <a:gd name="T11" fmla="*/ 85 h 251"/>
                <a:gd name="T12" fmla="*/ 76 w 270"/>
                <a:gd name="T13" fmla="*/ 111 h 251"/>
                <a:gd name="T14" fmla="*/ 70 w 270"/>
                <a:gd name="T15" fmla="*/ 120 h 251"/>
                <a:gd name="T16" fmla="*/ 66 w 270"/>
                <a:gd name="T17" fmla="*/ 111 h 251"/>
                <a:gd name="T18" fmla="*/ 60 w 270"/>
                <a:gd name="T19" fmla="*/ 111 h 251"/>
                <a:gd name="T20" fmla="*/ 51 w 270"/>
                <a:gd name="T21" fmla="*/ 146 h 251"/>
                <a:gd name="T22" fmla="*/ 25 w 270"/>
                <a:gd name="T23" fmla="*/ 154 h 251"/>
                <a:gd name="T24" fmla="*/ 25 w 270"/>
                <a:gd name="T25" fmla="*/ 146 h 251"/>
                <a:gd name="T26" fmla="*/ 21 w 270"/>
                <a:gd name="T27" fmla="*/ 129 h 251"/>
                <a:gd name="T28" fmla="*/ 11 w 270"/>
                <a:gd name="T29" fmla="*/ 120 h 251"/>
                <a:gd name="T30" fmla="*/ 0 w 270"/>
                <a:gd name="T31" fmla="*/ 120 h 251"/>
                <a:gd name="T32" fmla="*/ 0 w 270"/>
                <a:gd name="T33" fmla="*/ 85 h 251"/>
                <a:gd name="T34" fmla="*/ 11 w 270"/>
                <a:gd name="T35" fmla="*/ 50 h 251"/>
                <a:gd name="T36" fmla="*/ 11 w 270"/>
                <a:gd name="T37" fmla="*/ 34 h 251"/>
                <a:gd name="T38" fmla="*/ 11 w 270"/>
                <a:gd name="T39" fmla="*/ 17 h 251"/>
                <a:gd name="T40" fmla="*/ 15 w 270"/>
                <a:gd name="T41" fmla="*/ 0 h 251"/>
                <a:gd name="T42" fmla="*/ 25 w 270"/>
                <a:gd name="T43" fmla="*/ 0 h 251"/>
                <a:gd name="T44" fmla="*/ 34 w 270"/>
                <a:gd name="T45" fmla="*/ 8 h 251"/>
                <a:gd name="T46" fmla="*/ 47 w 270"/>
                <a:gd name="T47" fmla="*/ 8 h 251"/>
                <a:gd name="T48" fmla="*/ 55 w 270"/>
                <a:gd name="T49" fmla="*/ 17 h 251"/>
                <a:gd name="T50" fmla="*/ 66 w 270"/>
                <a:gd name="T51" fmla="*/ 8 h 251"/>
                <a:gd name="T52" fmla="*/ 80 w 270"/>
                <a:gd name="T53" fmla="*/ 8 h 251"/>
                <a:gd name="T54" fmla="*/ 85 w 270"/>
                <a:gd name="T55" fmla="*/ 0 h 251"/>
                <a:gd name="T56" fmla="*/ 91 w 270"/>
                <a:gd name="T57" fmla="*/ 0 h 251"/>
                <a:gd name="T58" fmla="*/ 96 w 270"/>
                <a:gd name="T59" fmla="*/ 8 h 251"/>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70"/>
                <a:gd name="T91" fmla="*/ 0 h 251"/>
                <a:gd name="T92" fmla="*/ 270 w 270"/>
                <a:gd name="T93" fmla="*/ 251 h 251"/>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70" h="251">
                  <a:moveTo>
                    <a:pt x="270" y="11"/>
                  </a:moveTo>
                  <a:lnTo>
                    <a:pt x="270" y="26"/>
                  </a:lnTo>
                  <a:lnTo>
                    <a:pt x="270" y="55"/>
                  </a:lnTo>
                  <a:lnTo>
                    <a:pt x="257" y="67"/>
                  </a:lnTo>
                  <a:lnTo>
                    <a:pt x="241" y="126"/>
                  </a:lnTo>
                  <a:lnTo>
                    <a:pt x="230" y="138"/>
                  </a:lnTo>
                  <a:lnTo>
                    <a:pt x="218" y="182"/>
                  </a:lnTo>
                  <a:lnTo>
                    <a:pt x="201" y="197"/>
                  </a:lnTo>
                  <a:lnTo>
                    <a:pt x="186" y="182"/>
                  </a:lnTo>
                  <a:lnTo>
                    <a:pt x="170" y="182"/>
                  </a:lnTo>
                  <a:lnTo>
                    <a:pt x="142" y="238"/>
                  </a:lnTo>
                  <a:lnTo>
                    <a:pt x="71" y="251"/>
                  </a:lnTo>
                  <a:lnTo>
                    <a:pt x="71" y="238"/>
                  </a:lnTo>
                  <a:lnTo>
                    <a:pt x="59" y="211"/>
                  </a:lnTo>
                  <a:lnTo>
                    <a:pt x="30" y="197"/>
                  </a:lnTo>
                  <a:lnTo>
                    <a:pt x="0" y="197"/>
                  </a:lnTo>
                  <a:lnTo>
                    <a:pt x="0" y="138"/>
                  </a:lnTo>
                  <a:lnTo>
                    <a:pt x="30" y="82"/>
                  </a:lnTo>
                  <a:lnTo>
                    <a:pt x="30" y="55"/>
                  </a:lnTo>
                  <a:lnTo>
                    <a:pt x="30" y="26"/>
                  </a:lnTo>
                  <a:lnTo>
                    <a:pt x="42" y="0"/>
                  </a:lnTo>
                  <a:lnTo>
                    <a:pt x="71" y="0"/>
                  </a:lnTo>
                  <a:lnTo>
                    <a:pt x="97" y="11"/>
                  </a:lnTo>
                  <a:lnTo>
                    <a:pt x="130" y="11"/>
                  </a:lnTo>
                  <a:lnTo>
                    <a:pt x="157" y="26"/>
                  </a:lnTo>
                  <a:lnTo>
                    <a:pt x="186" y="11"/>
                  </a:lnTo>
                  <a:lnTo>
                    <a:pt x="230" y="11"/>
                  </a:lnTo>
                  <a:lnTo>
                    <a:pt x="241" y="0"/>
                  </a:lnTo>
                  <a:lnTo>
                    <a:pt x="257" y="0"/>
                  </a:lnTo>
                  <a:lnTo>
                    <a:pt x="270" y="11"/>
                  </a:lnTo>
                  <a:close/>
                </a:path>
              </a:pathLst>
            </a:custGeom>
            <a:solidFill>
              <a:srgbClr val="FFCC99">
                <a:alpha val="70195"/>
              </a:srgbClr>
            </a:solidFill>
            <a:ln w="0">
              <a:solidFill>
                <a:schemeClr val="tx1"/>
              </a:solidFill>
              <a:round/>
              <a:headEnd/>
              <a:tailEnd/>
            </a:ln>
          </p:spPr>
          <p:txBody>
            <a:bodyPr/>
            <a:lstStyle/>
            <a:p>
              <a:endParaRPr lang="it-IT"/>
            </a:p>
          </p:txBody>
        </p:sp>
        <p:sp>
          <p:nvSpPr>
            <p:cNvPr id="9250" name="Freeform 5"/>
            <p:cNvSpPr>
              <a:spLocks/>
            </p:cNvSpPr>
            <p:nvPr/>
          </p:nvSpPr>
          <p:spPr bwMode="auto">
            <a:xfrm>
              <a:off x="3224" y="2333"/>
              <a:ext cx="275" cy="201"/>
            </a:xfrm>
            <a:custGeom>
              <a:avLst/>
              <a:gdLst>
                <a:gd name="T0" fmla="*/ 0 w 314"/>
                <a:gd name="T1" fmla="*/ 100 h 215"/>
                <a:gd name="T2" fmla="*/ 11 w 314"/>
                <a:gd name="T3" fmla="*/ 126 h 215"/>
                <a:gd name="T4" fmla="*/ 15 w 314"/>
                <a:gd name="T5" fmla="*/ 118 h 215"/>
                <a:gd name="T6" fmla="*/ 19 w 314"/>
                <a:gd name="T7" fmla="*/ 118 h 215"/>
                <a:gd name="T8" fmla="*/ 25 w 314"/>
                <a:gd name="T9" fmla="*/ 118 h 215"/>
                <a:gd name="T10" fmla="*/ 35 w 314"/>
                <a:gd name="T11" fmla="*/ 118 h 215"/>
                <a:gd name="T12" fmla="*/ 40 w 314"/>
                <a:gd name="T13" fmla="*/ 89 h 215"/>
                <a:gd name="T14" fmla="*/ 46 w 314"/>
                <a:gd name="T15" fmla="*/ 89 h 215"/>
                <a:gd name="T16" fmla="*/ 49 w 314"/>
                <a:gd name="T17" fmla="*/ 100 h 215"/>
                <a:gd name="T18" fmla="*/ 64 w 314"/>
                <a:gd name="T19" fmla="*/ 107 h 215"/>
                <a:gd name="T20" fmla="*/ 69 w 314"/>
                <a:gd name="T21" fmla="*/ 100 h 215"/>
                <a:gd name="T22" fmla="*/ 109 w 314"/>
                <a:gd name="T23" fmla="*/ 89 h 215"/>
                <a:gd name="T24" fmla="*/ 83 w 314"/>
                <a:gd name="T25" fmla="*/ 41 h 215"/>
                <a:gd name="T26" fmla="*/ 74 w 314"/>
                <a:gd name="T27" fmla="*/ 34 h 215"/>
                <a:gd name="T28" fmla="*/ 74 w 314"/>
                <a:gd name="T29" fmla="*/ 18 h 215"/>
                <a:gd name="T30" fmla="*/ 64 w 314"/>
                <a:gd name="T31" fmla="*/ 0 h 215"/>
                <a:gd name="T32" fmla="*/ 59 w 314"/>
                <a:gd name="T33" fmla="*/ 7 h 215"/>
                <a:gd name="T34" fmla="*/ 49 w 314"/>
                <a:gd name="T35" fmla="*/ 24 h 215"/>
                <a:gd name="T36" fmla="*/ 35 w 314"/>
                <a:gd name="T37" fmla="*/ 34 h 215"/>
                <a:gd name="T38" fmla="*/ 35 w 314"/>
                <a:gd name="T39" fmla="*/ 41 h 215"/>
                <a:gd name="T40" fmla="*/ 28 w 314"/>
                <a:gd name="T41" fmla="*/ 50 h 215"/>
                <a:gd name="T42" fmla="*/ 5 w 314"/>
                <a:gd name="T43" fmla="*/ 57 h 215"/>
                <a:gd name="T44" fmla="*/ 0 w 314"/>
                <a:gd name="T45" fmla="*/ 82 h 215"/>
                <a:gd name="T46" fmla="*/ 0 w 314"/>
                <a:gd name="T47" fmla="*/ 100 h 2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14"/>
                <a:gd name="T73" fmla="*/ 0 h 215"/>
                <a:gd name="T74" fmla="*/ 314 w 314"/>
                <a:gd name="T75" fmla="*/ 215 h 2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14" h="215">
                  <a:moveTo>
                    <a:pt x="0" y="171"/>
                  </a:moveTo>
                  <a:lnTo>
                    <a:pt x="30" y="215"/>
                  </a:lnTo>
                  <a:lnTo>
                    <a:pt x="42" y="201"/>
                  </a:lnTo>
                  <a:lnTo>
                    <a:pt x="55" y="201"/>
                  </a:lnTo>
                  <a:lnTo>
                    <a:pt x="71" y="201"/>
                  </a:lnTo>
                  <a:lnTo>
                    <a:pt x="101" y="201"/>
                  </a:lnTo>
                  <a:lnTo>
                    <a:pt x="115" y="153"/>
                  </a:lnTo>
                  <a:lnTo>
                    <a:pt x="130" y="153"/>
                  </a:lnTo>
                  <a:lnTo>
                    <a:pt x="142" y="171"/>
                  </a:lnTo>
                  <a:lnTo>
                    <a:pt x="186" y="182"/>
                  </a:lnTo>
                  <a:lnTo>
                    <a:pt x="201" y="171"/>
                  </a:lnTo>
                  <a:lnTo>
                    <a:pt x="314" y="153"/>
                  </a:lnTo>
                  <a:lnTo>
                    <a:pt x="241" y="71"/>
                  </a:lnTo>
                  <a:lnTo>
                    <a:pt x="215" y="59"/>
                  </a:lnTo>
                  <a:lnTo>
                    <a:pt x="215" y="30"/>
                  </a:lnTo>
                  <a:lnTo>
                    <a:pt x="186" y="0"/>
                  </a:lnTo>
                  <a:lnTo>
                    <a:pt x="170" y="15"/>
                  </a:lnTo>
                  <a:lnTo>
                    <a:pt x="142" y="42"/>
                  </a:lnTo>
                  <a:lnTo>
                    <a:pt x="101" y="59"/>
                  </a:lnTo>
                  <a:lnTo>
                    <a:pt x="101" y="71"/>
                  </a:lnTo>
                  <a:lnTo>
                    <a:pt x="82" y="86"/>
                  </a:lnTo>
                  <a:lnTo>
                    <a:pt x="15" y="98"/>
                  </a:lnTo>
                  <a:lnTo>
                    <a:pt x="0" y="142"/>
                  </a:lnTo>
                  <a:lnTo>
                    <a:pt x="0" y="171"/>
                  </a:lnTo>
                  <a:close/>
                </a:path>
              </a:pathLst>
            </a:custGeom>
            <a:solidFill>
              <a:srgbClr val="FFCC99">
                <a:alpha val="70195"/>
              </a:srgbClr>
            </a:solidFill>
            <a:ln w="0">
              <a:solidFill>
                <a:schemeClr val="tx1"/>
              </a:solidFill>
              <a:round/>
              <a:headEnd/>
              <a:tailEnd/>
            </a:ln>
          </p:spPr>
          <p:txBody>
            <a:bodyPr/>
            <a:lstStyle/>
            <a:p>
              <a:endParaRPr lang="it-IT"/>
            </a:p>
          </p:txBody>
        </p:sp>
        <p:sp>
          <p:nvSpPr>
            <p:cNvPr id="9251" name="Freeform 6"/>
            <p:cNvSpPr>
              <a:spLocks/>
            </p:cNvSpPr>
            <p:nvPr/>
          </p:nvSpPr>
          <p:spPr bwMode="auto">
            <a:xfrm>
              <a:off x="3098" y="2280"/>
              <a:ext cx="154" cy="292"/>
            </a:xfrm>
            <a:custGeom>
              <a:avLst/>
              <a:gdLst>
                <a:gd name="T0" fmla="*/ 48 w 174"/>
                <a:gd name="T1" fmla="*/ 0 h 311"/>
                <a:gd name="T2" fmla="*/ 54 w 174"/>
                <a:gd name="T3" fmla="*/ 8 h 311"/>
                <a:gd name="T4" fmla="*/ 54 w 174"/>
                <a:gd name="T5" fmla="*/ 34 h 311"/>
                <a:gd name="T6" fmla="*/ 58 w 174"/>
                <a:gd name="T7" fmla="*/ 52 h 311"/>
                <a:gd name="T8" fmla="*/ 48 w 174"/>
                <a:gd name="T9" fmla="*/ 52 h 311"/>
                <a:gd name="T10" fmla="*/ 48 w 174"/>
                <a:gd name="T11" fmla="*/ 59 h 311"/>
                <a:gd name="T12" fmla="*/ 54 w 174"/>
                <a:gd name="T13" fmla="*/ 69 h 311"/>
                <a:gd name="T14" fmla="*/ 58 w 174"/>
                <a:gd name="T15" fmla="*/ 94 h 311"/>
                <a:gd name="T16" fmla="*/ 54 w 174"/>
                <a:gd name="T17" fmla="*/ 120 h 311"/>
                <a:gd name="T18" fmla="*/ 54 w 174"/>
                <a:gd name="T19" fmla="*/ 137 h 311"/>
                <a:gd name="T20" fmla="*/ 65 w 174"/>
                <a:gd name="T21" fmla="*/ 162 h 311"/>
                <a:gd name="T22" fmla="*/ 65 w 174"/>
                <a:gd name="T23" fmla="*/ 187 h 311"/>
                <a:gd name="T24" fmla="*/ 43 w 174"/>
                <a:gd name="T25" fmla="*/ 180 h 311"/>
                <a:gd name="T26" fmla="*/ 22 w 174"/>
                <a:gd name="T27" fmla="*/ 180 h 311"/>
                <a:gd name="T28" fmla="*/ 10 w 174"/>
                <a:gd name="T29" fmla="*/ 180 h 311"/>
                <a:gd name="T30" fmla="*/ 10 w 174"/>
                <a:gd name="T31" fmla="*/ 162 h 311"/>
                <a:gd name="T32" fmla="*/ 6 w 174"/>
                <a:gd name="T33" fmla="*/ 143 h 311"/>
                <a:gd name="T34" fmla="*/ 0 w 174"/>
                <a:gd name="T35" fmla="*/ 143 h 311"/>
                <a:gd name="T36" fmla="*/ 0 w 174"/>
                <a:gd name="T37" fmla="*/ 137 h 311"/>
                <a:gd name="T38" fmla="*/ 10 w 174"/>
                <a:gd name="T39" fmla="*/ 103 h 311"/>
                <a:gd name="T40" fmla="*/ 16 w 174"/>
                <a:gd name="T41" fmla="*/ 103 h 311"/>
                <a:gd name="T42" fmla="*/ 22 w 174"/>
                <a:gd name="T43" fmla="*/ 113 h 311"/>
                <a:gd name="T44" fmla="*/ 27 w 174"/>
                <a:gd name="T45" fmla="*/ 103 h 311"/>
                <a:gd name="T46" fmla="*/ 32 w 174"/>
                <a:gd name="T47" fmla="*/ 77 h 311"/>
                <a:gd name="T48" fmla="*/ 36 w 174"/>
                <a:gd name="T49" fmla="*/ 69 h 311"/>
                <a:gd name="T50" fmla="*/ 43 w 174"/>
                <a:gd name="T51" fmla="*/ 34 h 311"/>
                <a:gd name="T52" fmla="*/ 48 w 174"/>
                <a:gd name="T53" fmla="*/ 25 h 311"/>
                <a:gd name="T54" fmla="*/ 48 w 174"/>
                <a:gd name="T55" fmla="*/ 8 h 311"/>
                <a:gd name="T56" fmla="*/ 48 w 174"/>
                <a:gd name="T57" fmla="*/ 0 h 311"/>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174"/>
                <a:gd name="T88" fmla="*/ 0 h 311"/>
                <a:gd name="T89" fmla="*/ 174 w 174"/>
                <a:gd name="T90" fmla="*/ 311 h 311"/>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174" h="311">
                  <a:moveTo>
                    <a:pt x="126" y="0"/>
                  </a:moveTo>
                  <a:lnTo>
                    <a:pt x="142" y="15"/>
                  </a:lnTo>
                  <a:lnTo>
                    <a:pt x="142" y="56"/>
                  </a:lnTo>
                  <a:lnTo>
                    <a:pt x="157" y="86"/>
                  </a:lnTo>
                  <a:lnTo>
                    <a:pt x="126" y="86"/>
                  </a:lnTo>
                  <a:lnTo>
                    <a:pt x="126" y="98"/>
                  </a:lnTo>
                  <a:lnTo>
                    <a:pt x="142" y="115"/>
                  </a:lnTo>
                  <a:lnTo>
                    <a:pt x="157" y="156"/>
                  </a:lnTo>
                  <a:lnTo>
                    <a:pt x="142" y="198"/>
                  </a:lnTo>
                  <a:lnTo>
                    <a:pt x="142" y="227"/>
                  </a:lnTo>
                  <a:lnTo>
                    <a:pt x="174" y="271"/>
                  </a:lnTo>
                  <a:lnTo>
                    <a:pt x="174" y="311"/>
                  </a:lnTo>
                  <a:lnTo>
                    <a:pt x="113" y="298"/>
                  </a:lnTo>
                  <a:lnTo>
                    <a:pt x="59" y="298"/>
                  </a:lnTo>
                  <a:lnTo>
                    <a:pt x="26" y="298"/>
                  </a:lnTo>
                  <a:lnTo>
                    <a:pt x="26" y="271"/>
                  </a:lnTo>
                  <a:lnTo>
                    <a:pt x="15" y="238"/>
                  </a:lnTo>
                  <a:lnTo>
                    <a:pt x="0" y="238"/>
                  </a:lnTo>
                  <a:lnTo>
                    <a:pt x="0" y="227"/>
                  </a:lnTo>
                  <a:lnTo>
                    <a:pt x="26" y="171"/>
                  </a:lnTo>
                  <a:lnTo>
                    <a:pt x="42" y="171"/>
                  </a:lnTo>
                  <a:lnTo>
                    <a:pt x="59" y="186"/>
                  </a:lnTo>
                  <a:lnTo>
                    <a:pt x="74" y="171"/>
                  </a:lnTo>
                  <a:lnTo>
                    <a:pt x="86" y="127"/>
                  </a:lnTo>
                  <a:lnTo>
                    <a:pt x="97" y="115"/>
                  </a:lnTo>
                  <a:lnTo>
                    <a:pt x="113" y="56"/>
                  </a:lnTo>
                  <a:lnTo>
                    <a:pt x="126" y="42"/>
                  </a:lnTo>
                  <a:lnTo>
                    <a:pt x="126" y="15"/>
                  </a:lnTo>
                  <a:lnTo>
                    <a:pt x="126" y="0"/>
                  </a:lnTo>
                  <a:close/>
                </a:path>
              </a:pathLst>
            </a:custGeom>
            <a:solidFill>
              <a:srgbClr val="FFCC99">
                <a:alpha val="70195"/>
              </a:srgbClr>
            </a:solidFill>
            <a:ln w="0">
              <a:solidFill>
                <a:schemeClr val="tx1"/>
              </a:solidFill>
              <a:round/>
              <a:headEnd/>
              <a:tailEnd/>
            </a:ln>
          </p:spPr>
          <p:txBody>
            <a:bodyPr/>
            <a:lstStyle/>
            <a:p>
              <a:endParaRPr lang="it-IT"/>
            </a:p>
          </p:txBody>
        </p:sp>
        <p:sp>
          <p:nvSpPr>
            <p:cNvPr id="9252" name="Freeform 7"/>
            <p:cNvSpPr>
              <a:spLocks/>
            </p:cNvSpPr>
            <p:nvPr/>
          </p:nvSpPr>
          <p:spPr bwMode="auto">
            <a:xfrm>
              <a:off x="3199" y="2030"/>
              <a:ext cx="211" cy="394"/>
            </a:xfrm>
            <a:custGeom>
              <a:avLst/>
              <a:gdLst>
                <a:gd name="T0" fmla="*/ 9 w 242"/>
                <a:gd name="T1" fmla="*/ 22 h 423"/>
                <a:gd name="T2" fmla="*/ 9 w 242"/>
                <a:gd name="T3" fmla="*/ 0 h 423"/>
                <a:gd name="T4" fmla="*/ 24 w 242"/>
                <a:gd name="T5" fmla="*/ 0 h 423"/>
                <a:gd name="T6" fmla="*/ 80 w 242"/>
                <a:gd name="T7" fmla="*/ 53 h 423"/>
                <a:gd name="T8" fmla="*/ 80 w 242"/>
                <a:gd name="T9" fmla="*/ 103 h 423"/>
                <a:gd name="T10" fmla="*/ 80 w 242"/>
                <a:gd name="T11" fmla="*/ 110 h 423"/>
                <a:gd name="T12" fmla="*/ 77 w 242"/>
                <a:gd name="T13" fmla="*/ 110 h 423"/>
                <a:gd name="T14" fmla="*/ 66 w 242"/>
                <a:gd name="T15" fmla="*/ 151 h 423"/>
                <a:gd name="T16" fmla="*/ 77 w 242"/>
                <a:gd name="T17" fmla="*/ 175 h 423"/>
                <a:gd name="T18" fmla="*/ 71 w 242"/>
                <a:gd name="T19" fmla="*/ 183 h 423"/>
                <a:gd name="T20" fmla="*/ 66 w 242"/>
                <a:gd name="T21" fmla="*/ 192 h 423"/>
                <a:gd name="T22" fmla="*/ 57 w 242"/>
                <a:gd name="T23" fmla="*/ 207 h 423"/>
                <a:gd name="T24" fmla="*/ 44 w 242"/>
                <a:gd name="T25" fmla="*/ 217 h 423"/>
                <a:gd name="T26" fmla="*/ 44 w 242"/>
                <a:gd name="T27" fmla="*/ 224 h 423"/>
                <a:gd name="T28" fmla="*/ 37 w 242"/>
                <a:gd name="T29" fmla="*/ 232 h 423"/>
                <a:gd name="T30" fmla="*/ 14 w 242"/>
                <a:gd name="T31" fmla="*/ 240 h 423"/>
                <a:gd name="T32" fmla="*/ 9 w 242"/>
                <a:gd name="T33" fmla="*/ 217 h 423"/>
                <a:gd name="T34" fmla="*/ 3 w 242"/>
                <a:gd name="T35" fmla="*/ 207 h 423"/>
                <a:gd name="T36" fmla="*/ 3 w 242"/>
                <a:gd name="T37" fmla="*/ 199 h 423"/>
                <a:gd name="T38" fmla="*/ 14 w 242"/>
                <a:gd name="T39" fmla="*/ 199 h 423"/>
                <a:gd name="T40" fmla="*/ 9 w 242"/>
                <a:gd name="T41" fmla="*/ 183 h 423"/>
                <a:gd name="T42" fmla="*/ 9 w 242"/>
                <a:gd name="T43" fmla="*/ 158 h 423"/>
                <a:gd name="T44" fmla="*/ 3 w 242"/>
                <a:gd name="T45" fmla="*/ 151 h 423"/>
                <a:gd name="T46" fmla="*/ 0 w 242"/>
                <a:gd name="T47" fmla="*/ 145 h 423"/>
                <a:gd name="T48" fmla="*/ 0 w 242"/>
                <a:gd name="T49" fmla="*/ 135 h 423"/>
                <a:gd name="T50" fmla="*/ 14 w 242"/>
                <a:gd name="T51" fmla="*/ 87 h 423"/>
                <a:gd name="T52" fmla="*/ 19 w 242"/>
                <a:gd name="T53" fmla="*/ 40 h 423"/>
                <a:gd name="T54" fmla="*/ 14 w 242"/>
                <a:gd name="T55" fmla="*/ 40 h 423"/>
                <a:gd name="T56" fmla="*/ 9 w 242"/>
                <a:gd name="T57" fmla="*/ 22 h 423"/>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42"/>
                <a:gd name="T88" fmla="*/ 0 h 423"/>
                <a:gd name="T89" fmla="*/ 242 w 242"/>
                <a:gd name="T90" fmla="*/ 423 h 423"/>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42" h="423">
                  <a:moveTo>
                    <a:pt x="27" y="39"/>
                  </a:moveTo>
                  <a:lnTo>
                    <a:pt x="27" y="0"/>
                  </a:lnTo>
                  <a:lnTo>
                    <a:pt x="71" y="0"/>
                  </a:lnTo>
                  <a:lnTo>
                    <a:pt x="242" y="94"/>
                  </a:lnTo>
                  <a:lnTo>
                    <a:pt x="242" y="183"/>
                  </a:lnTo>
                  <a:lnTo>
                    <a:pt x="242" y="194"/>
                  </a:lnTo>
                  <a:lnTo>
                    <a:pt x="228" y="194"/>
                  </a:lnTo>
                  <a:lnTo>
                    <a:pt x="198" y="267"/>
                  </a:lnTo>
                  <a:lnTo>
                    <a:pt x="228" y="309"/>
                  </a:lnTo>
                  <a:lnTo>
                    <a:pt x="213" y="323"/>
                  </a:lnTo>
                  <a:lnTo>
                    <a:pt x="198" y="338"/>
                  </a:lnTo>
                  <a:lnTo>
                    <a:pt x="169" y="365"/>
                  </a:lnTo>
                  <a:lnTo>
                    <a:pt x="130" y="382"/>
                  </a:lnTo>
                  <a:lnTo>
                    <a:pt x="130" y="394"/>
                  </a:lnTo>
                  <a:lnTo>
                    <a:pt x="109" y="409"/>
                  </a:lnTo>
                  <a:lnTo>
                    <a:pt x="42" y="423"/>
                  </a:lnTo>
                  <a:lnTo>
                    <a:pt x="27" y="382"/>
                  </a:lnTo>
                  <a:lnTo>
                    <a:pt x="11" y="365"/>
                  </a:lnTo>
                  <a:lnTo>
                    <a:pt x="11" y="353"/>
                  </a:lnTo>
                  <a:lnTo>
                    <a:pt x="42" y="353"/>
                  </a:lnTo>
                  <a:lnTo>
                    <a:pt x="27" y="323"/>
                  </a:lnTo>
                  <a:lnTo>
                    <a:pt x="27" y="282"/>
                  </a:lnTo>
                  <a:lnTo>
                    <a:pt x="11" y="267"/>
                  </a:lnTo>
                  <a:lnTo>
                    <a:pt x="0" y="254"/>
                  </a:lnTo>
                  <a:lnTo>
                    <a:pt x="0" y="238"/>
                  </a:lnTo>
                  <a:lnTo>
                    <a:pt x="42" y="154"/>
                  </a:lnTo>
                  <a:lnTo>
                    <a:pt x="57" y="71"/>
                  </a:lnTo>
                  <a:lnTo>
                    <a:pt x="42" y="71"/>
                  </a:lnTo>
                  <a:lnTo>
                    <a:pt x="27" y="39"/>
                  </a:lnTo>
                  <a:close/>
                </a:path>
              </a:pathLst>
            </a:custGeom>
            <a:solidFill>
              <a:srgbClr val="FFCC99">
                <a:alpha val="70195"/>
              </a:srgbClr>
            </a:solidFill>
            <a:ln w="0">
              <a:solidFill>
                <a:schemeClr val="tx1"/>
              </a:solidFill>
              <a:round/>
              <a:headEnd/>
              <a:tailEnd/>
            </a:ln>
          </p:spPr>
          <p:txBody>
            <a:bodyPr/>
            <a:lstStyle/>
            <a:p>
              <a:endParaRPr lang="it-IT"/>
            </a:p>
          </p:txBody>
        </p:sp>
        <p:sp>
          <p:nvSpPr>
            <p:cNvPr id="9253" name="Freeform 8"/>
            <p:cNvSpPr>
              <a:spLocks/>
            </p:cNvSpPr>
            <p:nvPr/>
          </p:nvSpPr>
          <p:spPr bwMode="auto">
            <a:xfrm>
              <a:off x="3412" y="750"/>
              <a:ext cx="2550" cy="828"/>
            </a:xfrm>
            <a:custGeom>
              <a:avLst/>
              <a:gdLst>
                <a:gd name="T0" fmla="*/ 295 w 2926"/>
                <a:gd name="T1" fmla="*/ 67 h 885"/>
                <a:gd name="T2" fmla="*/ 312 w 2926"/>
                <a:gd name="T3" fmla="*/ 27 h 885"/>
                <a:gd name="T4" fmla="*/ 399 w 2926"/>
                <a:gd name="T5" fmla="*/ 7 h 885"/>
                <a:gd name="T6" fmla="*/ 440 w 2926"/>
                <a:gd name="T7" fmla="*/ 42 h 885"/>
                <a:gd name="T8" fmla="*/ 490 w 2926"/>
                <a:gd name="T9" fmla="*/ 50 h 885"/>
                <a:gd name="T10" fmla="*/ 558 w 2926"/>
                <a:gd name="T11" fmla="*/ 67 h 885"/>
                <a:gd name="T12" fmla="*/ 624 w 2926"/>
                <a:gd name="T13" fmla="*/ 77 h 885"/>
                <a:gd name="T14" fmla="*/ 748 w 2926"/>
                <a:gd name="T15" fmla="*/ 94 h 885"/>
                <a:gd name="T16" fmla="*/ 806 w 2926"/>
                <a:gd name="T17" fmla="*/ 101 h 885"/>
                <a:gd name="T18" fmla="*/ 933 w 2926"/>
                <a:gd name="T19" fmla="*/ 135 h 885"/>
                <a:gd name="T20" fmla="*/ 944 w 2926"/>
                <a:gd name="T21" fmla="*/ 160 h 885"/>
                <a:gd name="T22" fmla="*/ 919 w 2926"/>
                <a:gd name="T23" fmla="*/ 169 h 885"/>
                <a:gd name="T24" fmla="*/ 911 w 2926"/>
                <a:gd name="T25" fmla="*/ 224 h 885"/>
                <a:gd name="T26" fmla="*/ 878 w 2926"/>
                <a:gd name="T27" fmla="*/ 233 h 885"/>
                <a:gd name="T28" fmla="*/ 891 w 2926"/>
                <a:gd name="T29" fmla="*/ 276 h 885"/>
                <a:gd name="T30" fmla="*/ 900 w 2926"/>
                <a:gd name="T31" fmla="*/ 333 h 885"/>
                <a:gd name="T32" fmla="*/ 847 w 2926"/>
                <a:gd name="T33" fmla="*/ 266 h 885"/>
                <a:gd name="T34" fmla="*/ 843 w 2926"/>
                <a:gd name="T35" fmla="*/ 195 h 885"/>
                <a:gd name="T36" fmla="*/ 810 w 2926"/>
                <a:gd name="T37" fmla="*/ 233 h 885"/>
                <a:gd name="T38" fmla="*/ 780 w 2926"/>
                <a:gd name="T39" fmla="*/ 242 h 885"/>
                <a:gd name="T40" fmla="*/ 744 w 2926"/>
                <a:gd name="T41" fmla="*/ 325 h 885"/>
                <a:gd name="T42" fmla="*/ 777 w 2926"/>
                <a:gd name="T43" fmla="*/ 333 h 885"/>
                <a:gd name="T44" fmla="*/ 780 w 2926"/>
                <a:gd name="T45" fmla="*/ 492 h 885"/>
                <a:gd name="T46" fmla="*/ 772 w 2926"/>
                <a:gd name="T47" fmla="*/ 461 h 885"/>
                <a:gd name="T48" fmla="*/ 734 w 2926"/>
                <a:gd name="T49" fmla="*/ 402 h 885"/>
                <a:gd name="T50" fmla="*/ 644 w 2926"/>
                <a:gd name="T51" fmla="*/ 333 h 885"/>
                <a:gd name="T52" fmla="*/ 629 w 2926"/>
                <a:gd name="T53" fmla="*/ 385 h 885"/>
                <a:gd name="T54" fmla="*/ 518 w 2926"/>
                <a:gd name="T55" fmla="*/ 360 h 885"/>
                <a:gd name="T56" fmla="*/ 472 w 2926"/>
                <a:gd name="T57" fmla="*/ 375 h 885"/>
                <a:gd name="T58" fmla="*/ 420 w 2926"/>
                <a:gd name="T59" fmla="*/ 389 h 885"/>
                <a:gd name="T60" fmla="*/ 353 w 2926"/>
                <a:gd name="T61" fmla="*/ 333 h 885"/>
                <a:gd name="T62" fmla="*/ 309 w 2926"/>
                <a:gd name="T63" fmla="*/ 317 h 885"/>
                <a:gd name="T64" fmla="*/ 266 w 2926"/>
                <a:gd name="T65" fmla="*/ 312 h 885"/>
                <a:gd name="T66" fmla="*/ 234 w 2926"/>
                <a:gd name="T67" fmla="*/ 341 h 885"/>
                <a:gd name="T68" fmla="*/ 223 w 2926"/>
                <a:gd name="T69" fmla="*/ 368 h 885"/>
                <a:gd name="T70" fmla="*/ 182 w 2926"/>
                <a:gd name="T71" fmla="*/ 352 h 885"/>
                <a:gd name="T72" fmla="*/ 157 w 2926"/>
                <a:gd name="T73" fmla="*/ 385 h 885"/>
                <a:gd name="T74" fmla="*/ 166 w 2926"/>
                <a:gd name="T75" fmla="*/ 434 h 885"/>
                <a:gd name="T76" fmla="*/ 173 w 2926"/>
                <a:gd name="T77" fmla="*/ 510 h 885"/>
                <a:gd name="T78" fmla="*/ 127 w 2926"/>
                <a:gd name="T79" fmla="*/ 484 h 885"/>
                <a:gd name="T80" fmla="*/ 91 w 2926"/>
                <a:gd name="T81" fmla="*/ 434 h 885"/>
                <a:gd name="T82" fmla="*/ 99 w 2926"/>
                <a:gd name="T83" fmla="*/ 417 h 885"/>
                <a:gd name="T84" fmla="*/ 65 w 2926"/>
                <a:gd name="T85" fmla="*/ 375 h 885"/>
                <a:gd name="T86" fmla="*/ 32 w 2926"/>
                <a:gd name="T87" fmla="*/ 333 h 885"/>
                <a:gd name="T88" fmla="*/ 14 w 2926"/>
                <a:gd name="T89" fmla="*/ 283 h 885"/>
                <a:gd name="T90" fmla="*/ 14 w 2926"/>
                <a:gd name="T91" fmla="*/ 233 h 885"/>
                <a:gd name="T92" fmla="*/ 14 w 2926"/>
                <a:gd name="T93" fmla="*/ 160 h 885"/>
                <a:gd name="T94" fmla="*/ 5 w 2926"/>
                <a:gd name="T95" fmla="*/ 109 h 885"/>
                <a:gd name="T96" fmla="*/ 62 w 2926"/>
                <a:gd name="T97" fmla="*/ 141 h 885"/>
                <a:gd name="T98" fmla="*/ 62 w 2926"/>
                <a:gd name="T99" fmla="*/ 169 h 885"/>
                <a:gd name="T100" fmla="*/ 95 w 2926"/>
                <a:gd name="T101" fmla="*/ 141 h 885"/>
                <a:gd name="T102" fmla="*/ 110 w 2926"/>
                <a:gd name="T103" fmla="*/ 123 h 885"/>
                <a:gd name="T104" fmla="*/ 157 w 2926"/>
                <a:gd name="T105" fmla="*/ 116 h 885"/>
                <a:gd name="T106" fmla="*/ 190 w 2926"/>
                <a:gd name="T107" fmla="*/ 109 h 885"/>
                <a:gd name="T108" fmla="*/ 219 w 2926"/>
                <a:gd name="T109" fmla="*/ 86 h 885"/>
                <a:gd name="T110" fmla="*/ 242 w 2926"/>
                <a:gd name="T111" fmla="*/ 77 h 885"/>
                <a:gd name="T112" fmla="*/ 263 w 2926"/>
                <a:gd name="T113" fmla="*/ 141 h 885"/>
                <a:gd name="T114" fmla="*/ 257 w 2926"/>
                <a:gd name="T115" fmla="*/ 86 h 8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2926"/>
                <a:gd name="T175" fmla="*/ 0 h 885"/>
                <a:gd name="T176" fmla="*/ 2926 w 2926"/>
                <a:gd name="T177" fmla="*/ 885 h 8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2926" h="885">
                  <a:moveTo>
                    <a:pt x="773" y="98"/>
                  </a:moveTo>
                  <a:lnTo>
                    <a:pt x="789" y="131"/>
                  </a:lnTo>
                  <a:lnTo>
                    <a:pt x="841" y="146"/>
                  </a:lnTo>
                  <a:lnTo>
                    <a:pt x="789" y="115"/>
                  </a:lnTo>
                  <a:lnTo>
                    <a:pt x="800" y="98"/>
                  </a:lnTo>
                  <a:lnTo>
                    <a:pt x="889" y="115"/>
                  </a:lnTo>
                  <a:lnTo>
                    <a:pt x="900" y="115"/>
                  </a:lnTo>
                  <a:lnTo>
                    <a:pt x="862" y="98"/>
                  </a:lnTo>
                  <a:lnTo>
                    <a:pt x="841" y="86"/>
                  </a:lnTo>
                  <a:lnTo>
                    <a:pt x="940" y="71"/>
                  </a:lnTo>
                  <a:lnTo>
                    <a:pt x="917" y="60"/>
                  </a:lnTo>
                  <a:lnTo>
                    <a:pt x="940" y="46"/>
                  </a:lnTo>
                  <a:lnTo>
                    <a:pt x="1000" y="31"/>
                  </a:lnTo>
                  <a:lnTo>
                    <a:pt x="1100" y="31"/>
                  </a:lnTo>
                  <a:lnTo>
                    <a:pt x="1100" y="15"/>
                  </a:lnTo>
                  <a:lnTo>
                    <a:pt x="1132" y="0"/>
                  </a:lnTo>
                  <a:lnTo>
                    <a:pt x="1173" y="0"/>
                  </a:lnTo>
                  <a:lnTo>
                    <a:pt x="1200" y="15"/>
                  </a:lnTo>
                  <a:lnTo>
                    <a:pt x="1273" y="15"/>
                  </a:lnTo>
                  <a:lnTo>
                    <a:pt x="1332" y="31"/>
                  </a:lnTo>
                  <a:lnTo>
                    <a:pt x="1344" y="46"/>
                  </a:lnTo>
                  <a:lnTo>
                    <a:pt x="1273" y="86"/>
                  </a:lnTo>
                  <a:lnTo>
                    <a:pt x="1332" y="86"/>
                  </a:lnTo>
                  <a:lnTo>
                    <a:pt x="1321" y="71"/>
                  </a:lnTo>
                  <a:lnTo>
                    <a:pt x="1372" y="71"/>
                  </a:lnTo>
                  <a:lnTo>
                    <a:pt x="1332" y="60"/>
                  </a:lnTo>
                  <a:lnTo>
                    <a:pt x="1359" y="60"/>
                  </a:lnTo>
                  <a:lnTo>
                    <a:pt x="1388" y="86"/>
                  </a:lnTo>
                  <a:lnTo>
                    <a:pt x="1459" y="86"/>
                  </a:lnTo>
                  <a:lnTo>
                    <a:pt x="1472" y="86"/>
                  </a:lnTo>
                  <a:lnTo>
                    <a:pt x="1503" y="86"/>
                  </a:lnTo>
                  <a:lnTo>
                    <a:pt x="1559" y="86"/>
                  </a:lnTo>
                  <a:lnTo>
                    <a:pt x="1532" y="71"/>
                  </a:lnTo>
                  <a:lnTo>
                    <a:pt x="1632" y="86"/>
                  </a:lnTo>
                  <a:lnTo>
                    <a:pt x="1676" y="98"/>
                  </a:lnTo>
                  <a:lnTo>
                    <a:pt x="1676" y="115"/>
                  </a:lnTo>
                  <a:lnTo>
                    <a:pt x="1747" y="146"/>
                  </a:lnTo>
                  <a:lnTo>
                    <a:pt x="1747" y="131"/>
                  </a:lnTo>
                  <a:lnTo>
                    <a:pt x="1731" y="115"/>
                  </a:lnTo>
                  <a:lnTo>
                    <a:pt x="1791" y="131"/>
                  </a:lnTo>
                  <a:lnTo>
                    <a:pt x="1803" y="115"/>
                  </a:lnTo>
                  <a:lnTo>
                    <a:pt x="1875" y="131"/>
                  </a:lnTo>
                  <a:lnTo>
                    <a:pt x="1851" y="115"/>
                  </a:lnTo>
                  <a:lnTo>
                    <a:pt x="1851" y="98"/>
                  </a:lnTo>
                  <a:lnTo>
                    <a:pt x="2023" y="115"/>
                  </a:lnTo>
                  <a:lnTo>
                    <a:pt x="2102" y="146"/>
                  </a:lnTo>
                  <a:lnTo>
                    <a:pt x="2206" y="146"/>
                  </a:lnTo>
                  <a:lnTo>
                    <a:pt x="2246" y="159"/>
                  </a:lnTo>
                  <a:lnTo>
                    <a:pt x="2294" y="171"/>
                  </a:lnTo>
                  <a:lnTo>
                    <a:pt x="2405" y="171"/>
                  </a:lnTo>
                  <a:lnTo>
                    <a:pt x="2405" y="159"/>
                  </a:lnTo>
                  <a:lnTo>
                    <a:pt x="2434" y="159"/>
                  </a:lnTo>
                  <a:lnTo>
                    <a:pt x="2434" y="171"/>
                  </a:lnTo>
                  <a:lnTo>
                    <a:pt x="2423" y="171"/>
                  </a:lnTo>
                  <a:lnTo>
                    <a:pt x="2461" y="186"/>
                  </a:lnTo>
                  <a:lnTo>
                    <a:pt x="2478" y="186"/>
                  </a:lnTo>
                  <a:lnTo>
                    <a:pt x="2434" y="159"/>
                  </a:lnTo>
                  <a:lnTo>
                    <a:pt x="2546" y="159"/>
                  </a:lnTo>
                  <a:lnTo>
                    <a:pt x="2634" y="186"/>
                  </a:lnTo>
                  <a:lnTo>
                    <a:pt x="2805" y="230"/>
                  </a:lnTo>
                  <a:lnTo>
                    <a:pt x="2849" y="230"/>
                  </a:lnTo>
                  <a:lnTo>
                    <a:pt x="2926" y="242"/>
                  </a:lnTo>
                  <a:lnTo>
                    <a:pt x="2926" y="257"/>
                  </a:lnTo>
                  <a:lnTo>
                    <a:pt x="2893" y="257"/>
                  </a:lnTo>
                  <a:lnTo>
                    <a:pt x="2926" y="286"/>
                  </a:lnTo>
                  <a:lnTo>
                    <a:pt x="2837" y="271"/>
                  </a:lnTo>
                  <a:lnTo>
                    <a:pt x="2778" y="257"/>
                  </a:lnTo>
                  <a:lnTo>
                    <a:pt x="2749" y="242"/>
                  </a:lnTo>
                  <a:lnTo>
                    <a:pt x="2738" y="257"/>
                  </a:lnTo>
                  <a:lnTo>
                    <a:pt x="2764" y="257"/>
                  </a:lnTo>
                  <a:lnTo>
                    <a:pt x="2764" y="271"/>
                  </a:lnTo>
                  <a:lnTo>
                    <a:pt x="2764" y="286"/>
                  </a:lnTo>
                  <a:lnTo>
                    <a:pt x="2738" y="286"/>
                  </a:lnTo>
                  <a:lnTo>
                    <a:pt x="2837" y="330"/>
                  </a:lnTo>
                  <a:lnTo>
                    <a:pt x="2837" y="342"/>
                  </a:lnTo>
                  <a:lnTo>
                    <a:pt x="2793" y="330"/>
                  </a:lnTo>
                  <a:lnTo>
                    <a:pt x="2778" y="342"/>
                  </a:lnTo>
                  <a:lnTo>
                    <a:pt x="2738" y="382"/>
                  </a:lnTo>
                  <a:lnTo>
                    <a:pt x="2749" y="397"/>
                  </a:lnTo>
                  <a:lnTo>
                    <a:pt x="2693" y="382"/>
                  </a:lnTo>
                  <a:lnTo>
                    <a:pt x="2678" y="382"/>
                  </a:lnTo>
                  <a:lnTo>
                    <a:pt x="2678" y="397"/>
                  </a:lnTo>
                  <a:lnTo>
                    <a:pt x="2649" y="382"/>
                  </a:lnTo>
                  <a:lnTo>
                    <a:pt x="2634" y="397"/>
                  </a:lnTo>
                  <a:lnTo>
                    <a:pt x="2620" y="397"/>
                  </a:lnTo>
                  <a:lnTo>
                    <a:pt x="2634" y="413"/>
                  </a:lnTo>
                  <a:lnTo>
                    <a:pt x="2634" y="442"/>
                  </a:lnTo>
                  <a:lnTo>
                    <a:pt x="2649" y="453"/>
                  </a:lnTo>
                  <a:lnTo>
                    <a:pt x="2665" y="453"/>
                  </a:lnTo>
                  <a:lnTo>
                    <a:pt x="2678" y="470"/>
                  </a:lnTo>
                  <a:lnTo>
                    <a:pt x="2705" y="482"/>
                  </a:lnTo>
                  <a:lnTo>
                    <a:pt x="2693" y="501"/>
                  </a:lnTo>
                  <a:lnTo>
                    <a:pt x="2720" y="530"/>
                  </a:lnTo>
                  <a:lnTo>
                    <a:pt x="2693" y="542"/>
                  </a:lnTo>
                  <a:lnTo>
                    <a:pt x="2720" y="568"/>
                  </a:lnTo>
                  <a:lnTo>
                    <a:pt x="2705" y="568"/>
                  </a:lnTo>
                  <a:lnTo>
                    <a:pt x="2705" y="613"/>
                  </a:lnTo>
                  <a:lnTo>
                    <a:pt x="2705" y="626"/>
                  </a:lnTo>
                  <a:lnTo>
                    <a:pt x="2578" y="513"/>
                  </a:lnTo>
                  <a:lnTo>
                    <a:pt x="2546" y="470"/>
                  </a:lnTo>
                  <a:lnTo>
                    <a:pt x="2565" y="470"/>
                  </a:lnTo>
                  <a:lnTo>
                    <a:pt x="2546" y="453"/>
                  </a:lnTo>
                  <a:lnTo>
                    <a:pt x="2565" y="442"/>
                  </a:lnTo>
                  <a:lnTo>
                    <a:pt x="2578" y="382"/>
                  </a:lnTo>
                  <a:lnTo>
                    <a:pt x="2594" y="371"/>
                  </a:lnTo>
                  <a:lnTo>
                    <a:pt x="2565" y="342"/>
                  </a:lnTo>
                  <a:lnTo>
                    <a:pt x="2565" y="330"/>
                  </a:lnTo>
                  <a:lnTo>
                    <a:pt x="2534" y="330"/>
                  </a:lnTo>
                  <a:lnTo>
                    <a:pt x="2546" y="357"/>
                  </a:lnTo>
                  <a:lnTo>
                    <a:pt x="2534" y="382"/>
                  </a:lnTo>
                  <a:lnTo>
                    <a:pt x="2505" y="371"/>
                  </a:lnTo>
                  <a:lnTo>
                    <a:pt x="2505" y="357"/>
                  </a:lnTo>
                  <a:lnTo>
                    <a:pt x="2446" y="357"/>
                  </a:lnTo>
                  <a:lnTo>
                    <a:pt x="2434" y="397"/>
                  </a:lnTo>
                  <a:lnTo>
                    <a:pt x="2446" y="413"/>
                  </a:lnTo>
                  <a:lnTo>
                    <a:pt x="2478" y="413"/>
                  </a:lnTo>
                  <a:lnTo>
                    <a:pt x="2405" y="430"/>
                  </a:lnTo>
                  <a:lnTo>
                    <a:pt x="2394" y="397"/>
                  </a:lnTo>
                  <a:lnTo>
                    <a:pt x="2346" y="397"/>
                  </a:lnTo>
                  <a:lnTo>
                    <a:pt x="2346" y="413"/>
                  </a:lnTo>
                  <a:lnTo>
                    <a:pt x="2246" y="413"/>
                  </a:lnTo>
                  <a:lnTo>
                    <a:pt x="2223" y="413"/>
                  </a:lnTo>
                  <a:lnTo>
                    <a:pt x="2206" y="501"/>
                  </a:lnTo>
                  <a:lnTo>
                    <a:pt x="2175" y="530"/>
                  </a:lnTo>
                  <a:lnTo>
                    <a:pt x="2223" y="530"/>
                  </a:lnTo>
                  <a:lnTo>
                    <a:pt x="2235" y="553"/>
                  </a:lnTo>
                  <a:lnTo>
                    <a:pt x="2235" y="542"/>
                  </a:lnTo>
                  <a:lnTo>
                    <a:pt x="2246" y="542"/>
                  </a:lnTo>
                  <a:lnTo>
                    <a:pt x="2246" y="553"/>
                  </a:lnTo>
                  <a:lnTo>
                    <a:pt x="2261" y="553"/>
                  </a:lnTo>
                  <a:lnTo>
                    <a:pt x="2275" y="542"/>
                  </a:lnTo>
                  <a:lnTo>
                    <a:pt x="2334" y="568"/>
                  </a:lnTo>
                  <a:lnTo>
                    <a:pt x="2361" y="626"/>
                  </a:lnTo>
                  <a:lnTo>
                    <a:pt x="2405" y="686"/>
                  </a:lnTo>
                  <a:lnTo>
                    <a:pt x="2405" y="764"/>
                  </a:lnTo>
                  <a:lnTo>
                    <a:pt x="2375" y="797"/>
                  </a:lnTo>
                  <a:lnTo>
                    <a:pt x="2375" y="824"/>
                  </a:lnTo>
                  <a:lnTo>
                    <a:pt x="2346" y="837"/>
                  </a:lnTo>
                  <a:lnTo>
                    <a:pt x="2323" y="824"/>
                  </a:lnTo>
                  <a:lnTo>
                    <a:pt x="2306" y="837"/>
                  </a:lnTo>
                  <a:lnTo>
                    <a:pt x="2306" y="824"/>
                  </a:lnTo>
                  <a:lnTo>
                    <a:pt x="2275" y="785"/>
                  </a:lnTo>
                  <a:lnTo>
                    <a:pt x="2294" y="764"/>
                  </a:lnTo>
                  <a:lnTo>
                    <a:pt x="2323" y="785"/>
                  </a:lnTo>
                  <a:lnTo>
                    <a:pt x="2306" y="724"/>
                  </a:lnTo>
                  <a:lnTo>
                    <a:pt x="2306" y="712"/>
                  </a:lnTo>
                  <a:lnTo>
                    <a:pt x="2294" y="686"/>
                  </a:lnTo>
                  <a:lnTo>
                    <a:pt x="2246" y="712"/>
                  </a:lnTo>
                  <a:lnTo>
                    <a:pt x="2235" y="712"/>
                  </a:lnTo>
                  <a:lnTo>
                    <a:pt x="2206" y="686"/>
                  </a:lnTo>
                  <a:lnTo>
                    <a:pt x="2162" y="664"/>
                  </a:lnTo>
                  <a:lnTo>
                    <a:pt x="2123" y="653"/>
                  </a:lnTo>
                  <a:lnTo>
                    <a:pt x="2091" y="626"/>
                  </a:lnTo>
                  <a:lnTo>
                    <a:pt x="2035" y="568"/>
                  </a:lnTo>
                  <a:lnTo>
                    <a:pt x="1975" y="553"/>
                  </a:lnTo>
                  <a:lnTo>
                    <a:pt x="1935" y="568"/>
                  </a:lnTo>
                  <a:lnTo>
                    <a:pt x="1920" y="582"/>
                  </a:lnTo>
                  <a:lnTo>
                    <a:pt x="1950" y="601"/>
                  </a:lnTo>
                  <a:lnTo>
                    <a:pt x="1935" y="613"/>
                  </a:lnTo>
                  <a:lnTo>
                    <a:pt x="1950" y="641"/>
                  </a:lnTo>
                  <a:lnTo>
                    <a:pt x="1920" y="653"/>
                  </a:lnTo>
                  <a:lnTo>
                    <a:pt x="1891" y="653"/>
                  </a:lnTo>
                  <a:lnTo>
                    <a:pt x="1851" y="641"/>
                  </a:lnTo>
                  <a:lnTo>
                    <a:pt x="1820" y="653"/>
                  </a:lnTo>
                  <a:lnTo>
                    <a:pt x="1762" y="664"/>
                  </a:lnTo>
                  <a:lnTo>
                    <a:pt x="1659" y="641"/>
                  </a:lnTo>
                  <a:lnTo>
                    <a:pt x="1603" y="641"/>
                  </a:lnTo>
                  <a:lnTo>
                    <a:pt x="1559" y="613"/>
                  </a:lnTo>
                  <a:lnTo>
                    <a:pt x="1503" y="601"/>
                  </a:lnTo>
                  <a:lnTo>
                    <a:pt x="1491" y="613"/>
                  </a:lnTo>
                  <a:lnTo>
                    <a:pt x="1503" y="626"/>
                  </a:lnTo>
                  <a:lnTo>
                    <a:pt x="1503" y="653"/>
                  </a:lnTo>
                  <a:lnTo>
                    <a:pt x="1443" y="653"/>
                  </a:lnTo>
                  <a:lnTo>
                    <a:pt x="1420" y="641"/>
                  </a:lnTo>
                  <a:lnTo>
                    <a:pt x="1372" y="626"/>
                  </a:lnTo>
                  <a:lnTo>
                    <a:pt x="1299" y="664"/>
                  </a:lnTo>
                  <a:lnTo>
                    <a:pt x="1288" y="686"/>
                  </a:lnTo>
                  <a:lnTo>
                    <a:pt x="1288" y="664"/>
                  </a:lnTo>
                  <a:lnTo>
                    <a:pt x="1273" y="653"/>
                  </a:lnTo>
                  <a:lnTo>
                    <a:pt x="1261" y="664"/>
                  </a:lnTo>
                  <a:lnTo>
                    <a:pt x="1244" y="653"/>
                  </a:lnTo>
                  <a:lnTo>
                    <a:pt x="1188" y="626"/>
                  </a:lnTo>
                  <a:lnTo>
                    <a:pt x="1144" y="626"/>
                  </a:lnTo>
                  <a:lnTo>
                    <a:pt x="1132" y="613"/>
                  </a:lnTo>
                  <a:lnTo>
                    <a:pt x="1117" y="626"/>
                  </a:lnTo>
                  <a:lnTo>
                    <a:pt x="1061" y="568"/>
                  </a:lnTo>
                  <a:lnTo>
                    <a:pt x="1017" y="542"/>
                  </a:lnTo>
                  <a:lnTo>
                    <a:pt x="1000" y="542"/>
                  </a:lnTo>
                  <a:lnTo>
                    <a:pt x="973" y="553"/>
                  </a:lnTo>
                  <a:lnTo>
                    <a:pt x="962" y="553"/>
                  </a:lnTo>
                  <a:lnTo>
                    <a:pt x="962" y="542"/>
                  </a:lnTo>
                  <a:lnTo>
                    <a:pt x="929" y="542"/>
                  </a:lnTo>
                  <a:lnTo>
                    <a:pt x="900" y="542"/>
                  </a:lnTo>
                  <a:lnTo>
                    <a:pt x="900" y="530"/>
                  </a:lnTo>
                  <a:lnTo>
                    <a:pt x="889" y="513"/>
                  </a:lnTo>
                  <a:lnTo>
                    <a:pt x="841" y="513"/>
                  </a:lnTo>
                  <a:lnTo>
                    <a:pt x="841" y="530"/>
                  </a:lnTo>
                  <a:lnTo>
                    <a:pt x="800" y="530"/>
                  </a:lnTo>
                  <a:lnTo>
                    <a:pt x="729" y="542"/>
                  </a:lnTo>
                  <a:lnTo>
                    <a:pt x="700" y="542"/>
                  </a:lnTo>
                  <a:lnTo>
                    <a:pt x="700" y="553"/>
                  </a:lnTo>
                  <a:lnTo>
                    <a:pt x="718" y="553"/>
                  </a:lnTo>
                  <a:lnTo>
                    <a:pt x="718" y="568"/>
                  </a:lnTo>
                  <a:lnTo>
                    <a:pt x="700" y="582"/>
                  </a:lnTo>
                  <a:lnTo>
                    <a:pt x="718" y="582"/>
                  </a:lnTo>
                  <a:lnTo>
                    <a:pt x="700" y="601"/>
                  </a:lnTo>
                  <a:lnTo>
                    <a:pt x="741" y="613"/>
                  </a:lnTo>
                  <a:lnTo>
                    <a:pt x="729" y="626"/>
                  </a:lnTo>
                  <a:lnTo>
                    <a:pt x="700" y="626"/>
                  </a:lnTo>
                  <a:lnTo>
                    <a:pt x="670" y="626"/>
                  </a:lnTo>
                  <a:lnTo>
                    <a:pt x="641" y="626"/>
                  </a:lnTo>
                  <a:lnTo>
                    <a:pt x="618" y="626"/>
                  </a:lnTo>
                  <a:lnTo>
                    <a:pt x="601" y="626"/>
                  </a:lnTo>
                  <a:lnTo>
                    <a:pt x="601" y="641"/>
                  </a:lnTo>
                  <a:lnTo>
                    <a:pt x="570" y="613"/>
                  </a:lnTo>
                  <a:lnTo>
                    <a:pt x="545" y="601"/>
                  </a:lnTo>
                  <a:lnTo>
                    <a:pt x="530" y="613"/>
                  </a:lnTo>
                  <a:lnTo>
                    <a:pt x="518" y="613"/>
                  </a:lnTo>
                  <a:lnTo>
                    <a:pt x="485" y="626"/>
                  </a:lnTo>
                  <a:lnTo>
                    <a:pt x="470" y="626"/>
                  </a:lnTo>
                  <a:lnTo>
                    <a:pt x="485" y="653"/>
                  </a:lnTo>
                  <a:lnTo>
                    <a:pt x="470" y="653"/>
                  </a:lnTo>
                  <a:lnTo>
                    <a:pt x="458" y="641"/>
                  </a:lnTo>
                  <a:lnTo>
                    <a:pt x="445" y="686"/>
                  </a:lnTo>
                  <a:lnTo>
                    <a:pt x="458" y="697"/>
                  </a:lnTo>
                  <a:lnTo>
                    <a:pt x="458" y="712"/>
                  </a:lnTo>
                  <a:lnTo>
                    <a:pt x="485" y="712"/>
                  </a:lnTo>
                  <a:lnTo>
                    <a:pt x="497" y="741"/>
                  </a:lnTo>
                  <a:lnTo>
                    <a:pt x="485" y="753"/>
                  </a:lnTo>
                  <a:lnTo>
                    <a:pt x="470" y="753"/>
                  </a:lnTo>
                  <a:lnTo>
                    <a:pt x="458" y="785"/>
                  </a:lnTo>
                  <a:lnTo>
                    <a:pt x="485" y="812"/>
                  </a:lnTo>
                  <a:lnTo>
                    <a:pt x="485" y="837"/>
                  </a:lnTo>
                  <a:lnTo>
                    <a:pt x="518" y="868"/>
                  </a:lnTo>
                  <a:lnTo>
                    <a:pt x="497" y="885"/>
                  </a:lnTo>
                  <a:lnTo>
                    <a:pt x="485" y="885"/>
                  </a:lnTo>
                  <a:lnTo>
                    <a:pt x="470" y="868"/>
                  </a:lnTo>
                  <a:lnTo>
                    <a:pt x="445" y="837"/>
                  </a:lnTo>
                  <a:lnTo>
                    <a:pt x="418" y="837"/>
                  </a:lnTo>
                  <a:lnTo>
                    <a:pt x="386" y="824"/>
                  </a:lnTo>
                  <a:lnTo>
                    <a:pt x="330" y="824"/>
                  </a:lnTo>
                  <a:lnTo>
                    <a:pt x="259" y="785"/>
                  </a:lnTo>
                  <a:lnTo>
                    <a:pt x="245" y="785"/>
                  </a:lnTo>
                  <a:lnTo>
                    <a:pt x="245" y="764"/>
                  </a:lnTo>
                  <a:lnTo>
                    <a:pt x="259" y="764"/>
                  </a:lnTo>
                  <a:lnTo>
                    <a:pt x="270" y="741"/>
                  </a:lnTo>
                  <a:lnTo>
                    <a:pt x="259" y="741"/>
                  </a:lnTo>
                  <a:lnTo>
                    <a:pt x="297" y="724"/>
                  </a:lnTo>
                  <a:lnTo>
                    <a:pt x="270" y="724"/>
                  </a:lnTo>
                  <a:lnTo>
                    <a:pt x="270" y="712"/>
                  </a:lnTo>
                  <a:lnTo>
                    <a:pt x="286" y="697"/>
                  </a:lnTo>
                  <a:lnTo>
                    <a:pt x="297" y="712"/>
                  </a:lnTo>
                  <a:lnTo>
                    <a:pt x="297" y="686"/>
                  </a:lnTo>
                  <a:lnTo>
                    <a:pt x="297" y="664"/>
                  </a:lnTo>
                  <a:lnTo>
                    <a:pt x="297" y="653"/>
                  </a:lnTo>
                  <a:lnTo>
                    <a:pt x="259" y="653"/>
                  </a:lnTo>
                  <a:lnTo>
                    <a:pt x="245" y="641"/>
                  </a:lnTo>
                  <a:lnTo>
                    <a:pt x="197" y="641"/>
                  </a:lnTo>
                  <a:lnTo>
                    <a:pt x="186" y="613"/>
                  </a:lnTo>
                  <a:lnTo>
                    <a:pt x="170" y="613"/>
                  </a:lnTo>
                  <a:lnTo>
                    <a:pt x="170" y="601"/>
                  </a:lnTo>
                  <a:lnTo>
                    <a:pt x="159" y="582"/>
                  </a:lnTo>
                  <a:lnTo>
                    <a:pt x="115" y="601"/>
                  </a:lnTo>
                  <a:lnTo>
                    <a:pt x="98" y="568"/>
                  </a:lnTo>
                  <a:lnTo>
                    <a:pt x="126" y="568"/>
                  </a:lnTo>
                  <a:lnTo>
                    <a:pt x="126" y="553"/>
                  </a:lnTo>
                  <a:lnTo>
                    <a:pt x="115" y="553"/>
                  </a:lnTo>
                  <a:lnTo>
                    <a:pt x="98" y="530"/>
                  </a:lnTo>
                  <a:lnTo>
                    <a:pt x="86" y="501"/>
                  </a:lnTo>
                  <a:lnTo>
                    <a:pt x="42" y="482"/>
                  </a:lnTo>
                  <a:lnTo>
                    <a:pt x="15" y="453"/>
                  </a:lnTo>
                  <a:lnTo>
                    <a:pt x="15" y="442"/>
                  </a:lnTo>
                  <a:lnTo>
                    <a:pt x="0" y="430"/>
                  </a:lnTo>
                  <a:lnTo>
                    <a:pt x="15" y="413"/>
                  </a:lnTo>
                  <a:lnTo>
                    <a:pt x="26" y="413"/>
                  </a:lnTo>
                  <a:lnTo>
                    <a:pt x="42" y="397"/>
                  </a:lnTo>
                  <a:lnTo>
                    <a:pt x="26" y="382"/>
                  </a:lnTo>
                  <a:lnTo>
                    <a:pt x="15" y="382"/>
                  </a:lnTo>
                  <a:lnTo>
                    <a:pt x="71" y="330"/>
                  </a:lnTo>
                  <a:lnTo>
                    <a:pt x="59" y="298"/>
                  </a:lnTo>
                  <a:lnTo>
                    <a:pt x="59" y="286"/>
                  </a:lnTo>
                  <a:lnTo>
                    <a:pt x="42" y="271"/>
                  </a:lnTo>
                  <a:lnTo>
                    <a:pt x="42" y="257"/>
                  </a:lnTo>
                  <a:lnTo>
                    <a:pt x="26" y="230"/>
                  </a:lnTo>
                  <a:lnTo>
                    <a:pt x="26" y="211"/>
                  </a:lnTo>
                  <a:lnTo>
                    <a:pt x="0" y="198"/>
                  </a:lnTo>
                  <a:lnTo>
                    <a:pt x="0" y="186"/>
                  </a:lnTo>
                  <a:lnTo>
                    <a:pt x="15" y="186"/>
                  </a:lnTo>
                  <a:lnTo>
                    <a:pt x="42" y="171"/>
                  </a:lnTo>
                  <a:lnTo>
                    <a:pt x="71" y="159"/>
                  </a:lnTo>
                  <a:lnTo>
                    <a:pt x="146" y="186"/>
                  </a:lnTo>
                  <a:lnTo>
                    <a:pt x="226" y="211"/>
                  </a:lnTo>
                  <a:lnTo>
                    <a:pt x="245" y="230"/>
                  </a:lnTo>
                  <a:lnTo>
                    <a:pt x="186" y="242"/>
                  </a:lnTo>
                  <a:lnTo>
                    <a:pt x="71" y="230"/>
                  </a:lnTo>
                  <a:lnTo>
                    <a:pt x="126" y="257"/>
                  </a:lnTo>
                  <a:lnTo>
                    <a:pt x="126" y="286"/>
                  </a:lnTo>
                  <a:lnTo>
                    <a:pt x="170" y="298"/>
                  </a:lnTo>
                  <a:lnTo>
                    <a:pt x="197" y="298"/>
                  </a:lnTo>
                  <a:lnTo>
                    <a:pt x="186" y="286"/>
                  </a:lnTo>
                  <a:lnTo>
                    <a:pt x="159" y="271"/>
                  </a:lnTo>
                  <a:lnTo>
                    <a:pt x="170" y="271"/>
                  </a:lnTo>
                  <a:lnTo>
                    <a:pt x="245" y="286"/>
                  </a:lnTo>
                  <a:lnTo>
                    <a:pt x="215" y="257"/>
                  </a:lnTo>
                  <a:lnTo>
                    <a:pt x="259" y="242"/>
                  </a:lnTo>
                  <a:lnTo>
                    <a:pt x="286" y="242"/>
                  </a:lnTo>
                  <a:lnTo>
                    <a:pt x="297" y="242"/>
                  </a:lnTo>
                  <a:lnTo>
                    <a:pt x="286" y="230"/>
                  </a:lnTo>
                  <a:lnTo>
                    <a:pt x="286" y="198"/>
                  </a:lnTo>
                  <a:lnTo>
                    <a:pt x="259" y="186"/>
                  </a:lnTo>
                  <a:lnTo>
                    <a:pt x="314" y="198"/>
                  </a:lnTo>
                  <a:lnTo>
                    <a:pt x="330" y="211"/>
                  </a:lnTo>
                  <a:lnTo>
                    <a:pt x="297" y="211"/>
                  </a:lnTo>
                  <a:lnTo>
                    <a:pt x="345" y="230"/>
                  </a:lnTo>
                  <a:lnTo>
                    <a:pt x="359" y="230"/>
                  </a:lnTo>
                  <a:lnTo>
                    <a:pt x="359" y="211"/>
                  </a:lnTo>
                  <a:lnTo>
                    <a:pt x="445" y="186"/>
                  </a:lnTo>
                  <a:lnTo>
                    <a:pt x="470" y="198"/>
                  </a:lnTo>
                  <a:lnTo>
                    <a:pt x="470" y="186"/>
                  </a:lnTo>
                  <a:lnTo>
                    <a:pt x="530" y="186"/>
                  </a:lnTo>
                  <a:lnTo>
                    <a:pt x="545" y="198"/>
                  </a:lnTo>
                  <a:lnTo>
                    <a:pt x="558" y="198"/>
                  </a:lnTo>
                  <a:lnTo>
                    <a:pt x="545" y="186"/>
                  </a:lnTo>
                  <a:lnTo>
                    <a:pt x="570" y="186"/>
                  </a:lnTo>
                  <a:lnTo>
                    <a:pt x="518" y="159"/>
                  </a:lnTo>
                  <a:lnTo>
                    <a:pt x="518" y="146"/>
                  </a:lnTo>
                  <a:lnTo>
                    <a:pt x="700" y="198"/>
                  </a:lnTo>
                  <a:lnTo>
                    <a:pt x="718" y="186"/>
                  </a:lnTo>
                  <a:lnTo>
                    <a:pt x="658" y="171"/>
                  </a:lnTo>
                  <a:lnTo>
                    <a:pt x="658" y="146"/>
                  </a:lnTo>
                  <a:lnTo>
                    <a:pt x="641" y="131"/>
                  </a:lnTo>
                  <a:lnTo>
                    <a:pt x="670" y="86"/>
                  </a:lnTo>
                  <a:lnTo>
                    <a:pt x="689" y="86"/>
                  </a:lnTo>
                  <a:lnTo>
                    <a:pt x="700" y="86"/>
                  </a:lnTo>
                  <a:lnTo>
                    <a:pt x="729" y="98"/>
                  </a:lnTo>
                  <a:lnTo>
                    <a:pt x="729" y="131"/>
                  </a:lnTo>
                  <a:lnTo>
                    <a:pt x="741" y="131"/>
                  </a:lnTo>
                  <a:lnTo>
                    <a:pt x="773" y="186"/>
                  </a:lnTo>
                  <a:lnTo>
                    <a:pt x="789" y="186"/>
                  </a:lnTo>
                  <a:lnTo>
                    <a:pt x="789" y="211"/>
                  </a:lnTo>
                  <a:lnTo>
                    <a:pt x="758" y="230"/>
                  </a:lnTo>
                  <a:lnTo>
                    <a:pt x="789" y="242"/>
                  </a:lnTo>
                  <a:lnTo>
                    <a:pt x="818" y="230"/>
                  </a:lnTo>
                  <a:lnTo>
                    <a:pt x="829" y="211"/>
                  </a:lnTo>
                  <a:lnTo>
                    <a:pt x="800" y="186"/>
                  </a:lnTo>
                  <a:lnTo>
                    <a:pt x="789" y="186"/>
                  </a:lnTo>
                  <a:lnTo>
                    <a:pt x="773" y="171"/>
                  </a:lnTo>
                  <a:lnTo>
                    <a:pt x="773" y="146"/>
                  </a:lnTo>
                  <a:lnTo>
                    <a:pt x="741" y="131"/>
                  </a:lnTo>
                  <a:lnTo>
                    <a:pt x="773" y="98"/>
                  </a:lnTo>
                  <a:close/>
                </a:path>
              </a:pathLst>
            </a:custGeom>
            <a:solidFill>
              <a:srgbClr val="FFCC99">
                <a:alpha val="70195"/>
              </a:srgbClr>
            </a:solidFill>
            <a:ln w="0">
              <a:solidFill>
                <a:schemeClr val="tx1"/>
              </a:solidFill>
              <a:round/>
              <a:headEnd/>
              <a:tailEnd/>
            </a:ln>
          </p:spPr>
          <p:txBody>
            <a:bodyPr/>
            <a:lstStyle/>
            <a:p>
              <a:endParaRPr lang="it-IT"/>
            </a:p>
          </p:txBody>
        </p:sp>
        <p:sp>
          <p:nvSpPr>
            <p:cNvPr id="9254" name="Freeform 9"/>
            <p:cNvSpPr>
              <a:spLocks/>
            </p:cNvSpPr>
            <p:nvPr/>
          </p:nvSpPr>
          <p:spPr bwMode="auto">
            <a:xfrm>
              <a:off x="3185" y="2254"/>
              <a:ext cx="53" cy="43"/>
            </a:xfrm>
            <a:custGeom>
              <a:avLst/>
              <a:gdLst>
                <a:gd name="T0" fmla="*/ 0 w 60"/>
                <a:gd name="T1" fmla="*/ 0 h 46"/>
                <a:gd name="T2" fmla="*/ 10 w 60"/>
                <a:gd name="T3" fmla="*/ 0 h 46"/>
                <a:gd name="T4" fmla="*/ 10 w 60"/>
                <a:gd name="T5" fmla="*/ 8 h 46"/>
                <a:gd name="T6" fmla="*/ 23 w 60"/>
                <a:gd name="T7" fmla="*/ 8 h 46"/>
                <a:gd name="T8" fmla="*/ 23 w 60"/>
                <a:gd name="T9" fmla="*/ 18 h 46"/>
                <a:gd name="T10" fmla="*/ 10 w 60"/>
                <a:gd name="T11" fmla="*/ 27 h 46"/>
                <a:gd name="T12" fmla="*/ 0 w 60"/>
                <a:gd name="T13" fmla="*/ 0 h 46"/>
                <a:gd name="T14" fmla="*/ 0 60000 65536"/>
                <a:gd name="T15" fmla="*/ 0 60000 65536"/>
                <a:gd name="T16" fmla="*/ 0 60000 65536"/>
                <a:gd name="T17" fmla="*/ 0 60000 65536"/>
                <a:gd name="T18" fmla="*/ 0 60000 65536"/>
                <a:gd name="T19" fmla="*/ 0 60000 65536"/>
                <a:gd name="T20" fmla="*/ 0 60000 65536"/>
                <a:gd name="T21" fmla="*/ 0 w 60"/>
                <a:gd name="T22" fmla="*/ 0 h 46"/>
                <a:gd name="T23" fmla="*/ 60 w 60"/>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46">
                  <a:moveTo>
                    <a:pt x="0" y="0"/>
                  </a:moveTo>
                  <a:lnTo>
                    <a:pt x="27" y="0"/>
                  </a:lnTo>
                  <a:lnTo>
                    <a:pt x="27" y="16"/>
                  </a:lnTo>
                  <a:lnTo>
                    <a:pt x="60" y="16"/>
                  </a:lnTo>
                  <a:lnTo>
                    <a:pt x="60" y="29"/>
                  </a:lnTo>
                  <a:lnTo>
                    <a:pt x="27" y="46"/>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255" name="Freeform 10"/>
            <p:cNvSpPr>
              <a:spLocks/>
            </p:cNvSpPr>
            <p:nvPr/>
          </p:nvSpPr>
          <p:spPr bwMode="auto">
            <a:xfrm>
              <a:off x="3576" y="2598"/>
              <a:ext cx="61" cy="82"/>
            </a:xfrm>
            <a:custGeom>
              <a:avLst/>
              <a:gdLst>
                <a:gd name="T0" fmla="*/ 0 w 71"/>
                <a:gd name="T1" fmla="*/ 47 h 86"/>
                <a:gd name="T2" fmla="*/ 3 w 71"/>
                <a:gd name="T3" fmla="*/ 11 h 86"/>
                <a:gd name="T4" fmla="*/ 11 w 71"/>
                <a:gd name="T5" fmla="*/ 0 h 86"/>
                <a:gd name="T6" fmla="*/ 17 w 71"/>
                <a:gd name="T7" fmla="*/ 11 h 86"/>
                <a:gd name="T8" fmla="*/ 21 w 71"/>
                <a:gd name="T9" fmla="*/ 23 h 86"/>
                <a:gd name="T10" fmla="*/ 11 w 71"/>
                <a:gd name="T11" fmla="*/ 47 h 86"/>
                <a:gd name="T12" fmla="*/ 17 w 71"/>
                <a:gd name="T13" fmla="*/ 47 h 86"/>
                <a:gd name="T14" fmla="*/ 11 w 71"/>
                <a:gd name="T15" fmla="*/ 59 h 86"/>
                <a:gd name="T16" fmla="*/ 3 w 71"/>
                <a:gd name="T17" fmla="*/ 47 h 86"/>
                <a:gd name="T18" fmla="*/ 3 w 71"/>
                <a:gd name="T19" fmla="*/ 59 h 86"/>
                <a:gd name="T20" fmla="*/ 0 w 71"/>
                <a:gd name="T21" fmla="*/ 47 h 8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86"/>
                <a:gd name="T35" fmla="*/ 71 w 71"/>
                <a:gd name="T36" fmla="*/ 86 h 8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86">
                  <a:moveTo>
                    <a:pt x="0" y="69"/>
                  </a:moveTo>
                  <a:lnTo>
                    <a:pt x="11" y="19"/>
                  </a:lnTo>
                  <a:lnTo>
                    <a:pt x="38" y="0"/>
                  </a:lnTo>
                  <a:lnTo>
                    <a:pt x="57" y="19"/>
                  </a:lnTo>
                  <a:lnTo>
                    <a:pt x="71" y="31"/>
                  </a:lnTo>
                  <a:lnTo>
                    <a:pt x="38" y="69"/>
                  </a:lnTo>
                  <a:lnTo>
                    <a:pt x="57" y="69"/>
                  </a:lnTo>
                  <a:lnTo>
                    <a:pt x="38" y="86"/>
                  </a:lnTo>
                  <a:lnTo>
                    <a:pt x="11" y="69"/>
                  </a:lnTo>
                  <a:lnTo>
                    <a:pt x="11" y="86"/>
                  </a:lnTo>
                  <a:lnTo>
                    <a:pt x="0" y="69"/>
                  </a:lnTo>
                  <a:close/>
                </a:path>
              </a:pathLst>
            </a:custGeom>
            <a:solidFill>
              <a:srgbClr val="FFCC99">
                <a:alpha val="70195"/>
              </a:srgbClr>
            </a:solidFill>
            <a:ln w="0">
              <a:solidFill>
                <a:schemeClr val="tx1"/>
              </a:solidFill>
              <a:round/>
              <a:headEnd/>
              <a:tailEnd/>
            </a:ln>
          </p:spPr>
          <p:txBody>
            <a:bodyPr/>
            <a:lstStyle/>
            <a:p>
              <a:endParaRPr lang="it-IT"/>
            </a:p>
          </p:txBody>
        </p:sp>
        <p:sp>
          <p:nvSpPr>
            <p:cNvPr id="9256" name="Freeform 11"/>
            <p:cNvSpPr>
              <a:spLocks/>
            </p:cNvSpPr>
            <p:nvPr/>
          </p:nvSpPr>
          <p:spPr bwMode="auto">
            <a:xfrm>
              <a:off x="3523" y="2691"/>
              <a:ext cx="41" cy="133"/>
            </a:xfrm>
            <a:custGeom>
              <a:avLst/>
              <a:gdLst>
                <a:gd name="T0" fmla="*/ 0 w 46"/>
                <a:gd name="T1" fmla="*/ 43 h 142"/>
                <a:gd name="T2" fmla="*/ 0 w 46"/>
                <a:gd name="T3" fmla="*/ 7 h 142"/>
                <a:gd name="T4" fmla="*/ 0 w 46"/>
                <a:gd name="T5" fmla="*/ 0 h 142"/>
                <a:gd name="T6" fmla="*/ 13 w 46"/>
                <a:gd name="T7" fmla="*/ 43 h 142"/>
                <a:gd name="T8" fmla="*/ 8 w 46"/>
                <a:gd name="T9" fmla="*/ 49 h 142"/>
                <a:gd name="T10" fmla="*/ 19 w 46"/>
                <a:gd name="T11" fmla="*/ 61 h 142"/>
                <a:gd name="T12" fmla="*/ 19 w 46"/>
                <a:gd name="T13" fmla="*/ 84 h 142"/>
                <a:gd name="T14" fmla="*/ 13 w 46"/>
                <a:gd name="T15" fmla="*/ 84 h 142"/>
                <a:gd name="T16" fmla="*/ 13 w 46"/>
                <a:gd name="T17" fmla="*/ 67 h 142"/>
                <a:gd name="T18" fmla="*/ 0 w 46"/>
                <a:gd name="T19" fmla="*/ 43 h 14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46"/>
                <a:gd name="T31" fmla="*/ 0 h 142"/>
                <a:gd name="T32" fmla="*/ 46 w 46"/>
                <a:gd name="T33" fmla="*/ 142 h 14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46" h="142">
                  <a:moveTo>
                    <a:pt x="0" y="71"/>
                  </a:moveTo>
                  <a:lnTo>
                    <a:pt x="0" y="15"/>
                  </a:lnTo>
                  <a:lnTo>
                    <a:pt x="0" y="0"/>
                  </a:lnTo>
                  <a:lnTo>
                    <a:pt x="33" y="71"/>
                  </a:lnTo>
                  <a:lnTo>
                    <a:pt x="19" y="82"/>
                  </a:lnTo>
                  <a:lnTo>
                    <a:pt x="46" y="102"/>
                  </a:lnTo>
                  <a:lnTo>
                    <a:pt x="46" y="142"/>
                  </a:lnTo>
                  <a:lnTo>
                    <a:pt x="33" y="142"/>
                  </a:lnTo>
                  <a:lnTo>
                    <a:pt x="33" y="113"/>
                  </a:lnTo>
                  <a:lnTo>
                    <a:pt x="0" y="71"/>
                  </a:lnTo>
                  <a:close/>
                </a:path>
              </a:pathLst>
            </a:custGeom>
            <a:solidFill>
              <a:srgbClr val="FFCC99">
                <a:alpha val="70195"/>
              </a:srgbClr>
            </a:solidFill>
            <a:ln w="0">
              <a:solidFill>
                <a:schemeClr val="tx1"/>
              </a:solidFill>
              <a:round/>
              <a:headEnd/>
              <a:tailEnd/>
            </a:ln>
          </p:spPr>
          <p:txBody>
            <a:bodyPr/>
            <a:lstStyle/>
            <a:p>
              <a:endParaRPr lang="it-IT"/>
            </a:p>
          </p:txBody>
        </p:sp>
        <p:sp>
          <p:nvSpPr>
            <p:cNvPr id="9257" name="Freeform 12"/>
            <p:cNvSpPr>
              <a:spLocks/>
            </p:cNvSpPr>
            <p:nvPr/>
          </p:nvSpPr>
          <p:spPr bwMode="auto">
            <a:xfrm>
              <a:off x="3628" y="2852"/>
              <a:ext cx="40" cy="122"/>
            </a:xfrm>
            <a:custGeom>
              <a:avLst/>
              <a:gdLst>
                <a:gd name="T0" fmla="*/ 0 w 46"/>
                <a:gd name="T1" fmla="*/ 43 h 130"/>
                <a:gd name="T2" fmla="*/ 8 w 46"/>
                <a:gd name="T3" fmla="*/ 32 h 130"/>
                <a:gd name="T4" fmla="*/ 0 w 46"/>
                <a:gd name="T5" fmla="*/ 0 h 130"/>
                <a:gd name="T6" fmla="*/ 8 w 46"/>
                <a:gd name="T7" fmla="*/ 8 h 130"/>
                <a:gd name="T8" fmla="*/ 15 w 46"/>
                <a:gd name="T9" fmla="*/ 32 h 130"/>
                <a:gd name="T10" fmla="*/ 8 w 46"/>
                <a:gd name="T11" fmla="*/ 50 h 130"/>
                <a:gd name="T12" fmla="*/ 15 w 46"/>
                <a:gd name="T13" fmla="*/ 78 h 130"/>
                <a:gd name="T14" fmla="*/ 8 w 46"/>
                <a:gd name="T15" fmla="*/ 59 h 130"/>
                <a:gd name="T16" fmla="*/ 0 w 46"/>
                <a:gd name="T17" fmla="*/ 43 h 13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30"/>
                <a:gd name="T29" fmla="*/ 46 w 46"/>
                <a:gd name="T30" fmla="*/ 130 h 13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30">
                  <a:moveTo>
                    <a:pt x="0" y="71"/>
                  </a:moveTo>
                  <a:lnTo>
                    <a:pt x="23" y="53"/>
                  </a:lnTo>
                  <a:lnTo>
                    <a:pt x="0" y="0"/>
                  </a:lnTo>
                  <a:lnTo>
                    <a:pt x="23" y="11"/>
                  </a:lnTo>
                  <a:lnTo>
                    <a:pt x="46" y="53"/>
                  </a:lnTo>
                  <a:lnTo>
                    <a:pt x="23" y="82"/>
                  </a:lnTo>
                  <a:lnTo>
                    <a:pt x="46" y="130"/>
                  </a:lnTo>
                  <a:lnTo>
                    <a:pt x="23" y="98"/>
                  </a:lnTo>
                  <a:lnTo>
                    <a:pt x="0" y="71"/>
                  </a:lnTo>
                  <a:close/>
                </a:path>
              </a:pathLst>
            </a:custGeom>
            <a:solidFill>
              <a:srgbClr val="FFCC99">
                <a:alpha val="70195"/>
              </a:srgbClr>
            </a:solidFill>
            <a:ln w="0">
              <a:solidFill>
                <a:schemeClr val="tx1"/>
              </a:solidFill>
              <a:round/>
              <a:headEnd/>
              <a:tailEnd/>
            </a:ln>
          </p:spPr>
          <p:txBody>
            <a:bodyPr/>
            <a:lstStyle/>
            <a:p>
              <a:endParaRPr lang="it-IT"/>
            </a:p>
          </p:txBody>
        </p:sp>
        <p:sp>
          <p:nvSpPr>
            <p:cNvPr id="9258" name="Freeform 13"/>
            <p:cNvSpPr>
              <a:spLocks/>
            </p:cNvSpPr>
            <p:nvPr/>
          </p:nvSpPr>
          <p:spPr bwMode="auto">
            <a:xfrm>
              <a:off x="4039" y="1445"/>
              <a:ext cx="61" cy="67"/>
            </a:xfrm>
            <a:custGeom>
              <a:avLst/>
              <a:gdLst>
                <a:gd name="T0" fmla="*/ 0 w 71"/>
                <a:gd name="T1" fmla="*/ 34 h 71"/>
                <a:gd name="T2" fmla="*/ 0 w 71"/>
                <a:gd name="T3" fmla="*/ 8 h 71"/>
                <a:gd name="T4" fmla="*/ 3 w 71"/>
                <a:gd name="T5" fmla="*/ 8 h 71"/>
                <a:gd name="T6" fmla="*/ 7 w 71"/>
                <a:gd name="T7" fmla="*/ 0 h 71"/>
                <a:gd name="T8" fmla="*/ 15 w 71"/>
                <a:gd name="T9" fmla="*/ 0 h 71"/>
                <a:gd name="T10" fmla="*/ 11 w 71"/>
                <a:gd name="T11" fmla="*/ 8 h 71"/>
                <a:gd name="T12" fmla="*/ 21 w 71"/>
                <a:gd name="T13" fmla="*/ 26 h 71"/>
                <a:gd name="T14" fmla="*/ 15 w 71"/>
                <a:gd name="T15" fmla="*/ 26 h 71"/>
                <a:gd name="T16" fmla="*/ 15 w 71"/>
                <a:gd name="T17" fmla="*/ 34 h 71"/>
                <a:gd name="T18" fmla="*/ 11 w 71"/>
                <a:gd name="T19" fmla="*/ 44 h 71"/>
                <a:gd name="T20" fmla="*/ 3 w 71"/>
                <a:gd name="T21" fmla="*/ 44 h 71"/>
                <a:gd name="T22" fmla="*/ 0 w 71"/>
                <a:gd name="T23" fmla="*/ 34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71"/>
                <a:gd name="T37" fmla="*/ 0 h 71"/>
                <a:gd name="T38" fmla="*/ 71 w 71"/>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71" h="71">
                  <a:moveTo>
                    <a:pt x="0" y="54"/>
                  </a:moveTo>
                  <a:lnTo>
                    <a:pt x="0" y="12"/>
                  </a:lnTo>
                  <a:lnTo>
                    <a:pt x="11" y="12"/>
                  </a:lnTo>
                  <a:lnTo>
                    <a:pt x="23" y="0"/>
                  </a:lnTo>
                  <a:lnTo>
                    <a:pt x="53" y="0"/>
                  </a:lnTo>
                  <a:lnTo>
                    <a:pt x="38" y="12"/>
                  </a:lnTo>
                  <a:lnTo>
                    <a:pt x="71" y="42"/>
                  </a:lnTo>
                  <a:lnTo>
                    <a:pt x="53" y="42"/>
                  </a:lnTo>
                  <a:lnTo>
                    <a:pt x="53" y="54"/>
                  </a:lnTo>
                  <a:lnTo>
                    <a:pt x="38" y="71"/>
                  </a:lnTo>
                  <a:lnTo>
                    <a:pt x="11" y="71"/>
                  </a:lnTo>
                  <a:lnTo>
                    <a:pt x="0" y="54"/>
                  </a:lnTo>
                  <a:close/>
                </a:path>
              </a:pathLst>
            </a:custGeom>
            <a:solidFill>
              <a:srgbClr val="FFCC99">
                <a:alpha val="70195"/>
              </a:srgbClr>
            </a:solidFill>
            <a:ln w="0">
              <a:solidFill>
                <a:schemeClr val="tx1"/>
              </a:solidFill>
              <a:round/>
              <a:headEnd/>
              <a:tailEnd/>
            </a:ln>
          </p:spPr>
          <p:txBody>
            <a:bodyPr/>
            <a:lstStyle/>
            <a:p>
              <a:endParaRPr lang="it-IT"/>
            </a:p>
          </p:txBody>
        </p:sp>
        <p:sp>
          <p:nvSpPr>
            <p:cNvPr id="9259" name="Freeform 14"/>
            <p:cNvSpPr>
              <a:spLocks/>
            </p:cNvSpPr>
            <p:nvPr/>
          </p:nvSpPr>
          <p:spPr bwMode="auto">
            <a:xfrm>
              <a:off x="4309" y="1445"/>
              <a:ext cx="102" cy="43"/>
            </a:xfrm>
            <a:custGeom>
              <a:avLst/>
              <a:gdLst>
                <a:gd name="T0" fmla="*/ 0 w 115"/>
                <a:gd name="T1" fmla="*/ 16 h 46"/>
                <a:gd name="T2" fmla="*/ 0 w 115"/>
                <a:gd name="T3" fmla="*/ 7 h 46"/>
                <a:gd name="T4" fmla="*/ 6 w 115"/>
                <a:gd name="T5" fmla="*/ 0 h 46"/>
                <a:gd name="T6" fmla="*/ 44 w 115"/>
                <a:gd name="T7" fmla="*/ 0 h 46"/>
                <a:gd name="T8" fmla="*/ 39 w 115"/>
                <a:gd name="T9" fmla="*/ 7 h 46"/>
                <a:gd name="T10" fmla="*/ 12 w 115"/>
                <a:gd name="T11" fmla="*/ 7 h 46"/>
                <a:gd name="T12" fmla="*/ 6 w 115"/>
                <a:gd name="T13" fmla="*/ 16 h 46"/>
                <a:gd name="T14" fmla="*/ 6 w 115"/>
                <a:gd name="T15" fmla="*/ 27 h 46"/>
                <a:gd name="T16" fmla="*/ 0 w 115"/>
                <a:gd name="T17" fmla="*/ 16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46"/>
                <a:gd name="T29" fmla="*/ 115 w 11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46">
                  <a:moveTo>
                    <a:pt x="0" y="25"/>
                  </a:moveTo>
                  <a:lnTo>
                    <a:pt x="0" y="12"/>
                  </a:lnTo>
                  <a:lnTo>
                    <a:pt x="15" y="0"/>
                  </a:lnTo>
                  <a:lnTo>
                    <a:pt x="115" y="0"/>
                  </a:lnTo>
                  <a:lnTo>
                    <a:pt x="101" y="12"/>
                  </a:lnTo>
                  <a:lnTo>
                    <a:pt x="30" y="12"/>
                  </a:lnTo>
                  <a:lnTo>
                    <a:pt x="15" y="25"/>
                  </a:lnTo>
                  <a:lnTo>
                    <a:pt x="15" y="46"/>
                  </a:lnTo>
                  <a:lnTo>
                    <a:pt x="0" y="25"/>
                  </a:lnTo>
                  <a:close/>
                </a:path>
              </a:pathLst>
            </a:custGeom>
            <a:solidFill>
              <a:srgbClr val="FFCC99">
                <a:alpha val="70195"/>
              </a:srgbClr>
            </a:solidFill>
            <a:ln w="0">
              <a:solidFill>
                <a:schemeClr val="tx1"/>
              </a:solidFill>
              <a:round/>
              <a:headEnd/>
              <a:tailEnd/>
            </a:ln>
          </p:spPr>
          <p:txBody>
            <a:bodyPr/>
            <a:lstStyle/>
            <a:p>
              <a:endParaRPr lang="it-IT"/>
            </a:p>
          </p:txBody>
        </p:sp>
        <p:sp>
          <p:nvSpPr>
            <p:cNvPr id="9260" name="Freeform 15"/>
            <p:cNvSpPr>
              <a:spLocks/>
            </p:cNvSpPr>
            <p:nvPr/>
          </p:nvSpPr>
          <p:spPr bwMode="auto">
            <a:xfrm>
              <a:off x="4810" y="1221"/>
              <a:ext cx="62" cy="104"/>
            </a:xfrm>
            <a:custGeom>
              <a:avLst/>
              <a:gdLst>
                <a:gd name="T0" fmla="*/ 0 w 71"/>
                <a:gd name="T1" fmla="*/ 66 h 111"/>
                <a:gd name="T2" fmla="*/ 9 w 71"/>
                <a:gd name="T3" fmla="*/ 59 h 111"/>
                <a:gd name="T4" fmla="*/ 18 w 71"/>
                <a:gd name="T5" fmla="*/ 23 h 111"/>
                <a:gd name="T6" fmla="*/ 14 w 71"/>
                <a:gd name="T7" fmla="*/ 0 h 111"/>
                <a:gd name="T8" fmla="*/ 18 w 71"/>
                <a:gd name="T9" fmla="*/ 0 h 111"/>
                <a:gd name="T10" fmla="*/ 24 w 71"/>
                <a:gd name="T11" fmla="*/ 23 h 111"/>
                <a:gd name="T12" fmla="*/ 24 w 71"/>
                <a:gd name="T13" fmla="*/ 47 h 111"/>
                <a:gd name="T14" fmla="*/ 14 w 71"/>
                <a:gd name="T15" fmla="*/ 59 h 111"/>
                <a:gd name="T16" fmla="*/ 14 w 71"/>
                <a:gd name="T17" fmla="*/ 66 h 111"/>
                <a:gd name="T18" fmla="*/ 5 w 71"/>
                <a:gd name="T19" fmla="*/ 66 h 111"/>
                <a:gd name="T20" fmla="*/ 0 w 71"/>
                <a:gd name="T21" fmla="*/ 66 h 11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111"/>
                <a:gd name="T35" fmla="*/ 71 w 71"/>
                <a:gd name="T36" fmla="*/ 111 h 11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111">
                  <a:moveTo>
                    <a:pt x="0" y="111"/>
                  </a:moveTo>
                  <a:lnTo>
                    <a:pt x="27" y="98"/>
                  </a:lnTo>
                  <a:lnTo>
                    <a:pt x="54" y="39"/>
                  </a:lnTo>
                  <a:lnTo>
                    <a:pt x="42" y="0"/>
                  </a:lnTo>
                  <a:lnTo>
                    <a:pt x="54" y="0"/>
                  </a:lnTo>
                  <a:lnTo>
                    <a:pt x="71" y="39"/>
                  </a:lnTo>
                  <a:lnTo>
                    <a:pt x="71" y="79"/>
                  </a:lnTo>
                  <a:lnTo>
                    <a:pt x="42" y="98"/>
                  </a:lnTo>
                  <a:lnTo>
                    <a:pt x="42" y="111"/>
                  </a:lnTo>
                  <a:lnTo>
                    <a:pt x="15" y="111"/>
                  </a:lnTo>
                  <a:lnTo>
                    <a:pt x="0" y="111"/>
                  </a:lnTo>
                  <a:close/>
                </a:path>
              </a:pathLst>
            </a:custGeom>
            <a:solidFill>
              <a:srgbClr val="FFCC99">
                <a:alpha val="70195"/>
              </a:srgbClr>
            </a:solidFill>
            <a:ln w="0">
              <a:solidFill>
                <a:schemeClr val="tx1"/>
              </a:solidFill>
              <a:round/>
              <a:headEnd/>
              <a:tailEnd/>
            </a:ln>
          </p:spPr>
          <p:txBody>
            <a:bodyPr/>
            <a:lstStyle/>
            <a:p>
              <a:endParaRPr lang="it-IT"/>
            </a:p>
          </p:txBody>
        </p:sp>
        <p:sp>
          <p:nvSpPr>
            <p:cNvPr id="9261" name="Freeform 16"/>
            <p:cNvSpPr>
              <a:spLocks/>
            </p:cNvSpPr>
            <p:nvPr/>
          </p:nvSpPr>
          <p:spPr bwMode="auto">
            <a:xfrm>
              <a:off x="3252" y="1363"/>
              <a:ext cx="95" cy="56"/>
            </a:xfrm>
            <a:custGeom>
              <a:avLst/>
              <a:gdLst>
                <a:gd name="T0" fmla="*/ 0 w 112"/>
                <a:gd name="T1" fmla="*/ 22 h 59"/>
                <a:gd name="T2" fmla="*/ 10 w 112"/>
                <a:gd name="T3" fmla="*/ 0 h 59"/>
                <a:gd name="T4" fmla="*/ 19 w 112"/>
                <a:gd name="T5" fmla="*/ 9 h 59"/>
                <a:gd name="T6" fmla="*/ 26 w 112"/>
                <a:gd name="T7" fmla="*/ 9 h 59"/>
                <a:gd name="T8" fmla="*/ 31 w 112"/>
                <a:gd name="T9" fmla="*/ 9 h 59"/>
                <a:gd name="T10" fmla="*/ 31 w 112"/>
                <a:gd name="T11" fmla="*/ 22 h 59"/>
                <a:gd name="T12" fmla="*/ 22 w 112"/>
                <a:gd name="T13" fmla="*/ 22 h 59"/>
                <a:gd name="T14" fmla="*/ 10 w 112"/>
                <a:gd name="T15" fmla="*/ 39 h 59"/>
                <a:gd name="T16" fmla="*/ 3 w 112"/>
                <a:gd name="T17" fmla="*/ 27 h 59"/>
                <a:gd name="T18" fmla="*/ 0 w 112"/>
                <a:gd name="T19" fmla="*/ 22 h 5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2"/>
                <a:gd name="T31" fmla="*/ 0 h 59"/>
                <a:gd name="T32" fmla="*/ 112 w 112"/>
                <a:gd name="T33" fmla="*/ 59 h 5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2" h="59">
                  <a:moveTo>
                    <a:pt x="0" y="31"/>
                  </a:moveTo>
                  <a:lnTo>
                    <a:pt x="39" y="0"/>
                  </a:lnTo>
                  <a:lnTo>
                    <a:pt x="71" y="11"/>
                  </a:lnTo>
                  <a:lnTo>
                    <a:pt x="98" y="11"/>
                  </a:lnTo>
                  <a:lnTo>
                    <a:pt x="112" y="11"/>
                  </a:lnTo>
                  <a:lnTo>
                    <a:pt x="112" y="31"/>
                  </a:lnTo>
                  <a:lnTo>
                    <a:pt x="83" y="31"/>
                  </a:lnTo>
                  <a:lnTo>
                    <a:pt x="39" y="59"/>
                  </a:lnTo>
                  <a:lnTo>
                    <a:pt x="12" y="42"/>
                  </a:lnTo>
                  <a:lnTo>
                    <a:pt x="0" y="31"/>
                  </a:lnTo>
                  <a:close/>
                </a:path>
              </a:pathLst>
            </a:custGeom>
            <a:solidFill>
              <a:srgbClr val="FFCC99">
                <a:alpha val="70195"/>
              </a:srgbClr>
            </a:solidFill>
            <a:ln w="0">
              <a:solidFill>
                <a:schemeClr val="tx1"/>
              </a:solidFill>
              <a:round/>
              <a:headEnd/>
              <a:tailEnd/>
            </a:ln>
          </p:spPr>
          <p:txBody>
            <a:bodyPr/>
            <a:lstStyle/>
            <a:p>
              <a:endParaRPr lang="it-IT"/>
            </a:p>
          </p:txBody>
        </p:sp>
        <p:sp>
          <p:nvSpPr>
            <p:cNvPr id="9262" name="Freeform 17"/>
            <p:cNvSpPr>
              <a:spLocks/>
            </p:cNvSpPr>
            <p:nvPr/>
          </p:nvSpPr>
          <p:spPr bwMode="auto">
            <a:xfrm>
              <a:off x="3349" y="1294"/>
              <a:ext cx="324" cy="201"/>
            </a:xfrm>
            <a:custGeom>
              <a:avLst/>
              <a:gdLst>
                <a:gd name="T0" fmla="*/ 49 w 370"/>
                <a:gd name="T1" fmla="*/ 107 h 215"/>
                <a:gd name="T2" fmla="*/ 55 w 370"/>
                <a:gd name="T3" fmla="*/ 92 h 215"/>
                <a:gd name="T4" fmla="*/ 59 w 370"/>
                <a:gd name="T5" fmla="*/ 92 h 215"/>
                <a:gd name="T6" fmla="*/ 59 w 370"/>
                <a:gd name="T7" fmla="*/ 82 h 215"/>
                <a:gd name="T8" fmla="*/ 55 w 370"/>
                <a:gd name="T9" fmla="*/ 76 h 215"/>
                <a:gd name="T10" fmla="*/ 49 w 370"/>
                <a:gd name="T11" fmla="*/ 67 h 215"/>
                <a:gd name="T12" fmla="*/ 40 w 370"/>
                <a:gd name="T13" fmla="*/ 60 h 215"/>
                <a:gd name="T14" fmla="*/ 34 w 370"/>
                <a:gd name="T15" fmla="*/ 67 h 215"/>
                <a:gd name="T16" fmla="*/ 21 w 370"/>
                <a:gd name="T17" fmla="*/ 76 h 215"/>
                <a:gd name="T18" fmla="*/ 5 w 370"/>
                <a:gd name="T19" fmla="*/ 67 h 215"/>
                <a:gd name="T20" fmla="*/ 0 w 370"/>
                <a:gd name="T21" fmla="*/ 67 h 215"/>
                <a:gd name="T22" fmla="*/ 0 w 370"/>
                <a:gd name="T23" fmla="*/ 60 h 215"/>
                <a:gd name="T24" fmla="*/ 0 w 370"/>
                <a:gd name="T25" fmla="*/ 48 h 215"/>
                <a:gd name="T26" fmla="*/ 15 w 370"/>
                <a:gd name="T27" fmla="*/ 34 h 215"/>
                <a:gd name="T28" fmla="*/ 10 w 370"/>
                <a:gd name="T29" fmla="*/ 19 h 215"/>
                <a:gd name="T30" fmla="*/ 25 w 370"/>
                <a:gd name="T31" fmla="*/ 11 h 215"/>
                <a:gd name="T32" fmla="*/ 40 w 370"/>
                <a:gd name="T33" fmla="*/ 19 h 215"/>
                <a:gd name="T34" fmla="*/ 49 w 370"/>
                <a:gd name="T35" fmla="*/ 19 h 215"/>
                <a:gd name="T36" fmla="*/ 59 w 370"/>
                <a:gd name="T37" fmla="*/ 19 h 215"/>
                <a:gd name="T38" fmla="*/ 59 w 370"/>
                <a:gd name="T39" fmla="*/ 11 h 215"/>
                <a:gd name="T40" fmla="*/ 64 w 370"/>
                <a:gd name="T41" fmla="*/ 11 h 215"/>
                <a:gd name="T42" fmla="*/ 79 w 370"/>
                <a:gd name="T43" fmla="*/ 0 h 215"/>
                <a:gd name="T44" fmla="*/ 83 w 370"/>
                <a:gd name="T45" fmla="*/ 11 h 215"/>
                <a:gd name="T46" fmla="*/ 83 w 370"/>
                <a:gd name="T47" fmla="*/ 19 h 215"/>
                <a:gd name="T48" fmla="*/ 89 w 370"/>
                <a:gd name="T49" fmla="*/ 19 h 215"/>
                <a:gd name="T50" fmla="*/ 93 w 370"/>
                <a:gd name="T51" fmla="*/ 34 h 215"/>
                <a:gd name="T52" fmla="*/ 110 w 370"/>
                <a:gd name="T53" fmla="*/ 34 h 215"/>
                <a:gd name="T54" fmla="*/ 114 w 370"/>
                <a:gd name="T55" fmla="*/ 41 h 215"/>
                <a:gd name="T56" fmla="*/ 128 w 370"/>
                <a:gd name="T57" fmla="*/ 41 h 215"/>
                <a:gd name="T58" fmla="*/ 128 w 370"/>
                <a:gd name="T59" fmla="*/ 48 h 215"/>
                <a:gd name="T60" fmla="*/ 128 w 370"/>
                <a:gd name="T61" fmla="*/ 60 h 215"/>
                <a:gd name="T62" fmla="*/ 128 w 370"/>
                <a:gd name="T63" fmla="*/ 76 h 215"/>
                <a:gd name="T64" fmla="*/ 123 w 370"/>
                <a:gd name="T65" fmla="*/ 67 h 215"/>
                <a:gd name="T66" fmla="*/ 118 w 370"/>
                <a:gd name="T67" fmla="*/ 76 h 215"/>
                <a:gd name="T68" fmla="*/ 118 w 370"/>
                <a:gd name="T69" fmla="*/ 82 h 215"/>
                <a:gd name="T70" fmla="*/ 114 w 370"/>
                <a:gd name="T71" fmla="*/ 82 h 215"/>
                <a:gd name="T72" fmla="*/ 93 w 370"/>
                <a:gd name="T73" fmla="*/ 100 h 215"/>
                <a:gd name="T74" fmla="*/ 102 w 370"/>
                <a:gd name="T75" fmla="*/ 107 h 215"/>
                <a:gd name="T76" fmla="*/ 110 w 370"/>
                <a:gd name="T77" fmla="*/ 107 h 215"/>
                <a:gd name="T78" fmla="*/ 110 w 370"/>
                <a:gd name="T79" fmla="*/ 118 h 215"/>
                <a:gd name="T80" fmla="*/ 102 w 370"/>
                <a:gd name="T81" fmla="*/ 118 h 215"/>
                <a:gd name="T82" fmla="*/ 89 w 370"/>
                <a:gd name="T83" fmla="*/ 126 h 215"/>
                <a:gd name="T84" fmla="*/ 89 w 370"/>
                <a:gd name="T85" fmla="*/ 118 h 215"/>
                <a:gd name="T86" fmla="*/ 79 w 370"/>
                <a:gd name="T87" fmla="*/ 107 h 215"/>
                <a:gd name="T88" fmla="*/ 89 w 370"/>
                <a:gd name="T89" fmla="*/ 100 h 215"/>
                <a:gd name="T90" fmla="*/ 75 w 370"/>
                <a:gd name="T91" fmla="*/ 92 h 215"/>
                <a:gd name="T92" fmla="*/ 64 w 370"/>
                <a:gd name="T93" fmla="*/ 92 h 215"/>
                <a:gd name="T94" fmla="*/ 59 w 370"/>
                <a:gd name="T95" fmla="*/ 100 h 215"/>
                <a:gd name="T96" fmla="*/ 59 w 370"/>
                <a:gd name="T97" fmla="*/ 107 h 215"/>
                <a:gd name="T98" fmla="*/ 49 w 370"/>
                <a:gd name="T99" fmla="*/ 107 h 21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70"/>
                <a:gd name="T151" fmla="*/ 0 h 215"/>
                <a:gd name="T152" fmla="*/ 370 w 370"/>
                <a:gd name="T153" fmla="*/ 215 h 21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70" h="215">
                  <a:moveTo>
                    <a:pt x="142" y="182"/>
                  </a:moveTo>
                  <a:lnTo>
                    <a:pt x="159" y="157"/>
                  </a:lnTo>
                  <a:lnTo>
                    <a:pt x="170" y="157"/>
                  </a:lnTo>
                  <a:lnTo>
                    <a:pt x="170" y="142"/>
                  </a:lnTo>
                  <a:lnTo>
                    <a:pt x="159" y="130"/>
                  </a:lnTo>
                  <a:lnTo>
                    <a:pt x="142" y="115"/>
                  </a:lnTo>
                  <a:lnTo>
                    <a:pt x="115" y="102"/>
                  </a:lnTo>
                  <a:lnTo>
                    <a:pt x="97" y="115"/>
                  </a:lnTo>
                  <a:lnTo>
                    <a:pt x="59" y="130"/>
                  </a:lnTo>
                  <a:lnTo>
                    <a:pt x="15" y="115"/>
                  </a:lnTo>
                  <a:lnTo>
                    <a:pt x="0" y="115"/>
                  </a:lnTo>
                  <a:lnTo>
                    <a:pt x="0" y="102"/>
                  </a:lnTo>
                  <a:lnTo>
                    <a:pt x="0" y="82"/>
                  </a:lnTo>
                  <a:lnTo>
                    <a:pt x="42" y="59"/>
                  </a:lnTo>
                  <a:lnTo>
                    <a:pt x="26" y="31"/>
                  </a:lnTo>
                  <a:lnTo>
                    <a:pt x="71" y="19"/>
                  </a:lnTo>
                  <a:lnTo>
                    <a:pt x="115" y="31"/>
                  </a:lnTo>
                  <a:lnTo>
                    <a:pt x="142" y="31"/>
                  </a:lnTo>
                  <a:lnTo>
                    <a:pt x="170" y="31"/>
                  </a:lnTo>
                  <a:lnTo>
                    <a:pt x="170" y="19"/>
                  </a:lnTo>
                  <a:lnTo>
                    <a:pt x="186" y="19"/>
                  </a:lnTo>
                  <a:lnTo>
                    <a:pt x="230" y="0"/>
                  </a:lnTo>
                  <a:lnTo>
                    <a:pt x="241" y="19"/>
                  </a:lnTo>
                  <a:lnTo>
                    <a:pt x="241" y="31"/>
                  </a:lnTo>
                  <a:lnTo>
                    <a:pt x="257" y="31"/>
                  </a:lnTo>
                  <a:lnTo>
                    <a:pt x="270" y="59"/>
                  </a:lnTo>
                  <a:lnTo>
                    <a:pt x="318" y="59"/>
                  </a:lnTo>
                  <a:lnTo>
                    <a:pt x="330" y="71"/>
                  </a:lnTo>
                  <a:lnTo>
                    <a:pt x="370" y="71"/>
                  </a:lnTo>
                  <a:lnTo>
                    <a:pt x="370" y="82"/>
                  </a:lnTo>
                  <a:lnTo>
                    <a:pt x="370" y="102"/>
                  </a:lnTo>
                  <a:lnTo>
                    <a:pt x="370" y="130"/>
                  </a:lnTo>
                  <a:lnTo>
                    <a:pt x="357" y="115"/>
                  </a:lnTo>
                  <a:lnTo>
                    <a:pt x="341" y="130"/>
                  </a:lnTo>
                  <a:lnTo>
                    <a:pt x="341" y="142"/>
                  </a:lnTo>
                  <a:lnTo>
                    <a:pt x="330" y="142"/>
                  </a:lnTo>
                  <a:lnTo>
                    <a:pt x="270" y="171"/>
                  </a:lnTo>
                  <a:lnTo>
                    <a:pt x="297" y="182"/>
                  </a:lnTo>
                  <a:lnTo>
                    <a:pt x="318" y="182"/>
                  </a:lnTo>
                  <a:lnTo>
                    <a:pt x="318" y="201"/>
                  </a:lnTo>
                  <a:lnTo>
                    <a:pt x="297" y="201"/>
                  </a:lnTo>
                  <a:lnTo>
                    <a:pt x="257" y="215"/>
                  </a:lnTo>
                  <a:lnTo>
                    <a:pt x="257" y="201"/>
                  </a:lnTo>
                  <a:lnTo>
                    <a:pt x="230" y="182"/>
                  </a:lnTo>
                  <a:lnTo>
                    <a:pt x="257" y="171"/>
                  </a:lnTo>
                  <a:lnTo>
                    <a:pt x="218" y="157"/>
                  </a:lnTo>
                  <a:lnTo>
                    <a:pt x="186" y="157"/>
                  </a:lnTo>
                  <a:lnTo>
                    <a:pt x="170" y="171"/>
                  </a:lnTo>
                  <a:lnTo>
                    <a:pt x="170" y="182"/>
                  </a:lnTo>
                  <a:lnTo>
                    <a:pt x="142" y="182"/>
                  </a:lnTo>
                  <a:close/>
                </a:path>
              </a:pathLst>
            </a:custGeom>
            <a:solidFill>
              <a:srgbClr val="FFCC99">
                <a:alpha val="70195"/>
              </a:srgbClr>
            </a:solidFill>
            <a:ln w="0">
              <a:solidFill>
                <a:schemeClr val="tx1"/>
              </a:solidFill>
              <a:round/>
              <a:headEnd/>
              <a:tailEnd/>
            </a:ln>
          </p:spPr>
          <p:txBody>
            <a:bodyPr/>
            <a:lstStyle/>
            <a:p>
              <a:endParaRPr lang="it-IT"/>
            </a:p>
          </p:txBody>
        </p:sp>
        <p:sp>
          <p:nvSpPr>
            <p:cNvPr id="9263" name="Freeform 18"/>
            <p:cNvSpPr>
              <a:spLocks/>
            </p:cNvSpPr>
            <p:nvPr/>
          </p:nvSpPr>
          <p:spPr bwMode="auto">
            <a:xfrm>
              <a:off x="3363" y="1200"/>
              <a:ext cx="159" cy="123"/>
            </a:xfrm>
            <a:custGeom>
              <a:avLst/>
              <a:gdLst>
                <a:gd name="T0" fmla="*/ 3 w 182"/>
                <a:gd name="T1" fmla="*/ 52 h 131"/>
                <a:gd name="T2" fmla="*/ 0 w 182"/>
                <a:gd name="T3" fmla="*/ 35 h 131"/>
                <a:gd name="T4" fmla="*/ 18 w 182"/>
                <a:gd name="T5" fmla="*/ 35 h 131"/>
                <a:gd name="T6" fmla="*/ 14 w 182"/>
                <a:gd name="T7" fmla="*/ 28 h 131"/>
                <a:gd name="T8" fmla="*/ 24 w 182"/>
                <a:gd name="T9" fmla="*/ 19 h 131"/>
                <a:gd name="T10" fmla="*/ 24 w 182"/>
                <a:gd name="T11" fmla="*/ 11 h 131"/>
                <a:gd name="T12" fmla="*/ 34 w 182"/>
                <a:gd name="T13" fmla="*/ 0 h 131"/>
                <a:gd name="T14" fmla="*/ 48 w 182"/>
                <a:gd name="T15" fmla="*/ 11 h 131"/>
                <a:gd name="T16" fmla="*/ 52 w 182"/>
                <a:gd name="T17" fmla="*/ 28 h 131"/>
                <a:gd name="T18" fmla="*/ 58 w 182"/>
                <a:gd name="T19" fmla="*/ 43 h 131"/>
                <a:gd name="T20" fmla="*/ 62 w 182"/>
                <a:gd name="T21" fmla="*/ 43 h 131"/>
                <a:gd name="T22" fmla="*/ 62 w 182"/>
                <a:gd name="T23" fmla="*/ 52 h 131"/>
                <a:gd name="T24" fmla="*/ 52 w 182"/>
                <a:gd name="T25" fmla="*/ 52 h 131"/>
                <a:gd name="T26" fmla="*/ 58 w 182"/>
                <a:gd name="T27" fmla="*/ 70 h 131"/>
                <a:gd name="T28" fmla="*/ 52 w 182"/>
                <a:gd name="T29" fmla="*/ 70 h 131"/>
                <a:gd name="T30" fmla="*/ 52 w 182"/>
                <a:gd name="T31" fmla="*/ 79 h 131"/>
                <a:gd name="T32" fmla="*/ 44 w 182"/>
                <a:gd name="T33" fmla="*/ 79 h 131"/>
                <a:gd name="T34" fmla="*/ 34 w 182"/>
                <a:gd name="T35" fmla="*/ 79 h 131"/>
                <a:gd name="T36" fmla="*/ 18 w 182"/>
                <a:gd name="T37" fmla="*/ 70 h 131"/>
                <a:gd name="T38" fmla="*/ 3 w 182"/>
                <a:gd name="T39" fmla="*/ 79 h 131"/>
                <a:gd name="T40" fmla="*/ 0 w 182"/>
                <a:gd name="T41" fmla="*/ 70 h 131"/>
                <a:gd name="T42" fmla="*/ 3 w 182"/>
                <a:gd name="T43" fmla="*/ 52 h 131"/>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82"/>
                <a:gd name="T67" fmla="*/ 0 h 131"/>
                <a:gd name="T68" fmla="*/ 182 w 182"/>
                <a:gd name="T69" fmla="*/ 131 h 131"/>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82" h="131">
                  <a:moveTo>
                    <a:pt x="11" y="86"/>
                  </a:moveTo>
                  <a:lnTo>
                    <a:pt x="0" y="58"/>
                  </a:lnTo>
                  <a:lnTo>
                    <a:pt x="54" y="58"/>
                  </a:lnTo>
                  <a:lnTo>
                    <a:pt x="42" y="46"/>
                  </a:lnTo>
                  <a:lnTo>
                    <a:pt x="71" y="31"/>
                  </a:lnTo>
                  <a:lnTo>
                    <a:pt x="71" y="19"/>
                  </a:lnTo>
                  <a:lnTo>
                    <a:pt x="98" y="0"/>
                  </a:lnTo>
                  <a:lnTo>
                    <a:pt x="142" y="19"/>
                  </a:lnTo>
                  <a:lnTo>
                    <a:pt x="154" y="46"/>
                  </a:lnTo>
                  <a:lnTo>
                    <a:pt x="169" y="71"/>
                  </a:lnTo>
                  <a:lnTo>
                    <a:pt x="182" y="71"/>
                  </a:lnTo>
                  <a:lnTo>
                    <a:pt x="182" y="86"/>
                  </a:lnTo>
                  <a:lnTo>
                    <a:pt x="154" y="86"/>
                  </a:lnTo>
                  <a:lnTo>
                    <a:pt x="169" y="117"/>
                  </a:lnTo>
                  <a:lnTo>
                    <a:pt x="154" y="117"/>
                  </a:lnTo>
                  <a:lnTo>
                    <a:pt x="154" y="131"/>
                  </a:lnTo>
                  <a:lnTo>
                    <a:pt x="127" y="131"/>
                  </a:lnTo>
                  <a:lnTo>
                    <a:pt x="98" y="131"/>
                  </a:lnTo>
                  <a:lnTo>
                    <a:pt x="54" y="117"/>
                  </a:lnTo>
                  <a:lnTo>
                    <a:pt x="11" y="131"/>
                  </a:lnTo>
                  <a:lnTo>
                    <a:pt x="0" y="117"/>
                  </a:lnTo>
                  <a:lnTo>
                    <a:pt x="11" y="86"/>
                  </a:lnTo>
                  <a:close/>
                </a:path>
              </a:pathLst>
            </a:custGeom>
            <a:solidFill>
              <a:srgbClr val="FFCC99">
                <a:alpha val="70195"/>
              </a:srgbClr>
            </a:solidFill>
            <a:ln w="0">
              <a:solidFill>
                <a:schemeClr val="tx1"/>
              </a:solidFill>
              <a:round/>
              <a:headEnd/>
              <a:tailEnd/>
            </a:ln>
          </p:spPr>
          <p:txBody>
            <a:bodyPr/>
            <a:lstStyle/>
            <a:p>
              <a:endParaRPr lang="it-IT"/>
            </a:p>
          </p:txBody>
        </p:sp>
        <p:sp>
          <p:nvSpPr>
            <p:cNvPr id="9264" name="Freeform 19"/>
            <p:cNvSpPr>
              <a:spLocks/>
            </p:cNvSpPr>
            <p:nvPr/>
          </p:nvSpPr>
          <p:spPr bwMode="auto">
            <a:xfrm>
              <a:off x="3363" y="1124"/>
              <a:ext cx="72" cy="52"/>
            </a:xfrm>
            <a:custGeom>
              <a:avLst/>
              <a:gdLst>
                <a:gd name="T0" fmla="*/ 4 w 82"/>
                <a:gd name="T1" fmla="*/ 24 h 56"/>
                <a:gd name="T2" fmla="*/ 10 w 82"/>
                <a:gd name="T3" fmla="*/ 24 h 56"/>
                <a:gd name="T4" fmla="*/ 25 w 82"/>
                <a:gd name="T5" fmla="*/ 31 h 56"/>
                <a:gd name="T6" fmla="*/ 25 w 82"/>
                <a:gd name="T7" fmla="*/ 24 h 56"/>
                <a:gd name="T8" fmla="*/ 19 w 82"/>
                <a:gd name="T9" fmla="*/ 18 h 56"/>
                <a:gd name="T10" fmla="*/ 25 w 82"/>
                <a:gd name="T11" fmla="*/ 8 h 56"/>
                <a:gd name="T12" fmla="*/ 28 w 82"/>
                <a:gd name="T13" fmla="*/ 8 h 56"/>
                <a:gd name="T14" fmla="*/ 15 w 82"/>
                <a:gd name="T15" fmla="*/ 0 h 56"/>
                <a:gd name="T16" fmla="*/ 0 w 82"/>
                <a:gd name="T17" fmla="*/ 8 h 56"/>
                <a:gd name="T18" fmla="*/ 0 w 82"/>
                <a:gd name="T19" fmla="*/ 24 h 56"/>
                <a:gd name="T20" fmla="*/ 4 w 82"/>
                <a:gd name="T21" fmla="*/ 24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56"/>
                <a:gd name="T35" fmla="*/ 82 w 8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56">
                  <a:moveTo>
                    <a:pt x="11" y="43"/>
                  </a:moveTo>
                  <a:lnTo>
                    <a:pt x="27" y="43"/>
                  </a:lnTo>
                  <a:lnTo>
                    <a:pt x="69" y="56"/>
                  </a:lnTo>
                  <a:lnTo>
                    <a:pt x="69" y="43"/>
                  </a:lnTo>
                  <a:lnTo>
                    <a:pt x="54" y="31"/>
                  </a:lnTo>
                  <a:lnTo>
                    <a:pt x="69" y="16"/>
                  </a:lnTo>
                  <a:lnTo>
                    <a:pt x="82" y="16"/>
                  </a:lnTo>
                  <a:lnTo>
                    <a:pt x="42" y="0"/>
                  </a:lnTo>
                  <a:lnTo>
                    <a:pt x="0" y="16"/>
                  </a:lnTo>
                  <a:lnTo>
                    <a:pt x="0" y="43"/>
                  </a:lnTo>
                  <a:lnTo>
                    <a:pt x="11" y="43"/>
                  </a:lnTo>
                  <a:close/>
                </a:path>
              </a:pathLst>
            </a:custGeom>
            <a:solidFill>
              <a:srgbClr val="FFCC99">
                <a:alpha val="70195"/>
              </a:srgbClr>
            </a:solidFill>
            <a:ln w="0">
              <a:solidFill>
                <a:schemeClr val="tx1"/>
              </a:solidFill>
              <a:round/>
              <a:headEnd/>
              <a:tailEnd/>
            </a:ln>
          </p:spPr>
          <p:txBody>
            <a:bodyPr/>
            <a:lstStyle/>
            <a:p>
              <a:endParaRPr lang="it-IT"/>
            </a:p>
          </p:txBody>
        </p:sp>
        <p:sp>
          <p:nvSpPr>
            <p:cNvPr id="9265" name="Freeform 20"/>
            <p:cNvSpPr>
              <a:spLocks/>
            </p:cNvSpPr>
            <p:nvPr/>
          </p:nvSpPr>
          <p:spPr bwMode="auto">
            <a:xfrm>
              <a:off x="3325" y="1165"/>
              <a:ext cx="124" cy="56"/>
            </a:xfrm>
            <a:custGeom>
              <a:avLst/>
              <a:gdLst>
                <a:gd name="T0" fmla="*/ 0 w 142"/>
                <a:gd name="T1" fmla="*/ 39 h 59"/>
                <a:gd name="T2" fmla="*/ 5 w 142"/>
                <a:gd name="T3" fmla="*/ 25 h 59"/>
                <a:gd name="T4" fmla="*/ 24 w 142"/>
                <a:gd name="T5" fmla="*/ 25 h 59"/>
                <a:gd name="T6" fmla="*/ 38 w 142"/>
                <a:gd name="T7" fmla="*/ 39 h 59"/>
                <a:gd name="T8" fmla="*/ 48 w 142"/>
                <a:gd name="T9" fmla="*/ 25 h 59"/>
                <a:gd name="T10" fmla="*/ 38 w 142"/>
                <a:gd name="T11" fmla="*/ 9 h 59"/>
                <a:gd name="T12" fmla="*/ 24 w 142"/>
                <a:gd name="T13" fmla="*/ 0 h 59"/>
                <a:gd name="T14" fmla="*/ 18 w 142"/>
                <a:gd name="T15" fmla="*/ 0 h 59"/>
                <a:gd name="T16" fmla="*/ 18 w 142"/>
                <a:gd name="T17" fmla="*/ 18 h 59"/>
                <a:gd name="T18" fmla="*/ 14 w 142"/>
                <a:gd name="T19" fmla="*/ 18 h 59"/>
                <a:gd name="T20" fmla="*/ 5 w 142"/>
                <a:gd name="T21" fmla="*/ 9 h 59"/>
                <a:gd name="T22" fmla="*/ 0 w 142"/>
                <a:gd name="T23" fmla="*/ 9 h 59"/>
                <a:gd name="T24" fmla="*/ 0 w 142"/>
                <a:gd name="T25" fmla="*/ 18 h 59"/>
                <a:gd name="T26" fmla="*/ 0 w 142"/>
                <a:gd name="T27" fmla="*/ 39 h 5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59"/>
                <a:gd name="T44" fmla="*/ 142 w 142"/>
                <a:gd name="T45" fmla="*/ 59 h 5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59">
                  <a:moveTo>
                    <a:pt x="0" y="59"/>
                  </a:moveTo>
                  <a:lnTo>
                    <a:pt x="15" y="38"/>
                  </a:lnTo>
                  <a:lnTo>
                    <a:pt x="71" y="38"/>
                  </a:lnTo>
                  <a:lnTo>
                    <a:pt x="113" y="59"/>
                  </a:lnTo>
                  <a:lnTo>
                    <a:pt x="142" y="38"/>
                  </a:lnTo>
                  <a:lnTo>
                    <a:pt x="113" y="11"/>
                  </a:lnTo>
                  <a:lnTo>
                    <a:pt x="71" y="0"/>
                  </a:lnTo>
                  <a:lnTo>
                    <a:pt x="54" y="0"/>
                  </a:lnTo>
                  <a:lnTo>
                    <a:pt x="54" y="26"/>
                  </a:lnTo>
                  <a:lnTo>
                    <a:pt x="42" y="26"/>
                  </a:lnTo>
                  <a:lnTo>
                    <a:pt x="15" y="11"/>
                  </a:lnTo>
                  <a:lnTo>
                    <a:pt x="0" y="11"/>
                  </a:lnTo>
                  <a:lnTo>
                    <a:pt x="0" y="26"/>
                  </a:lnTo>
                  <a:lnTo>
                    <a:pt x="0" y="59"/>
                  </a:lnTo>
                  <a:close/>
                </a:path>
              </a:pathLst>
            </a:custGeom>
            <a:solidFill>
              <a:srgbClr val="FFCC99">
                <a:alpha val="70195"/>
              </a:srgbClr>
            </a:solidFill>
            <a:ln w="0">
              <a:solidFill>
                <a:schemeClr val="tx1"/>
              </a:solidFill>
              <a:round/>
              <a:headEnd/>
              <a:tailEnd/>
            </a:ln>
          </p:spPr>
          <p:txBody>
            <a:bodyPr/>
            <a:lstStyle/>
            <a:p>
              <a:endParaRPr lang="it-IT"/>
            </a:p>
          </p:txBody>
        </p:sp>
        <p:sp>
          <p:nvSpPr>
            <p:cNvPr id="9266" name="Freeform 21"/>
            <p:cNvSpPr>
              <a:spLocks/>
            </p:cNvSpPr>
            <p:nvPr/>
          </p:nvSpPr>
          <p:spPr bwMode="auto">
            <a:xfrm>
              <a:off x="3314" y="1200"/>
              <a:ext cx="110" cy="56"/>
            </a:xfrm>
            <a:custGeom>
              <a:avLst/>
              <a:gdLst>
                <a:gd name="T0" fmla="*/ 17 w 127"/>
                <a:gd name="T1" fmla="*/ 35 h 60"/>
                <a:gd name="T2" fmla="*/ 35 w 127"/>
                <a:gd name="T3" fmla="*/ 35 h 60"/>
                <a:gd name="T4" fmla="*/ 31 w 127"/>
                <a:gd name="T5" fmla="*/ 27 h 60"/>
                <a:gd name="T6" fmla="*/ 40 w 127"/>
                <a:gd name="T7" fmla="*/ 18 h 60"/>
                <a:gd name="T8" fmla="*/ 40 w 127"/>
                <a:gd name="T9" fmla="*/ 11 h 60"/>
                <a:gd name="T10" fmla="*/ 27 w 127"/>
                <a:gd name="T11" fmla="*/ 0 h 60"/>
                <a:gd name="T12" fmla="*/ 9 w 127"/>
                <a:gd name="T13" fmla="*/ 0 h 60"/>
                <a:gd name="T14" fmla="*/ 3 w 127"/>
                <a:gd name="T15" fmla="*/ 11 h 60"/>
                <a:gd name="T16" fmla="*/ 0 w 127"/>
                <a:gd name="T17" fmla="*/ 18 h 60"/>
                <a:gd name="T18" fmla="*/ 12 w 127"/>
                <a:gd name="T19" fmla="*/ 18 h 60"/>
                <a:gd name="T20" fmla="*/ 12 w 127"/>
                <a:gd name="T21" fmla="*/ 35 h 60"/>
                <a:gd name="T22" fmla="*/ 17 w 127"/>
                <a:gd name="T23" fmla="*/ 35 h 60"/>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27"/>
                <a:gd name="T37" fmla="*/ 0 h 60"/>
                <a:gd name="T38" fmla="*/ 127 w 127"/>
                <a:gd name="T39" fmla="*/ 60 h 60"/>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27" h="60">
                  <a:moveTo>
                    <a:pt x="54" y="60"/>
                  </a:moveTo>
                  <a:lnTo>
                    <a:pt x="110" y="60"/>
                  </a:lnTo>
                  <a:lnTo>
                    <a:pt x="98" y="46"/>
                  </a:lnTo>
                  <a:lnTo>
                    <a:pt x="127" y="31"/>
                  </a:lnTo>
                  <a:lnTo>
                    <a:pt x="127" y="19"/>
                  </a:lnTo>
                  <a:lnTo>
                    <a:pt x="83" y="0"/>
                  </a:lnTo>
                  <a:lnTo>
                    <a:pt x="27" y="0"/>
                  </a:lnTo>
                  <a:lnTo>
                    <a:pt x="12" y="19"/>
                  </a:lnTo>
                  <a:lnTo>
                    <a:pt x="0" y="31"/>
                  </a:lnTo>
                  <a:lnTo>
                    <a:pt x="39" y="31"/>
                  </a:lnTo>
                  <a:lnTo>
                    <a:pt x="39" y="60"/>
                  </a:lnTo>
                  <a:lnTo>
                    <a:pt x="54" y="60"/>
                  </a:lnTo>
                  <a:close/>
                </a:path>
              </a:pathLst>
            </a:custGeom>
            <a:solidFill>
              <a:srgbClr val="FFCC99">
                <a:alpha val="70195"/>
              </a:srgbClr>
            </a:solidFill>
            <a:ln w="0">
              <a:solidFill>
                <a:schemeClr val="tx1"/>
              </a:solidFill>
              <a:round/>
              <a:headEnd/>
              <a:tailEnd/>
            </a:ln>
          </p:spPr>
          <p:txBody>
            <a:bodyPr/>
            <a:lstStyle/>
            <a:p>
              <a:endParaRPr lang="it-IT"/>
            </a:p>
          </p:txBody>
        </p:sp>
        <p:sp>
          <p:nvSpPr>
            <p:cNvPr id="9267" name="Freeform 22"/>
            <p:cNvSpPr>
              <a:spLocks/>
            </p:cNvSpPr>
            <p:nvPr/>
          </p:nvSpPr>
          <p:spPr bwMode="auto">
            <a:xfrm>
              <a:off x="3297" y="1232"/>
              <a:ext cx="50" cy="43"/>
            </a:xfrm>
            <a:custGeom>
              <a:avLst/>
              <a:gdLst>
                <a:gd name="T0" fmla="*/ 0 w 60"/>
                <a:gd name="T1" fmla="*/ 16 h 46"/>
                <a:gd name="T2" fmla="*/ 5 w 60"/>
                <a:gd name="T3" fmla="*/ 0 h 46"/>
                <a:gd name="T4" fmla="*/ 14 w 60"/>
                <a:gd name="T5" fmla="*/ 0 h 46"/>
                <a:gd name="T6" fmla="*/ 14 w 60"/>
                <a:gd name="T7" fmla="*/ 27 h 46"/>
                <a:gd name="T8" fmla="*/ 0 w 60"/>
                <a:gd name="T9" fmla="*/ 16 h 46"/>
                <a:gd name="T10" fmla="*/ 0 60000 65536"/>
                <a:gd name="T11" fmla="*/ 0 60000 65536"/>
                <a:gd name="T12" fmla="*/ 0 60000 65536"/>
                <a:gd name="T13" fmla="*/ 0 60000 65536"/>
                <a:gd name="T14" fmla="*/ 0 60000 65536"/>
                <a:gd name="T15" fmla="*/ 0 w 60"/>
                <a:gd name="T16" fmla="*/ 0 h 46"/>
                <a:gd name="T17" fmla="*/ 60 w 60"/>
                <a:gd name="T18" fmla="*/ 46 h 46"/>
              </a:gdLst>
              <a:ahLst/>
              <a:cxnLst>
                <a:cxn ang="T10">
                  <a:pos x="T0" y="T1"/>
                </a:cxn>
                <a:cxn ang="T11">
                  <a:pos x="T2" y="T3"/>
                </a:cxn>
                <a:cxn ang="T12">
                  <a:pos x="T4" y="T5"/>
                </a:cxn>
                <a:cxn ang="T13">
                  <a:pos x="T6" y="T7"/>
                </a:cxn>
                <a:cxn ang="T14">
                  <a:pos x="T8" y="T9"/>
                </a:cxn>
              </a:cxnLst>
              <a:rect l="T15" t="T16" r="T17" b="T18"/>
              <a:pathLst>
                <a:path w="60" h="46">
                  <a:moveTo>
                    <a:pt x="0" y="25"/>
                  </a:moveTo>
                  <a:lnTo>
                    <a:pt x="19" y="0"/>
                  </a:lnTo>
                  <a:lnTo>
                    <a:pt x="60" y="0"/>
                  </a:lnTo>
                  <a:lnTo>
                    <a:pt x="60" y="46"/>
                  </a:lnTo>
                  <a:lnTo>
                    <a:pt x="0" y="25"/>
                  </a:lnTo>
                  <a:close/>
                </a:path>
              </a:pathLst>
            </a:custGeom>
            <a:solidFill>
              <a:srgbClr val="FFCC99">
                <a:alpha val="70195"/>
              </a:srgbClr>
            </a:solidFill>
            <a:ln w="0">
              <a:solidFill>
                <a:schemeClr val="tx1"/>
              </a:solidFill>
              <a:round/>
              <a:headEnd/>
              <a:tailEnd/>
            </a:ln>
          </p:spPr>
          <p:txBody>
            <a:bodyPr/>
            <a:lstStyle/>
            <a:p>
              <a:endParaRPr lang="it-IT"/>
            </a:p>
          </p:txBody>
        </p:sp>
        <p:sp>
          <p:nvSpPr>
            <p:cNvPr id="9268" name="Freeform 23"/>
            <p:cNvSpPr>
              <a:spLocks/>
            </p:cNvSpPr>
            <p:nvPr/>
          </p:nvSpPr>
          <p:spPr bwMode="auto">
            <a:xfrm>
              <a:off x="3436" y="1393"/>
              <a:ext cx="63" cy="74"/>
            </a:xfrm>
            <a:custGeom>
              <a:avLst/>
              <a:gdLst>
                <a:gd name="T0" fmla="*/ 17 w 71"/>
                <a:gd name="T1" fmla="*/ 47 h 79"/>
                <a:gd name="T2" fmla="*/ 22 w 71"/>
                <a:gd name="T3" fmla="*/ 33 h 79"/>
                <a:gd name="T4" fmla="*/ 28 w 71"/>
                <a:gd name="T5" fmla="*/ 33 h 79"/>
                <a:gd name="T6" fmla="*/ 28 w 71"/>
                <a:gd name="T7" fmla="*/ 23 h 79"/>
                <a:gd name="T8" fmla="*/ 22 w 71"/>
                <a:gd name="T9" fmla="*/ 17 h 79"/>
                <a:gd name="T10" fmla="*/ 17 w 71"/>
                <a:gd name="T11" fmla="*/ 7 h 79"/>
                <a:gd name="T12" fmla="*/ 6 w 71"/>
                <a:gd name="T13" fmla="*/ 0 h 79"/>
                <a:gd name="T14" fmla="*/ 0 w 71"/>
                <a:gd name="T15" fmla="*/ 7 h 79"/>
                <a:gd name="T16" fmla="*/ 12 w 71"/>
                <a:gd name="T17" fmla="*/ 23 h 79"/>
                <a:gd name="T18" fmla="*/ 17 w 71"/>
                <a:gd name="T19" fmla="*/ 47 h 79"/>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71"/>
                <a:gd name="T31" fmla="*/ 0 h 79"/>
                <a:gd name="T32" fmla="*/ 71 w 71"/>
                <a:gd name="T33" fmla="*/ 79 h 79"/>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71" h="79">
                  <a:moveTo>
                    <a:pt x="43" y="79"/>
                  </a:moveTo>
                  <a:lnTo>
                    <a:pt x="58" y="54"/>
                  </a:lnTo>
                  <a:lnTo>
                    <a:pt x="71" y="54"/>
                  </a:lnTo>
                  <a:lnTo>
                    <a:pt x="71" y="39"/>
                  </a:lnTo>
                  <a:lnTo>
                    <a:pt x="58" y="27"/>
                  </a:lnTo>
                  <a:lnTo>
                    <a:pt x="43" y="12"/>
                  </a:lnTo>
                  <a:lnTo>
                    <a:pt x="16" y="0"/>
                  </a:lnTo>
                  <a:lnTo>
                    <a:pt x="0" y="12"/>
                  </a:lnTo>
                  <a:lnTo>
                    <a:pt x="31" y="39"/>
                  </a:lnTo>
                  <a:lnTo>
                    <a:pt x="43" y="79"/>
                  </a:lnTo>
                  <a:close/>
                </a:path>
              </a:pathLst>
            </a:custGeom>
            <a:solidFill>
              <a:srgbClr val="FFCC99">
                <a:alpha val="70195"/>
              </a:srgbClr>
            </a:solidFill>
            <a:ln w="0">
              <a:solidFill>
                <a:schemeClr val="tx1"/>
              </a:solidFill>
              <a:round/>
              <a:headEnd/>
              <a:tailEnd/>
            </a:ln>
          </p:spPr>
          <p:txBody>
            <a:bodyPr/>
            <a:lstStyle/>
            <a:p>
              <a:endParaRPr lang="it-IT"/>
            </a:p>
          </p:txBody>
        </p:sp>
        <p:sp>
          <p:nvSpPr>
            <p:cNvPr id="9269" name="Freeform 24"/>
            <p:cNvSpPr>
              <a:spLocks/>
            </p:cNvSpPr>
            <p:nvPr/>
          </p:nvSpPr>
          <p:spPr bwMode="auto">
            <a:xfrm>
              <a:off x="3701" y="1522"/>
              <a:ext cx="120" cy="56"/>
            </a:xfrm>
            <a:custGeom>
              <a:avLst/>
              <a:gdLst>
                <a:gd name="T0" fmla="*/ 37 w 138"/>
                <a:gd name="T1" fmla="*/ 39 h 59"/>
                <a:gd name="T2" fmla="*/ 21 w 138"/>
                <a:gd name="T3" fmla="*/ 39 h 59"/>
                <a:gd name="T4" fmla="*/ 21 w 138"/>
                <a:gd name="T5" fmla="*/ 27 h 59"/>
                <a:gd name="T6" fmla="*/ 13 w 138"/>
                <a:gd name="T7" fmla="*/ 27 h 59"/>
                <a:gd name="T8" fmla="*/ 13 w 138"/>
                <a:gd name="T9" fmla="*/ 19 h 59"/>
                <a:gd name="T10" fmla="*/ 5 w 138"/>
                <a:gd name="T11" fmla="*/ 9 h 59"/>
                <a:gd name="T12" fmla="*/ 0 w 138"/>
                <a:gd name="T13" fmla="*/ 0 h 59"/>
                <a:gd name="T14" fmla="*/ 17 w 138"/>
                <a:gd name="T15" fmla="*/ 0 h 59"/>
                <a:gd name="T16" fmla="*/ 28 w 138"/>
                <a:gd name="T17" fmla="*/ 9 h 59"/>
                <a:gd name="T18" fmla="*/ 37 w 138"/>
                <a:gd name="T19" fmla="*/ 9 h 59"/>
                <a:gd name="T20" fmla="*/ 44 w 138"/>
                <a:gd name="T21" fmla="*/ 27 h 59"/>
                <a:gd name="T22" fmla="*/ 37 w 138"/>
                <a:gd name="T23" fmla="*/ 27 h 59"/>
                <a:gd name="T24" fmla="*/ 37 w 138"/>
                <a:gd name="T25" fmla="*/ 39 h 59"/>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59"/>
                <a:gd name="T41" fmla="*/ 138 w 138"/>
                <a:gd name="T42" fmla="*/ 59 h 59"/>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59">
                  <a:moveTo>
                    <a:pt x="113" y="59"/>
                  </a:moveTo>
                  <a:lnTo>
                    <a:pt x="65" y="59"/>
                  </a:lnTo>
                  <a:lnTo>
                    <a:pt x="65" y="42"/>
                  </a:lnTo>
                  <a:lnTo>
                    <a:pt x="38" y="42"/>
                  </a:lnTo>
                  <a:lnTo>
                    <a:pt x="38" y="27"/>
                  </a:lnTo>
                  <a:lnTo>
                    <a:pt x="15" y="11"/>
                  </a:lnTo>
                  <a:lnTo>
                    <a:pt x="0" y="0"/>
                  </a:lnTo>
                  <a:lnTo>
                    <a:pt x="54" y="0"/>
                  </a:lnTo>
                  <a:lnTo>
                    <a:pt x="86" y="11"/>
                  </a:lnTo>
                  <a:lnTo>
                    <a:pt x="113" y="11"/>
                  </a:lnTo>
                  <a:lnTo>
                    <a:pt x="138" y="42"/>
                  </a:lnTo>
                  <a:lnTo>
                    <a:pt x="113" y="42"/>
                  </a:lnTo>
                  <a:lnTo>
                    <a:pt x="113" y="59"/>
                  </a:lnTo>
                  <a:close/>
                </a:path>
              </a:pathLst>
            </a:custGeom>
            <a:solidFill>
              <a:srgbClr val="FFCC99">
                <a:alpha val="70195"/>
              </a:srgbClr>
            </a:solidFill>
            <a:ln w="0">
              <a:solidFill>
                <a:schemeClr val="tx1"/>
              </a:solidFill>
              <a:round/>
              <a:headEnd/>
              <a:tailEnd/>
            </a:ln>
          </p:spPr>
          <p:txBody>
            <a:bodyPr/>
            <a:lstStyle/>
            <a:p>
              <a:endParaRPr lang="it-IT"/>
            </a:p>
          </p:txBody>
        </p:sp>
        <p:sp>
          <p:nvSpPr>
            <p:cNvPr id="9270" name="Freeform 25"/>
            <p:cNvSpPr>
              <a:spLocks/>
            </p:cNvSpPr>
            <p:nvPr/>
          </p:nvSpPr>
          <p:spPr bwMode="auto">
            <a:xfrm>
              <a:off x="3759" y="1579"/>
              <a:ext cx="76" cy="49"/>
            </a:xfrm>
            <a:custGeom>
              <a:avLst/>
              <a:gdLst>
                <a:gd name="T0" fmla="*/ 17 w 86"/>
                <a:gd name="T1" fmla="*/ 18 h 52"/>
                <a:gd name="T2" fmla="*/ 21 w 86"/>
                <a:gd name="T3" fmla="*/ 24 h 52"/>
                <a:gd name="T4" fmla="*/ 26 w 86"/>
                <a:gd name="T5" fmla="*/ 33 h 52"/>
                <a:gd name="T6" fmla="*/ 32 w 86"/>
                <a:gd name="T7" fmla="*/ 33 h 52"/>
                <a:gd name="T8" fmla="*/ 26 w 86"/>
                <a:gd name="T9" fmla="*/ 18 h 52"/>
                <a:gd name="T10" fmla="*/ 21 w 86"/>
                <a:gd name="T11" fmla="*/ 18 h 52"/>
                <a:gd name="T12" fmla="*/ 21 w 86"/>
                <a:gd name="T13" fmla="*/ 8 h 52"/>
                <a:gd name="T14" fmla="*/ 17 w 86"/>
                <a:gd name="T15" fmla="*/ 0 h 52"/>
                <a:gd name="T16" fmla="*/ 0 w 86"/>
                <a:gd name="T17" fmla="*/ 0 h 52"/>
                <a:gd name="T18" fmla="*/ 7 w 86"/>
                <a:gd name="T19" fmla="*/ 18 h 52"/>
                <a:gd name="T20" fmla="*/ 17 w 86"/>
                <a:gd name="T21" fmla="*/ 18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52"/>
                <a:gd name="T35" fmla="*/ 86 w 86"/>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52">
                  <a:moveTo>
                    <a:pt x="46" y="27"/>
                  </a:moveTo>
                  <a:lnTo>
                    <a:pt x="58" y="39"/>
                  </a:lnTo>
                  <a:lnTo>
                    <a:pt x="69" y="52"/>
                  </a:lnTo>
                  <a:lnTo>
                    <a:pt x="86" y="52"/>
                  </a:lnTo>
                  <a:lnTo>
                    <a:pt x="69" y="27"/>
                  </a:lnTo>
                  <a:lnTo>
                    <a:pt x="58" y="27"/>
                  </a:lnTo>
                  <a:lnTo>
                    <a:pt x="58" y="12"/>
                  </a:lnTo>
                  <a:lnTo>
                    <a:pt x="46" y="0"/>
                  </a:lnTo>
                  <a:lnTo>
                    <a:pt x="0" y="0"/>
                  </a:lnTo>
                  <a:lnTo>
                    <a:pt x="19" y="27"/>
                  </a:lnTo>
                  <a:lnTo>
                    <a:pt x="46" y="27"/>
                  </a:lnTo>
                  <a:close/>
                </a:path>
              </a:pathLst>
            </a:custGeom>
            <a:solidFill>
              <a:srgbClr val="FFCC99">
                <a:alpha val="70195"/>
              </a:srgbClr>
            </a:solidFill>
            <a:ln w="0">
              <a:solidFill>
                <a:schemeClr val="tx1"/>
              </a:solidFill>
              <a:round/>
              <a:headEnd/>
              <a:tailEnd/>
            </a:ln>
          </p:spPr>
          <p:txBody>
            <a:bodyPr/>
            <a:lstStyle/>
            <a:p>
              <a:endParaRPr lang="it-IT"/>
            </a:p>
          </p:txBody>
        </p:sp>
        <p:sp>
          <p:nvSpPr>
            <p:cNvPr id="9271" name="Freeform 26"/>
            <p:cNvSpPr>
              <a:spLocks/>
            </p:cNvSpPr>
            <p:nvPr/>
          </p:nvSpPr>
          <p:spPr bwMode="auto">
            <a:xfrm>
              <a:off x="3801" y="1563"/>
              <a:ext cx="97" cy="78"/>
            </a:xfrm>
            <a:custGeom>
              <a:avLst/>
              <a:gdLst>
                <a:gd name="T0" fmla="*/ 24 w 111"/>
                <a:gd name="T1" fmla="*/ 0 h 82"/>
                <a:gd name="T2" fmla="*/ 17 w 111"/>
                <a:gd name="T3" fmla="*/ 10 h 82"/>
                <a:gd name="T4" fmla="*/ 13 w 111"/>
                <a:gd name="T5" fmla="*/ 10 h 82"/>
                <a:gd name="T6" fmla="*/ 8 w 111"/>
                <a:gd name="T7" fmla="*/ 0 h 82"/>
                <a:gd name="T8" fmla="*/ 0 w 111"/>
                <a:gd name="T9" fmla="*/ 0 h 82"/>
                <a:gd name="T10" fmla="*/ 0 w 111"/>
                <a:gd name="T11" fmla="*/ 10 h 82"/>
                <a:gd name="T12" fmla="*/ 3 w 111"/>
                <a:gd name="T13" fmla="*/ 19 h 82"/>
                <a:gd name="T14" fmla="*/ 3 w 111"/>
                <a:gd name="T15" fmla="*/ 28 h 82"/>
                <a:gd name="T16" fmla="*/ 8 w 111"/>
                <a:gd name="T17" fmla="*/ 28 h 82"/>
                <a:gd name="T18" fmla="*/ 13 w 111"/>
                <a:gd name="T19" fmla="*/ 44 h 82"/>
                <a:gd name="T20" fmla="*/ 24 w 111"/>
                <a:gd name="T21" fmla="*/ 37 h 82"/>
                <a:gd name="T22" fmla="*/ 24 w 111"/>
                <a:gd name="T23" fmla="*/ 44 h 82"/>
                <a:gd name="T24" fmla="*/ 34 w 111"/>
                <a:gd name="T25" fmla="*/ 55 h 82"/>
                <a:gd name="T26" fmla="*/ 29 w 111"/>
                <a:gd name="T27" fmla="*/ 44 h 82"/>
                <a:gd name="T28" fmla="*/ 34 w 111"/>
                <a:gd name="T29" fmla="*/ 44 h 82"/>
                <a:gd name="T30" fmla="*/ 34 w 111"/>
                <a:gd name="T31" fmla="*/ 28 h 82"/>
                <a:gd name="T32" fmla="*/ 38 w 111"/>
                <a:gd name="T33" fmla="*/ 19 h 82"/>
                <a:gd name="T34" fmla="*/ 29 w 111"/>
                <a:gd name="T35" fmla="*/ 10 h 82"/>
                <a:gd name="T36" fmla="*/ 24 w 111"/>
                <a:gd name="T37" fmla="*/ 0 h 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82"/>
                <a:gd name="T59" fmla="*/ 111 w 111"/>
                <a:gd name="T60" fmla="*/ 82 h 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82">
                  <a:moveTo>
                    <a:pt x="71" y="0"/>
                  </a:moveTo>
                  <a:lnTo>
                    <a:pt x="50" y="15"/>
                  </a:lnTo>
                  <a:lnTo>
                    <a:pt x="38" y="15"/>
                  </a:lnTo>
                  <a:lnTo>
                    <a:pt x="23" y="0"/>
                  </a:lnTo>
                  <a:lnTo>
                    <a:pt x="0" y="0"/>
                  </a:lnTo>
                  <a:lnTo>
                    <a:pt x="0" y="15"/>
                  </a:lnTo>
                  <a:lnTo>
                    <a:pt x="11" y="27"/>
                  </a:lnTo>
                  <a:lnTo>
                    <a:pt x="11" y="42"/>
                  </a:lnTo>
                  <a:lnTo>
                    <a:pt x="23" y="42"/>
                  </a:lnTo>
                  <a:lnTo>
                    <a:pt x="38" y="65"/>
                  </a:lnTo>
                  <a:lnTo>
                    <a:pt x="71" y="54"/>
                  </a:lnTo>
                  <a:lnTo>
                    <a:pt x="71" y="65"/>
                  </a:lnTo>
                  <a:lnTo>
                    <a:pt x="98" y="82"/>
                  </a:lnTo>
                  <a:lnTo>
                    <a:pt x="83" y="65"/>
                  </a:lnTo>
                  <a:lnTo>
                    <a:pt x="98" y="65"/>
                  </a:lnTo>
                  <a:lnTo>
                    <a:pt x="98" y="42"/>
                  </a:lnTo>
                  <a:lnTo>
                    <a:pt x="111" y="27"/>
                  </a:lnTo>
                  <a:lnTo>
                    <a:pt x="83" y="15"/>
                  </a:lnTo>
                  <a:lnTo>
                    <a:pt x="71" y="0"/>
                  </a:lnTo>
                  <a:close/>
                </a:path>
              </a:pathLst>
            </a:custGeom>
            <a:solidFill>
              <a:srgbClr val="FFCC99">
                <a:alpha val="70195"/>
              </a:srgbClr>
            </a:solidFill>
            <a:ln w="0">
              <a:solidFill>
                <a:schemeClr val="tx1"/>
              </a:solidFill>
              <a:round/>
              <a:headEnd/>
              <a:tailEnd/>
            </a:ln>
          </p:spPr>
          <p:txBody>
            <a:bodyPr/>
            <a:lstStyle/>
            <a:p>
              <a:endParaRPr lang="it-IT"/>
            </a:p>
          </p:txBody>
        </p:sp>
        <p:sp>
          <p:nvSpPr>
            <p:cNvPr id="9272" name="Freeform 27"/>
            <p:cNvSpPr>
              <a:spLocks/>
            </p:cNvSpPr>
            <p:nvPr/>
          </p:nvSpPr>
          <p:spPr bwMode="auto">
            <a:xfrm>
              <a:off x="3801" y="1232"/>
              <a:ext cx="733" cy="346"/>
            </a:xfrm>
            <a:custGeom>
              <a:avLst/>
              <a:gdLst>
                <a:gd name="T0" fmla="*/ 275 w 841"/>
                <a:gd name="T1" fmla="*/ 107 h 370"/>
                <a:gd name="T2" fmla="*/ 270 w 841"/>
                <a:gd name="T3" fmla="*/ 122 h 370"/>
                <a:gd name="T4" fmla="*/ 257 w 841"/>
                <a:gd name="T5" fmla="*/ 146 h 370"/>
                <a:gd name="T6" fmla="*/ 251 w 841"/>
                <a:gd name="T7" fmla="*/ 181 h 370"/>
                <a:gd name="T8" fmla="*/ 240 w 841"/>
                <a:gd name="T9" fmla="*/ 188 h 370"/>
                <a:gd name="T10" fmla="*/ 204 w 841"/>
                <a:gd name="T11" fmla="*/ 181 h 370"/>
                <a:gd name="T12" fmla="*/ 198 w 841"/>
                <a:gd name="T13" fmla="*/ 197 h 370"/>
                <a:gd name="T14" fmla="*/ 184 w 841"/>
                <a:gd name="T15" fmla="*/ 197 h 370"/>
                <a:gd name="T16" fmla="*/ 171 w 841"/>
                <a:gd name="T17" fmla="*/ 217 h 370"/>
                <a:gd name="T18" fmla="*/ 156 w 841"/>
                <a:gd name="T19" fmla="*/ 207 h 370"/>
                <a:gd name="T20" fmla="*/ 146 w 841"/>
                <a:gd name="T21" fmla="*/ 188 h 370"/>
                <a:gd name="T22" fmla="*/ 118 w 841"/>
                <a:gd name="T23" fmla="*/ 181 h 370"/>
                <a:gd name="T24" fmla="*/ 70 w 841"/>
                <a:gd name="T25" fmla="*/ 158 h 370"/>
                <a:gd name="T26" fmla="*/ 74 w 841"/>
                <a:gd name="T27" fmla="*/ 217 h 370"/>
                <a:gd name="T28" fmla="*/ 56 w 841"/>
                <a:gd name="T29" fmla="*/ 197 h 370"/>
                <a:gd name="T30" fmla="*/ 51 w 841"/>
                <a:gd name="T31" fmla="*/ 197 h 370"/>
                <a:gd name="T32" fmla="*/ 46 w 841"/>
                <a:gd name="T33" fmla="*/ 188 h 370"/>
                <a:gd name="T34" fmla="*/ 41 w 841"/>
                <a:gd name="T35" fmla="*/ 166 h 370"/>
                <a:gd name="T36" fmla="*/ 41 w 841"/>
                <a:gd name="T37" fmla="*/ 146 h 370"/>
                <a:gd name="T38" fmla="*/ 51 w 841"/>
                <a:gd name="T39" fmla="*/ 132 h 370"/>
                <a:gd name="T40" fmla="*/ 32 w 841"/>
                <a:gd name="T41" fmla="*/ 122 h 370"/>
                <a:gd name="T42" fmla="*/ 13 w 841"/>
                <a:gd name="T43" fmla="*/ 115 h 370"/>
                <a:gd name="T44" fmla="*/ 3 w 841"/>
                <a:gd name="T45" fmla="*/ 107 h 370"/>
                <a:gd name="T46" fmla="*/ 3 w 841"/>
                <a:gd name="T47" fmla="*/ 74 h 370"/>
                <a:gd name="T48" fmla="*/ 13 w 841"/>
                <a:gd name="T49" fmla="*/ 81 h 370"/>
                <a:gd name="T50" fmla="*/ 13 w 841"/>
                <a:gd name="T51" fmla="*/ 65 h 370"/>
                <a:gd name="T52" fmla="*/ 28 w 841"/>
                <a:gd name="T53" fmla="*/ 57 h 370"/>
                <a:gd name="T54" fmla="*/ 41 w 841"/>
                <a:gd name="T55" fmla="*/ 57 h 370"/>
                <a:gd name="T56" fmla="*/ 51 w 841"/>
                <a:gd name="T57" fmla="*/ 65 h 370"/>
                <a:gd name="T58" fmla="*/ 64 w 841"/>
                <a:gd name="T59" fmla="*/ 65 h 370"/>
                <a:gd name="T60" fmla="*/ 85 w 841"/>
                <a:gd name="T61" fmla="*/ 65 h 370"/>
                <a:gd name="T62" fmla="*/ 98 w 841"/>
                <a:gd name="T63" fmla="*/ 57 h 370"/>
                <a:gd name="T64" fmla="*/ 91 w 841"/>
                <a:gd name="T65" fmla="*/ 39 h 370"/>
                <a:gd name="T66" fmla="*/ 91 w 841"/>
                <a:gd name="T67" fmla="*/ 32 h 370"/>
                <a:gd name="T68" fmla="*/ 85 w 841"/>
                <a:gd name="T69" fmla="*/ 22 h 370"/>
                <a:gd name="T70" fmla="*/ 94 w 841"/>
                <a:gd name="T71" fmla="*/ 17 h 370"/>
                <a:gd name="T72" fmla="*/ 132 w 841"/>
                <a:gd name="T73" fmla="*/ 7 h 370"/>
                <a:gd name="T74" fmla="*/ 146 w 841"/>
                <a:gd name="T75" fmla="*/ 0 h 370"/>
                <a:gd name="T76" fmla="*/ 151 w 841"/>
                <a:gd name="T77" fmla="*/ 17 h 370"/>
                <a:gd name="T78" fmla="*/ 171 w 841"/>
                <a:gd name="T79" fmla="*/ 17 h 370"/>
                <a:gd name="T80" fmla="*/ 174 w 841"/>
                <a:gd name="T81" fmla="*/ 22 h 370"/>
                <a:gd name="T82" fmla="*/ 189 w 841"/>
                <a:gd name="T83" fmla="*/ 17 h 370"/>
                <a:gd name="T84" fmla="*/ 222 w 841"/>
                <a:gd name="T85" fmla="*/ 65 h 370"/>
                <a:gd name="T86" fmla="*/ 232 w 841"/>
                <a:gd name="T87" fmla="*/ 65 h 370"/>
                <a:gd name="T88" fmla="*/ 266 w 841"/>
                <a:gd name="T89" fmla="*/ 81 h 370"/>
                <a:gd name="T90" fmla="*/ 275 w 841"/>
                <a:gd name="T91" fmla="*/ 81 h 370"/>
                <a:gd name="T92" fmla="*/ 281 w 841"/>
                <a:gd name="T93" fmla="*/ 101 h 370"/>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841"/>
                <a:gd name="T142" fmla="*/ 0 h 370"/>
                <a:gd name="T143" fmla="*/ 841 w 841"/>
                <a:gd name="T144" fmla="*/ 370 h 370"/>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841" h="370">
                  <a:moveTo>
                    <a:pt x="841" y="171"/>
                  </a:moveTo>
                  <a:lnTo>
                    <a:pt x="824" y="182"/>
                  </a:lnTo>
                  <a:lnTo>
                    <a:pt x="824" y="209"/>
                  </a:lnTo>
                  <a:lnTo>
                    <a:pt x="812" y="209"/>
                  </a:lnTo>
                  <a:lnTo>
                    <a:pt x="772" y="209"/>
                  </a:lnTo>
                  <a:lnTo>
                    <a:pt x="772" y="249"/>
                  </a:lnTo>
                  <a:lnTo>
                    <a:pt x="741" y="270"/>
                  </a:lnTo>
                  <a:lnTo>
                    <a:pt x="753" y="309"/>
                  </a:lnTo>
                  <a:lnTo>
                    <a:pt x="753" y="338"/>
                  </a:lnTo>
                  <a:lnTo>
                    <a:pt x="724" y="322"/>
                  </a:lnTo>
                  <a:lnTo>
                    <a:pt x="641" y="322"/>
                  </a:lnTo>
                  <a:lnTo>
                    <a:pt x="612" y="309"/>
                  </a:lnTo>
                  <a:lnTo>
                    <a:pt x="612" y="322"/>
                  </a:lnTo>
                  <a:lnTo>
                    <a:pt x="597" y="338"/>
                  </a:lnTo>
                  <a:lnTo>
                    <a:pt x="553" y="322"/>
                  </a:lnTo>
                  <a:lnTo>
                    <a:pt x="553" y="338"/>
                  </a:lnTo>
                  <a:lnTo>
                    <a:pt x="541" y="353"/>
                  </a:lnTo>
                  <a:lnTo>
                    <a:pt x="513" y="370"/>
                  </a:lnTo>
                  <a:lnTo>
                    <a:pt x="468" y="370"/>
                  </a:lnTo>
                  <a:lnTo>
                    <a:pt x="468" y="353"/>
                  </a:lnTo>
                  <a:lnTo>
                    <a:pt x="453" y="353"/>
                  </a:lnTo>
                  <a:lnTo>
                    <a:pt x="442" y="322"/>
                  </a:lnTo>
                  <a:lnTo>
                    <a:pt x="413" y="297"/>
                  </a:lnTo>
                  <a:lnTo>
                    <a:pt x="353" y="309"/>
                  </a:lnTo>
                  <a:lnTo>
                    <a:pt x="271" y="249"/>
                  </a:lnTo>
                  <a:lnTo>
                    <a:pt x="211" y="270"/>
                  </a:lnTo>
                  <a:lnTo>
                    <a:pt x="242" y="370"/>
                  </a:lnTo>
                  <a:lnTo>
                    <a:pt x="223" y="370"/>
                  </a:lnTo>
                  <a:lnTo>
                    <a:pt x="182" y="338"/>
                  </a:lnTo>
                  <a:lnTo>
                    <a:pt x="171" y="338"/>
                  </a:lnTo>
                  <a:lnTo>
                    <a:pt x="154" y="353"/>
                  </a:lnTo>
                  <a:lnTo>
                    <a:pt x="154" y="338"/>
                  </a:lnTo>
                  <a:lnTo>
                    <a:pt x="154" y="322"/>
                  </a:lnTo>
                  <a:lnTo>
                    <a:pt x="138" y="322"/>
                  </a:lnTo>
                  <a:lnTo>
                    <a:pt x="111" y="282"/>
                  </a:lnTo>
                  <a:lnTo>
                    <a:pt x="123" y="282"/>
                  </a:lnTo>
                  <a:lnTo>
                    <a:pt x="111" y="270"/>
                  </a:lnTo>
                  <a:lnTo>
                    <a:pt x="123" y="249"/>
                  </a:lnTo>
                  <a:lnTo>
                    <a:pt x="182" y="249"/>
                  </a:lnTo>
                  <a:lnTo>
                    <a:pt x="154" y="226"/>
                  </a:lnTo>
                  <a:lnTo>
                    <a:pt x="123" y="209"/>
                  </a:lnTo>
                  <a:lnTo>
                    <a:pt x="98" y="209"/>
                  </a:lnTo>
                  <a:lnTo>
                    <a:pt x="50" y="226"/>
                  </a:lnTo>
                  <a:lnTo>
                    <a:pt x="38" y="197"/>
                  </a:lnTo>
                  <a:lnTo>
                    <a:pt x="11" y="197"/>
                  </a:lnTo>
                  <a:lnTo>
                    <a:pt x="11" y="182"/>
                  </a:lnTo>
                  <a:lnTo>
                    <a:pt x="0" y="171"/>
                  </a:lnTo>
                  <a:lnTo>
                    <a:pt x="11" y="126"/>
                  </a:lnTo>
                  <a:lnTo>
                    <a:pt x="23" y="138"/>
                  </a:lnTo>
                  <a:lnTo>
                    <a:pt x="38" y="138"/>
                  </a:lnTo>
                  <a:lnTo>
                    <a:pt x="23" y="111"/>
                  </a:lnTo>
                  <a:lnTo>
                    <a:pt x="38" y="111"/>
                  </a:lnTo>
                  <a:lnTo>
                    <a:pt x="71" y="98"/>
                  </a:lnTo>
                  <a:lnTo>
                    <a:pt x="83" y="98"/>
                  </a:lnTo>
                  <a:lnTo>
                    <a:pt x="98" y="86"/>
                  </a:lnTo>
                  <a:lnTo>
                    <a:pt x="123" y="98"/>
                  </a:lnTo>
                  <a:lnTo>
                    <a:pt x="154" y="126"/>
                  </a:lnTo>
                  <a:lnTo>
                    <a:pt x="154" y="111"/>
                  </a:lnTo>
                  <a:lnTo>
                    <a:pt x="171" y="111"/>
                  </a:lnTo>
                  <a:lnTo>
                    <a:pt x="194" y="111"/>
                  </a:lnTo>
                  <a:lnTo>
                    <a:pt x="223" y="111"/>
                  </a:lnTo>
                  <a:lnTo>
                    <a:pt x="253" y="111"/>
                  </a:lnTo>
                  <a:lnTo>
                    <a:pt x="282" y="111"/>
                  </a:lnTo>
                  <a:lnTo>
                    <a:pt x="294" y="98"/>
                  </a:lnTo>
                  <a:lnTo>
                    <a:pt x="253" y="86"/>
                  </a:lnTo>
                  <a:lnTo>
                    <a:pt x="271" y="67"/>
                  </a:lnTo>
                  <a:lnTo>
                    <a:pt x="253" y="67"/>
                  </a:lnTo>
                  <a:lnTo>
                    <a:pt x="271" y="55"/>
                  </a:lnTo>
                  <a:lnTo>
                    <a:pt x="271" y="38"/>
                  </a:lnTo>
                  <a:lnTo>
                    <a:pt x="253" y="38"/>
                  </a:lnTo>
                  <a:lnTo>
                    <a:pt x="253" y="27"/>
                  </a:lnTo>
                  <a:lnTo>
                    <a:pt x="282" y="27"/>
                  </a:lnTo>
                  <a:lnTo>
                    <a:pt x="353" y="15"/>
                  </a:lnTo>
                  <a:lnTo>
                    <a:pt x="394" y="15"/>
                  </a:lnTo>
                  <a:lnTo>
                    <a:pt x="394" y="0"/>
                  </a:lnTo>
                  <a:lnTo>
                    <a:pt x="442" y="0"/>
                  </a:lnTo>
                  <a:lnTo>
                    <a:pt x="453" y="15"/>
                  </a:lnTo>
                  <a:lnTo>
                    <a:pt x="453" y="27"/>
                  </a:lnTo>
                  <a:lnTo>
                    <a:pt x="482" y="27"/>
                  </a:lnTo>
                  <a:lnTo>
                    <a:pt x="513" y="27"/>
                  </a:lnTo>
                  <a:lnTo>
                    <a:pt x="513" y="38"/>
                  </a:lnTo>
                  <a:lnTo>
                    <a:pt x="526" y="38"/>
                  </a:lnTo>
                  <a:lnTo>
                    <a:pt x="553" y="27"/>
                  </a:lnTo>
                  <a:lnTo>
                    <a:pt x="568" y="27"/>
                  </a:lnTo>
                  <a:lnTo>
                    <a:pt x="612" y="55"/>
                  </a:lnTo>
                  <a:lnTo>
                    <a:pt x="668" y="111"/>
                  </a:lnTo>
                  <a:lnTo>
                    <a:pt x="685" y="98"/>
                  </a:lnTo>
                  <a:lnTo>
                    <a:pt x="697" y="111"/>
                  </a:lnTo>
                  <a:lnTo>
                    <a:pt x="741" y="111"/>
                  </a:lnTo>
                  <a:lnTo>
                    <a:pt x="797" y="138"/>
                  </a:lnTo>
                  <a:lnTo>
                    <a:pt x="812" y="149"/>
                  </a:lnTo>
                  <a:lnTo>
                    <a:pt x="824" y="138"/>
                  </a:lnTo>
                  <a:lnTo>
                    <a:pt x="841" y="149"/>
                  </a:lnTo>
                  <a:lnTo>
                    <a:pt x="841" y="171"/>
                  </a:lnTo>
                  <a:close/>
                </a:path>
              </a:pathLst>
            </a:custGeom>
            <a:solidFill>
              <a:srgbClr val="FFCC99">
                <a:alpha val="70195"/>
              </a:srgbClr>
            </a:solidFill>
            <a:ln w="0">
              <a:solidFill>
                <a:schemeClr val="tx1"/>
              </a:solidFill>
              <a:round/>
              <a:headEnd/>
              <a:tailEnd/>
            </a:ln>
          </p:spPr>
          <p:txBody>
            <a:bodyPr/>
            <a:lstStyle/>
            <a:p>
              <a:endParaRPr lang="it-IT"/>
            </a:p>
          </p:txBody>
        </p:sp>
        <p:sp>
          <p:nvSpPr>
            <p:cNvPr id="9273" name="Freeform 28"/>
            <p:cNvSpPr>
              <a:spLocks/>
            </p:cNvSpPr>
            <p:nvPr/>
          </p:nvSpPr>
          <p:spPr bwMode="auto">
            <a:xfrm>
              <a:off x="3985" y="1467"/>
              <a:ext cx="352" cy="215"/>
            </a:xfrm>
            <a:custGeom>
              <a:avLst/>
              <a:gdLst>
                <a:gd name="T0" fmla="*/ 93 w 403"/>
                <a:gd name="T1" fmla="*/ 122 h 231"/>
                <a:gd name="T2" fmla="*/ 93 w 403"/>
                <a:gd name="T3" fmla="*/ 114 h 231"/>
                <a:gd name="T4" fmla="*/ 81 w 403"/>
                <a:gd name="T5" fmla="*/ 105 h 231"/>
                <a:gd name="T6" fmla="*/ 58 w 403"/>
                <a:gd name="T7" fmla="*/ 82 h 231"/>
                <a:gd name="T8" fmla="*/ 54 w 403"/>
                <a:gd name="T9" fmla="*/ 67 h 231"/>
                <a:gd name="T10" fmla="*/ 39 w 403"/>
                <a:gd name="T11" fmla="*/ 67 h 231"/>
                <a:gd name="T12" fmla="*/ 34 w 403"/>
                <a:gd name="T13" fmla="*/ 48 h 231"/>
                <a:gd name="T14" fmla="*/ 24 w 403"/>
                <a:gd name="T15" fmla="*/ 40 h 231"/>
                <a:gd name="T16" fmla="*/ 20 w 403"/>
                <a:gd name="T17" fmla="*/ 40 h 231"/>
                <a:gd name="T18" fmla="*/ 14 w 403"/>
                <a:gd name="T19" fmla="*/ 57 h 231"/>
                <a:gd name="T20" fmla="*/ 14 w 403"/>
                <a:gd name="T21" fmla="*/ 67 h 231"/>
                <a:gd name="T22" fmla="*/ 10 w 403"/>
                <a:gd name="T23" fmla="*/ 67 h 231"/>
                <a:gd name="T24" fmla="*/ 0 w 403"/>
                <a:gd name="T25" fmla="*/ 11 h 231"/>
                <a:gd name="T26" fmla="*/ 20 w 403"/>
                <a:gd name="T27" fmla="*/ 0 h 231"/>
                <a:gd name="T28" fmla="*/ 48 w 403"/>
                <a:gd name="T29" fmla="*/ 34 h 231"/>
                <a:gd name="T30" fmla="*/ 69 w 403"/>
                <a:gd name="T31" fmla="*/ 26 h 231"/>
                <a:gd name="T32" fmla="*/ 79 w 403"/>
                <a:gd name="T33" fmla="*/ 40 h 231"/>
                <a:gd name="T34" fmla="*/ 81 w 403"/>
                <a:gd name="T35" fmla="*/ 57 h 231"/>
                <a:gd name="T36" fmla="*/ 87 w 403"/>
                <a:gd name="T37" fmla="*/ 57 h 231"/>
                <a:gd name="T38" fmla="*/ 87 w 403"/>
                <a:gd name="T39" fmla="*/ 67 h 231"/>
                <a:gd name="T40" fmla="*/ 103 w 403"/>
                <a:gd name="T41" fmla="*/ 67 h 231"/>
                <a:gd name="T42" fmla="*/ 112 w 403"/>
                <a:gd name="T43" fmla="*/ 57 h 231"/>
                <a:gd name="T44" fmla="*/ 122 w 403"/>
                <a:gd name="T45" fmla="*/ 67 h 231"/>
                <a:gd name="T46" fmla="*/ 122 w 403"/>
                <a:gd name="T47" fmla="*/ 57 h 231"/>
                <a:gd name="T48" fmla="*/ 135 w 403"/>
                <a:gd name="T49" fmla="*/ 74 h 231"/>
                <a:gd name="T50" fmla="*/ 126 w 403"/>
                <a:gd name="T51" fmla="*/ 82 h 231"/>
                <a:gd name="T52" fmla="*/ 116 w 403"/>
                <a:gd name="T53" fmla="*/ 82 h 231"/>
                <a:gd name="T54" fmla="*/ 116 w 403"/>
                <a:gd name="T55" fmla="*/ 67 h 231"/>
                <a:gd name="T56" fmla="*/ 107 w 403"/>
                <a:gd name="T57" fmla="*/ 74 h 231"/>
                <a:gd name="T58" fmla="*/ 107 w 403"/>
                <a:gd name="T59" fmla="*/ 89 h 231"/>
                <a:gd name="T60" fmla="*/ 95 w 403"/>
                <a:gd name="T61" fmla="*/ 89 h 231"/>
                <a:gd name="T62" fmla="*/ 103 w 403"/>
                <a:gd name="T63" fmla="*/ 95 h 231"/>
                <a:gd name="T64" fmla="*/ 107 w 403"/>
                <a:gd name="T65" fmla="*/ 114 h 231"/>
                <a:gd name="T66" fmla="*/ 103 w 403"/>
                <a:gd name="T67" fmla="*/ 130 h 231"/>
                <a:gd name="T68" fmla="*/ 93 w 403"/>
                <a:gd name="T69" fmla="*/ 122 h 23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403"/>
                <a:gd name="T106" fmla="*/ 0 h 231"/>
                <a:gd name="T107" fmla="*/ 403 w 403"/>
                <a:gd name="T108" fmla="*/ 231 h 23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403" h="231">
                  <a:moveTo>
                    <a:pt x="271" y="217"/>
                  </a:moveTo>
                  <a:lnTo>
                    <a:pt x="271" y="202"/>
                  </a:lnTo>
                  <a:lnTo>
                    <a:pt x="242" y="186"/>
                  </a:lnTo>
                  <a:lnTo>
                    <a:pt x="171" y="146"/>
                  </a:lnTo>
                  <a:lnTo>
                    <a:pt x="160" y="119"/>
                  </a:lnTo>
                  <a:lnTo>
                    <a:pt x="115" y="119"/>
                  </a:lnTo>
                  <a:lnTo>
                    <a:pt x="98" y="87"/>
                  </a:lnTo>
                  <a:lnTo>
                    <a:pt x="71" y="71"/>
                  </a:lnTo>
                  <a:lnTo>
                    <a:pt x="60" y="71"/>
                  </a:lnTo>
                  <a:lnTo>
                    <a:pt x="42" y="102"/>
                  </a:lnTo>
                  <a:lnTo>
                    <a:pt x="42" y="119"/>
                  </a:lnTo>
                  <a:lnTo>
                    <a:pt x="31" y="119"/>
                  </a:lnTo>
                  <a:lnTo>
                    <a:pt x="0" y="19"/>
                  </a:lnTo>
                  <a:lnTo>
                    <a:pt x="60" y="0"/>
                  </a:lnTo>
                  <a:lnTo>
                    <a:pt x="142" y="60"/>
                  </a:lnTo>
                  <a:lnTo>
                    <a:pt x="204" y="46"/>
                  </a:lnTo>
                  <a:lnTo>
                    <a:pt x="231" y="71"/>
                  </a:lnTo>
                  <a:lnTo>
                    <a:pt x="242" y="102"/>
                  </a:lnTo>
                  <a:lnTo>
                    <a:pt x="259" y="102"/>
                  </a:lnTo>
                  <a:lnTo>
                    <a:pt x="259" y="119"/>
                  </a:lnTo>
                  <a:lnTo>
                    <a:pt x="304" y="119"/>
                  </a:lnTo>
                  <a:lnTo>
                    <a:pt x="330" y="102"/>
                  </a:lnTo>
                  <a:lnTo>
                    <a:pt x="359" y="119"/>
                  </a:lnTo>
                  <a:lnTo>
                    <a:pt x="359" y="102"/>
                  </a:lnTo>
                  <a:lnTo>
                    <a:pt x="403" y="131"/>
                  </a:lnTo>
                  <a:lnTo>
                    <a:pt x="371" y="146"/>
                  </a:lnTo>
                  <a:lnTo>
                    <a:pt x="342" y="146"/>
                  </a:lnTo>
                  <a:lnTo>
                    <a:pt x="342" y="119"/>
                  </a:lnTo>
                  <a:lnTo>
                    <a:pt x="315" y="131"/>
                  </a:lnTo>
                  <a:lnTo>
                    <a:pt x="315" y="158"/>
                  </a:lnTo>
                  <a:lnTo>
                    <a:pt x="282" y="158"/>
                  </a:lnTo>
                  <a:lnTo>
                    <a:pt x="304" y="169"/>
                  </a:lnTo>
                  <a:lnTo>
                    <a:pt x="315" y="202"/>
                  </a:lnTo>
                  <a:lnTo>
                    <a:pt x="304" y="231"/>
                  </a:lnTo>
                  <a:lnTo>
                    <a:pt x="271" y="217"/>
                  </a:lnTo>
                  <a:close/>
                </a:path>
              </a:pathLst>
            </a:custGeom>
            <a:solidFill>
              <a:srgbClr val="FFCC99">
                <a:alpha val="70195"/>
              </a:srgbClr>
            </a:solidFill>
            <a:ln w="0">
              <a:solidFill>
                <a:schemeClr val="tx1"/>
              </a:solidFill>
              <a:round/>
              <a:headEnd/>
              <a:tailEnd/>
            </a:ln>
          </p:spPr>
          <p:txBody>
            <a:bodyPr/>
            <a:lstStyle/>
            <a:p>
              <a:endParaRPr lang="it-IT"/>
            </a:p>
          </p:txBody>
        </p:sp>
        <p:sp>
          <p:nvSpPr>
            <p:cNvPr id="9274" name="Freeform 29"/>
            <p:cNvSpPr>
              <a:spLocks/>
            </p:cNvSpPr>
            <p:nvPr/>
          </p:nvSpPr>
          <p:spPr bwMode="auto">
            <a:xfrm>
              <a:off x="4233" y="1579"/>
              <a:ext cx="153" cy="105"/>
            </a:xfrm>
            <a:custGeom>
              <a:avLst/>
              <a:gdLst>
                <a:gd name="T0" fmla="*/ 10 w 175"/>
                <a:gd name="T1" fmla="*/ 67 h 112"/>
                <a:gd name="T2" fmla="*/ 7 w 175"/>
                <a:gd name="T3" fmla="*/ 67 h 112"/>
                <a:gd name="T4" fmla="*/ 10 w 175"/>
                <a:gd name="T5" fmla="*/ 50 h 112"/>
                <a:gd name="T6" fmla="*/ 7 w 175"/>
                <a:gd name="T7" fmla="*/ 30 h 112"/>
                <a:gd name="T8" fmla="*/ 0 w 175"/>
                <a:gd name="T9" fmla="*/ 23 h 112"/>
                <a:gd name="T10" fmla="*/ 10 w 175"/>
                <a:gd name="T11" fmla="*/ 23 h 112"/>
                <a:gd name="T12" fmla="*/ 10 w 175"/>
                <a:gd name="T13" fmla="*/ 17 h 112"/>
                <a:gd name="T14" fmla="*/ 10 w 175"/>
                <a:gd name="T15" fmla="*/ 8 h 112"/>
                <a:gd name="T16" fmla="*/ 20 w 175"/>
                <a:gd name="T17" fmla="*/ 0 h 112"/>
                <a:gd name="T18" fmla="*/ 20 w 175"/>
                <a:gd name="T19" fmla="*/ 17 h 112"/>
                <a:gd name="T20" fmla="*/ 26 w 175"/>
                <a:gd name="T21" fmla="*/ 17 h 112"/>
                <a:gd name="T22" fmla="*/ 20 w 175"/>
                <a:gd name="T23" fmla="*/ 17 h 112"/>
                <a:gd name="T24" fmla="*/ 16 w 175"/>
                <a:gd name="T25" fmla="*/ 17 h 112"/>
                <a:gd name="T26" fmla="*/ 16 w 175"/>
                <a:gd name="T27" fmla="*/ 23 h 112"/>
                <a:gd name="T28" fmla="*/ 30 w 175"/>
                <a:gd name="T29" fmla="*/ 23 h 112"/>
                <a:gd name="T30" fmla="*/ 34 w 175"/>
                <a:gd name="T31" fmla="*/ 30 h 112"/>
                <a:gd name="T32" fmla="*/ 51 w 175"/>
                <a:gd name="T33" fmla="*/ 23 h 112"/>
                <a:gd name="T34" fmla="*/ 51 w 175"/>
                <a:gd name="T35" fmla="*/ 30 h 112"/>
                <a:gd name="T36" fmla="*/ 54 w 175"/>
                <a:gd name="T37" fmla="*/ 40 h 112"/>
                <a:gd name="T38" fmla="*/ 59 w 175"/>
                <a:gd name="T39" fmla="*/ 40 h 112"/>
                <a:gd name="T40" fmla="*/ 59 w 175"/>
                <a:gd name="T41" fmla="*/ 59 h 112"/>
                <a:gd name="T42" fmla="*/ 51 w 175"/>
                <a:gd name="T43" fmla="*/ 59 h 112"/>
                <a:gd name="T44" fmla="*/ 40 w 175"/>
                <a:gd name="T45" fmla="*/ 67 h 112"/>
                <a:gd name="T46" fmla="*/ 34 w 175"/>
                <a:gd name="T47" fmla="*/ 50 h 112"/>
                <a:gd name="T48" fmla="*/ 30 w 175"/>
                <a:gd name="T49" fmla="*/ 40 h 112"/>
                <a:gd name="T50" fmla="*/ 26 w 175"/>
                <a:gd name="T51" fmla="*/ 59 h 112"/>
                <a:gd name="T52" fmla="*/ 20 w 175"/>
                <a:gd name="T53" fmla="*/ 59 h 112"/>
                <a:gd name="T54" fmla="*/ 10 w 175"/>
                <a:gd name="T55" fmla="*/ 67 h 112"/>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75"/>
                <a:gd name="T85" fmla="*/ 0 h 112"/>
                <a:gd name="T86" fmla="*/ 175 w 175"/>
                <a:gd name="T87" fmla="*/ 112 h 112"/>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75" h="112">
                  <a:moveTo>
                    <a:pt x="31" y="112"/>
                  </a:moveTo>
                  <a:lnTo>
                    <a:pt x="20" y="112"/>
                  </a:lnTo>
                  <a:lnTo>
                    <a:pt x="31" y="83"/>
                  </a:lnTo>
                  <a:lnTo>
                    <a:pt x="20" y="50"/>
                  </a:lnTo>
                  <a:lnTo>
                    <a:pt x="0" y="39"/>
                  </a:lnTo>
                  <a:lnTo>
                    <a:pt x="31" y="39"/>
                  </a:lnTo>
                  <a:lnTo>
                    <a:pt x="31" y="27"/>
                  </a:lnTo>
                  <a:lnTo>
                    <a:pt x="31" y="12"/>
                  </a:lnTo>
                  <a:lnTo>
                    <a:pt x="60" y="0"/>
                  </a:lnTo>
                  <a:lnTo>
                    <a:pt x="60" y="27"/>
                  </a:lnTo>
                  <a:lnTo>
                    <a:pt x="75" y="27"/>
                  </a:lnTo>
                  <a:lnTo>
                    <a:pt x="60" y="27"/>
                  </a:lnTo>
                  <a:lnTo>
                    <a:pt x="46" y="27"/>
                  </a:lnTo>
                  <a:lnTo>
                    <a:pt x="46" y="39"/>
                  </a:lnTo>
                  <a:lnTo>
                    <a:pt x="87" y="39"/>
                  </a:lnTo>
                  <a:lnTo>
                    <a:pt x="102" y="50"/>
                  </a:lnTo>
                  <a:lnTo>
                    <a:pt x="146" y="39"/>
                  </a:lnTo>
                  <a:lnTo>
                    <a:pt x="146" y="50"/>
                  </a:lnTo>
                  <a:lnTo>
                    <a:pt x="158" y="67"/>
                  </a:lnTo>
                  <a:lnTo>
                    <a:pt x="175" y="67"/>
                  </a:lnTo>
                  <a:lnTo>
                    <a:pt x="175" y="98"/>
                  </a:lnTo>
                  <a:lnTo>
                    <a:pt x="146" y="98"/>
                  </a:lnTo>
                  <a:lnTo>
                    <a:pt x="119" y="112"/>
                  </a:lnTo>
                  <a:lnTo>
                    <a:pt x="102" y="83"/>
                  </a:lnTo>
                  <a:lnTo>
                    <a:pt x="87" y="67"/>
                  </a:lnTo>
                  <a:lnTo>
                    <a:pt x="75" y="98"/>
                  </a:lnTo>
                  <a:lnTo>
                    <a:pt x="60" y="98"/>
                  </a:lnTo>
                  <a:lnTo>
                    <a:pt x="31" y="112"/>
                  </a:lnTo>
                  <a:close/>
                </a:path>
              </a:pathLst>
            </a:custGeom>
            <a:solidFill>
              <a:srgbClr val="FFCC99">
                <a:alpha val="70195"/>
              </a:srgbClr>
            </a:solidFill>
            <a:ln w="0">
              <a:solidFill>
                <a:schemeClr val="tx1"/>
              </a:solidFill>
              <a:round/>
              <a:headEnd/>
              <a:tailEnd/>
            </a:ln>
          </p:spPr>
          <p:txBody>
            <a:bodyPr/>
            <a:lstStyle/>
            <a:p>
              <a:endParaRPr lang="it-IT"/>
            </a:p>
          </p:txBody>
        </p:sp>
        <p:sp>
          <p:nvSpPr>
            <p:cNvPr id="9275" name="Freeform 30"/>
            <p:cNvSpPr>
              <a:spLocks/>
            </p:cNvSpPr>
            <p:nvPr/>
          </p:nvSpPr>
          <p:spPr bwMode="auto">
            <a:xfrm>
              <a:off x="4275" y="1522"/>
              <a:ext cx="184" cy="104"/>
            </a:xfrm>
            <a:custGeom>
              <a:avLst/>
              <a:gdLst>
                <a:gd name="T0" fmla="*/ 3 w 212"/>
                <a:gd name="T1" fmla="*/ 52 h 111"/>
                <a:gd name="T2" fmla="*/ 13 w 212"/>
                <a:gd name="T3" fmla="*/ 52 h 111"/>
                <a:gd name="T4" fmla="*/ 23 w 212"/>
                <a:gd name="T5" fmla="*/ 43 h 111"/>
                <a:gd name="T6" fmla="*/ 9 w 212"/>
                <a:gd name="T7" fmla="*/ 25 h 111"/>
                <a:gd name="T8" fmla="*/ 9 w 212"/>
                <a:gd name="T9" fmla="*/ 35 h 111"/>
                <a:gd name="T10" fmla="*/ 0 w 212"/>
                <a:gd name="T11" fmla="*/ 25 h 111"/>
                <a:gd name="T12" fmla="*/ 3 w 212"/>
                <a:gd name="T13" fmla="*/ 17 h 111"/>
                <a:gd name="T14" fmla="*/ 3 w 212"/>
                <a:gd name="T15" fmla="*/ 7 h 111"/>
                <a:gd name="T16" fmla="*/ 9 w 212"/>
                <a:gd name="T17" fmla="*/ 7 h 111"/>
                <a:gd name="T18" fmla="*/ 18 w 212"/>
                <a:gd name="T19" fmla="*/ 17 h 111"/>
                <a:gd name="T20" fmla="*/ 23 w 212"/>
                <a:gd name="T21" fmla="*/ 7 h 111"/>
                <a:gd name="T22" fmla="*/ 23 w 212"/>
                <a:gd name="T23" fmla="*/ 0 h 111"/>
                <a:gd name="T24" fmla="*/ 32 w 212"/>
                <a:gd name="T25" fmla="*/ 7 h 111"/>
                <a:gd name="T26" fmla="*/ 59 w 212"/>
                <a:gd name="T27" fmla="*/ 7 h 111"/>
                <a:gd name="T28" fmla="*/ 69 w 212"/>
                <a:gd name="T29" fmla="*/ 17 h 111"/>
                <a:gd name="T30" fmla="*/ 69 w 212"/>
                <a:gd name="T31" fmla="*/ 25 h 111"/>
                <a:gd name="T32" fmla="*/ 59 w 212"/>
                <a:gd name="T33" fmla="*/ 35 h 111"/>
                <a:gd name="T34" fmla="*/ 49 w 212"/>
                <a:gd name="T35" fmla="*/ 35 h 111"/>
                <a:gd name="T36" fmla="*/ 49 w 212"/>
                <a:gd name="T37" fmla="*/ 43 h 111"/>
                <a:gd name="T38" fmla="*/ 36 w 212"/>
                <a:gd name="T39" fmla="*/ 43 h 111"/>
                <a:gd name="T40" fmla="*/ 32 w 212"/>
                <a:gd name="T41" fmla="*/ 52 h 111"/>
                <a:gd name="T42" fmla="*/ 32 w 212"/>
                <a:gd name="T43" fmla="*/ 59 h 111"/>
                <a:gd name="T44" fmla="*/ 18 w 212"/>
                <a:gd name="T45" fmla="*/ 66 h 111"/>
                <a:gd name="T46" fmla="*/ 13 w 212"/>
                <a:gd name="T47" fmla="*/ 59 h 111"/>
                <a:gd name="T48" fmla="*/ 0 w 212"/>
                <a:gd name="T49" fmla="*/ 59 h 111"/>
                <a:gd name="T50" fmla="*/ 0 w 212"/>
                <a:gd name="T51" fmla="*/ 52 h 111"/>
                <a:gd name="T52" fmla="*/ 3 w 212"/>
                <a:gd name="T53" fmla="*/ 52 h 111"/>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12"/>
                <a:gd name="T82" fmla="*/ 0 h 111"/>
                <a:gd name="T83" fmla="*/ 212 w 212"/>
                <a:gd name="T84" fmla="*/ 111 h 111"/>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12" h="111">
                  <a:moveTo>
                    <a:pt x="12" y="86"/>
                  </a:moveTo>
                  <a:lnTo>
                    <a:pt x="39" y="86"/>
                  </a:lnTo>
                  <a:lnTo>
                    <a:pt x="71" y="71"/>
                  </a:lnTo>
                  <a:lnTo>
                    <a:pt x="27" y="42"/>
                  </a:lnTo>
                  <a:lnTo>
                    <a:pt x="27" y="59"/>
                  </a:lnTo>
                  <a:lnTo>
                    <a:pt x="0" y="42"/>
                  </a:lnTo>
                  <a:lnTo>
                    <a:pt x="12" y="27"/>
                  </a:lnTo>
                  <a:lnTo>
                    <a:pt x="12" y="11"/>
                  </a:lnTo>
                  <a:lnTo>
                    <a:pt x="27" y="11"/>
                  </a:lnTo>
                  <a:lnTo>
                    <a:pt x="56" y="27"/>
                  </a:lnTo>
                  <a:lnTo>
                    <a:pt x="71" y="11"/>
                  </a:lnTo>
                  <a:lnTo>
                    <a:pt x="71" y="0"/>
                  </a:lnTo>
                  <a:lnTo>
                    <a:pt x="98" y="11"/>
                  </a:lnTo>
                  <a:lnTo>
                    <a:pt x="183" y="11"/>
                  </a:lnTo>
                  <a:lnTo>
                    <a:pt x="212" y="27"/>
                  </a:lnTo>
                  <a:lnTo>
                    <a:pt x="212" y="42"/>
                  </a:lnTo>
                  <a:lnTo>
                    <a:pt x="183" y="59"/>
                  </a:lnTo>
                  <a:lnTo>
                    <a:pt x="154" y="59"/>
                  </a:lnTo>
                  <a:lnTo>
                    <a:pt x="154" y="71"/>
                  </a:lnTo>
                  <a:lnTo>
                    <a:pt x="112" y="71"/>
                  </a:lnTo>
                  <a:lnTo>
                    <a:pt x="98" y="86"/>
                  </a:lnTo>
                  <a:lnTo>
                    <a:pt x="98" y="98"/>
                  </a:lnTo>
                  <a:lnTo>
                    <a:pt x="56" y="111"/>
                  </a:lnTo>
                  <a:lnTo>
                    <a:pt x="39" y="98"/>
                  </a:lnTo>
                  <a:lnTo>
                    <a:pt x="0" y="98"/>
                  </a:lnTo>
                  <a:lnTo>
                    <a:pt x="0" y="86"/>
                  </a:lnTo>
                  <a:lnTo>
                    <a:pt x="12" y="86"/>
                  </a:lnTo>
                  <a:close/>
                </a:path>
              </a:pathLst>
            </a:custGeom>
            <a:solidFill>
              <a:srgbClr val="FFCC99">
                <a:alpha val="70195"/>
              </a:srgbClr>
            </a:solidFill>
            <a:ln w="0">
              <a:solidFill>
                <a:schemeClr val="tx1"/>
              </a:solidFill>
              <a:round/>
              <a:headEnd/>
              <a:tailEnd/>
            </a:ln>
          </p:spPr>
          <p:txBody>
            <a:bodyPr/>
            <a:lstStyle/>
            <a:p>
              <a:endParaRPr lang="it-IT"/>
            </a:p>
          </p:txBody>
        </p:sp>
        <p:sp>
          <p:nvSpPr>
            <p:cNvPr id="9276" name="Freeform 31"/>
            <p:cNvSpPr>
              <a:spLocks/>
            </p:cNvSpPr>
            <p:nvPr/>
          </p:nvSpPr>
          <p:spPr bwMode="auto">
            <a:xfrm>
              <a:off x="3937" y="1535"/>
              <a:ext cx="284" cy="187"/>
            </a:xfrm>
            <a:custGeom>
              <a:avLst/>
              <a:gdLst>
                <a:gd name="T0" fmla="*/ 28 w 327"/>
                <a:gd name="T1" fmla="*/ 27 h 200"/>
                <a:gd name="T2" fmla="*/ 22 w 327"/>
                <a:gd name="T3" fmla="*/ 27 h 200"/>
                <a:gd name="T4" fmla="*/ 9 w 327"/>
                <a:gd name="T5" fmla="*/ 8 h 200"/>
                <a:gd name="T6" fmla="*/ 5 w 327"/>
                <a:gd name="T7" fmla="*/ 8 h 200"/>
                <a:gd name="T8" fmla="*/ 0 w 327"/>
                <a:gd name="T9" fmla="*/ 19 h 200"/>
                <a:gd name="T10" fmla="*/ 5 w 327"/>
                <a:gd name="T11" fmla="*/ 27 h 200"/>
                <a:gd name="T12" fmla="*/ 5 w 327"/>
                <a:gd name="T13" fmla="*/ 19 h 200"/>
                <a:gd name="T14" fmla="*/ 9 w 327"/>
                <a:gd name="T15" fmla="*/ 19 h 200"/>
                <a:gd name="T16" fmla="*/ 13 w 327"/>
                <a:gd name="T17" fmla="*/ 27 h 200"/>
                <a:gd name="T18" fmla="*/ 13 w 327"/>
                <a:gd name="T19" fmla="*/ 35 h 200"/>
                <a:gd name="T20" fmla="*/ 5 w 327"/>
                <a:gd name="T21" fmla="*/ 35 h 200"/>
                <a:gd name="T22" fmla="*/ 5 w 327"/>
                <a:gd name="T23" fmla="*/ 44 h 200"/>
                <a:gd name="T24" fmla="*/ 9 w 327"/>
                <a:gd name="T25" fmla="*/ 44 h 200"/>
                <a:gd name="T26" fmla="*/ 13 w 327"/>
                <a:gd name="T27" fmla="*/ 59 h 200"/>
                <a:gd name="T28" fmla="*/ 18 w 327"/>
                <a:gd name="T29" fmla="*/ 86 h 200"/>
                <a:gd name="T30" fmla="*/ 28 w 327"/>
                <a:gd name="T31" fmla="*/ 77 h 200"/>
                <a:gd name="T32" fmla="*/ 37 w 327"/>
                <a:gd name="T33" fmla="*/ 67 h 200"/>
                <a:gd name="T34" fmla="*/ 73 w 327"/>
                <a:gd name="T35" fmla="*/ 100 h 200"/>
                <a:gd name="T36" fmla="*/ 73 w 327"/>
                <a:gd name="T37" fmla="*/ 108 h 200"/>
                <a:gd name="T38" fmla="*/ 83 w 327"/>
                <a:gd name="T39" fmla="*/ 117 h 200"/>
                <a:gd name="T40" fmla="*/ 88 w 327"/>
                <a:gd name="T41" fmla="*/ 108 h 200"/>
                <a:gd name="T42" fmla="*/ 96 w 327"/>
                <a:gd name="T43" fmla="*/ 100 h 200"/>
                <a:gd name="T44" fmla="*/ 96 w 327"/>
                <a:gd name="T45" fmla="*/ 86 h 200"/>
                <a:gd name="T46" fmla="*/ 102 w 327"/>
                <a:gd name="T47" fmla="*/ 86 h 200"/>
                <a:gd name="T48" fmla="*/ 106 w 327"/>
                <a:gd name="T49" fmla="*/ 86 h 200"/>
                <a:gd name="T50" fmla="*/ 106 w 327"/>
                <a:gd name="T51" fmla="*/ 77 h 200"/>
                <a:gd name="T52" fmla="*/ 96 w 327"/>
                <a:gd name="T53" fmla="*/ 67 h 200"/>
                <a:gd name="T54" fmla="*/ 73 w 327"/>
                <a:gd name="T55" fmla="*/ 44 h 200"/>
                <a:gd name="T56" fmla="*/ 69 w 327"/>
                <a:gd name="T57" fmla="*/ 27 h 200"/>
                <a:gd name="T58" fmla="*/ 55 w 327"/>
                <a:gd name="T59" fmla="*/ 27 h 200"/>
                <a:gd name="T60" fmla="*/ 50 w 327"/>
                <a:gd name="T61" fmla="*/ 8 h 200"/>
                <a:gd name="T62" fmla="*/ 42 w 327"/>
                <a:gd name="T63" fmla="*/ 0 h 200"/>
                <a:gd name="T64" fmla="*/ 37 w 327"/>
                <a:gd name="T65" fmla="*/ 0 h 200"/>
                <a:gd name="T66" fmla="*/ 32 w 327"/>
                <a:gd name="T67" fmla="*/ 19 h 200"/>
                <a:gd name="T68" fmla="*/ 32 w 327"/>
                <a:gd name="T69" fmla="*/ 27 h 200"/>
                <a:gd name="T70" fmla="*/ 28 w 327"/>
                <a:gd name="T71" fmla="*/ 27 h 200"/>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27"/>
                <a:gd name="T109" fmla="*/ 0 h 200"/>
                <a:gd name="T110" fmla="*/ 327 w 327"/>
                <a:gd name="T111" fmla="*/ 200 h 200"/>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27" h="200">
                  <a:moveTo>
                    <a:pt x="87" y="46"/>
                  </a:moveTo>
                  <a:lnTo>
                    <a:pt x="68" y="46"/>
                  </a:lnTo>
                  <a:lnTo>
                    <a:pt x="27" y="16"/>
                  </a:lnTo>
                  <a:lnTo>
                    <a:pt x="16" y="16"/>
                  </a:lnTo>
                  <a:lnTo>
                    <a:pt x="0" y="31"/>
                  </a:lnTo>
                  <a:lnTo>
                    <a:pt x="16" y="46"/>
                  </a:lnTo>
                  <a:lnTo>
                    <a:pt x="16" y="31"/>
                  </a:lnTo>
                  <a:lnTo>
                    <a:pt x="27" y="31"/>
                  </a:lnTo>
                  <a:lnTo>
                    <a:pt x="39" y="46"/>
                  </a:lnTo>
                  <a:lnTo>
                    <a:pt x="39" y="60"/>
                  </a:lnTo>
                  <a:lnTo>
                    <a:pt x="16" y="60"/>
                  </a:lnTo>
                  <a:lnTo>
                    <a:pt x="16" y="75"/>
                  </a:lnTo>
                  <a:lnTo>
                    <a:pt x="27" y="75"/>
                  </a:lnTo>
                  <a:lnTo>
                    <a:pt x="39" y="100"/>
                  </a:lnTo>
                  <a:lnTo>
                    <a:pt x="56" y="146"/>
                  </a:lnTo>
                  <a:lnTo>
                    <a:pt x="87" y="131"/>
                  </a:lnTo>
                  <a:lnTo>
                    <a:pt x="116" y="115"/>
                  </a:lnTo>
                  <a:lnTo>
                    <a:pt x="227" y="171"/>
                  </a:lnTo>
                  <a:lnTo>
                    <a:pt x="227" y="186"/>
                  </a:lnTo>
                  <a:lnTo>
                    <a:pt x="258" y="200"/>
                  </a:lnTo>
                  <a:lnTo>
                    <a:pt x="269" y="186"/>
                  </a:lnTo>
                  <a:lnTo>
                    <a:pt x="298" y="171"/>
                  </a:lnTo>
                  <a:lnTo>
                    <a:pt x="298" y="146"/>
                  </a:lnTo>
                  <a:lnTo>
                    <a:pt x="313" y="146"/>
                  </a:lnTo>
                  <a:lnTo>
                    <a:pt x="327" y="146"/>
                  </a:lnTo>
                  <a:lnTo>
                    <a:pt x="327" y="131"/>
                  </a:lnTo>
                  <a:lnTo>
                    <a:pt x="298" y="115"/>
                  </a:lnTo>
                  <a:lnTo>
                    <a:pt x="227" y="75"/>
                  </a:lnTo>
                  <a:lnTo>
                    <a:pt x="214" y="46"/>
                  </a:lnTo>
                  <a:lnTo>
                    <a:pt x="171" y="46"/>
                  </a:lnTo>
                  <a:lnTo>
                    <a:pt x="154" y="16"/>
                  </a:lnTo>
                  <a:lnTo>
                    <a:pt x="127" y="0"/>
                  </a:lnTo>
                  <a:lnTo>
                    <a:pt x="116" y="0"/>
                  </a:lnTo>
                  <a:lnTo>
                    <a:pt x="98" y="31"/>
                  </a:lnTo>
                  <a:lnTo>
                    <a:pt x="98" y="46"/>
                  </a:lnTo>
                  <a:lnTo>
                    <a:pt x="87" y="46"/>
                  </a:lnTo>
                  <a:close/>
                </a:path>
              </a:pathLst>
            </a:custGeom>
            <a:solidFill>
              <a:srgbClr val="FFCC99">
                <a:alpha val="70195"/>
              </a:srgbClr>
            </a:solidFill>
            <a:ln w="0">
              <a:solidFill>
                <a:schemeClr val="tx1"/>
              </a:solidFill>
              <a:round/>
              <a:headEnd/>
              <a:tailEnd/>
            </a:ln>
          </p:spPr>
          <p:txBody>
            <a:bodyPr/>
            <a:lstStyle/>
            <a:p>
              <a:endParaRPr lang="it-IT"/>
            </a:p>
          </p:txBody>
        </p:sp>
        <p:sp>
          <p:nvSpPr>
            <p:cNvPr id="9277" name="Freeform 32"/>
            <p:cNvSpPr>
              <a:spLocks/>
            </p:cNvSpPr>
            <p:nvPr/>
          </p:nvSpPr>
          <p:spPr bwMode="auto">
            <a:xfrm>
              <a:off x="2615" y="2295"/>
              <a:ext cx="149" cy="129"/>
            </a:xfrm>
            <a:custGeom>
              <a:avLst/>
              <a:gdLst>
                <a:gd name="T0" fmla="*/ 45 w 171"/>
                <a:gd name="T1" fmla="*/ 77 h 139"/>
                <a:gd name="T2" fmla="*/ 43 w 171"/>
                <a:gd name="T3" fmla="*/ 77 h 139"/>
                <a:gd name="T4" fmla="*/ 37 w 171"/>
                <a:gd name="T5" fmla="*/ 61 h 139"/>
                <a:gd name="T6" fmla="*/ 32 w 171"/>
                <a:gd name="T7" fmla="*/ 61 h 139"/>
                <a:gd name="T8" fmla="*/ 32 w 171"/>
                <a:gd name="T9" fmla="*/ 54 h 139"/>
                <a:gd name="T10" fmla="*/ 27 w 171"/>
                <a:gd name="T11" fmla="*/ 39 h 139"/>
                <a:gd name="T12" fmla="*/ 17 w 171"/>
                <a:gd name="T13" fmla="*/ 39 h 139"/>
                <a:gd name="T14" fmla="*/ 9 w 171"/>
                <a:gd name="T15" fmla="*/ 45 h 139"/>
                <a:gd name="T16" fmla="*/ 0 w 171"/>
                <a:gd name="T17" fmla="*/ 21 h 139"/>
                <a:gd name="T18" fmla="*/ 0 w 171"/>
                <a:gd name="T19" fmla="*/ 15 h 139"/>
                <a:gd name="T20" fmla="*/ 9 w 171"/>
                <a:gd name="T21" fmla="*/ 15 h 139"/>
                <a:gd name="T22" fmla="*/ 9 w 171"/>
                <a:gd name="T23" fmla="*/ 0 h 139"/>
                <a:gd name="T24" fmla="*/ 27 w 171"/>
                <a:gd name="T25" fmla="*/ 0 h 139"/>
                <a:gd name="T26" fmla="*/ 32 w 171"/>
                <a:gd name="T27" fmla="*/ 6 h 139"/>
                <a:gd name="T28" fmla="*/ 43 w 171"/>
                <a:gd name="T29" fmla="*/ 0 h 139"/>
                <a:gd name="T30" fmla="*/ 49 w 171"/>
                <a:gd name="T31" fmla="*/ 30 h 139"/>
                <a:gd name="T32" fmla="*/ 49 w 171"/>
                <a:gd name="T33" fmla="*/ 45 h 139"/>
                <a:gd name="T34" fmla="*/ 56 w 171"/>
                <a:gd name="T35" fmla="*/ 61 h 139"/>
                <a:gd name="T36" fmla="*/ 49 w 171"/>
                <a:gd name="T37" fmla="*/ 61 h 139"/>
                <a:gd name="T38" fmla="*/ 49 w 171"/>
                <a:gd name="T39" fmla="*/ 69 h 139"/>
                <a:gd name="T40" fmla="*/ 45 w 171"/>
                <a:gd name="T41" fmla="*/ 77 h 139"/>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171"/>
                <a:gd name="T64" fmla="*/ 0 h 139"/>
                <a:gd name="T65" fmla="*/ 171 w 171"/>
                <a:gd name="T66" fmla="*/ 139 h 139"/>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171" h="139">
                  <a:moveTo>
                    <a:pt x="138" y="139"/>
                  </a:moveTo>
                  <a:lnTo>
                    <a:pt x="126" y="139"/>
                  </a:lnTo>
                  <a:lnTo>
                    <a:pt x="109" y="110"/>
                  </a:lnTo>
                  <a:lnTo>
                    <a:pt x="98" y="110"/>
                  </a:lnTo>
                  <a:lnTo>
                    <a:pt x="98" y="98"/>
                  </a:lnTo>
                  <a:lnTo>
                    <a:pt x="82" y="71"/>
                  </a:lnTo>
                  <a:lnTo>
                    <a:pt x="53" y="71"/>
                  </a:lnTo>
                  <a:lnTo>
                    <a:pt x="27" y="83"/>
                  </a:lnTo>
                  <a:lnTo>
                    <a:pt x="0" y="39"/>
                  </a:lnTo>
                  <a:lnTo>
                    <a:pt x="0" y="27"/>
                  </a:lnTo>
                  <a:lnTo>
                    <a:pt x="27" y="27"/>
                  </a:lnTo>
                  <a:lnTo>
                    <a:pt x="27" y="0"/>
                  </a:lnTo>
                  <a:lnTo>
                    <a:pt x="82" y="0"/>
                  </a:lnTo>
                  <a:lnTo>
                    <a:pt x="98" y="12"/>
                  </a:lnTo>
                  <a:lnTo>
                    <a:pt x="126" y="0"/>
                  </a:lnTo>
                  <a:lnTo>
                    <a:pt x="149" y="54"/>
                  </a:lnTo>
                  <a:lnTo>
                    <a:pt x="149" y="83"/>
                  </a:lnTo>
                  <a:lnTo>
                    <a:pt x="171" y="110"/>
                  </a:lnTo>
                  <a:lnTo>
                    <a:pt x="149" y="110"/>
                  </a:lnTo>
                  <a:lnTo>
                    <a:pt x="149" y="125"/>
                  </a:lnTo>
                  <a:lnTo>
                    <a:pt x="138" y="139"/>
                  </a:lnTo>
                  <a:close/>
                </a:path>
              </a:pathLst>
            </a:custGeom>
            <a:solidFill>
              <a:srgbClr val="FFCC99">
                <a:alpha val="70195"/>
              </a:srgbClr>
            </a:solidFill>
            <a:ln w="0">
              <a:solidFill>
                <a:schemeClr val="tx1"/>
              </a:solidFill>
              <a:round/>
              <a:headEnd/>
              <a:tailEnd/>
            </a:ln>
          </p:spPr>
          <p:txBody>
            <a:bodyPr/>
            <a:lstStyle/>
            <a:p>
              <a:endParaRPr lang="it-IT"/>
            </a:p>
          </p:txBody>
        </p:sp>
        <p:sp>
          <p:nvSpPr>
            <p:cNvPr id="9278" name="Freeform 33"/>
            <p:cNvSpPr>
              <a:spLocks/>
            </p:cNvSpPr>
            <p:nvPr/>
          </p:nvSpPr>
          <p:spPr bwMode="auto">
            <a:xfrm>
              <a:off x="2673" y="1974"/>
              <a:ext cx="336" cy="374"/>
            </a:xfrm>
            <a:custGeom>
              <a:avLst/>
              <a:gdLst>
                <a:gd name="T0" fmla="*/ 95 w 386"/>
                <a:gd name="T1" fmla="*/ 161 h 399"/>
                <a:gd name="T2" fmla="*/ 84 w 386"/>
                <a:gd name="T3" fmla="*/ 167 h 399"/>
                <a:gd name="T4" fmla="*/ 70 w 386"/>
                <a:gd name="T5" fmla="*/ 189 h 399"/>
                <a:gd name="T6" fmla="*/ 60 w 386"/>
                <a:gd name="T7" fmla="*/ 194 h 399"/>
                <a:gd name="T8" fmla="*/ 52 w 386"/>
                <a:gd name="T9" fmla="*/ 220 h 399"/>
                <a:gd name="T10" fmla="*/ 52 w 386"/>
                <a:gd name="T11" fmla="*/ 238 h 399"/>
                <a:gd name="T12" fmla="*/ 47 w 386"/>
                <a:gd name="T13" fmla="*/ 238 h 399"/>
                <a:gd name="T14" fmla="*/ 43 w 386"/>
                <a:gd name="T15" fmla="*/ 238 h 399"/>
                <a:gd name="T16" fmla="*/ 38 w 386"/>
                <a:gd name="T17" fmla="*/ 238 h 399"/>
                <a:gd name="T18" fmla="*/ 33 w 386"/>
                <a:gd name="T19" fmla="*/ 238 h 399"/>
                <a:gd name="T20" fmla="*/ 27 w 386"/>
                <a:gd name="T21" fmla="*/ 238 h 399"/>
                <a:gd name="T22" fmla="*/ 19 w 386"/>
                <a:gd name="T23" fmla="*/ 203 h 399"/>
                <a:gd name="T24" fmla="*/ 10 w 386"/>
                <a:gd name="T25" fmla="*/ 212 h 399"/>
                <a:gd name="T26" fmla="*/ 5 w 386"/>
                <a:gd name="T27" fmla="*/ 203 h 399"/>
                <a:gd name="T28" fmla="*/ 0 w 386"/>
                <a:gd name="T29" fmla="*/ 167 h 399"/>
                <a:gd name="T30" fmla="*/ 5 w 386"/>
                <a:gd name="T31" fmla="*/ 152 h 399"/>
                <a:gd name="T32" fmla="*/ 10 w 386"/>
                <a:gd name="T33" fmla="*/ 161 h 399"/>
                <a:gd name="T34" fmla="*/ 14 w 386"/>
                <a:gd name="T35" fmla="*/ 152 h 399"/>
                <a:gd name="T36" fmla="*/ 52 w 386"/>
                <a:gd name="T37" fmla="*/ 152 h 399"/>
                <a:gd name="T38" fmla="*/ 43 w 386"/>
                <a:gd name="T39" fmla="*/ 0 h 399"/>
                <a:gd name="T40" fmla="*/ 56 w 386"/>
                <a:gd name="T41" fmla="*/ 0 h 399"/>
                <a:gd name="T42" fmla="*/ 99 w 386"/>
                <a:gd name="T43" fmla="*/ 66 h 399"/>
                <a:gd name="T44" fmla="*/ 109 w 386"/>
                <a:gd name="T45" fmla="*/ 77 h 399"/>
                <a:gd name="T46" fmla="*/ 118 w 386"/>
                <a:gd name="T47" fmla="*/ 85 h 399"/>
                <a:gd name="T48" fmla="*/ 118 w 386"/>
                <a:gd name="T49" fmla="*/ 102 h 399"/>
                <a:gd name="T50" fmla="*/ 126 w 386"/>
                <a:gd name="T51" fmla="*/ 102 h 399"/>
                <a:gd name="T52" fmla="*/ 126 w 386"/>
                <a:gd name="T53" fmla="*/ 144 h 399"/>
                <a:gd name="T54" fmla="*/ 122 w 386"/>
                <a:gd name="T55" fmla="*/ 152 h 399"/>
                <a:gd name="T56" fmla="*/ 95 w 386"/>
                <a:gd name="T57" fmla="*/ 161 h 399"/>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386"/>
                <a:gd name="T88" fmla="*/ 0 h 399"/>
                <a:gd name="T89" fmla="*/ 386 w 386"/>
                <a:gd name="T90" fmla="*/ 399 h 399"/>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386" h="399">
                  <a:moveTo>
                    <a:pt x="286" y="270"/>
                  </a:moveTo>
                  <a:lnTo>
                    <a:pt x="257" y="282"/>
                  </a:lnTo>
                  <a:lnTo>
                    <a:pt x="213" y="315"/>
                  </a:lnTo>
                  <a:lnTo>
                    <a:pt x="182" y="326"/>
                  </a:lnTo>
                  <a:lnTo>
                    <a:pt x="157" y="370"/>
                  </a:lnTo>
                  <a:lnTo>
                    <a:pt x="157" y="399"/>
                  </a:lnTo>
                  <a:lnTo>
                    <a:pt x="142" y="399"/>
                  </a:lnTo>
                  <a:lnTo>
                    <a:pt x="130" y="399"/>
                  </a:lnTo>
                  <a:lnTo>
                    <a:pt x="115" y="399"/>
                  </a:lnTo>
                  <a:lnTo>
                    <a:pt x="102" y="399"/>
                  </a:lnTo>
                  <a:lnTo>
                    <a:pt x="82" y="399"/>
                  </a:lnTo>
                  <a:lnTo>
                    <a:pt x="59" y="341"/>
                  </a:lnTo>
                  <a:lnTo>
                    <a:pt x="31" y="355"/>
                  </a:lnTo>
                  <a:lnTo>
                    <a:pt x="15" y="341"/>
                  </a:lnTo>
                  <a:lnTo>
                    <a:pt x="0" y="282"/>
                  </a:lnTo>
                  <a:lnTo>
                    <a:pt x="15" y="255"/>
                  </a:lnTo>
                  <a:lnTo>
                    <a:pt x="31" y="270"/>
                  </a:lnTo>
                  <a:lnTo>
                    <a:pt x="42" y="255"/>
                  </a:lnTo>
                  <a:lnTo>
                    <a:pt x="157" y="255"/>
                  </a:lnTo>
                  <a:lnTo>
                    <a:pt x="130" y="0"/>
                  </a:lnTo>
                  <a:lnTo>
                    <a:pt x="171" y="0"/>
                  </a:lnTo>
                  <a:lnTo>
                    <a:pt x="301" y="111"/>
                  </a:lnTo>
                  <a:lnTo>
                    <a:pt x="328" y="130"/>
                  </a:lnTo>
                  <a:lnTo>
                    <a:pt x="357" y="142"/>
                  </a:lnTo>
                  <a:lnTo>
                    <a:pt x="357" y="171"/>
                  </a:lnTo>
                  <a:lnTo>
                    <a:pt x="386" y="171"/>
                  </a:lnTo>
                  <a:lnTo>
                    <a:pt x="386" y="242"/>
                  </a:lnTo>
                  <a:lnTo>
                    <a:pt x="372" y="255"/>
                  </a:lnTo>
                  <a:lnTo>
                    <a:pt x="286" y="270"/>
                  </a:lnTo>
                  <a:close/>
                </a:path>
              </a:pathLst>
            </a:custGeom>
            <a:solidFill>
              <a:srgbClr val="FFCC99">
                <a:alpha val="70195"/>
              </a:srgbClr>
            </a:solidFill>
            <a:ln w="0">
              <a:solidFill>
                <a:schemeClr val="tx1"/>
              </a:solidFill>
              <a:round/>
              <a:headEnd/>
              <a:tailEnd/>
            </a:ln>
          </p:spPr>
          <p:txBody>
            <a:bodyPr/>
            <a:lstStyle/>
            <a:p>
              <a:endParaRPr lang="it-IT"/>
            </a:p>
          </p:txBody>
        </p:sp>
        <p:sp>
          <p:nvSpPr>
            <p:cNvPr id="9279" name="Freeform 34"/>
            <p:cNvSpPr>
              <a:spLocks/>
            </p:cNvSpPr>
            <p:nvPr/>
          </p:nvSpPr>
          <p:spPr bwMode="auto">
            <a:xfrm>
              <a:off x="3112" y="1778"/>
              <a:ext cx="323" cy="342"/>
            </a:xfrm>
            <a:custGeom>
              <a:avLst/>
              <a:gdLst>
                <a:gd name="T0" fmla="*/ 125 w 370"/>
                <a:gd name="T1" fmla="*/ 168 h 367"/>
                <a:gd name="T2" fmla="*/ 125 w 370"/>
                <a:gd name="T3" fmla="*/ 201 h 367"/>
                <a:gd name="T4" fmla="*/ 116 w 370"/>
                <a:gd name="T5" fmla="*/ 201 h 367"/>
                <a:gd name="T6" fmla="*/ 116 w 370"/>
                <a:gd name="T7" fmla="*/ 209 h 367"/>
                <a:gd name="T8" fmla="*/ 57 w 370"/>
                <a:gd name="T9" fmla="*/ 155 h 367"/>
                <a:gd name="T10" fmla="*/ 44 w 370"/>
                <a:gd name="T11" fmla="*/ 155 h 367"/>
                <a:gd name="T12" fmla="*/ 38 w 370"/>
                <a:gd name="T13" fmla="*/ 145 h 367"/>
                <a:gd name="T14" fmla="*/ 20 w 370"/>
                <a:gd name="T15" fmla="*/ 145 h 367"/>
                <a:gd name="T16" fmla="*/ 14 w 370"/>
                <a:gd name="T17" fmla="*/ 127 h 367"/>
                <a:gd name="T18" fmla="*/ 9 w 370"/>
                <a:gd name="T19" fmla="*/ 127 h 367"/>
                <a:gd name="T20" fmla="*/ 0 w 370"/>
                <a:gd name="T21" fmla="*/ 104 h 367"/>
                <a:gd name="T22" fmla="*/ 3 w 370"/>
                <a:gd name="T23" fmla="*/ 97 h 367"/>
                <a:gd name="T24" fmla="*/ 3 w 370"/>
                <a:gd name="T25" fmla="*/ 79 h 367"/>
                <a:gd name="T26" fmla="*/ 3 w 370"/>
                <a:gd name="T27" fmla="*/ 56 h 367"/>
                <a:gd name="T28" fmla="*/ 0 w 370"/>
                <a:gd name="T29" fmla="*/ 47 h 367"/>
                <a:gd name="T30" fmla="*/ 0 w 370"/>
                <a:gd name="T31" fmla="*/ 41 h 367"/>
                <a:gd name="T32" fmla="*/ 3 w 370"/>
                <a:gd name="T33" fmla="*/ 41 h 367"/>
                <a:gd name="T34" fmla="*/ 3 w 370"/>
                <a:gd name="T35" fmla="*/ 22 h 367"/>
                <a:gd name="T36" fmla="*/ 14 w 370"/>
                <a:gd name="T37" fmla="*/ 16 h 367"/>
                <a:gd name="T38" fmla="*/ 14 w 370"/>
                <a:gd name="T39" fmla="*/ 0 h 367"/>
                <a:gd name="T40" fmla="*/ 24 w 370"/>
                <a:gd name="T41" fmla="*/ 7 h 367"/>
                <a:gd name="T42" fmla="*/ 38 w 370"/>
                <a:gd name="T43" fmla="*/ 7 h 367"/>
                <a:gd name="T44" fmla="*/ 48 w 370"/>
                <a:gd name="T45" fmla="*/ 16 h 367"/>
                <a:gd name="T46" fmla="*/ 48 w 370"/>
                <a:gd name="T47" fmla="*/ 22 h 367"/>
                <a:gd name="T48" fmla="*/ 62 w 370"/>
                <a:gd name="T49" fmla="*/ 34 h 367"/>
                <a:gd name="T50" fmla="*/ 71 w 370"/>
                <a:gd name="T51" fmla="*/ 41 h 367"/>
                <a:gd name="T52" fmla="*/ 78 w 370"/>
                <a:gd name="T53" fmla="*/ 47 h 367"/>
                <a:gd name="T54" fmla="*/ 81 w 370"/>
                <a:gd name="T55" fmla="*/ 41 h 367"/>
                <a:gd name="T56" fmla="*/ 81 w 370"/>
                <a:gd name="T57" fmla="*/ 16 h 367"/>
                <a:gd name="T58" fmla="*/ 97 w 370"/>
                <a:gd name="T59" fmla="*/ 7 h 367"/>
                <a:gd name="T60" fmla="*/ 106 w 370"/>
                <a:gd name="T61" fmla="*/ 7 h 367"/>
                <a:gd name="T62" fmla="*/ 106 w 370"/>
                <a:gd name="T63" fmla="*/ 16 h 367"/>
                <a:gd name="T64" fmla="*/ 120 w 370"/>
                <a:gd name="T65" fmla="*/ 22 h 367"/>
                <a:gd name="T66" fmla="*/ 120 w 370"/>
                <a:gd name="T67" fmla="*/ 47 h 367"/>
                <a:gd name="T68" fmla="*/ 120 w 370"/>
                <a:gd name="T69" fmla="*/ 70 h 367"/>
                <a:gd name="T70" fmla="*/ 125 w 370"/>
                <a:gd name="T71" fmla="*/ 168 h 367"/>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370"/>
                <a:gd name="T109" fmla="*/ 0 h 367"/>
                <a:gd name="T110" fmla="*/ 370 w 370"/>
                <a:gd name="T111" fmla="*/ 367 h 367"/>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370" h="367">
                  <a:moveTo>
                    <a:pt x="370" y="294"/>
                  </a:moveTo>
                  <a:lnTo>
                    <a:pt x="370" y="354"/>
                  </a:lnTo>
                  <a:lnTo>
                    <a:pt x="342" y="354"/>
                  </a:lnTo>
                  <a:lnTo>
                    <a:pt x="342" y="367"/>
                  </a:lnTo>
                  <a:lnTo>
                    <a:pt x="171" y="271"/>
                  </a:lnTo>
                  <a:lnTo>
                    <a:pt x="127" y="271"/>
                  </a:lnTo>
                  <a:lnTo>
                    <a:pt x="111" y="254"/>
                  </a:lnTo>
                  <a:lnTo>
                    <a:pt x="59" y="254"/>
                  </a:lnTo>
                  <a:lnTo>
                    <a:pt x="42" y="223"/>
                  </a:lnTo>
                  <a:lnTo>
                    <a:pt x="27" y="223"/>
                  </a:lnTo>
                  <a:lnTo>
                    <a:pt x="0" y="183"/>
                  </a:lnTo>
                  <a:lnTo>
                    <a:pt x="11" y="171"/>
                  </a:lnTo>
                  <a:lnTo>
                    <a:pt x="11" y="139"/>
                  </a:lnTo>
                  <a:lnTo>
                    <a:pt x="11" y="98"/>
                  </a:lnTo>
                  <a:lnTo>
                    <a:pt x="0" y="83"/>
                  </a:lnTo>
                  <a:lnTo>
                    <a:pt x="0" y="71"/>
                  </a:lnTo>
                  <a:lnTo>
                    <a:pt x="11" y="71"/>
                  </a:lnTo>
                  <a:lnTo>
                    <a:pt x="11" y="39"/>
                  </a:lnTo>
                  <a:lnTo>
                    <a:pt x="42" y="27"/>
                  </a:lnTo>
                  <a:lnTo>
                    <a:pt x="42" y="0"/>
                  </a:lnTo>
                  <a:lnTo>
                    <a:pt x="71" y="12"/>
                  </a:lnTo>
                  <a:lnTo>
                    <a:pt x="111" y="12"/>
                  </a:lnTo>
                  <a:lnTo>
                    <a:pt x="142" y="27"/>
                  </a:lnTo>
                  <a:lnTo>
                    <a:pt x="142" y="39"/>
                  </a:lnTo>
                  <a:lnTo>
                    <a:pt x="182" y="60"/>
                  </a:lnTo>
                  <a:lnTo>
                    <a:pt x="209" y="71"/>
                  </a:lnTo>
                  <a:lnTo>
                    <a:pt x="230" y="83"/>
                  </a:lnTo>
                  <a:lnTo>
                    <a:pt x="242" y="71"/>
                  </a:lnTo>
                  <a:lnTo>
                    <a:pt x="242" y="27"/>
                  </a:lnTo>
                  <a:lnTo>
                    <a:pt x="286" y="12"/>
                  </a:lnTo>
                  <a:lnTo>
                    <a:pt x="313" y="12"/>
                  </a:lnTo>
                  <a:lnTo>
                    <a:pt x="313" y="27"/>
                  </a:lnTo>
                  <a:lnTo>
                    <a:pt x="357" y="39"/>
                  </a:lnTo>
                  <a:lnTo>
                    <a:pt x="357" y="83"/>
                  </a:lnTo>
                  <a:lnTo>
                    <a:pt x="357" y="123"/>
                  </a:lnTo>
                  <a:lnTo>
                    <a:pt x="370" y="294"/>
                  </a:lnTo>
                  <a:close/>
                </a:path>
              </a:pathLst>
            </a:custGeom>
            <a:solidFill>
              <a:srgbClr val="FFCC99">
                <a:alpha val="70195"/>
              </a:srgbClr>
            </a:solidFill>
            <a:ln w="0">
              <a:solidFill>
                <a:schemeClr val="tx1"/>
              </a:solidFill>
              <a:round/>
              <a:headEnd/>
              <a:tailEnd/>
            </a:ln>
          </p:spPr>
          <p:txBody>
            <a:bodyPr/>
            <a:lstStyle/>
            <a:p>
              <a:endParaRPr lang="it-IT"/>
            </a:p>
          </p:txBody>
        </p:sp>
        <p:sp>
          <p:nvSpPr>
            <p:cNvPr id="9280" name="Freeform 35"/>
            <p:cNvSpPr>
              <a:spLocks/>
            </p:cNvSpPr>
            <p:nvPr/>
          </p:nvSpPr>
          <p:spPr bwMode="auto">
            <a:xfrm>
              <a:off x="2748" y="1684"/>
              <a:ext cx="416" cy="450"/>
            </a:xfrm>
            <a:custGeom>
              <a:avLst/>
              <a:gdLst>
                <a:gd name="T0" fmla="*/ 129 w 478"/>
                <a:gd name="T1" fmla="*/ 0 h 482"/>
                <a:gd name="T2" fmla="*/ 132 w 478"/>
                <a:gd name="T3" fmla="*/ 0 h 482"/>
                <a:gd name="T4" fmla="*/ 132 w 478"/>
                <a:gd name="T5" fmla="*/ 7 h 482"/>
                <a:gd name="T6" fmla="*/ 132 w 478"/>
                <a:gd name="T7" fmla="*/ 34 h 482"/>
                <a:gd name="T8" fmla="*/ 125 w 478"/>
                <a:gd name="T9" fmla="*/ 48 h 482"/>
                <a:gd name="T10" fmla="*/ 129 w 478"/>
                <a:gd name="T11" fmla="*/ 64 h 482"/>
                <a:gd name="T12" fmla="*/ 138 w 478"/>
                <a:gd name="T13" fmla="*/ 73 h 482"/>
                <a:gd name="T14" fmla="*/ 138 w 478"/>
                <a:gd name="T15" fmla="*/ 98 h 482"/>
                <a:gd name="T16" fmla="*/ 138 w 478"/>
                <a:gd name="T17" fmla="*/ 105 h 482"/>
                <a:gd name="T18" fmla="*/ 141 w 478"/>
                <a:gd name="T19" fmla="*/ 114 h 482"/>
                <a:gd name="T20" fmla="*/ 141 w 478"/>
                <a:gd name="T21" fmla="*/ 137 h 482"/>
                <a:gd name="T22" fmla="*/ 141 w 478"/>
                <a:gd name="T23" fmla="*/ 154 h 482"/>
                <a:gd name="T24" fmla="*/ 138 w 478"/>
                <a:gd name="T25" fmla="*/ 164 h 482"/>
                <a:gd name="T26" fmla="*/ 147 w 478"/>
                <a:gd name="T27" fmla="*/ 187 h 482"/>
                <a:gd name="T28" fmla="*/ 152 w 478"/>
                <a:gd name="T29" fmla="*/ 187 h 482"/>
                <a:gd name="T30" fmla="*/ 157 w 478"/>
                <a:gd name="T31" fmla="*/ 204 h 482"/>
                <a:gd name="T32" fmla="*/ 109 w 478"/>
                <a:gd name="T33" fmla="*/ 268 h 482"/>
                <a:gd name="T34" fmla="*/ 99 w 478"/>
                <a:gd name="T35" fmla="*/ 278 h 482"/>
                <a:gd name="T36" fmla="*/ 91 w 478"/>
                <a:gd name="T37" fmla="*/ 278 h 482"/>
                <a:gd name="T38" fmla="*/ 91 w 478"/>
                <a:gd name="T39" fmla="*/ 262 h 482"/>
                <a:gd name="T40" fmla="*/ 81 w 478"/>
                <a:gd name="T41" fmla="*/ 255 h 482"/>
                <a:gd name="T42" fmla="*/ 72 w 478"/>
                <a:gd name="T43" fmla="*/ 243 h 482"/>
                <a:gd name="T44" fmla="*/ 29 w 478"/>
                <a:gd name="T45" fmla="*/ 177 h 482"/>
                <a:gd name="T46" fmla="*/ 0 w 478"/>
                <a:gd name="T47" fmla="*/ 145 h 482"/>
                <a:gd name="T48" fmla="*/ 0 w 478"/>
                <a:gd name="T49" fmla="*/ 137 h 482"/>
                <a:gd name="T50" fmla="*/ 0 w 478"/>
                <a:gd name="T51" fmla="*/ 120 h 482"/>
                <a:gd name="T52" fmla="*/ 7 w 478"/>
                <a:gd name="T53" fmla="*/ 114 h 482"/>
                <a:gd name="T54" fmla="*/ 29 w 478"/>
                <a:gd name="T55" fmla="*/ 105 h 482"/>
                <a:gd name="T56" fmla="*/ 39 w 478"/>
                <a:gd name="T57" fmla="*/ 91 h 482"/>
                <a:gd name="T58" fmla="*/ 39 w 478"/>
                <a:gd name="T59" fmla="*/ 79 h 482"/>
                <a:gd name="T60" fmla="*/ 57 w 478"/>
                <a:gd name="T61" fmla="*/ 73 h 482"/>
                <a:gd name="T62" fmla="*/ 57 w 478"/>
                <a:gd name="T63" fmla="*/ 34 h 482"/>
                <a:gd name="T64" fmla="*/ 52 w 478"/>
                <a:gd name="T65" fmla="*/ 21 h 482"/>
                <a:gd name="T66" fmla="*/ 76 w 478"/>
                <a:gd name="T67" fmla="*/ 7 h 482"/>
                <a:gd name="T68" fmla="*/ 99 w 478"/>
                <a:gd name="T69" fmla="*/ 0 h 482"/>
                <a:gd name="T70" fmla="*/ 109 w 478"/>
                <a:gd name="T71" fmla="*/ 0 h 482"/>
                <a:gd name="T72" fmla="*/ 114 w 478"/>
                <a:gd name="T73" fmla="*/ 0 h 482"/>
                <a:gd name="T74" fmla="*/ 129 w 478"/>
                <a:gd name="T75" fmla="*/ 0 h 48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478"/>
                <a:gd name="T115" fmla="*/ 0 h 482"/>
                <a:gd name="T116" fmla="*/ 478 w 478"/>
                <a:gd name="T117" fmla="*/ 482 h 48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478" h="482">
                  <a:moveTo>
                    <a:pt x="390" y="0"/>
                  </a:moveTo>
                  <a:lnTo>
                    <a:pt x="402" y="0"/>
                  </a:lnTo>
                  <a:lnTo>
                    <a:pt x="402" y="11"/>
                  </a:lnTo>
                  <a:lnTo>
                    <a:pt x="402" y="59"/>
                  </a:lnTo>
                  <a:lnTo>
                    <a:pt x="379" y="82"/>
                  </a:lnTo>
                  <a:lnTo>
                    <a:pt x="390" y="111"/>
                  </a:lnTo>
                  <a:lnTo>
                    <a:pt x="417" y="126"/>
                  </a:lnTo>
                  <a:lnTo>
                    <a:pt x="417" y="170"/>
                  </a:lnTo>
                  <a:lnTo>
                    <a:pt x="417" y="182"/>
                  </a:lnTo>
                  <a:lnTo>
                    <a:pt x="430" y="197"/>
                  </a:lnTo>
                  <a:lnTo>
                    <a:pt x="430" y="238"/>
                  </a:lnTo>
                  <a:lnTo>
                    <a:pt x="430" y="270"/>
                  </a:lnTo>
                  <a:lnTo>
                    <a:pt x="417" y="282"/>
                  </a:lnTo>
                  <a:lnTo>
                    <a:pt x="446" y="322"/>
                  </a:lnTo>
                  <a:lnTo>
                    <a:pt x="461" y="322"/>
                  </a:lnTo>
                  <a:lnTo>
                    <a:pt x="478" y="353"/>
                  </a:lnTo>
                  <a:lnTo>
                    <a:pt x="331" y="464"/>
                  </a:lnTo>
                  <a:lnTo>
                    <a:pt x="302" y="482"/>
                  </a:lnTo>
                  <a:lnTo>
                    <a:pt x="275" y="482"/>
                  </a:lnTo>
                  <a:lnTo>
                    <a:pt x="275" y="453"/>
                  </a:lnTo>
                  <a:lnTo>
                    <a:pt x="246" y="441"/>
                  </a:lnTo>
                  <a:lnTo>
                    <a:pt x="219" y="420"/>
                  </a:lnTo>
                  <a:lnTo>
                    <a:pt x="87" y="309"/>
                  </a:lnTo>
                  <a:lnTo>
                    <a:pt x="0" y="253"/>
                  </a:lnTo>
                  <a:lnTo>
                    <a:pt x="0" y="238"/>
                  </a:lnTo>
                  <a:lnTo>
                    <a:pt x="0" y="209"/>
                  </a:lnTo>
                  <a:lnTo>
                    <a:pt x="20" y="197"/>
                  </a:lnTo>
                  <a:lnTo>
                    <a:pt x="87" y="182"/>
                  </a:lnTo>
                  <a:lnTo>
                    <a:pt x="119" y="157"/>
                  </a:lnTo>
                  <a:lnTo>
                    <a:pt x="119" y="138"/>
                  </a:lnTo>
                  <a:lnTo>
                    <a:pt x="175" y="126"/>
                  </a:lnTo>
                  <a:lnTo>
                    <a:pt x="175" y="59"/>
                  </a:lnTo>
                  <a:lnTo>
                    <a:pt x="160" y="38"/>
                  </a:lnTo>
                  <a:lnTo>
                    <a:pt x="231" y="11"/>
                  </a:lnTo>
                  <a:lnTo>
                    <a:pt x="302" y="0"/>
                  </a:lnTo>
                  <a:lnTo>
                    <a:pt x="331" y="0"/>
                  </a:lnTo>
                  <a:lnTo>
                    <a:pt x="346" y="0"/>
                  </a:lnTo>
                  <a:lnTo>
                    <a:pt x="390" y="0"/>
                  </a:lnTo>
                  <a:close/>
                </a:path>
              </a:pathLst>
            </a:custGeom>
            <a:solidFill>
              <a:srgbClr val="FFCC99">
                <a:alpha val="70195"/>
              </a:srgbClr>
            </a:solidFill>
            <a:ln w="0">
              <a:solidFill>
                <a:schemeClr val="tx1"/>
              </a:solidFill>
              <a:round/>
              <a:headEnd/>
              <a:tailEnd/>
            </a:ln>
          </p:spPr>
          <p:txBody>
            <a:bodyPr/>
            <a:lstStyle/>
            <a:p>
              <a:endParaRPr lang="it-IT"/>
            </a:p>
          </p:txBody>
        </p:sp>
        <p:sp>
          <p:nvSpPr>
            <p:cNvPr id="9281" name="Freeform 36"/>
            <p:cNvSpPr>
              <a:spLocks/>
            </p:cNvSpPr>
            <p:nvPr/>
          </p:nvSpPr>
          <p:spPr bwMode="auto">
            <a:xfrm>
              <a:off x="3998" y="1985"/>
              <a:ext cx="148" cy="202"/>
            </a:xfrm>
            <a:custGeom>
              <a:avLst/>
              <a:gdLst>
                <a:gd name="T0" fmla="*/ 15 w 171"/>
                <a:gd name="T1" fmla="*/ 131 h 215"/>
                <a:gd name="T2" fmla="*/ 6 w 171"/>
                <a:gd name="T3" fmla="*/ 131 h 215"/>
                <a:gd name="T4" fmla="*/ 0 w 171"/>
                <a:gd name="T5" fmla="*/ 113 h 215"/>
                <a:gd name="T6" fmla="*/ 19 w 171"/>
                <a:gd name="T7" fmla="*/ 85 h 215"/>
                <a:gd name="T8" fmla="*/ 27 w 171"/>
                <a:gd name="T9" fmla="*/ 53 h 215"/>
                <a:gd name="T10" fmla="*/ 27 w 171"/>
                <a:gd name="T11" fmla="*/ 37 h 215"/>
                <a:gd name="T12" fmla="*/ 23 w 171"/>
                <a:gd name="T13" fmla="*/ 28 h 215"/>
                <a:gd name="T14" fmla="*/ 19 w 171"/>
                <a:gd name="T15" fmla="*/ 19 h 215"/>
                <a:gd name="T16" fmla="*/ 23 w 171"/>
                <a:gd name="T17" fmla="*/ 19 h 215"/>
                <a:gd name="T18" fmla="*/ 23 w 171"/>
                <a:gd name="T19" fmla="*/ 11 h 215"/>
                <a:gd name="T20" fmla="*/ 27 w 171"/>
                <a:gd name="T21" fmla="*/ 0 h 215"/>
                <a:gd name="T22" fmla="*/ 31 w 171"/>
                <a:gd name="T23" fmla="*/ 11 h 215"/>
                <a:gd name="T24" fmla="*/ 46 w 171"/>
                <a:gd name="T25" fmla="*/ 19 h 215"/>
                <a:gd name="T26" fmla="*/ 54 w 171"/>
                <a:gd name="T27" fmla="*/ 37 h 215"/>
                <a:gd name="T28" fmla="*/ 49 w 171"/>
                <a:gd name="T29" fmla="*/ 53 h 215"/>
                <a:gd name="T30" fmla="*/ 42 w 171"/>
                <a:gd name="T31" fmla="*/ 80 h 215"/>
                <a:gd name="T32" fmla="*/ 42 w 171"/>
                <a:gd name="T33" fmla="*/ 96 h 215"/>
                <a:gd name="T34" fmla="*/ 37 w 171"/>
                <a:gd name="T35" fmla="*/ 96 h 215"/>
                <a:gd name="T36" fmla="*/ 31 w 171"/>
                <a:gd name="T37" fmla="*/ 113 h 215"/>
                <a:gd name="T38" fmla="*/ 23 w 171"/>
                <a:gd name="T39" fmla="*/ 113 h 215"/>
                <a:gd name="T40" fmla="*/ 19 w 171"/>
                <a:gd name="T41" fmla="*/ 131 h 215"/>
                <a:gd name="T42" fmla="*/ 15 w 171"/>
                <a:gd name="T43" fmla="*/ 131 h 21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71"/>
                <a:gd name="T67" fmla="*/ 0 h 215"/>
                <a:gd name="T68" fmla="*/ 171 w 171"/>
                <a:gd name="T69" fmla="*/ 215 h 21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71" h="215">
                  <a:moveTo>
                    <a:pt x="46" y="215"/>
                  </a:moveTo>
                  <a:lnTo>
                    <a:pt x="19" y="215"/>
                  </a:lnTo>
                  <a:lnTo>
                    <a:pt x="0" y="186"/>
                  </a:lnTo>
                  <a:lnTo>
                    <a:pt x="59" y="142"/>
                  </a:lnTo>
                  <a:lnTo>
                    <a:pt x="86" y="87"/>
                  </a:lnTo>
                  <a:lnTo>
                    <a:pt x="86" y="60"/>
                  </a:lnTo>
                  <a:lnTo>
                    <a:pt x="71" y="46"/>
                  </a:lnTo>
                  <a:lnTo>
                    <a:pt x="59" y="31"/>
                  </a:lnTo>
                  <a:lnTo>
                    <a:pt x="71" y="31"/>
                  </a:lnTo>
                  <a:lnTo>
                    <a:pt x="71" y="19"/>
                  </a:lnTo>
                  <a:lnTo>
                    <a:pt x="86" y="0"/>
                  </a:lnTo>
                  <a:lnTo>
                    <a:pt x="101" y="19"/>
                  </a:lnTo>
                  <a:lnTo>
                    <a:pt x="146" y="31"/>
                  </a:lnTo>
                  <a:lnTo>
                    <a:pt x="171" y="60"/>
                  </a:lnTo>
                  <a:lnTo>
                    <a:pt x="157" y="87"/>
                  </a:lnTo>
                  <a:lnTo>
                    <a:pt x="130" y="131"/>
                  </a:lnTo>
                  <a:lnTo>
                    <a:pt x="130" y="158"/>
                  </a:lnTo>
                  <a:lnTo>
                    <a:pt x="119" y="158"/>
                  </a:lnTo>
                  <a:lnTo>
                    <a:pt x="101" y="186"/>
                  </a:lnTo>
                  <a:lnTo>
                    <a:pt x="71" y="186"/>
                  </a:lnTo>
                  <a:lnTo>
                    <a:pt x="59" y="215"/>
                  </a:lnTo>
                  <a:lnTo>
                    <a:pt x="46" y="215"/>
                  </a:lnTo>
                  <a:close/>
                </a:path>
              </a:pathLst>
            </a:custGeom>
            <a:solidFill>
              <a:srgbClr val="FFCC99">
                <a:alpha val="70195"/>
              </a:srgbClr>
            </a:solidFill>
            <a:ln w="0">
              <a:solidFill>
                <a:schemeClr val="tx1"/>
              </a:solidFill>
              <a:round/>
              <a:headEnd/>
              <a:tailEnd/>
            </a:ln>
          </p:spPr>
          <p:txBody>
            <a:bodyPr/>
            <a:lstStyle/>
            <a:p>
              <a:endParaRPr lang="it-IT"/>
            </a:p>
          </p:txBody>
        </p:sp>
        <p:sp>
          <p:nvSpPr>
            <p:cNvPr id="9282" name="Freeform 37"/>
            <p:cNvSpPr>
              <a:spLocks/>
            </p:cNvSpPr>
            <p:nvPr/>
          </p:nvSpPr>
          <p:spPr bwMode="auto">
            <a:xfrm>
              <a:off x="3952" y="1961"/>
              <a:ext cx="40" cy="43"/>
            </a:xfrm>
            <a:custGeom>
              <a:avLst/>
              <a:gdLst>
                <a:gd name="T0" fmla="*/ 0 w 46"/>
                <a:gd name="T1" fmla="*/ 8 h 46"/>
                <a:gd name="T2" fmla="*/ 8 w 46"/>
                <a:gd name="T3" fmla="*/ 27 h 46"/>
                <a:gd name="T4" fmla="*/ 15 w 46"/>
                <a:gd name="T5" fmla="*/ 17 h 46"/>
                <a:gd name="T6" fmla="*/ 15 w 46"/>
                <a:gd name="T7" fmla="*/ 0 h 46"/>
                <a:gd name="T8" fmla="*/ 8 w 46"/>
                <a:gd name="T9" fmla="*/ 0 h 46"/>
                <a:gd name="T10" fmla="*/ 0 w 46"/>
                <a:gd name="T11" fmla="*/ 8 h 46"/>
                <a:gd name="T12" fmla="*/ 0 60000 65536"/>
                <a:gd name="T13" fmla="*/ 0 60000 65536"/>
                <a:gd name="T14" fmla="*/ 0 60000 65536"/>
                <a:gd name="T15" fmla="*/ 0 60000 65536"/>
                <a:gd name="T16" fmla="*/ 0 60000 65536"/>
                <a:gd name="T17" fmla="*/ 0 60000 65536"/>
                <a:gd name="T18" fmla="*/ 0 w 46"/>
                <a:gd name="T19" fmla="*/ 0 h 46"/>
                <a:gd name="T20" fmla="*/ 46 w 4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6" h="46">
                  <a:moveTo>
                    <a:pt x="0" y="16"/>
                  </a:moveTo>
                  <a:lnTo>
                    <a:pt x="23" y="46"/>
                  </a:lnTo>
                  <a:lnTo>
                    <a:pt x="46" y="27"/>
                  </a:lnTo>
                  <a:lnTo>
                    <a:pt x="46" y="0"/>
                  </a:lnTo>
                  <a:lnTo>
                    <a:pt x="23" y="0"/>
                  </a:lnTo>
                  <a:lnTo>
                    <a:pt x="0" y="16"/>
                  </a:lnTo>
                  <a:close/>
                </a:path>
              </a:pathLst>
            </a:custGeom>
            <a:solidFill>
              <a:srgbClr val="FFCC99">
                <a:alpha val="70195"/>
              </a:srgbClr>
            </a:solidFill>
            <a:ln w="0">
              <a:solidFill>
                <a:schemeClr val="tx1"/>
              </a:solidFill>
              <a:round/>
              <a:headEnd/>
              <a:tailEnd/>
            </a:ln>
          </p:spPr>
          <p:txBody>
            <a:bodyPr/>
            <a:lstStyle/>
            <a:p>
              <a:endParaRPr lang="it-IT"/>
            </a:p>
          </p:txBody>
        </p:sp>
        <p:sp>
          <p:nvSpPr>
            <p:cNvPr id="9283" name="Freeform 38"/>
            <p:cNvSpPr>
              <a:spLocks/>
            </p:cNvSpPr>
            <p:nvPr/>
          </p:nvSpPr>
          <p:spPr bwMode="auto">
            <a:xfrm>
              <a:off x="3963" y="1961"/>
              <a:ext cx="109" cy="69"/>
            </a:xfrm>
            <a:custGeom>
              <a:avLst/>
              <a:gdLst>
                <a:gd name="T0" fmla="*/ 38 w 127"/>
                <a:gd name="T1" fmla="*/ 8 h 75"/>
                <a:gd name="T2" fmla="*/ 33 w 127"/>
                <a:gd name="T3" fmla="*/ 0 h 75"/>
                <a:gd name="T4" fmla="*/ 21 w 127"/>
                <a:gd name="T5" fmla="*/ 24 h 75"/>
                <a:gd name="T6" fmla="*/ 11 w 127"/>
                <a:gd name="T7" fmla="*/ 24 h 75"/>
                <a:gd name="T8" fmla="*/ 8 w 127"/>
                <a:gd name="T9" fmla="*/ 29 h 75"/>
                <a:gd name="T10" fmla="*/ 0 w 127"/>
                <a:gd name="T11" fmla="*/ 24 h 75"/>
                <a:gd name="T12" fmla="*/ 0 w 127"/>
                <a:gd name="T13" fmla="*/ 29 h 75"/>
                <a:gd name="T14" fmla="*/ 0 w 127"/>
                <a:gd name="T15" fmla="*/ 38 h 75"/>
                <a:gd name="T16" fmla="*/ 3 w 127"/>
                <a:gd name="T17" fmla="*/ 38 h 75"/>
                <a:gd name="T18" fmla="*/ 8 w 127"/>
                <a:gd name="T19" fmla="*/ 38 h 75"/>
                <a:gd name="T20" fmla="*/ 11 w 127"/>
                <a:gd name="T21" fmla="*/ 38 h 75"/>
                <a:gd name="T22" fmla="*/ 17 w 127"/>
                <a:gd name="T23" fmla="*/ 38 h 75"/>
                <a:gd name="T24" fmla="*/ 21 w 127"/>
                <a:gd name="T25" fmla="*/ 38 h 75"/>
                <a:gd name="T26" fmla="*/ 25 w 127"/>
                <a:gd name="T27" fmla="*/ 38 h 75"/>
                <a:gd name="T28" fmla="*/ 25 w 127"/>
                <a:gd name="T29" fmla="*/ 29 h 75"/>
                <a:gd name="T30" fmla="*/ 28 w 127"/>
                <a:gd name="T31" fmla="*/ 29 h 75"/>
                <a:gd name="T32" fmla="*/ 33 w 127"/>
                <a:gd name="T33" fmla="*/ 29 h 75"/>
                <a:gd name="T34" fmla="*/ 33 w 127"/>
                <a:gd name="T35" fmla="*/ 24 h 75"/>
                <a:gd name="T36" fmla="*/ 38 w 127"/>
                <a:gd name="T37" fmla="*/ 14 h 75"/>
                <a:gd name="T38" fmla="*/ 38 w 127"/>
                <a:gd name="T39" fmla="*/ 8 h 7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7"/>
                <a:gd name="T61" fmla="*/ 0 h 75"/>
                <a:gd name="T62" fmla="*/ 127 w 127"/>
                <a:gd name="T63" fmla="*/ 75 h 7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7" h="75">
                  <a:moveTo>
                    <a:pt x="127" y="16"/>
                  </a:moveTo>
                  <a:lnTo>
                    <a:pt x="110" y="0"/>
                  </a:lnTo>
                  <a:lnTo>
                    <a:pt x="71" y="46"/>
                  </a:lnTo>
                  <a:lnTo>
                    <a:pt x="39" y="46"/>
                  </a:lnTo>
                  <a:lnTo>
                    <a:pt x="27" y="58"/>
                  </a:lnTo>
                  <a:lnTo>
                    <a:pt x="0" y="46"/>
                  </a:lnTo>
                  <a:lnTo>
                    <a:pt x="0" y="58"/>
                  </a:lnTo>
                  <a:lnTo>
                    <a:pt x="0" y="75"/>
                  </a:lnTo>
                  <a:lnTo>
                    <a:pt x="12" y="75"/>
                  </a:lnTo>
                  <a:lnTo>
                    <a:pt x="27" y="75"/>
                  </a:lnTo>
                  <a:lnTo>
                    <a:pt x="39" y="75"/>
                  </a:lnTo>
                  <a:lnTo>
                    <a:pt x="58" y="75"/>
                  </a:lnTo>
                  <a:lnTo>
                    <a:pt x="71" y="75"/>
                  </a:lnTo>
                  <a:lnTo>
                    <a:pt x="87" y="75"/>
                  </a:lnTo>
                  <a:lnTo>
                    <a:pt x="87" y="58"/>
                  </a:lnTo>
                  <a:lnTo>
                    <a:pt x="98" y="58"/>
                  </a:lnTo>
                  <a:lnTo>
                    <a:pt x="110" y="58"/>
                  </a:lnTo>
                  <a:lnTo>
                    <a:pt x="110" y="46"/>
                  </a:lnTo>
                  <a:lnTo>
                    <a:pt x="127" y="27"/>
                  </a:lnTo>
                  <a:lnTo>
                    <a:pt x="127" y="16"/>
                  </a:lnTo>
                  <a:close/>
                </a:path>
              </a:pathLst>
            </a:custGeom>
            <a:solidFill>
              <a:srgbClr val="FFCC99">
                <a:alpha val="70195"/>
              </a:srgbClr>
            </a:solidFill>
            <a:ln w="0">
              <a:solidFill>
                <a:schemeClr val="tx1"/>
              </a:solidFill>
              <a:round/>
              <a:headEnd/>
              <a:tailEnd/>
            </a:ln>
          </p:spPr>
          <p:txBody>
            <a:bodyPr/>
            <a:lstStyle/>
            <a:p>
              <a:endParaRPr lang="it-IT"/>
            </a:p>
          </p:txBody>
        </p:sp>
        <p:sp>
          <p:nvSpPr>
            <p:cNvPr id="9284" name="Freeform 39"/>
            <p:cNvSpPr>
              <a:spLocks/>
            </p:cNvSpPr>
            <p:nvPr/>
          </p:nvSpPr>
          <p:spPr bwMode="auto">
            <a:xfrm>
              <a:off x="5650" y="2617"/>
              <a:ext cx="207" cy="222"/>
            </a:xfrm>
            <a:custGeom>
              <a:avLst/>
              <a:gdLst>
                <a:gd name="T0" fmla="*/ 78 w 238"/>
                <a:gd name="T1" fmla="*/ 136 h 238"/>
                <a:gd name="T2" fmla="*/ 78 w 238"/>
                <a:gd name="T3" fmla="*/ 38 h 238"/>
                <a:gd name="T4" fmla="*/ 55 w 238"/>
                <a:gd name="T5" fmla="*/ 21 h 238"/>
                <a:gd name="T6" fmla="*/ 44 w 238"/>
                <a:gd name="T7" fmla="*/ 29 h 238"/>
                <a:gd name="T8" fmla="*/ 37 w 238"/>
                <a:gd name="T9" fmla="*/ 46 h 238"/>
                <a:gd name="T10" fmla="*/ 32 w 238"/>
                <a:gd name="T11" fmla="*/ 46 h 238"/>
                <a:gd name="T12" fmla="*/ 27 w 238"/>
                <a:gd name="T13" fmla="*/ 29 h 238"/>
                <a:gd name="T14" fmla="*/ 21 w 238"/>
                <a:gd name="T15" fmla="*/ 7 h 238"/>
                <a:gd name="T16" fmla="*/ 17 w 238"/>
                <a:gd name="T17" fmla="*/ 7 h 238"/>
                <a:gd name="T18" fmla="*/ 17 w 238"/>
                <a:gd name="T19" fmla="*/ 0 h 238"/>
                <a:gd name="T20" fmla="*/ 9 w 238"/>
                <a:gd name="T21" fmla="*/ 0 h 238"/>
                <a:gd name="T22" fmla="*/ 0 w 238"/>
                <a:gd name="T23" fmla="*/ 14 h 238"/>
                <a:gd name="T24" fmla="*/ 9 w 238"/>
                <a:gd name="T25" fmla="*/ 21 h 238"/>
                <a:gd name="T26" fmla="*/ 9 w 238"/>
                <a:gd name="T27" fmla="*/ 29 h 238"/>
                <a:gd name="T28" fmla="*/ 21 w 238"/>
                <a:gd name="T29" fmla="*/ 29 h 238"/>
                <a:gd name="T30" fmla="*/ 21 w 238"/>
                <a:gd name="T31" fmla="*/ 38 h 238"/>
                <a:gd name="T32" fmla="*/ 9 w 238"/>
                <a:gd name="T33" fmla="*/ 38 h 238"/>
                <a:gd name="T34" fmla="*/ 13 w 238"/>
                <a:gd name="T35" fmla="*/ 46 h 238"/>
                <a:gd name="T36" fmla="*/ 13 w 238"/>
                <a:gd name="T37" fmla="*/ 54 h 238"/>
                <a:gd name="T38" fmla="*/ 17 w 238"/>
                <a:gd name="T39" fmla="*/ 54 h 238"/>
                <a:gd name="T40" fmla="*/ 21 w 238"/>
                <a:gd name="T41" fmla="*/ 46 h 238"/>
                <a:gd name="T42" fmla="*/ 32 w 238"/>
                <a:gd name="T43" fmla="*/ 63 h 238"/>
                <a:gd name="T44" fmla="*/ 50 w 238"/>
                <a:gd name="T45" fmla="*/ 71 h 238"/>
                <a:gd name="T46" fmla="*/ 55 w 238"/>
                <a:gd name="T47" fmla="*/ 78 h 238"/>
                <a:gd name="T48" fmla="*/ 59 w 238"/>
                <a:gd name="T49" fmla="*/ 111 h 238"/>
                <a:gd name="T50" fmla="*/ 55 w 238"/>
                <a:gd name="T51" fmla="*/ 111 h 238"/>
                <a:gd name="T52" fmla="*/ 50 w 238"/>
                <a:gd name="T53" fmla="*/ 127 h 238"/>
                <a:gd name="T54" fmla="*/ 68 w 238"/>
                <a:gd name="T55" fmla="*/ 120 h 238"/>
                <a:gd name="T56" fmla="*/ 78 w 238"/>
                <a:gd name="T57" fmla="*/ 136 h 238"/>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38"/>
                <a:gd name="T88" fmla="*/ 0 h 238"/>
                <a:gd name="T89" fmla="*/ 238 w 238"/>
                <a:gd name="T90" fmla="*/ 238 h 238"/>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38" h="238">
                  <a:moveTo>
                    <a:pt x="238" y="238"/>
                  </a:moveTo>
                  <a:lnTo>
                    <a:pt x="238" y="67"/>
                  </a:lnTo>
                  <a:lnTo>
                    <a:pt x="169" y="38"/>
                  </a:lnTo>
                  <a:lnTo>
                    <a:pt x="138" y="50"/>
                  </a:lnTo>
                  <a:lnTo>
                    <a:pt x="109" y="79"/>
                  </a:lnTo>
                  <a:lnTo>
                    <a:pt x="98" y="79"/>
                  </a:lnTo>
                  <a:lnTo>
                    <a:pt x="82" y="50"/>
                  </a:lnTo>
                  <a:lnTo>
                    <a:pt x="67" y="12"/>
                  </a:lnTo>
                  <a:lnTo>
                    <a:pt x="53" y="12"/>
                  </a:lnTo>
                  <a:lnTo>
                    <a:pt x="53" y="0"/>
                  </a:lnTo>
                  <a:lnTo>
                    <a:pt x="27" y="0"/>
                  </a:lnTo>
                  <a:lnTo>
                    <a:pt x="0" y="23"/>
                  </a:lnTo>
                  <a:lnTo>
                    <a:pt x="27" y="38"/>
                  </a:lnTo>
                  <a:lnTo>
                    <a:pt x="27" y="50"/>
                  </a:lnTo>
                  <a:lnTo>
                    <a:pt x="67" y="50"/>
                  </a:lnTo>
                  <a:lnTo>
                    <a:pt x="67" y="67"/>
                  </a:lnTo>
                  <a:lnTo>
                    <a:pt x="27" y="67"/>
                  </a:lnTo>
                  <a:lnTo>
                    <a:pt x="38" y="79"/>
                  </a:lnTo>
                  <a:lnTo>
                    <a:pt x="38" y="94"/>
                  </a:lnTo>
                  <a:lnTo>
                    <a:pt x="53" y="94"/>
                  </a:lnTo>
                  <a:lnTo>
                    <a:pt x="67" y="79"/>
                  </a:lnTo>
                  <a:lnTo>
                    <a:pt x="98" y="110"/>
                  </a:lnTo>
                  <a:lnTo>
                    <a:pt x="153" y="123"/>
                  </a:lnTo>
                  <a:lnTo>
                    <a:pt x="169" y="138"/>
                  </a:lnTo>
                  <a:lnTo>
                    <a:pt x="182" y="194"/>
                  </a:lnTo>
                  <a:lnTo>
                    <a:pt x="169" y="194"/>
                  </a:lnTo>
                  <a:lnTo>
                    <a:pt x="153" y="221"/>
                  </a:lnTo>
                  <a:lnTo>
                    <a:pt x="209" y="209"/>
                  </a:lnTo>
                  <a:lnTo>
                    <a:pt x="238" y="238"/>
                  </a:lnTo>
                  <a:close/>
                </a:path>
              </a:pathLst>
            </a:custGeom>
            <a:solidFill>
              <a:srgbClr val="FFCC99">
                <a:alpha val="70195"/>
              </a:srgbClr>
            </a:solidFill>
            <a:ln w="0">
              <a:solidFill>
                <a:schemeClr val="tx1"/>
              </a:solidFill>
              <a:round/>
              <a:headEnd/>
              <a:tailEnd/>
            </a:ln>
          </p:spPr>
          <p:txBody>
            <a:bodyPr/>
            <a:lstStyle/>
            <a:p>
              <a:endParaRPr lang="it-IT"/>
            </a:p>
          </p:txBody>
        </p:sp>
        <p:sp>
          <p:nvSpPr>
            <p:cNvPr id="9285" name="Freeform 40"/>
            <p:cNvSpPr>
              <a:spLocks/>
            </p:cNvSpPr>
            <p:nvPr/>
          </p:nvSpPr>
          <p:spPr bwMode="auto">
            <a:xfrm>
              <a:off x="5859" y="2680"/>
              <a:ext cx="192" cy="200"/>
            </a:xfrm>
            <a:custGeom>
              <a:avLst/>
              <a:gdLst>
                <a:gd name="T0" fmla="*/ 0 w 219"/>
                <a:gd name="T1" fmla="*/ 0 h 215"/>
                <a:gd name="T2" fmla="*/ 0 w 219"/>
                <a:gd name="T3" fmla="*/ 96 h 215"/>
                <a:gd name="T4" fmla="*/ 11 w 219"/>
                <a:gd name="T5" fmla="*/ 96 h 215"/>
                <a:gd name="T6" fmla="*/ 15 w 219"/>
                <a:gd name="T7" fmla="*/ 87 h 215"/>
                <a:gd name="T8" fmla="*/ 25 w 219"/>
                <a:gd name="T9" fmla="*/ 71 h 215"/>
                <a:gd name="T10" fmla="*/ 30 w 219"/>
                <a:gd name="T11" fmla="*/ 71 h 215"/>
                <a:gd name="T12" fmla="*/ 40 w 219"/>
                <a:gd name="T13" fmla="*/ 80 h 215"/>
                <a:gd name="T14" fmla="*/ 50 w 219"/>
                <a:gd name="T15" fmla="*/ 108 h 215"/>
                <a:gd name="T16" fmla="*/ 65 w 219"/>
                <a:gd name="T17" fmla="*/ 108 h 215"/>
                <a:gd name="T18" fmla="*/ 69 w 219"/>
                <a:gd name="T19" fmla="*/ 121 h 215"/>
                <a:gd name="T20" fmla="*/ 76 w 219"/>
                <a:gd name="T21" fmla="*/ 121 h 215"/>
                <a:gd name="T22" fmla="*/ 76 w 219"/>
                <a:gd name="T23" fmla="*/ 108 h 215"/>
                <a:gd name="T24" fmla="*/ 69 w 219"/>
                <a:gd name="T25" fmla="*/ 102 h 215"/>
                <a:gd name="T26" fmla="*/ 65 w 219"/>
                <a:gd name="T27" fmla="*/ 102 h 215"/>
                <a:gd name="T28" fmla="*/ 65 w 219"/>
                <a:gd name="T29" fmla="*/ 96 h 215"/>
                <a:gd name="T30" fmla="*/ 60 w 219"/>
                <a:gd name="T31" fmla="*/ 96 h 215"/>
                <a:gd name="T32" fmla="*/ 55 w 219"/>
                <a:gd name="T33" fmla="*/ 80 h 215"/>
                <a:gd name="T34" fmla="*/ 50 w 219"/>
                <a:gd name="T35" fmla="*/ 71 h 215"/>
                <a:gd name="T36" fmla="*/ 50 w 219"/>
                <a:gd name="T37" fmla="*/ 65 h 215"/>
                <a:gd name="T38" fmla="*/ 55 w 219"/>
                <a:gd name="T39" fmla="*/ 52 h 215"/>
                <a:gd name="T40" fmla="*/ 55 w 219"/>
                <a:gd name="T41" fmla="*/ 47 h 215"/>
                <a:gd name="T42" fmla="*/ 50 w 219"/>
                <a:gd name="T43" fmla="*/ 47 h 215"/>
                <a:gd name="T44" fmla="*/ 40 w 219"/>
                <a:gd name="T45" fmla="*/ 40 h 215"/>
                <a:gd name="T46" fmla="*/ 34 w 219"/>
                <a:gd name="T47" fmla="*/ 24 h 215"/>
                <a:gd name="T48" fmla="*/ 21 w 219"/>
                <a:gd name="T49" fmla="*/ 7 h 215"/>
                <a:gd name="T50" fmla="*/ 0 w 219"/>
                <a:gd name="T51" fmla="*/ 0 h 215"/>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19"/>
                <a:gd name="T79" fmla="*/ 0 h 215"/>
                <a:gd name="T80" fmla="*/ 219 w 219"/>
                <a:gd name="T81" fmla="*/ 215 h 215"/>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19" h="215">
                  <a:moveTo>
                    <a:pt x="0" y="0"/>
                  </a:moveTo>
                  <a:lnTo>
                    <a:pt x="0" y="171"/>
                  </a:lnTo>
                  <a:lnTo>
                    <a:pt x="30" y="171"/>
                  </a:lnTo>
                  <a:lnTo>
                    <a:pt x="42" y="154"/>
                  </a:lnTo>
                  <a:lnTo>
                    <a:pt x="71" y="127"/>
                  </a:lnTo>
                  <a:lnTo>
                    <a:pt x="86" y="127"/>
                  </a:lnTo>
                  <a:lnTo>
                    <a:pt x="119" y="142"/>
                  </a:lnTo>
                  <a:lnTo>
                    <a:pt x="142" y="194"/>
                  </a:lnTo>
                  <a:lnTo>
                    <a:pt x="186" y="194"/>
                  </a:lnTo>
                  <a:lnTo>
                    <a:pt x="201" y="215"/>
                  </a:lnTo>
                  <a:lnTo>
                    <a:pt x="219" y="215"/>
                  </a:lnTo>
                  <a:lnTo>
                    <a:pt x="219" y="194"/>
                  </a:lnTo>
                  <a:lnTo>
                    <a:pt x="201" y="183"/>
                  </a:lnTo>
                  <a:lnTo>
                    <a:pt x="186" y="183"/>
                  </a:lnTo>
                  <a:lnTo>
                    <a:pt x="186" y="171"/>
                  </a:lnTo>
                  <a:lnTo>
                    <a:pt x="171" y="171"/>
                  </a:lnTo>
                  <a:lnTo>
                    <a:pt x="157" y="142"/>
                  </a:lnTo>
                  <a:lnTo>
                    <a:pt x="142" y="127"/>
                  </a:lnTo>
                  <a:lnTo>
                    <a:pt x="142" y="116"/>
                  </a:lnTo>
                  <a:lnTo>
                    <a:pt x="157" y="94"/>
                  </a:lnTo>
                  <a:lnTo>
                    <a:pt x="157" y="83"/>
                  </a:lnTo>
                  <a:lnTo>
                    <a:pt x="142" y="83"/>
                  </a:lnTo>
                  <a:lnTo>
                    <a:pt x="119" y="71"/>
                  </a:lnTo>
                  <a:lnTo>
                    <a:pt x="98" y="43"/>
                  </a:lnTo>
                  <a:lnTo>
                    <a:pt x="59" y="12"/>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286" name="Freeform 41"/>
            <p:cNvSpPr>
              <a:spLocks/>
            </p:cNvSpPr>
            <p:nvPr/>
          </p:nvSpPr>
          <p:spPr bwMode="auto">
            <a:xfrm>
              <a:off x="4810" y="1908"/>
              <a:ext cx="188" cy="466"/>
            </a:xfrm>
            <a:custGeom>
              <a:avLst/>
              <a:gdLst>
                <a:gd name="T0" fmla="*/ 67 w 215"/>
                <a:gd name="T1" fmla="*/ 247 h 499"/>
                <a:gd name="T2" fmla="*/ 59 w 215"/>
                <a:gd name="T3" fmla="*/ 289 h 499"/>
                <a:gd name="T4" fmla="*/ 64 w 215"/>
                <a:gd name="T5" fmla="*/ 263 h 499"/>
                <a:gd name="T6" fmla="*/ 59 w 215"/>
                <a:gd name="T7" fmla="*/ 247 h 499"/>
                <a:gd name="T8" fmla="*/ 64 w 215"/>
                <a:gd name="T9" fmla="*/ 240 h 499"/>
                <a:gd name="T10" fmla="*/ 48 w 215"/>
                <a:gd name="T11" fmla="*/ 181 h 499"/>
                <a:gd name="T12" fmla="*/ 43 w 215"/>
                <a:gd name="T13" fmla="*/ 174 h 499"/>
                <a:gd name="T14" fmla="*/ 34 w 215"/>
                <a:gd name="T15" fmla="*/ 189 h 499"/>
                <a:gd name="T16" fmla="*/ 18 w 215"/>
                <a:gd name="T17" fmla="*/ 181 h 499"/>
                <a:gd name="T18" fmla="*/ 24 w 215"/>
                <a:gd name="T19" fmla="*/ 166 h 499"/>
                <a:gd name="T20" fmla="*/ 18 w 215"/>
                <a:gd name="T21" fmla="*/ 140 h 499"/>
                <a:gd name="T22" fmla="*/ 14 w 215"/>
                <a:gd name="T23" fmla="*/ 140 h 499"/>
                <a:gd name="T24" fmla="*/ 9 w 215"/>
                <a:gd name="T25" fmla="*/ 125 h 499"/>
                <a:gd name="T26" fmla="*/ 0 w 215"/>
                <a:gd name="T27" fmla="*/ 105 h 499"/>
                <a:gd name="T28" fmla="*/ 0 w 215"/>
                <a:gd name="T29" fmla="*/ 90 h 499"/>
                <a:gd name="T30" fmla="*/ 5 w 215"/>
                <a:gd name="T31" fmla="*/ 90 h 499"/>
                <a:gd name="T32" fmla="*/ 5 w 215"/>
                <a:gd name="T33" fmla="*/ 66 h 499"/>
                <a:gd name="T34" fmla="*/ 9 w 215"/>
                <a:gd name="T35" fmla="*/ 66 h 499"/>
                <a:gd name="T36" fmla="*/ 14 w 215"/>
                <a:gd name="T37" fmla="*/ 24 h 499"/>
                <a:gd name="T38" fmla="*/ 24 w 215"/>
                <a:gd name="T39" fmla="*/ 7 h 499"/>
                <a:gd name="T40" fmla="*/ 30 w 215"/>
                <a:gd name="T41" fmla="*/ 7 h 499"/>
                <a:gd name="T42" fmla="*/ 30 w 215"/>
                <a:gd name="T43" fmla="*/ 0 h 499"/>
                <a:gd name="T44" fmla="*/ 39 w 215"/>
                <a:gd name="T45" fmla="*/ 0 h 499"/>
                <a:gd name="T46" fmla="*/ 43 w 215"/>
                <a:gd name="T47" fmla="*/ 18 h 499"/>
                <a:gd name="T48" fmla="*/ 39 w 215"/>
                <a:gd name="T49" fmla="*/ 66 h 499"/>
                <a:gd name="T50" fmla="*/ 48 w 215"/>
                <a:gd name="T51" fmla="*/ 60 h 499"/>
                <a:gd name="T52" fmla="*/ 48 w 215"/>
                <a:gd name="T53" fmla="*/ 75 h 499"/>
                <a:gd name="T54" fmla="*/ 53 w 215"/>
                <a:gd name="T55" fmla="*/ 75 h 499"/>
                <a:gd name="T56" fmla="*/ 53 w 215"/>
                <a:gd name="T57" fmla="*/ 90 h 499"/>
                <a:gd name="T58" fmla="*/ 64 w 215"/>
                <a:gd name="T59" fmla="*/ 98 h 499"/>
                <a:gd name="T60" fmla="*/ 73 w 215"/>
                <a:gd name="T61" fmla="*/ 98 h 499"/>
                <a:gd name="T62" fmla="*/ 64 w 215"/>
                <a:gd name="T63" fmla="*/ 117 h 499"/>
                <a:gd name="T64" fmla="*/ 48 w 215"/>
                <a:gd name="T65" fmla="*/ 131 h 499"/>
                <a:gd name="T66" fmla="*/ 48 w 215"/>
                <a:gd name="T67" fmla="*/ 147 h 499"/>
                <a:gd name="T68" fmla="*/ 59 w 215"/>
                <a:gd name="T69" fmla="*/ 181 h 499"/>
                <a:gd name="T70" fmla="*/ 53 w 215"/>
                <a:gd name="T71" fmla="*/ 205 h 499"/>
                <a:gd name="T72" fmla="*/ 64 w 215"/>
                <a:gd name="T73" fmla="*/ 215 h 499"/>
                <a:gd name="T74" fmla="*/ 67 w 215"/>
                <a:gd name="T75" fmla="*/ 247 h 499"/>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15"/>
                <a:gd name="T115" fmla="*/ 0 h 499"/>
                <a:gd name="T116" fmla="*/ 215 w 215"/>
                <a:gd name="T117" fmla="*/ 499 h 499"/>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15" h="499">
                  <a:moveTo>
                    <a:pt x="198" y="426"/>
                  </a:moveTo>
                  <a:lnTo>
                    <a:pt x="171" y="499"/>
                  </a:lnTo>
                  <a:lnTo>
                    <a:pt x="186" y="455"/>
                  </a:lnTo>
                  <a:lnTo>
                    <a:pt x="171" y="426"/>
                  </a:lnTo>
                  <a:lnTo>
                    <a:pt x="186" y="414"/>
                  </a:lnTo>
                  <a:lnTo>
                    <a:pt x="142" y="314"/>
                  </a:lnTo>
                  <a:lnTo>
                    <a:pt x="126" y="299"/>
                  </a:lnTo>
                  <a:lnTo>
                    <a:pt x="98" y="326"/>
                  </a:lnTo>
                  <a:lnTo>
                    <a:pt x="55" y="314"/>
                  </a:lnTo>
                  <a:lnTo>
                    <a:pt x="71" y="286"/>
                  </a:lnTo>
                  <a:lnTo>
                    <a:pt x="55" y="242"/>
                  </a:lnTo>
                  <a:lnTo>
                    <a:pt x="42" y="242"/>
                  </a:lnTo>
                  <a:lnTo>
                    <a:pt x="27" y="215"/>
                  </a:lnTo>
                  <a:lnTo>
                    <a:pt x="0" y="182"/>
                  </a:lnTo>
                  <a:lnTo>
                    <a:pt x="0" y="155"/>
                  </a:lnTo>
                  <a:lnTo>
                    <a:pt x="15" y="155"/>
                  </a:lnTo>
                  <a:lnTo>
                    <a:pt x="15" y="115"/>
                  </a:lnTo>
                  <a:lnTo>
                    <a:pt x="27" y="115"/>
                  </a:lnTo>
                  <a:lnTo>
                    <a:pt x="42" y="42"/>
                  </a:lnTo>
                  <a:lnTo>
                    <a:pt x="71" y="15"/>
                  </a:lnTo>
                  <a:lnTo>
                    <a:pt x="86" y="15"/>
                  </a:lnTo>
                  <a:lnTo>
                    <a:pt x="86" y="0"/>
                  </a:lnTo>
                  <a:lnTo>
                    <a:pt x="115" y="0"/>
                  </a:lnTo>
                  <a:lnTo>
                    <a:pt x="126" y="30"/>
                  </a:lnTo>
                  <a:lnTo>
                    <a:pt x="115" y="115"/>
                  </a:lnTo>
                  <a:lnTo>
                    <a:pt x="142" y="103"/>
                  </a:lnTo>
                  <a:lnTo>
                    <a:pt x="142" y="130"/>
                  </a:lnTo>
                  <a:lnTo>
                    <a:pt x="157" y="130"/>
                  </a:lnTo>
                  <a:lnTo>
                    <a:pt x="157" y="155"/>
                  </a:lnTo>
                  <a:lnTo>
                    <a:pt x="186" y="170"/>
                  </a:lnTo>
                  <a:lnTo>
                    <a:pt x="215" y="170"/>
                  </a:lnTo>
                  <a:lnTo>
                    <a:pt x="186" y="203"/>
                  </a:lnTo>
                  <a:lnTo>
                    <a:pt x="142" y="226"/>
                  </a:lnTo>
                  <a:lnTo>
                    <a:pt x="142" y="255"/>
                  </a:lnTo>
                  <a:lnTo>
                    <a:pt x="171" y="314"/>
                  </a:lnTo>
                  <a:lnTo>
                    <a:pt x="157" y="355"/>
                  </a:lnTo>
                  <a:lnTo>
                    <a:pt x="186" y="370"/>
                  </a:lnTo>
                  <a:lnTo>
                    <a:pt x="198" y="426"/>
                  </a:lnTo>
                  <a:close/>
                </a:path>
              </a:pathLst>
            </a:custGeom>
            <a:solidFill>
              <a:srgbClr val="FFCC99">
                <a:alpha val="70195"/>
              </a:srgbClr>
            </a:solidFill>
            <a:ln w="0">
              <a:solidFill>
                <a:schemeClr val="tx1"/>
              </a:solidFill>
              <a:round/>
              <a:headEnd/>
              <a:tailEnd/>
            </a:ln>
          </p:spPr>
          <p:txBody>
            <a:bodyPr/>
            <a:lstStyle/>
            <a:p>
              <a:endParaRPr lang="it-IT"/>
            </a:p>
          </p:txBody>
        </p:sp>
        <p:sp>
          <p:nvSpPr>
            <p:cNvPr id="9287" name="Freeform 42"/>
            <p:cNvSpPr>
              <a:spLocks/>
            </p:cNvSpPr>
            <p:nvPr/>
          </p:nvSpPr>
          <p:spPr bwMode="auto">
            <a:xfrm>
              <a:off x="4935" y="2099"/>
              <a:ext cx="164" cy="364"/>
            </a:xfrm>
            <a:custGeom>
              <a:avLst/>
              <a:gdLst>
                <a:gd name="T0" fmla="*/ 30 w 186"/>
                <a:gd name="T1" fmla="*/ 202 h 392"/>
                <a:gd name="T2" fmla="*/ 30 w 186"/>
                <a:gd name="T3" fmla="*/ 211 h 392"/>
                <a:gd name="T4" fmla="*/ 16 w 186"/>
                <a:gd name="T5" fmla="*/ 177 h 392"/>
                <a:gd name="T6" fmla="*/ 16 w 186"/>
                <a:gd name="T7" fmla="*/ 187 h 392"/>
                <a:gd name="T8" fmla="*/ 10 w 186"/>
                <a:gd name="T9" fmla="*/ 172 h 392"/>
                <a:gd name="T10" fmla="*/ 10 w 186"/>
                <a:gd name="T11" fmla="*/ 163 h 392"/>
                <a:gd name="T12" fmla="*/ 20 w 186"/>
                <a:gd name="T13" fmla="*/ 121 h 392"/>
                <a:gd name="T14" fmla="*/ 16 w 186"/>
                <a:gd name="T15" fmla="*/ 91 h 392"/>
                <a:gd name="T16" fmla="*/ 5 w 186"/>
                <a:gd name="T17" fmla="*/ 83 h 392"/>
                <a:gd name="T18" fmla="*/ 10 w 186"/>
                <a:gd name="T19" fmla="*/ 61 h 392"/>
                <a:gd name="T20" fmla="*/ 0 w 186"/>
                <a:gd name="T21" fmla="*/ 28 h 392"/>
                <a:gd name="T22" fmla="*/ 0 w 186"/>
                <a:gd name="T23" fmla="*/ 14 h 392"/>
                <a:gd name="T24" fmla="*/ 16 w 186"/>
                <a:gd name="T25" fmla="*/ 0 h 392"/>
                <a:gd name="T26" fmla="*/ 20 w 186"/>
                <a:gd name="T27" fmla="*/ 6 h 392"/>
                <a:gd name="T28" fmla="*/ 26 w 186"/>
                <a:gd name="T29" fmla="*/ 14 h 392"/>
                <a:gd name="T30" fmla="*/ 26 w 186"/>
                <a:gd name="T31" fmla="*/ 37 h 392"/>
                <a:gd name="T32" fmla="*/ 37 w 186"/>
                <a:gd name="T33" fmla="*/ 28 h 392"/>
                <a:gd name="T34" fmla="*/ 42 w 186"/>
                <a:gd name="T35" fmla="*/ 37 h 392"/>
                <a:gd name="T36" fmla="*/ 46 w 186"/>
                <a:gd name="T37" fmla="*/ 28 h 392"/>
                <a:gd name="T38" fmla="*/ 56 w 186"/>
                <a:gd name="T39" fmla="*/ 46 h 392"/>
                <a:gd name="T40" fmla="*/ 62 w 186"/>
                <a:gd name="T41" fmla="*/ 61 h 392"/>
                <a:gd name="T42" fmla="*/ 69 w 186"/>
                <a:gd name="T43" fmla="*/ 77 h 392"/>
                <a:gd name="T44" fmla="*/ 69 w 186"/>
                <a:gd name="T45" fmla="*/ 91 h 392"/>
                <a:gd name="T46" fmla="*/ 46 w 186"/>
                <a:gd name="T47" fmla="*/ 91 h 392"/>
                <a:gd name="T48" fmla="*/ 42 w 186"/>
                <a:gd name="T49" fmla="*/ 107 h 392"/>
                <a:gd name="T50" fmla="*/ 46 w 186"/>
                <a:gd name="T51" fmla="*/ 121 h 392"/>
                <a:gd name="T52" fmla="*/ 42 w 186"/>
                <a:gd name="T53" fmla="*/ 115 h 392"/>
                <a:gd name="T54" fmla="*/ 30 w 186"/>
                <a:gd name="T55" fmla="*/ 115 h 392"/>
                <a:gd name="T56" fmla="*/ 30 w 186"/>
                <a:gd name="T57" fmla="*/ 107 h 392"/>
                <a:gd name="T58" fmla="*/ 20 w 186"/>
                <a:gd name="T59" fmla="*/ 107 h 392"/>
                <a:gd name="T60" fmla="*/ 26 w 186"/>
                <a:gd name="T61" fmla="*/ 121 h 392"/>
                <a:gd name="T62" fmla="*/ 20 w 186"/>
                <a:gd name="T63" fmla="*/ 147 h 392"/>
                <a:gd name="T64" fmla="*/ 20 w 186"/>
                <a:gd name="T65" fmla="*/ 163 h 392"/>
                <a:gd name="T66" fmla="*/ 26 w 186"/>
                <a:gd name="T67" fmla="*/ 163 h 392"/>
                <a:gd name="T68" fmla="*/ 30 w 186"/>
                <a:gd name="T69" fmla="*/ 193 h 392"/>
                <a:gd name="T70" fmla="*/ 42 w 186"/>
                <a:gd name="T71" fmla="*/ 202 h 392"/>
                <a:gd name="T72" fmla="*/ 46 w 186"/>
                <a:gd name="T73" fmla="*/ 211 h 392"/>
                <a:gd name="T74" fmla="*/ 42 w 186"/>
                <a:gd name="T75" fmla="*/ 217 h 392"/>
                <a:gd name="T76" fmla="*/ 37 w 186"/>
                <a:gd name="T77" fmla="*/ 217 h 392"/>
                <a:gd name="T78" fmla="*/ 37 w 186"/>
                <a:gd name="T79" fmla="*/ 211 h 392"/>
                <a:gd name="T80" fmla="*/ 30 w 186"/>
                <a:gd name="T81" fmla="*/ 202 h 392"/>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186"/>
                <a:gd name="T124" fmla="*/ 0 h 392"/>
                <a:gd name="T125" fmla="*/ 186 w 186"/>
                <a:gd name="T126" fmla="*/ 392 h 392"/>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186" h="392">
                  <a:moveTo>
                    <a:pt x="82" y="365"/>
                  </a:moveTo>
                  <a:lnTo>
                    <a:pt x="82" y="380"/>
                  </a:lnTo>
                  <a:lnTo>
                    <a:pt x="42" y="321"/>
                  </a:lnTo>
                  <a:lnTo>
                    <a:pt x="42" y="338"/>
                  </a:lnTo>
                  <a:lnTo>
                    <a:pt x="27" y="309"/>
                  </a:lnTo>
                  <a:lnTo>
                    <a:pt x="27" y="294"/>
                  </a:lnTo>
                  <a:lnTo>
                    <a:pt x="54" y="221"/>
                  </a:lnTo>
                  <a:lnTo>
                    <a:pt x="42" y="165"/>
                  </a:lnTo>
                  <a:lnTo>
                    <a:pt x="15" y="150"/>
                  </a:lnTo>
                  <a:lnTo>
                    <a:pt x="27" y="110"/>
                  </a:lnTo>
                  <a:lnTo>
                    <a:pt x="0" y="50"/>
                  </a:lnTo>
                  <a:lnTo>
                    <a:pt x="0" y="23"/>
                  </a:lnTo>
                  <a:lnTo>
                    <a:pt x="42" y="0"/>
                  </a:lnTo>
                  <a:lnTo>
                    <a:pt x="54" y="12"/>
                  </a:lnTo>
                  <a:lnTo>
                    <a:pt x="71" y="23"/>
                  </a:lnTo>
                  <a:lnTo>
                    <a:pt x="71" y="67"/>
                  </a:lnTo>
                  <a:lnTo>
                    <a:pt x="102" y="50"/>
                  </a:lnTo>
                  <a:lnTo>
                    <a:pt x="113" y="67"/>
                  </a:lnTo>
                  <a:lnTo>
                    <a:pt x="126" y="50"/>
                  </a:lnTo>
                  <a:lnTo>
                    <a:pt x="153" y="83"/>
                  </a:lnTo>
                  <a:lnTo>
                    <a:pt x="169" y="110"/>
                  </a:lnTo>
                  <a:lnTo>
                    <a:pt x="186" y="138"/>
                  </a:lnTo>
                  <a:lnTo>
                    <a:pt x="186" y="165"/>
                  </a:lnTo>
                  <a:lnTo>
                    <a:pt x="126" y="165"/>
                  </a:lnTo>
                  <a:lnTo>
                    <a:pt x="113" y="194"/>
                  </a:lnTo>
                  <a:lnTo>
                    <a:pt x="126" y="221"/>
                  </a:lnTo>
                  <a:lnTo>
                    <a:pt x="113" y="209"/>
                  </a:lnTo>
                  <a:lnTo>
                    <a:pt x="82" y="209"/>
                  </a:lnTo>
                  <a:lnTo>
                    <a:pt x="82" y="194"/>
                  </a:lnTo>
                  <a:lnTo>
                    <a:pt x="54" y="194"/>
                  </a:lnTo>
                  <a:lnTo>
                    <a:pt x="71" y="221"/>
                  </a:lnTo>
                  <a:lnTo>
                    <a:pt x="54" y="265"/>
                  </a:lnTo>
                  <a:lnTo>
                    <a:pt x="54" y="294"/>
                  </a:lnTo>
                  <a:lnTo>
                    <a:pt x="71" y="294"/>
                  </a:lnTo>
                  <a:lnTo>
                    <a:pt x="82" y="350"/>
                  </a:lnTo>
                  <a:lnTo>
                    <a:pt x="113" y="365"/>
                  </a:lnTo>
                  <a:lnTo>
                    <a:pt x="126" y="380"/>
                  </a:lnTo>
                  <a:lnTo>
                    <a:pt x="113" y="392"/>
                  </a:lnTo>
                  <a:lnTo>
                    <a:pt x="102" y="392"/>
                  </a:lnTo>
                  <a:lnTo>
                    <a:pt x="102" y="380"/>
                  </a:lnTo>
                  <a:lnTo>
                    <a:pt x="82" y="365"/>
                  </a:lnTo>
                  <a:close/>
                </a:path>
              </a:pathLst>
            </a:custGeom>
            <a:solidFill>
              <a:srgbClr val="FFCC99">
                <a:alpha val="70195"/>
              </a:srgbClr>
            </a:solidFill>
            <a:ln w="0">
              <a:solidFill>
                <a:schemeClr val="tx1"/>
              </a:solidFill>
              <a:round/>
              <a:headEnd/>
              <a:tailEnd/>
            </a:ln>
          </p:spPr>
          <p:txBody>
            <a:bodyPr/>
            <a:lstStyle/>
            <a:p>
              <a:endParaRPr lang="it-IT"/>
            </a:p>
          </p:txBody>
        </p:sp>
        <p:sp>
          <p:nvSpPr>
            <p:cNvPr id="9288" name="Freeform 43"/>
            <p:cNvSpPr>
              <a:spLocks/>
            </p:cNvSpPr>
            <p:nvPr/>
          </p:nvSpPr>
          <p:spPr bwMode="auto">
            <a:xfrm>
              <a:off x="5010" y="2441"/>
              <a:ext cx="89" cy="129"/>
            </a:xfrm>
            <a:custGeom>
              <a:avLst/>
              <a:gdLst>
                <a:gd name="T0" fmla="*/ 0 w 104"/>
                <a:gd name="T1" fmla="*/ 7 h 138"/>
                <a:gd name="T2" fmla="*/ 0 w 104"/>
                <a:gd name="T3" fmla="*/ 38 h 138"/>
                <a:gd name="T4" fmla="*/ 9 w 104"/>
                <a:gd name="T5" fmla="*/ 57 h 138"/>
                <a:gd name="T6" fmla="*/ 21 w 104"/>
                <a:gd name="T7" fmla="*/ 81 h 138"/>
                <a:gd name="T8" fmla="*/ 30 w 104"/>
                <a:gd name="T9" fmla="*/ 81 h 138"/>
                <a:gd name="T10" fmla="*/ 21 w 104"/>
                <a:gd name="T11" fmla="*/ 57 h 138"/>
                <a:gd name="T12" fmla="*/ 21 w 104"/>
                <a:gd name="T13" fmla="*/ 32 h 138"/>
                <a:gd name="T14" fmla="*/ 13 w 104"/>
                <a:gd name="T15" fmla="*/ 7 h 138"/>
                <a:gd name="T16" fmla="*/ 9 w 104"/>
                <a:gd name="T17" fmla="*/ 17 h 138"/>
                <a:gd name="T18" fmla="*/ 6 w 104"/>
                <a:gd name="T19" fmla="*/ 17 h 138"/>
                <a:gd name="T20" fmla="*/ 6 w 104"/>
                <a:gd name="T21" fmla="*/ 7 h 138"/>
                <a:gd name="T22" fmla="*/ 0 w 104"/>
                <a:gd name="T23" fmla="*/ 0 h 138"/>
                <a:gd name="T24" fmla="*/ 0 w 104"/>
                <a:gd name="T25" fmla="*/ 7 h 13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4"/>
                <a:gd name="T40" fmla="*/ 0 h 138"/>
                <a:gd name="T41" fmla="*/ 104 w 104"/>
                <a:gd name="T42" fmla="*/ 138 h 13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4" h="138">
                  <a:moveTo>
                    <a:pt x="0" y="15"/>
                  </a:moveTo>
                  <a:lnTo>
                    <a:pt x="0" y="65"/>
                  </a:lnTo>
                  <a:lnTo>
                    <a:pt x="31" y="98"/>
                  </a:lnTo>
                  <a:lnTo>
                    <a:pt x="71" y="138"/>
                  </a:lnTo>
                  <a:lnTo>
                    <a:pt x="104" y="138"/>
                  </a:lnTo>
                  <a:lnTo>
                    <a:pt x="71" y="98"/>
                  </a:lnTo>
                  <a:lnTo>
                    <a:pt x="71" y="54"/>
                  </a:lnTo>
                  <a:lnTo>
                    <a:pt x="42" y="15"/>
                  </a:lnTo>
                  <a:lnTo>
                    <a:pt x="31" y="27"/>
                  </a:lnTo>
                  <a:lnTo>
                    <a:pt x="19" y="27"/>
                  </a:lnTo>
                  <a:lnTo>
                    <a:pt x="19" y="15"/>
                  </a:lnTo>
                  <a:lnTo>
                    <a:pt x="0" y="0"/>
                  </a:lnTo>
                  <a:lnTo>
                    <a:pt x="0" y="15"/>
                  </a:lnTo>
                  <a:close/>
                </a:path>
              </a:pathLst>
            </a:custGeom>
            <a:solidFill>
              <a:srgbClr val="FFCC99">
                <a:alpha val="70195"/>
              </a:srgbClr>
            </a:solidFill>
            <a:ln w="0">
              <a:solidFill>
                <a:schemeClr val="tx1"/>
              </a:solidFill>
              <a:round/>
              <a:headEnd/>
              <a:tailEnd/>
            </a:ln>
          </p:spPr>
          <p:txBody>
            <a:bodyPr/>
            <a:lstStyle/>
            <a:p>
              <a:endParaRPr lang="it-IT"/>
            </a:p>
          </p:txBody>
        </p:sp>
        <p:sp>
          <p:nvSpPr>
            <p:cNvPr id="9289" name="Freeform 44"/>
            <p:cNvSpPr>
              <a:spLocks/>
            </p:cNvSpPr>
            <p:nvPr/>
          </p:nvSpPr>
          <p:spPr bwMode="auto">
            <a:xfrm>
              <a:off x="5010" y="2030"/>
              <a:ext cx="176" cy="357"/>
            </a:xfrm>
            <a:custGeom>
              <a:avLst/>
              <a:gdLst>
                <a:gd name="T0" fmla="*/ 0 w 204"/>
                <a:gd name="T1" fmla="*/ 7 h 382"/>
                <a:gd name="T2" fmla="*/ 6 w 204"/>
                <a:gd name="T3" fmla="*/ 7 h 382"/>
                <a:gd name="T4" fmla="*/ 22 w 204"/>
                <a:gd name="T5" fmla="*/ 0 h 382"/>
                <a:gd name="T6" fmla="*/ 32 w 204"/>
                <a:gd name="T7" fmla="*/ 7 h 382"/>
                <a:gd name="T8" fmla="*/ 36 w 204"/>
                <a:gd name="T9" fmla="*/ 14 h 382"/>
                <a:gd name="T10" fmla="*/ 44 w 204"/>
                <a:gd name="T11" fmla="*/ 22 h 382"/>
                <a:gd name="T12" fmla="*/ 36 w 204"/>
                <a:gd name="T13" fmla="*/ 30 h 382"/>
                <a:gd name="T14" fmla="*/ 32 w 204"/>
                <a:gd name="T15" fmla="*/ 49 h 382"/>
                <a:gd name="T16" fmla="*/ 26 w 204"/>
                <a:gd name="T17" fmla="*/ 65 h 382"/>
                <a:gd name="T18" fmla="*/ 32 w 204"/>
                <a:gd name="T19" fmla="*/ 71 h 382"/>
                <a:gd name="T20" fmla="*/ 59 w 204"/>
                <a:gd name="T21" fmla="*/ 121 h 382"/>
                <a:gd name="T22" fmla="*/ 62 w 204"/>
                <a:gd name="T23" fmla="*/ 147 h 382"/>
                <a:gd name="T24" fmla="*/ 62 w 204"/>
                <a:gd name="T25" fmla="*/ 180 h 382"/>
                <a:gd name="T26" fmla="*/ 49 w 204"/>
                <a:gd name="T27" fmla="*/ 196 h 382"/>
                <a:gd name="T28" fmla="*/ 44 w 204"/>
                <a:gd name="T29" fmla="*/ 196 h 382"/>
                <a:gd name="T30" fmla="*/ 44 w 204"/>
                <a:gd name="T31" fmla="*/ 212 h 382"/>
                <a:gd name="T32" fmla="*/ 32 w 204"/>
                <a:gd name="T33" fmla="*/ 222 h 382"/>
                <a:gd name="T34" fmla="*/ 32 w 204"/>
                <a:gd name="T35" fmla="*/ 206 h 382"/>
                <a:gd name="T36" fmla="*/ 26 w 204"/>
                <a:gd name="T37" fmla="*/ 196 h 382"/>
                <a:gd name="T38" fmla="*/ 36 w 204"/>
                <a:gd name="T39" fmla="*/ 187 h 382"/>
                <a:gd name="T40" fmla="*/ 40 w 204"/>
                <a:gd name="T41" fmla="*/ 180 h 382"/>
                <a:gd name="T42" fmla="*/ 49 w 204"/>
                <a:gd name="T43" fmla="*/ 165 h 382"/>
                <a:gd name="T44" fmla="*/ 49 w 204"/>
                <a:gd name="T45" fmla="*/ 129 h 382"/>
                <a:gd name="T46" fmla="*/ 44 w 204"/>
                <a:gd name="T47" fmla="*/ 113 h 382"/>
                <a:gd name="T48" fmla="*/ 36 w 204"/>
                <a:gd name="T49" fmla="*/ 97 h 382"/>
                <a:gd name="T50" fmla="*/ 36 w 204"/>
                <a:gd name="T51" fmla="*/ 90 h 382"/>
                <a:gd name="T52" fmla="*/ 19 w 204"/>
                <a:gd name="T53" fmla="*/ 55 h 382"/>
                <a:gd name="T54" fmla="*/ 22 w 204"/>
                <a:gd name="T55" fmla="*/ 49 h 382"/>
                <a:gd name="T56" fmla="*/ 19 w 204"/>
                <a:gd name="T57" fmla="*/ 41 h 382"/>
                <a:gd name="T58" fmla="*/ 9 w 204"/>
                <a:gd name="T59" fmla="*/ 30 h 382"/>
                <a:gd name="T60" fmla="*/ 0 w 204"/>
                <a:gd name="T61" fmla="*/ 7 h 38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w 204"/>
                <a:gd name="T94" fmla="*/ 0 h 382"/>
                <a:gd name="T95" fmla="*/ 204 w 204"/>
                <a:gd name="T96" fmla="*/ 382 h 382"/>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T93" t="T94" r="T95" b="T96"/>
              <a:pathLst>
                <a:path w="204" h="382">
                  <a:moveTo>
                    <a:pt x="0" y="12"/>
                  </a:moveTo>
                  <a:lnTo>
                    <a:pt x="19" y="12"/>
                  </a:lnTo>
                  <a:lnTo>
                    <a:pt x="71" y="0"/>
                  </a:lnTo>
                  <a:lnTo>
                    <a:pt x="104" y="12"/>
                  </a:lnTo>
                  <a:lnTo>
                    <a:pt x="119" y="23"/>
                  </a:lnTo>
                  <a:lnTo>
                    <a:pt x="142" y="39"/>
                  </a:lnTo>
                  <a:lnTo>
                    <a:pt x="119" y="50"/>
                  </a:lnTo>
                  <a:lnTo>
                    <a:pt x="104" y="83"/>
                  </a:lnTo>
                  <a:lnTo>
                    <a:pt x="87" y="112"/>
                  </a:lnTo>
                  <a:lnTo>
                    <a:pt x="104" y="123"/>
                  </a:lnTo>
                  <a:lnTo>
                    <a:pt x="190" y="209"/>
                  </a:lnTo>
                  <a:lnTo>
                    <a:pt x="204" y="254"/>
                  </a:lnTo>
                  <a:lnTo>
                    <a:pt x="204" y="309"/>
                  </a:lnTo>
                  <a:lnTo>
                    <a:pt x="160" y="338"/>
                  </a:lnTo>
                  <a:lnTo>
                    <a:pt x="142" y="338"/>
                  </a:lnTo>
                  <a:lnTo>
                    <a:pt x="142" y="365"/>
                  </a:lnTo>
                  <a:lnTo>
                    <a:pt x="104" y="382"/>
                  </a:lnTo>
                  <a:lnTo>
                    <a:pt x="104" y="353"/>
                  </a:lnTo>
                  <a:lnTo>
                    <a:pt x="87" y="338"/>
                  </a:lnTo>
                  <a:lnTo>
                    <a:pt x="119" y="321"/>
                  </a:lnTo>
                  <a:lnTo>
                    <a:pt x="131" y="309"/>
                  </a:lnTo>
                  <a:lnTo>
                    <a:pt x="160" y="282"/>
                  </a:lnTo>
                  <a:lnTo>
                    <a:pt x="160" y="223"/>
                  </a:lnTo>
                  <a:lnTo>
                    <a:pt x="142" y="194"/>
                  </a:lnTo>
                  <a:lnTo>
                    <a:pt x="119" y="167"/>
                  </a:lnTo>
                  <a:lnTo>
                    <a:pt x="119" y="154"/>
                  </a:lnTo>
                  <a:lnTo>
                    <a:pt x="60" y="94"/>
                  </a:lnTo>
                  <a:lnTo>
                    <a:pt x="71" y="83"/>
                  </a:lnTo>
                  <a:lnTo>
                    <a:pt x="60" y="71"/>
                  </a:lnTo>
                  <a:lnTo>
                    <a:pt x="31" y="50"/>
                  </a:lnTo>
                  <a:lnTo>
                    <a:pt x="0" y="12"/>
                  </a:lnTo>
                  <a:close/>
                </a:path>
              </a:pathLst>
            </a:custGeom>
            <a:solidFill>
              <a:srgbClr val="FFCC99">
                <a:alpha val="70195"/>
              </a:srgbClr>
            </a:solidFill>
            <a:ln w="0">
              <a:solidFill>
                <a:schemeClr val="tx1"/>
              </a:solidFill>
              <a:round/>
              <a:headEnd/>
              <a:tailEnd/>
            </a:ln>
          </p:spPr>
          <p:txBody>
            <a:bodyPr/>
            <a:lstStyle/>
            <a:p>
              <a:endParaRPr lang="it-IT"/>
            </a:p>
          </p:txBody>
        </p:sp>
        <p:sp>
          <p:nvSpPr>
            <p:cNvPr id="9290" name="Freeform 45"/>
            <p:cNvSpPr>
              <a:spLocks/>
            </p:cNvSpPr>
            <p:nvPr/>
          </p:nvSpPr>
          <p:spPr bwMode="auto">
            <a:xfrm>
              <a:off x="5038" y="2239"/>
              <a:ext cx="110" cy="109"/>
            </a:xfrm>
            <a:custGeom>
              <a:avLst/>
              <a:gdLst>
                <a:gd name="T0" fmla="*/ 0 w 127"/>
                <a:gd name="T1" fmla="*/ 27 h 115"/>
                <a:gd name="T2" fmla="*/ 3 w 127"/>
                <a:gd name="T3" fmla="*/ 46 h 115"/>
                <a:gd name="T4" fmla="*/ 9 w 127"/>
                <a:gd name="T5" fmla="*/ 64 h 115"/>
                <a:gd name="T6" fmla="*/ 17 w 127"/>
                <a:gd name="T7" fmla="*/ 75 h 115"/>
                <a:gd name="T8" fmla="*/ 27 w 127"/>
                <a:gd name="T9" fmla="*/ 64 h 115"/>
                <a:gd name="T10" fmla="*/ 31 w 127"/>
                <a:gd name="T11" fmla="*/ 57 h 115"/>
                <a:gd name="T12" fmla="*/ 40 w 127"/>
                <a:gd name="T13" fmla="*/ 39 h 115"/>
                <a:gd name="T14" fmla="*/ 40 w 127"/>
                <a:gd name="T15" fmla="*/ 0 h 115"/>
                <a:gd name="T16" fmla="*/ 31 w 127"/>
                <a:gd name="T17" fmla="*/ 9 h 115"/>
                <a:gd name="T18" fmla="*/ 27 w 127"/>
                <a:gd name="T19" fmla="*/ 9 h 115"/>
                <a:gd name="T20" fmla="*/ 23 w 127"/>
                <a:gd name="T21" fmla="*/ 9 h 115"/>
                <a:gd name="T22" fmla="*/ 3 w 127"/>
                <a:gd name="T23" fmla="*/ 9 h 115"/>
                <a:gd name="T24" fmla="*/ 0 w 127"/>
                <a:gd name="T25" fmla="*/ 27 h 11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27"/>
                <a:gd name="T40" fmla="*/ 0 h 115"/>
                <a:gd name="T41" fmla="*/ 127 w 127"/>
                <a:gd name="T42" fmla="*/ 115 h 115"/>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27" h="115">
                  <a:moveTo>
                    <a:pt x="0" y="42"/>
                  </a:moveTo>
                  <a:lnTo>
                    <a:pt x="11" y="71"/>
                  </a:lnTo>
                  <a:lnTo>
                    <a:pt x="27" y="98"/>
                  </a:lnTo>
                  <a:lnTo>
                    <a:pt x="54" y="115"/>
                  </a:lnTo>
                  <a:lnTo>
                    <a:pt x="86" y="98"/>
                  </a:lnTo>
                  <a:lnTo>
                    <a:pt x="98" y="86"/>
                  </a:lnTo>
                  <a:lnTo>
                    <a:pt x="127" y="59"/>
                  </a:lnTo>
                  <a:lnTo>
                    <a:pt x="127" y="0"/>
                  </a:lnTo>
                  <a:lnTo>
                    <a:pt x="98" y="15"/>
                  </a:lnTo>
                  <a:lnTo>
                    <a:pt x="86" y="15"/>
                  </a:lnTo>
                  <a:lnTo>
                    <a:pt x="71" y="15"/>
                  </a:lnTo>
                  <a:lnTo>
                    <a:pt x="11" y="15"/>
                  </a:lnTo>
                  <a:lnTo>
                    <a:pt x="0" y="42"/>
                  </a:lnTo>
                  <a:close/>
                </a:path>
              </a:pathLst>
            </a:custGeom>
            <a:solidFill>
              <a:srgbClr val="FFCC99">
                <a:alpha val="70195"/>
              </a:srgbClr>
            </a:solidFill>
            <a:ln w="0">
              <a:solidFill>
                <a:schemeClr val="tx1"/>
              </a:solidFill>
              <a:round/>
              <a:headEnd/>
              <a:tailEnd/>
            </a:ln>
          </p:spPr>
          <p:txBody>
            <a:bodyPr/>
            <a:lstStyle/>
            <a:p>
              <a:endParaRPr lang="it-IT"/>
            </a:p>
          </p:txBody>
        </p:sp>
        <p:sp>
          <p:nvSpPr>
            <p:cNvPr id="9291" name="Freeform 46"/>
            <p:cNvSpPr>
              <a:spLocks/>
            </p:cNvSpPr>
            <p:nvPr/>
          </p:nvSpPr>
          <p:spPr bwMode="auto">
            <a:xfrm>
              <a:off x="4973" y="2043"/>
              <a:ext cx="175" cy="211"/>
            </a:xfrm>
            <a:custGeom>
              <a:avLst/>
              <a:gdLst>
                <a:gd name="T0" fmla="*/ 68 w 200"/>
                <a:gd name="T1" fmla="*/ 120 h 226"/>
                <a:gd name="T2" fmla="*/ 59 w 200"/>
                <a:gd name="T3" fmla="*/ 131 h 226"/>
                <a:gd name="T4" fmla="*/ 55 w 200"/>
                <a:gd name="T5" fmla="*/ 131 h 226"/>
                <a:gd name="T6" fmla="*/ 49 w 200"/>
                <a:gd name="T7" fmla="*/ 131 h 226"/>
                <a:gd name="T8" fmla="*/ 49 w 200"/>
                <a:gd name="T9" fmla="*/ 114 h 226"/>
                <a:gd name="T10" fmla="*/ 44 w 200"/>
                <a:gd name="T11" fmla="*/ 98 h 226"/>
                <a:gd name="T12" fmla="*/ 39 w 200"/>
                <a:gd name="T13" fmla="*/ 82 h 226"/>
                <a:gd name="T14" fmla="*/ 28 w 200"/>
                <a:gd name="T15" fmla="*/ 63 h 226"/>
                <a:gd name="T16" fmla="*/ 24 w 200"/>
                <a:gd name="T17" fmla="*/ 73 h 226"/>
                <a:gd name="T18" fmla="*/ 21 w 200"/>
                <a:gd name="T19" fmla="*/ 63 h 226"/>
                <a:gd name="T20" fmla="*/ 10 w 200"/>
                <a:gd name="T21" fmla="*/ 73 h 226"/>
                <a:gd name="T22" fmla="*/ 10 w 200"/>
                <a:gd name="T23" fmla="*/ 48 h 226"/>
                <a:gd name="T24" fmla="*/ 4 w 200"/>
                <a:gd name="T25" fmla="*/ 41 h 226"/>
                <a:gd name="T26" fmla="*/ 0 w 200"/>
                <a:gd name="T27" fmla="*/ 34 h 226"/>
                <a:gd name="T28" fmla="*/ 10 w 200"/>
                <a:gd name="T29" fmla="*/ 16 h 226"/>
                <a:gd name="T30" fmla="*/ 10 w 200"/>
                <a:gd name="T31" fmla="*/ 0 h 226"/>
                <a:gd name="T32" fmla="*/ 13 w 200"/>
                <a:gd name="T33" fmla="*/ 0 h 226"/>
                <a:gd name="T34" fmla="*/ 24 w 200"/>
                <a:gd name="T35" fmla="*/ 21 h 226"/>
                <a:gd name="T36" fmla="*/ 35 w 200"/>
                <a:gd name="T37" fmla="*/ 34 h 226"/>
                <a:gd name="T38" fmla="*/ 39 w 200"/>
                <a:gd name="T39" fmla="*/ 41 h 226"/>
                <a:gd name="T40" fmla="*/ 35 w 200"/>
                <a:gd name="T41" fmla="*/ 48 h 226"/>
                <a:gd name="T42" fmla="*/ 55 w 200"/>
                <a:gd name="T43" fmla="*/ 82 h 226"/>
                <a:gd name="T44" fmla="*/ 55 w 200"/>
                <a:gd name="T45" fmla="*/ 89 h 226"/>
                <a:gd name="T46" fmla="*/ 63 w 200"/>
                <a:gd name="T47" fmla="*/ 105 h 226"/>
                <a:gd name="T48" fmla="*/ 68 w 200"/>
                <a:gd name="T49" fmla="*/ 120 h 22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00"/>
                <a:gd name="T76" fmla="*/ 0 h 226"/>
                <a:gd name="T77" fmla="*/ 200 w 200"/>
                <a:gd name="T78" fmla="*/ 226 h 22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00" h="226">
                  <a:moveTo>
                    <a:pt x="200" y="209"/>
                  </a:moveTo>
                  <a:lnTo>
                    <a:pt x="171" y="226"/>
                  </a:lnTo>
                  <a:lnTo>
                    <a:pt x="159" y="226"/>
                  </a:lnTo>
                  <a:lnTo>
                    <a:pt x="142" y="226"/>
                  </a:lnTo>
                  <a:lnTo>
                    <a:pt x="142" y="197"/>
                  </a:lnTo>
                  <a:lnTo>
                    <a:pt x="127" y="170"/>
                  </a:lnTo>
                  <a:lnTo>
                    <a:pt x="111" y="142"/>
                  </a:lnTo>
                  <a:lnTo>
                    <a:pt x="82" y="109"/>
                  </a:lnTo>
                  <a:lnTo>
                    <a:pt x="71" y="126"/>
                  </a:lnTo>
                  <a:lnTo>
                    <a:pt x="59" y="109"/>
                  </a:lnTo>
                  <a:lnTo>
                    <a:pt x="27" y="126"/>
                  </a:lnTo>
                  <a:lnTo>
                    <a:pt x="27" y="82"/>
                  </a:lnTo>
                  <a:lnTo>
                    <a:pt x="11" y="71"/>
                  </a:lnTo>
                  <a:lnTo>
                    <a:pt x="0" y="59"/>
                  </a:lnTo>
                  <a:lnTo>
                    <a:pt x="27" y="26"/>
                  </a:lnTo>
                  <a:lnTo>
                    <a:pt x="27" y="0"/>
                  </a:lnTo>
                  <a:lnTo>
                    <a:pt x="38" y="0"/>
                  </a:lnTo>
                  <a:lnTo>
                    <a:pt x="71" y="38"/>
                  </a:lnTo>
                  <a:lnTo>
                    <a:pt x="100" y="59"/>
                  </a:lnTo>
                  <a:lnTo>
                    <a:pt x="111" y="71"/>
                  </a:lnTo>
                  <a:lnTo>
                    <a:pt x="100" y="82"/>
                  </a:lnTo>
                  <a:lnTo>
                    <a:pt x="159" y="142"/>
                  </a:lnTo>
                  <a:lnTo>
                    <a:pt x="159" y="153"/>
                  </a:lnTo>
                  <a:lnTo>
                    <a:pt x="182" y="182"/>
                  </a:lnTo>
                  <a:lnTo>
                    <a:pt x="200" y="209"/>
                  </a:lnTo>
                  <a:close/>
                </a:path>
              </a:pathLst>
            </a:custGeom>
            <a:solidFill>
              <a:srgbClr val="FFCC99">
                <a:alpha val="70195"/>
              </a:srgbClr>
            </a:solidFill>
            <a:ln w="0">
              <a:solidFill>
                <a:schemeClr val="tx1"/>
              </a:solidFill>
              <a:round/>
              <a:headEnd/>
              <a:tailEnd/>
            </a:ln>
          </p:spPr>
          <p:txBody>
            <a:bodyPr/>
            <a:lstStyle/>
            <a:p>
              <a:endParaRPr lang="it-IT"/>
            </a:p>
          </p:txBody>
        </p:sp>
        <p:sp>
          <p:nvSpPr>
            <p:cNvPr id="9292" name="Freeform 47"/>
            <p:cNvSpPr>
              <a:spLocks/>
            </p:cNvSpPr>
            <p:nvPr/>
          </p:nvSpPr>
          <p:spPr bwMode="auto">
            <a:xfrm>
              <a:off x="4362" y="1269"/>
              <a:ext cx="1073" cy="828"/>
            </a:xfrm>
            <a:custGeom>
              <a:avLst/>
              <a:gdLst>
                <a:gd name="T0" fmla="*/ 60 w 1233"/>
                <a:gd name="T1" fmla="*/ 101 h 885"/>
                <a:gd name="T2" fmla="*/ 44 w 1233"/>
                <a:gd name="T3" fmla="*/ 123 h 885"/>
                <a:gd name="T4" fmla="*/ 37 w 1233"/>
                <a:gd name="T5" fmla="*/ 174 h 885"/>
                <a:gd name="T6" fmla="*/ 18 w 1233"/>
                <a:gd name="T7" fmla="*/ 195 h 885"/>
                <a:gd name="T8" fmla="*/ 0 w 1233"/>
                <a:gd name="T9" fmla="*/ 210 h 885"/>
                <a:gd name="T10" fmla="*/ 3 w 1233"/>
                <a:gd name="T11" fmla="*/ 233 h 885"/>
                <a:gd name="T12" fmla="*/ 9 w 1233"/>
                <a:gd name="T13" fmla="*/ 260 h 885"/>
                <a:gd name="T14" fmla="*/ 37 w 1233"/>
                <a:gd name="T15" fmla="*/ 283 h 885"/>
                <a:gd name="T16" fmla="*/ 56 w 1233"/>
                <a:gd name="T17" fmla="*/ 295 h 885"/>
                <a:gd name="T18" fmla="*/ 47 w 1233"/>
                <a:gd name="T19" fmla="*/ 325 h 885"/>
                <a:gd name="T20" fmla="*/ 69 w 1233"/>
                <a:gd name="T21" fmla="*/ 368 h 885"/>
                <a:gd name="T22" fmla="*/ 92 w 1233"/>
                <a:gd name="T23" fmla="*/ 375 h 885"/>
                <a:gd name="T24" fmla="*/ 132 w 1233"/>
                <a:gd name="T25" fmla="*/ 401 h 885"/>
                <a:gd name="T26" fmla="*/ 155 w 1233"/>
                <a:gd name="T27" fmla="*/ 401 h 885"/>
                <a:gd name="T28" fmla="*/ 184 w 1233"/>
                <a:gd name="T29" fmla="*/ 375 h 885"/>
                <a:gd name="T30" fmla="*/ 211 w 1233"/>
                <a:gd name="T31" fmla="*/ 417 h 885"/>
                <a:gd name="T32" fmla="*/ 216 w 1233"/>
                <a:gd name="T33" fmla="*/ 477 h 885"/>
                <a:gd name="T34" fmla="*/ 231 w 1233"/>
                <a:gd name="T35" fmla="*/ 501 h 885"/>
                <a:gd name="T36" fmla="*/ 244 w 1233"/>
                <a:gd name="T37" fmla="*/ 484 h 885"/>
                <a:gd name="T38" fmla="*/ 278 w 1233"/>
                <a:gd name="T39" fmla="*/ 484 h 885"/>
                <a:gd name="T40" fmla="*/ 307 w 1233"/>
                <a:gd name="T41" fmla="*/ 501 h 885"/>
                <a:gd name="T42" fmla="*/ 311 w 1233"/>
                <a:gd name="T43" fmla="*/ 506 h 885"/>
                <a:gd name="T44" fmla="*/ 332 w 1233"/>
                <a:gd name="T45" fmla="*/ 492 h 885"/>
                <a:gd name="T46" fmla="*/ 340 w 1233"/>
                <a:gd name="T47" fmla="*/ 484 h 885"/>
                <a:gd name="T48" fmla="*/ 362 w 1233"/>
                <a:gd name="T49" fmla="*/ 449 h 885"/>
                <a:gd name="T50" fmla="*/ 373 w 1233"/>
                <a:gd name="T51" fmla="*/ 417 h 885"/>
                <a:gd name="T52" fmla="*/ 379 w 1233"/>
                <a:gd name="T53" fmla="*/ 368 h 885"/>
                <a:gd name="T54" fmla="*/ 373 w 1233"/>
                <a:gd name="T55" fmla="*/ 341 h 885"/>
                <a:gd name="T56" fmla="*/ 357 w 1233"/>
                <a:gd name="T57" fmla="*/ 301 h 885"/>
                <a:gd name="T58" fmla="*/ 357 w 1233"/>
                <a:gd name="T59" fmla="*/ 260 h 885"/>
                <a:gd name="T60" fmla="*/ 347 w 1233"/>
                <a:gd name="T61" fmla="*/ 242 h 885"/>
                <a:gd name="T62" fmla="*/ 319 w 1233"/>
                <a:gd name="T63" fmla="*/ 233 h 885"/>
                <a:gd name="T64" fmla="*/ 330 w 1233"/>
                <a:gd name="T65" fmla="*/ 218 h 885"/>
                <a:gd name="T66" fmla="*/ 343 w 1233"/>
                <a:gd name="T67" fmla="*/ 200 h 885"/>
                <a:gd name="T68" fmla="*/ 347 w 1233"/>
                <a:gd name="T69" fmla="*/ 224 h 885"/>
                <a:gd name="T70" fmla="*/ 362 w 1233"/>
                <a:gd name="T71" fmla="*/ 218 h 885"/>
                <a:gd name="T72" fmla="*/ 386 w 1233"/>
                <a:gd name="T73" fmla="*/ 184 h 885"/>
                <a:gd name="T74" fmla="*/ 399 w 1233"/>
                <a:gd name="T75" fmla="*/ 166 h 885"/>
                <a:gd name="T76" fmla="*/ 396 w 1233"/>
                <a:gd name="T77" fmla="*/ 123 h 885"/>
                <a:gd name="T78" fmla="*/ 399 w 1233"/>
                <a:gd name="T79" fmla="*/ 94 h 885"/>
                <a:gd name="T80" fmla="*/ 377 w 1233"/>
                <a:gd name="T81" fmla="*/ 94 h 885"/>
                <a:gd name="T82" fmla="*/ 340 w 1233"/>
                <a:gd name="T83" fmla="*/ 57 h 885"/>
                <a:gd name="T84" fmla="*/ 291 w 1233"/>
                <a:gd name="T85" fmla="*/ 0 h 885"/>
                <a:gd name="T86" fmla="*/ 283 w 1233"/>
                <a:gd name="T87" fmla="*/ 27 h 885"/>
                <a:gd name="T88" fmla="*/ 272 w 1233"/>
                <a:gd name="T89" fmla="*/ 57 h 885"/>
                <a:gd name="T90" fmla="*/ 267 w 1233"/>
                <a:gd name="T91" fmla="*/ 94 h 885"/>
                <a:gd name="T92" fmla="*/ 291 w 1233"/>
                <a:gd name="T93" fmla="*/ 94 h 885"/>
                <a:gd name="T94" fmla="*/ 278 w 1233"/>
                <a:gd name="T95" fmla="*/ 116 h 885"/>
                <a:gd name="T96" fmla="*/ 258 w 1233"/>
                <a:gd name="T97" fmla="*/ 135 h 885"/>
                <a:gd name="T98" fmla="*/ 250 w 1233"/>
                <a:gd name="T99" fmla="*/ 166 h 885"/>
                <a:gd name="T100" fmla="*/ 184 w 1233"/>
                <a:gd name="T101" fmla="*/ 166 h 885"/>
                <a:gd name="T102" fmla="*/ 104 w 1233"/>
                <a:gd name="T103" fmla="*/ 123 h 885"/>
                <a:gd name="T104" fmla="*/ 79 w 1233"/>
                <a:gd name="T105" fmla="*/ 83 h 885"/>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33"/>
                <a:gd name="T160" fmla="*/ 0 h 885"/>
                <a:gd name="T161" fmla="*/ 1233 w 1233"/>
                <a:gd name="T162" fmla="*/ 885 h 885"/>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33" h="885">
                  <a:moveTo>
                    <a:pt x="198" y="131"/>
                  </a:moveTo>
                  <a:lnTo>
                    <a:pt x="183" y="142"/>
                  </a:lnTo>
                  <a:lnTo>
                    <a:pt x="183" y="171"/>
                  </a:lnTo>
                  <a:lnTo>
                    <a:pt x="171" y="171"/>
                  </a:lnTo>
                  <a:lnTo>
                    <a:pt x="131" y="171"/>
                  </a:lnTo>
                  <a:lnTo>
                    <a:pt x="131" y="211"/>
                  </a:lnTo>
                  <a:lnTo>
                    <a:pt x="98" y="230"/>
                  </a:lnTo>
                  <a:lnTo>
                    <a:pt x="112" y="271"/>
                  </a:lnTo>
                  <a:lnTo>
                    <a:pt x="112" y="298"/>
                  </a:lnTo>
                  <a:lnTo>
                    <a:pt x="112" y="315"/>
                  </a:lnTo>
                  <a:lnTo>
                    <a:pt x="83" y="330"/>
                  </a:lnTo>
                  <a:lnTo>
                    <a:pt x="56" y="330"/>
                  </a:lnTo>
                  <a:lnTo>
                    <a:pt x="56" y="342"/>
                  </a:lnTo>
                  <a:lnTo>
                    <a:pt x="12" y="342"/>
                  </a:lnTo>
                  <a:lnTo>
                    <a:pt x="0" y="357"/>
                  </a:lnTo>
                  <a:lnTo>
                    <a:pt x="0" y="371"/>
                  </a:lnTo>
                  <a:lnTo>
                    <a:pt x="0" y="382"/>
                  </a:lnTo>
                  <a:lnTo>
                    <a:pt x="12" y="397"/>
                  </a:lnTo>
                  <a:lnTo>
                    <a:pt x="27" y="397"/>
                  </a:lnTo>
                  <a:lnTo>
                    <a:pt x="27" y="430"/>
                  </a:lnTo>
                  <a:lnTo>
                    <a:pt x="27" y="442"/>
                  </a:lnTo>
                  <a:lnTo>
                    <a:pt x="56" y="442"/>
                  </a:lnTo>
                  <a:lnTo>
                    <a:pt x="71" y="470"/>
                  </a:lnTo>
                  <a:lnTo>
                    <a:pt x="112" y="482"/>
                  </a:lnTo>
                  <a:lnTo>
                    <a:pt x="142" y="470"/>
                  </a:lnTo>
                  <a:lnTo>
                    <a:pt x="171" y="482"/>
                  </a:lnTo>
                  <a:lnTo>
                    <a:pt x="171" y="501"/>
                  </a:lnTo>
                  <a:lnTo>
                    <a:pt x="156" y="526"/>
                  </a:lnTo>
                  <a:lnTo>
                    <a:pt x="171" y="553"/>
                  </a:lnTo>
                  <a:lnTo>
                    <a:pt x="142" y="553"/>
                  </a:lnTo>
                  <a:lnTo>
                    <a:pt x="142" y="568"/>
                  </a:lnTo>
                  <a:lnTo>
                    <a:pt x="171" y="601"/>
                  </a:lnTo>
                  <a:lnTo>
                    <a:pt x="211" y="626"/>
                  </a:lnTo>
                  <a:lnTo>
                    <a:pt x="242" y="626"/>
                  </a:lnTo>
                  <a:lnTo>
                    <a:pt x="271" y="653"/>
                  </a:lnTo>
                  <a:lnTo>
                    <a:pt x="282" y="641"/>
                  </a:lnTo>
                  <a:lnTo>
                    <a:pt x="342" y="682"/>
                  </a:lnTo>
                  <a:lnTo>
                    <a:pt x="382" y="682"/>
                  </a:lnTo>
                  <a:lnTo>
                    <a:pt x="401" y="682"/>
                  </a:lnTo>
                  <a:lnTo>
                    <a:pt x="415" y="697"/>
                  </a:lnTo>
                  <a:lnTo>
                    <a:pt x="430" y="664"/>
                  </a:lnTo>
                  <a:lnTo>
                    <a:pt x="471" y="682"/>
                  </a:lnTo>
                  <a:lnTo>
                    <a:pt x="501" y="664"/>
                  </a:lnTo>
                  <a:lnTo>
                    <a:pt x="530" y="641"/>
                  </a:lnTo>
                  <a:lnTo>
                    <a:pt x="557" y="641"/>
                  </a:lnTo>
                  <a:lnTo>
                    <a:pt x="601" y="682"/>
                  </a:lnTo>
                  <a:lnTo>
                    <a:pt x="630" y="682"/>
                  </a:lnTo>
                  <a:lnTo>
                    <a:pt x="641" y="712"/>
                  </a:lnTo>
                  <a:lnTo>
                    <a:pt x="630" y="797"/>
                  </a:lnTo>
                  <a:lnTo>
                    <a:pt x="657" y="785"/>
                  </a:lnTo>
                  <a:lnTo>
                    <a:pt x="657" y="812"/>
                  </a:lnTo>
                  <a:lnTo>
                    <a:pt x="674" y="812"/>
                  </a:lnTo>
                  <a:lnTo>
                    <a:pt x="674" y="837"/>
                  </a:lnTo>
                  <a:lnTo>
                    <a:pt x="701" y="853"/>
                  </a:lnTo>
                  <a:lnTo>
                    <a:pt x="730" y="853"/>
                  </a:lnTo>
                  <a:lnTo>
                    <a:pt x="730" y="824"/>
                  </a:lnTo>
                  <a:lnTo>
                    <a:pt x="741" y="824"/>
                  </a:lnTo>
                  <a:lnTo>
                    <a:pt x="761" y="824"/>
                  </a:lnTo>
                  <a:lnTo>
                    <a:pt x="812" y="812"/>
                  </a:lnTo>
                  <a:lnTo>
                    <a:pt x="845" y="824"/>
                  </a:lnTo>
                  <a:lnTo>
                    <a:pt x="860" y="837"/>
                  </a:lnTo>
                  <a:lnTo>
                    <a:pt x="885" y="853"/>
                  </a:lnTo>
                  <a:lnTo>
                    <a:pt x="933" y="853"/>
                  </a:lnTo>
                  <a:lnTo>
                    <a:pt x="933" y="885"/>
                  </a:lnTo>
                  <a:lnTo>
                    <a:pt x="945" y="885"/>
                  </a:lnTo>
                  <a:lnTo>
                    <a:pt x="945" y="864"/>
                  </a:lnTo>
                  <a:lnTo>
                    <a:pt x="1001" y="837"/>
                  </a:lnTo>
                  <a:lnTo>
                    <a:pt x="1001" y="824"/>
                  </a:lnTo>
                  <a:lnTo>
                    <a:pt x="1012" y="837"/>
                  </a:lnTo>
                  <a:lnTo>
                    <a:pt x="1012" y="824"/>
                  </a:lnTo>
                  <a:lnTo>
                    <a:pt x="1033" y="837"/>
                  </a:lnTo>
                  <a:lnTo>
                    <a:pt x="1033" y="824"/>
                  </a:lnTo>
                  <a:lnTo>
                    <a:pt x="1072" y="812"/>
                  </a:lnTo>
                  <a:lnTo>
                    <a:pt x="1100" y="785"/>
                  </a:lnTo>
                  <a:lnTo>
                    <a:pt x="1100" y="764"/>
                  </a:lnTo>
                  <a:lnTo>
                    <a:pt x="1116" y="764"/>
                  </a:lnTo>
                  <a:lnTo>
                    <a:pt x="1133" y="737"/>
                  </a:lnTo>
                  <a:lnTo>
                    <a:pt x="1133" y="712"/>
                  </a:lnTo>
                  <a:lnTo>
                    <a:pt x="1145" y="682"/>
                  </a:lnTo>
                  <a:lnTo>
                    <a:pt x="1156" y="664"/>
                  </a:lnTo>
                  <a:lnTo>
                    <a:pt x="1156" y="626"/>
                  </a:lnTo>
                  <a:lnTo>
                    <a:pt x="1116" y="613"/>
                  </a:lnTo>
                  <a:lnTo>
                    <a:pt x="1145" y="601"/>
                  </a:lnTo>
                  <a:lnTo>
                    <a:pt x="1133" y="582"/>
                  </a:lnTo>
                  <a:lnTo>
                    <a:pt x="1145" y="582"/>
                  </a:lnTo>
                  <a:lnTo>
                    <a:pt x="1116" y="553"/>
                  </a:lnTo>
                  <a:lnTo>
                    <a:pt x="1085" y="513"/>
                  </a:lnTo>
                  <a:lnTo>
                    <a:pt x="1045" y="501"/>
                  </a:lnTo>
                  <a:lnTo>
                    <a:pt x="1072" y="453"/>
                  </a:lnTo>
                  <a:lnTo>
                    <a:pt x="1085" y="442"/>
                  </a:lnTo>
                  <a:lnTo>
                    <a:pt x="1100" y="442"/>
                  </a:lnTo>
                  <a:lnTo>
                    <a:pt x="1100" y="430"/>
                  </a:lnTo>
                  <a:lnTo>
                    <a:pt x="1056" y="413"/>
                  </a:lnTo>
                  <a:lnTo>
                    <a:pt x="1045" y="442"/>
                  </a:lnTo>
                  <a:lnTo>
                    <a:pt x="1033" y="442"/>
                  </a:lnTo>
                  <a:lnTo>
                    <a:pt x="972" y="397"/>
                  </a:lnTo>
                  <a:lnTo>
                    <a:pt x="972" y="382"/>
                  </a:lnTo>
                  <a:lnTo>
                    <a:pt x="1001" y="382"/>
                  </a:lnTo>
                  <a:lnTo>
                    <a:pt x="1001" y="371"/>
                  </a:lnTo>
                  <a:lnTo>
                    <a:pt x="1012" y="357"/>
                  </a:lnTo>
                  <a:lnTo>
                    <a:pt x="1033" y="330"/>
                  </a:lnTo>
                  <a:lnTo>
                    <a:pt x="1045" y="342"/>
                  </a:lnTo>
                  <a:lnTo>
                    <a:pt x="1056" y="342"/>
                  </a:lnTo>
                  <a:lnTo>
                    <a:pt x="1045" y="371"/>
                  </a:lnTo>
                  <a:lnTo>
                    <a:pt x="1056" y="382"/>
                  </a:lnTo>
                  <a:lnTo>
                    <a:pt x="1056" y="397"/>
                  </a:lnTo>
                  <a:lnTo>
                    <a:pt x="1085" y="371"/>
                  </a:lnTo>
                  <a:lnTo>
                    <a:pt x="1100" y="371"/>
                  </a:lnTo>
                  <a:lnTo>
                    <a:pt x="1145" y="315"/>
                  </a:lnTo>
                  <a:lnTo>
                    <a:pt x="1171" y="330"/>
                  </a:lnTo>
                  <a:lnTo>
                    <a:pt x="1171" y="315"/>
                  </a:lnTo>
                  <a:lnTo>
                    <a:pt x="1185" y="298"/>
                  </a:lnTo>
                  <a:lnTo>
                    <a:pt x="1185" y="282"/>
                  </a:lnTo>
                  <a:lnTo>
                    <a:pt x="1216" y="282"/>
                  </a:lnTo>
                  <a:lnTo>
                    <a:pt x="1216" y="271"/>
                  </a:lnTo>
                  <a:lnTo>
                    <a:pt x="1185" y="230"/>
                  </a:lnTo>
                  <a:lnTo>
                    <a:pt x="1204" y="211"/>
                  </a:lnTo>
                  <a:lnTo>
                    <a:pt x="1233" y="230"/>
                  </a:lnTo>
                  <a:lnTo>
                    <a:pt x="1216" y="171"/>
                  </a:lnTo>
                  <a:lnTo>
                    <a:pt x="1216" y="159"/>
                  </a:lnTo>
                  <a:lnTo>
                    <a:pt x="1204" y="131"/>
                  </a:lnTo>
                  <a:lnTo>
                    <a:pt x="1156" y="159"/>
                  </a:lnTo>
                  <a:lnTo>
                    <a:pt x="1145" y="159"/>
                  </a:lnTo>
                  <a:lnTo>
                    <a:pt x="1116" y="131"/>
                  </a:lnTo>
                  <a:lnTo>
                    <a:pt x="1072" y="111"/>
                  </a:lnTo>
                  <a:lnTo>
                    <a:pt x="1033" y="98"/>
                  </a:lnTo>
                  <a:lnTo>
                    <a:pt x="1001" y="71"/>
                  </a:lnTo>
                  <a:lnTo>
                    <a:pt x="945" y="15"/>
                  </a:lnTo>
                  <a:lnTo>
                    <a:pt x="885" y="0"/>
                  </a:lnTo>
                  <a:lnTo>
                    <a:pt x="845" y="15"/>
                  </a:lnTo>
                  <a:lnTo>
                    <a:pt x="830" y="27"/>
                  </a:lnTo>
                  <a:lnTo>
                    <a:pt x="860" y="46"/>
                  </a:lnTo>
                  <a:lnTo>
                    <a:pt x="845" y="59"/>
                  </a:lnTo>
                  <a:lnTo>
                    <a:pt x="860" y="86"/>
                  </a:lnTo>
                  <a:lnTo>
                    <a:pt x="830" y="98"/>
                  </a:lnTo>
                  <a:lnTo>
                    <a:pt x="801" y="98"/>
                  </a:lnTo>
                  <a:lnTo>
                    <a:pt x="785" y="111"/>
                  </a:lnTo>
                  <a:lnTo>
                    <a:pt x="812" y="159"/>
                  </a:lnTo>
                  <a:lnTo>
                    <a:pt x="845" y="159"/>
                  </a:lnTo>
                  <a:lnTo>
                    <a:pt x="874" y="142"/>
                  </a:lnTo>
                  <a:lnTo>
                    <a:pt x="885" y="159"/>
                  </a:lnTo>
                  <a:lnTo>
                    <a:pt x="901" y="186"/>
                  </a:lnTo>
                  <a:lnTo>
                    <a:pt x="860" y="186"/>
                  </a:lnTo>
                  <a:lnTo>
                    <a:pt x="845" y="198"/>
                  </a:lnTo>
                  <a:lnTo>
                    <a:pt x="830" y="211"/>
                  </a:lnTo>
                  <a:lnTo>
                    <a:pt x="812" y="230"/>
                  </a:lnTo>
                  <a:lnTo>
                    <a:pt x="785" y="230"/>
                  </a:lnTo>
                  <a:lnTo>
                    <a:pt x="774" y="242"/>
                  </a:lnTo>
                  <a:lnTo>
                    <a:pt x="785" y="257"/>
                  </a:lnTo>
                  <a:lnTo>
                    <a:pt x="761" y="282"/>
                  </a:lnTo>
                  <a:lnTo>
                    <a:pt x="713" y="298"/>
                  </a:lnTo>
                  <a:lnTo>
                    <a:pt x="657" y="315"/>
                  </a:lnTo>
                  <a:lnTo>
                    <a:pt x="557" y="282"/>
                  </a:lnTo>
                  <a:lnTo>
                    <a:pt x="471" y="282"/>
                  </a:lnTo>
                  <a:lnTo>
                    <a:pt x="415" y="242"/>
                  </a:lnTo>
                  <a:lnTo>
                    <a:pt x="315" y="211"/>
                  </a:lnTo>
                  <a:lnTo>
                    <a:pt x="298" y="171"/>
                  </a:lnTo>
                  <a:lnTo>
                    <a:pt x="271" y="159"/>
                  </a:lnTo>
                  <a:lnTo>
                    <a:pt x="242" y="142"/>
                  </a:lnTo>
                  <a:lnTo>
                    <a:pt x="211" y="111"/>
                  </a:lnTo>
                  <a:lnTo>
                    <a:pt x="198" y="131"/>
                  </a:lnTo>
                  <a:close/>
                </a:path>
              </a:pathLst>
            </a:custGeom>
            <a:solidFill>
              <a:srgbClr val="FFCC99">
                <a:alpha val="70195"/>
              </a:srgbClr>
            </a:solidFill>
            <a:ln w="0">
              <a:solidFill>
                <a:schemeClr val="tx1"/>
              </a:solidFill>
              <a:round/>
              <a:headEnd/>
              <a:tailEnd/>
            </a:ln>
          </p:spPr>
          <p:txBody>
            <a:bodyPr/>
            <a:lstStyle/>
            <a:p>
              <a:endParaRPr lang="it-IT"/>
            </a:p>
          </p:txBody>
        </p:sp>
        <p:sp>
          <p:nvSpPr>
            <p:cNvPr id="9293" name="Freeform 48"/>
            <p:cNvSpPr>
              <a:spLocks/>
            </p:cNvSpPr>
            <p:nvPr/>
          </p:nvSpPr>
          <p:spPr bwMode="auto">
            <a:xfrm>
              <a:off x="4723" y="1892"/>
              <a:ext cx="59" cy="43"/>
            </a:xfrm>
            <a:custGeom>
              <a:avLst/>
              <a:gdLst>
                <a:gd name="T0" fmla="*/ 20 w 67"/>
                <a:gd name="T1" fmla="*/ 8 h 46"/>
                <a:gd name="T2" fmla="*/ 25 w 67"/>
                <a:gd name="T3" fmla="*/ 19 h 46"/>
                <a:gd name="T4" fmla="*/ 25 w 67"/>
                <a:gd name="T5" fmla="*/ 27 h 46"/>
                <a:gd name="T6" fmla="*/ 5 w 67"/>
                <a:gd name="T7" fmla="*/ 27 h 46"/>
                <a:gd name="T8" fmla="*/ 0 w 67"/>
                <a:gd name="T9" fmla="*/ 27 h 46"/>
                <a:gd name="T10" fmla="*/ 0 w 67"/>
                <a:gd name="T11" fmla="*/ 19 h 46"/>
                <a:gd name="T12" fmla="*/ 5 w 67"/>
                <a:gd name="T13" fmla="*/ 0 h 46"/>
                <a:gd name="T14" fmla="*/ 20 w 67"/>
                <a:gd name="T15" fmla="*/ 8 h 46"/>
                <a:gd name="T16" fmla="*/ 0 60000 65536"/>
                <a:gd name="T17" fmla="*/ 0 60000 65536"/>
                <a:gd name="T18" fmla="*/ 0 60000 65536"/>
                <a:gd name="T19" fmla="*/ 0 60000 65536"/>
                <a:gd name="T20" fmla="*/ 0 60000 65536"/>
                <a:gd name="T21" fmla="*/ 0 60000 65536"/>
                <a:gd name="T22" fmla="*/ 0 60000 65536"/>
                <a:gd name="T23" fmla="*/ 0 60000 65536"/>
                <a:gd name="T24" fmla="*/ 0 w 67"/>
                <a:gd name="T25" fmla="*/ 0 h 46"/>
                <a:gd name="T26" fmla="*/ 67 w 67"/>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67" h="46">
                  <a:moveTo>
                    <a:pt x="54" y="16"/>
                  </a:moveTo>
                  <a:lnTo>
                    <a:pt x="67" y="31"/>
                  </a:lnTo>
                  <a:lnTo>
                    <a:pt x="67" y="46"/>
                  </a:lnTo>
                  <a:lnTo>
                    <a:pt x="15" y="46"/>
                  </a:lnTo>
                  <a:lnTo>
                    <a:pt x="0" y="46"/>
                  </a:lnTo>
                  <a:lnTo>
                    <a:pt x="0" y="31"/>
                  </a:lnTo>
                  <a:lnTo>
                    <a:pt x="15" y="0"/>
                  </a:lnTo>
                  <a:lnTo>
                    <a:pt x="54" y="16"/>
                  </a:lnTo>
                  <a:close/>
                </a:path>
              </a:pathLst>
            </a:custGeom>
            <a:solidFill>
              <a:srgbClr val="FFCC99">
                <a:alpha val="70195"/>
              </a:srgbClr>
            </a:solidFill>
            <a:ln w="0">
              <a:solidFill>
                <a:schemeClr val="tx1"/>
              </a:solidFill>
              <a:round/>
              <a:headEnd/>
              <a:tailEnd/>
            </a:ln>
          </p:spPr>
          <p:txBody>
            <a:bodyPr/>
            <a:lstStyle/>
            <a:p>
              <a:endParaRPr lang="it-IT"/>
            </a:p>
          </p:txBody>
        </p:sp>
        <p:sp>
          <p:nvSpPr>
            <p:cNvPr id="9294" name="Freeform 49"/>
            <p:cNvSpPr>
              <a:spLocks/>
            </p:cNvSpPr>
            <p:nvPr/>
          </p:nvSpPr>
          <p:spPr bwMode="auto">
            <a:xfrm>
              <a:off x="4536" y="1856"/>
              <a:ext cx="178" cy="93"/>
            </a:xfrm>
            <a:custGeom>
              <a:avLst/>
              <a:gdLst>
                <a:gd name="T0" fmla="*/ 64 w 203"/>
                <a:gd name="T1" fmla="*/ 48 h 100"/>
                <a:gd name="T2" fmla="*/ 71 w 203"/>
                <a:gd name="T3" fmla="*/ 56 h 100"/>
                <a:gd name="T4" fmla="*/ 60 w 203"/>
                <a:gd name="T5" fmla="*/ 56 h 100"/>
                <a:gd name="T6" fmla="*/ 46 w 203"/>
                <a:gd name="T7" fmla="*/ 48 h 100"/>
                <a:gd name="T8" fmla="*/ 34 w 203"/>
                <a:gd name="T9" fmla="*/ 40 h 100"/>
                <a:gd name="T10" fmla="*/ 25 w 203"/>
                <a:gd name="T11" fmla="*/ 40 h 100"/>
                <a:gd name="T12" fmla="*/ 0 w 203"/>
                <a:gd name="T13" fmla="*/ 16 h 100"/>
                <a:gd name="T14" fmla="*/ 4 w 203"/>
                <a:gd name="T15" fmla="*/ 0 h 100"/>
                <a:gd name="T16" fmla="*/ 15 w 203"/>
                <a:gd name="T17" fmla="*/ 0 h 100"/>
                <a:gd name="T18" fmla="*/ 25 w 203"/>
                <a:gd name="T19" fmla="*/ 16 h 100"/>
                <a:gd name="T20" fmla="*/ 28 w 203"/>
                <a:gd name="T21" fmla="*/ 7 h 100"/>
                <a:gd name="T22" fmla="*/ 50 w 203"/>
                <a:gd name="T23" fmla="*/ 31 h 100"/>
                <a:gd name="T24" fmla="*/ 64 w 203"/>
                <a:gd name="T25" fmla="*/ 31 h 100"/>
                <a:gd name="T26" fmla="*/ 64 w 203"/>
                <a:gd name="T27" fmla="*/ 48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03"/>
                <a:gd name="T43" fmla="*/ 0 h 100"/>
                <a:gd name="T44" fmla="*/ 203 w 203"/>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03" h="100">
                  <a:moveTo>
                    <a:pt x="182" y="86"/>
                  </a:moveTo>
                  <a:lnTo>
                    <a:pt x="203" y="100"/>
                  </a:lnTo>
                  <a:lnTo>
                    <a:pt x="171" y="100"/>
                  </a:lnTo>
                  <a:lnTo>
                    <a:pt x="130" y="86"/>
                  </a:lnTo>
                  <a:lnTo>
                    <a:pt x="98" y="71"/>
                  </a:lnTo>
                  <a:lnTo>
                    <a:pt x="71" y="71"/>
                  </a:lnTo>
                  <a:lnTo>
                    <a:pt x="0" y="27"/>
                  </a:lnTo>
                  <a:lnTo>
                    <a:pt x="11" y="0"/>
                  </a:lnTo>
                  <a:lnTo>
                    <a:pt x="42" y="0"/>
                  </a:lnTo>
                  <a:lnTo>
                    <a:pt x="71" y="27"/>
                  </a:lnTo>
                  <a:lnTo>
                    <a:pt x="82" y="15"/>
                  </a:lnTo>
                  <a:lnTo>
                    <a:pt x="142" y="56"/>
                  </a:lnTo>
                  <a:lnTo>
                    <a:pt x="182" y="56"/>
                  </a:lnTo>
                  <a:lnTo>
                    <a:pt x="182" y="86"/>
                  </a:lnTo>
                  <a:close/>
                </a:path>
              </a:pathLst>
            </a:custGeom>
            <a:solidFill>
              <a:srgbClr val="FFCC99">
                <a:alpha val="70195"/>
              </a:srgbClr>
            </a:solidFill>
            <a:ln w="0">
              <a:solidFill>
                <a:schemeClr val="tx1"/>
              </a:solidFill>
              <a:round/>
              <a:headEnd/>
              <a:tailEnd/>
            </a:ln>
          </p:spPr>
          <p:txBody>
            <a:bodyPr/>
            <a:lstStyle/>
            <a:p>
              <a:endParaRPr lang="it-IT"/>
            </a:p>
          </p:txBody>
        </p:sp>
        <p:sp>
          <p:nvSpPr>
            <p:cNvPr id="9295" name="Freeform 50"/>
            <p:cNvSpPr>
              <a:spLocks/>
            </p:cNvSpPr>
            <p:nvPr/>
          </p:nvSpPr>
          <p:spPr bwMode="auto">
            <a:xfrm>
              <a:off x="3788" y="1606"/>
              <a:ext cx="408" cy="364"/>
            </a:xfrm>
            <a:custGeom>
              <a:avLst/>
              <a:gdLst>
                <a:gd name="T0" fmla="*/ 114 w 468"/>
                <a:gd name="T1" fmla="*/ 208 h 392"/>
                <a:gd name="T2" fmla="*/ 147 w 468"/>
                <a:gd name="T3" fmla="*/ 217 h 392"/>
                <a:gd name="T4" fmla="*/ 147 w 468"/>
                <a:gd name="T5" fmla="*/ 202 h 392"/>
                <a:gd name="T6" fmla="*/ 156 w 468"/>
                <a:gd name="T7" fmla="*/ 196 h 392"/>
                <a:gd name="T8" fmla="*/ 156 w 468"/>
                <a:gd name="T9" fmla="*/ 187 h 392"/>
                <a:gd name="T10" fmla="*/ 153 w 468"/>
                <a:gd name="T11" fmla="*/ 169 h 392"/>
                <a:gd name="T12" fmla="*/ 147 w 468"/>
                <a:gd name="T13" fmla="*/ 169 h 392"/>
                <a:gd name="T14" fmla="*/ 137 w 468"/>
                <a:gd name="T15" fmla="*/ 147 h 392"/>
                <a:gd name="T16" fmla="*/ 143 w 468"/>
                <a:gd name="T17" fmla="*/ 134 h 392"/>
                <a:gd name="T18" fmla="*/ 143 w 468"/>
                <a:gd name="T19" fmla="*/ 121 h 392"/>
                <a:gd name="T20" fmla="*/ 133 w 468"/>
                <a:gd name="T21" fmla="*/ 121 h 392"/>
                <a:gd name="T22" fmla="*/ 128 w 468"/>
                <a:gd name="T23" fmla="*/ 91 h 392"/>
                <a:gd name="T24" fmla="*/ 128 w 468"/>
                <a:gd name="T25" fmla="*/ 85 h 392"/>
                <a:gd name="T26" fmla="*/ 133 w 468"/>
                <a:gd name="T27" fmla="*/ 79 h 392"/>
                <a:gd name="T28" fmla="*/ 133 w 468"/>
                <a:gd name="T29" fmla="*/ 60 h 392"/>
                <a:gd name="T30" fmla="*/ 133 w 468"/>
                <a:gd name="T31" fmla="*/ 52 h 392"/>
                <a:gd name="T32" fmla="*/ 96 w 468"/>
                <a:gd name="T33" fmla="*/ 21 h 392"/>
                <a:gd name="T34" fmla="*/ 85 w 468"/>
                <a:gd name="T35" fmla="*/ 30 h 392"/>
                <a:gd name="T36" fmla="*/ 75 w 468"/>
                <a:gd name="T37" fmla="*/ 40 h 392"/>
                <a:gd name="T38" fmla="*/ 75 w 468"/>
                <a:gd name="T39" fmla="*/ 46 h 392"/>
                <a:gd name="T40" fmla="*/ 57 w 468"/>
                <a:gd name="T41" fmla="*/ 52 h 392"/>
                <a:gd name="T42" fmla="*/ 38 w 468"/>
                <a:gd name="T43" fmla="*/ 40 h 392"/>
                <a:gd name="T44" fmla="*/ 38 w 468"/>
                <a:gd name="T45" fmla="*/ 21 h 392"/>
                <a:gd name="T46" fmla="*/ 29 w 468"/>
                <a:gd name="T47" fmla="*/ 14 h 392"/>
                <a:gd name="T48" fmla="*/ 29 w 468"/>
                <a:gd name="T49" fmla="*/ 6 h 392"/>
                <a:gd name="T50" fmla="*/ 18 w 468"/>
                <a:gd name="T51" fmla="*/ 14 h 392"/>
                <a:gd name="T52" fmla="*/ 13 w 468"/>
                <a:gd name="T53" fmla="*/ 14 h 392"/>
                <a:gd name="T54" fmla="*/ 9 w 468"/>
                <a:gd name="T55" fmla="*/ 14 h 392"/>
                <a:gd name="T56" fmla="*/ 5 w 468"/>
                <a:gd name="T57" fmla="*/ 0 h 392"/>
                <a:gd name="T58" fmla="*/ 0 w 468"/>
                <a:gd name="T59" fmla="*/ 6 h 392"/>
                <a:gd name="T60" fmla="*/ 9 w 468"/>
                <a:gd name="T61" fmla="*/ 40 h 392"/>
                <a:gd name="T62" fmla="*/ 18 w 468"/>
                <a:gd name="T63" fmla="*/ 68 h 392"/>
                <a:gd name="T64" fmla="*/ 13 w 468"/>
                <a:gd name="T65" fmla="*/ 85 h 392"/>
                <a:gd name="T66" fmla="*/ 18 w 468"/>
                <a:gd name="T67" fmla="*/ 101 h 392"/>
                <a:gd name="T68" fmla="*/ 33 w 468"/>
                <a:gd name="T69" fmla="*/ 107 h 392"/>
                <a:gd name="T70" fmla="*/ 33 w 468"/>
                <a:gd name="T71" fmla="*/ 134 h 392"/>
                <a:gd name="T72" fmla="*/ 43 w 468"/>
                <a:gd name="T73" fmla="*/ 147 h 392"/>
                <a:gd name="T74" fmla="*/ 46 w 468"/>
                <a:gd name="T75" fmla="*/ 140 h 392"/>
                <a:gd name="T76" fmla="*/ 57 w 468"/>
                <a:gd name="T77" fmla="*/ 147 h 392"/>
                <a:gd name="T78" fmla="*/ 65 w 468"/>
                <a:gd name="T79" fmla="*/ 177 h 392"/>
                <a:gd name="T80" fmla="*/ 85 w 468"/>
                <a:gd name="T81" fmla="*/ 202 h 392"/>
                <a:gd name="T82" fmla="*/ 96 w 468"/>
                <a:gd name="T83" fmla="*/ 202 h 392"/>
                <a:gd name="T84" fmla="*/ 109 w 468"/>
                <a:gd name="T85" fmla="*/ 196 h 392"/>
                <a:gd name="T86" fmla="*/ 114 w 468"/>
                <a:gd name="T87" fmla="*/ 208 h 392"/>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468"/>
                <a:gd name="T133" fmla="*/ 0 h 392"/>
                <a:gd name="T134" fmla="*/ 468 w 468"/>
                <a:gd name="T135" fmla="*/ 392 h 392"/>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468" h="392">
                  <a:moveTo>
                    <a:pt x="341" y="376"/>
                  </a:moveTo>
                  <a:lnTo>
                    <a:pt x="441" y="392"/>
                  </a:lnTo>
                  <a:lnTo>
                    <a:pt x="441" y="365"/>
                  </a:lnTo>
                  <a:lnTo>
                    <a:pt x="468" y="353"/>
                  </a:lnTo>
                  <a:lnTo>
                    <a:pt x="468" y="338"/>
                  </a:lnTo>
                  <a:lnTo>
                    <a:pt x="457" y="305"/>
                  </a:lnTo>
                  <a:lnTo>
                    <a:pt x="441" y="305"/>
                  </a:lnTo>
                  <a:lnTo>
                    <a:pt x="409" y="265"/>
                  </a:lnTo>
                  <a:lnTo>
                    <a:pt x="430" y="242"/>
                  </a:lnTo>
                  <a:lnTo>
                    <a:pt x="430" y="221"/>
                  </a:lnTo>
                  <a:lnTo>
                    <a:pt x="397" y="221"/>
                  </a:lnTo>
                  <a:lnTo>
                    <a:pt x="386" y="165"/>
                  </a:lnTo>
                  <a:lnTo>
                    <a:pt x="386" y="154"/>
                  </a:lnTo>
                  <a:lnTo>
                    <a:pt x="397" y="142"/>
                  </a:lnTo>
                  <a:lnTo>
                    <a:pt x="397" y="109"/>
                  </a:lnTo>
                  <a:lnTo>
                    <a:pt x="397" y="94"/>
                  </a:lnTo>
                  <a:lnTo>
                    <a:pt x="286" y="38"/>
                  </a:lnTo>
                  <a:lnTo>
                    <a:pt x="257" y="54"/>
                  </a:lnTo>
                  <a:lnTo>
                    <a:pt x="226" y="71"/>
                  </a:lnTo>
                  <a:lnTo>
                    <a:pt x="226" y="83"/>
                  </a:lnTo>
                  <a:lnTo>
                    <a:pt x="170" y="94"/>
                  </a:lnTo>
                  <a:lnTo>
                    <a:pt x="115" y="71"/>
                  </a:lnTo>
                  <a:lnTo>
                    <a:pt x="115" y="38"/>
                  </a:lnTo>
                  <a:lnTo>
                    <a:pt x="86" y="23"/>
                  </a:lnTo>
                  <a:lnTo>
                    <a:pt x="86" y="12"/>
                  </a:lnTo>
                  <a:lnTo>
                    <a:pt x="55" y="23"/>
                  </a:lnTo>
                  <a:lnTo>
                    <a:pt x="38" y="23"/>
                  </a:lnTo>
                  <a:lnTo>
                    <a:pt x="26" y="23"/>
                  </a:lnTo>
                  <a:lnTo>
                    <a:pt x="15" y="0"/>
                  </a:lnTo>
                  <a:lnTo>
                    <a:pt x="0" y="12"/>
                  </a:lnTo>
                  <a:lnTo>
                    <a:pt x="26" y="71"/>
                  </a:lnTo>
                  <a:lnTo>
                    <a:pt x="55" y="123"/>
                  </a:lnTo>
                  <a:lnTo>
                    <a:pt x="38" y="154"/>
                  </a:lnTo>
                  <a:lnTo>
                    <a:pt x="55" y="182"/>
                  </a:lnTo>
                  <a:lnTo>
                    <a:pt x="98" y="194"/>
                  </a:lnTo>
                  <a:lnTo>
                    <a:pt x="98" y="242"/>
                  </a:lnTo>
                  <a:lnTo>
                    <a:pt x="126" y="265"/>
                  </a:lnTo>
                  <a:lnTo>
                    <a:pt x="138" y="254"/>
                  </a:lnTo>
                  <a:lnTo>
                    <a:pt x="170" y="265"/>
                  </a:lnTo>
                  <a:lnTo>
                    <a:pt x="197" y="321"/>
                  </a:lnTo>
                  <a:lnTo>
                    <a:pt x="257" y="365"/>
                  </a:lnTo>
                  <a:lnTo>
                    <a:pt x="286" y="365"/>
                  </a:lnTo>
                  <a:lnTo>
                    <a:pt x="326" y="353"/>
                  </a:lnTo>
                  <a:lnTo>
                    <a:pt x="341" y="376"/>
                  </a:lnTo>
                  <a:close/>
                </a:path>
              </a:pathLst>
            </a:custGeom>
            <a:solidFill>
              <a:srgbClr val="FFCC99">
                <a:alpha val="70195"/>
              </a:srgbClr>
            </a:solidFill>
            <a:ln w="0">
              <a:solidFill>
                <a:schemeClr val="tx1"/>
              </a:solidFill>
              <a:round/>
              <a:headEnd/>
              <a:tailEnd/>
            </a:ln>
          </p:spPr>
          <p:txBody>
            <a:bodyPr/>
            <a:lstStyle/>
            <a:p>
              <a:endParaRPr lang="it-IT"/>
            </a:p>
          </p:txBody>
        </p:sp>
        <p:sp>
          <p:nvSpPr>
            <p:cNvPr id="9296" name="Freeform 51"/>
            <p:cNvSpPr>
              <a:spLocks/>
            </p:cNvSpPr>
            <p:nvPr/>
          </p:nvSpPr>
          <p:spPr bwMode="auto">
            <a:xfrm>
              <a:off x="5322" y="1535"/>
              <a:ext cx="101" cy="121"/>
            </a:xfrm>
            <a:custGeom>
              <a:avLst/>
              <a:gdLst>
                <a:gd name="T0" fmla="*/ 29 w 115"/>
                <a:gd name="T1" fmla="*/ 0 h 131"/>
                <a:gd name="T2" fmla="*/ 41 w 115"/>
                <a:gd name="T3" fmla="*/ 0 h 131"/>
                <a:gd name="T4" fmla="*/ 36 w 115"/>
                <a:gd name="T5" fmla="*/ 17 h 131"/>
                <a:gd name="T6" fmla="*/ 41 w 115"/>
                <a:gd name="T7" fmla="*/ 30 h 131"/>
                <a:gd name="T8" fmla="*/ 25 w 115"/>
                <a:gd name="T9" fmla="*/ 39 h 131"/>
                <a:gd name="T10" fmla="*/ 29 w 115"/>
                <a:gd name="T11" fmla="*/ 53 h 131"/>
                <a:gd name="T12" fmla="*/ 41 w 115"/>
                <a:gd name="T13" fmla="*/ 60 h 131"/>
                <a:gd name="T14" fmla="*/ 36 w 115"/>
                <a:gd name="T15" fmla="*/ 69 h 131"/>
                <a:gd name="T16" fmla="*/ 29 w 115"/>
                <a:gd name="T17" fmla="*/ 69 h 131"/>
                <a:gd name="T18" fmla="*/ 15 w 115"/>
                <a:gd name="T19" fmla="*/ 69 h 131"/>
                <a:gd name="T20" fmla="*/ 15 w 115"/>
                <a:gd name="T21" fmla="*/ 46 h 131"/>
                <a:gd name="T22" fmla="*/ 0 w 115"/>
                <a:gd name="T23" fmla="*/ 46 h 131"/>
                <a:gd name="T24" fmla="*/ 15 w 115"/>
                <a:gd name="T25" fmla="*/ 17 h 131"/>
                <a:gd name="T26" fmla="*/ 25 w 115"/>
                <a:gd name="T27" fmla="*/ 24 h 131"/>
                <a:gd name="T28" fmla="*/ 25 w 115"/>
                <a:gd name="T29" fmla="*/ 17 h 131"/>
                <a:gd name="T30" fmla="*/ 29 w 115"/>
                <a:gd name="T31" fmla="*/ 8 h 131"/>
                <a:gd name="T32" fmla="*/ 29 w 115"/>
                <a:gd name="T33" fmla="*/ 0 h 131"/>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15"/>
                <a:gd name="T52" fmla="*/ 0 h 131"/>
                <a:gd name="T53" fmla="*/ 115 w 115"/>
                <a:gd name="T54" fmla="*/ 131 h 131"/>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15" h="131">
                  <a:moveTo>
                    <a:pt x="83" y="0"/>
                  </a:moveTo>
                  <a:lnTo>
                    <a:pt x="115" y="0"/>
                  </a:lnTo>
                  <a:lnTo>
                    <a:pt x="102" y="31"/>
                  </a:lnTo>
                  <a:lnTo>
                    <a:pt x="115" y="58"/>
                  </a:lnTo>
                  <a:lnTo>
                    <a:pt x="71" y="75"/>
                  </a:lnTo>
                  <a:lnTo>
                    <a:pt x="83" y="98"/>
                  </a:lnTo>
                  <a:lnTo>
                    <a:pt x="115" y="113"/>
                  </a:lnTo>
                  <a:lnTo>
                    <a:pt x="102" y="131"/>
                  </a:lnTo>
                  <a:lnTo>
                    <a:pt x="83" y="131"/>
                  </a:lnTo>
                  <a:lnTo>
                    <a:pt x="43" y="131"/>
                  </a:lnTo>
                  <a:lnTo>
                    <a:pt x="43" y="87"/>
                  </a:lnTo>
                  <a:lnTo>
                    <a:pt x="0" y="87"/>
                  </a:lnTo>
                  <a:lnTo>
                    <a:pt x="43" y="31"/>
                  </a:lnTo>
                  <a:lnTo>
                    <a:pt x="71" y="46"/>
                  </a:lnTo>
                  <a:lnTo>
                    <a:pt x="71" y="31"/>
                  </a:lnTo>
                  <a:lnTo>
                    <a:pt x="83" y="16"/>
                  </a:lnTo>
                  <a:lnTo>
                    <a:pt x="83" y="0"/>
                  </a:lnTo>
                  <a:close/>
                </a:path>
              </a:pathLst>
            </a:custGeom>
            <a:solidFill>
              <a:srgbClr val="FFCC99">
                <a:alpha val="70195"/>
              </a:srgbClr>
            </a:solidFill>
            <a:ln w="0">
              <a:solidFill>
                <a:schemeClr val="tx1"/>
              </a:solidFill>
              <a:round/>
              <a:headEnd/>
              <a:tailEnd/>
            </a:ln>
          </p:spPr>
          <p:txBody>
            <a:bodyPr/>
            <a:lstStyle/>
            <a:p>
              <a:endParaRPr lang="it-IT"/>
            </a:p>
          </p:txBody>
        </p:sp>
        <p:sp>
          <p:nvSpPr>
            <p:cNvPr id="9297" name="Freeform 52"/>
            <p:cNvSpPr>
              <a:spLocks/>
            </p:cNvSpPr>
            <p:nvPr/>
          </p:nvSpPr>
          <p:spPr bwMode="auto">
            <a:xfrm>
              <a:off x="5395" y="1643"/>
              <a:ext cx="77" cy="107"/>
            </a:xfrm>
            <a:custGeom>
              <a:avLst/>
              <a:gdLst>
                <a:gd name="T0" fmla="*/ 0 w 86"/>
                <a:gd name="T1" fmla="*/ 8 h 116"/>
                <a:gd name="T2" fmla="*/ 0 w 86"/>
                <a:gd name="T3" fmla="*/ 17 h 116"/>
                <a:gd name="T4" fmla="*/ 8 w 86"/>
                <a:gd name="T5" fmla="*/ 23 h 116"/>
                <a:gd name="T6" fmla="*/ 0 w 86"/>
                <a:gd name="T7" fmla="*/ 23 h 116"/>
                <a:gd name="T8" fmla="*/ 12 w 86"/>
                <a:gd name="T9" fmla="*/ 37 h 116"/>
                <a:gd name="T10" fmla="*/ 8 w 86"/>
                <a:gd name="T11" fmla="*/ 43 h 116"/>
                <a:gd name="T12" fmla="*/ 19 w 86"/>
                <a:gd name="T13" fmla="*/ 60 h 116"/>
                <a:gd name="T14" fmla="*/ 36 w 86"/>
                <a:gd name="T15" fmla="*/ 43 h 116"/>
                <a:gd name="T16" fmla="*/ 36 w 86"/>
                <a:gd name="T17" fmla="*/ 37 h 116"/>
                <a:gd name="T18" fmla="*/ 24 w 86"/>
                <a:gd name="T19" fmla="*/ 17 h 116"/>
                <a:gd name="T20" fmla="*/ 12 w 86"/>
                <a:gd name="T21" fmla="*/ 0 h 116"/>
                <a:gd name="T22" fmla="*/ 8 w 86"/>
                <a:gd name="T23" fmla="*/ 8 h 116"/>
                <a:gd name="T24" fmla="*/ 0 w 86"/>
                <a:gd name="T25" fmla="*/ 8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6"/>
                <a:gd name="T40" fmla="*/ 0 h 116"/>
                <a:gd name="T41" fmla="*/ 86 w 86"/>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6" h="116">
                  <a:moveTo>
                    <a:pt x="0" y="16"/>
                  </a:moveTo>
                  <a:lnTo>
                    <a:pt x="0" y="31"/>
                  </a:lnTo>
                  <a:lnTo>
                    <a:pt x="19" y="43"/>
                  </a:lnTo>
                  <a:lnTo>
                    <a:pt x="0" y="43"/>
                  </a:lnTo>
                  <a:lnTo>
                    <a:pt x="30" y="71"/>
                  </a:lnTo>
                  <a:lnTo>
                    <a:pt x="19" y="83"/>
                  </a:lnTo>
                  <a:lnTo>
                    <a:pt x="46" y="116"/>
                  </a:lnTo>
                  <a:lnTo>
                    <a:pt x="86" y="83"/>
                  </a:lnTo>
                  <a:lnTo>
                    <a:pt x="86" y="71"/>
                  </a:lnTo>
                  <a:lnTo>
                    <a:pt x="57" y="31"/>
                  </a:lnTo>
                  <a:lnTo>
                    <a:pt x="30" y="0"/>
                  </a:lnTo>
                  <a:lnTo>
                    <a:pt x="19" y="16"/>
                  </a:lnTo>
                  <a:lnTo>
                    <a:pt x="0" y="16"/>
                  </a:lnTo>
                  <a:close/>
                </a:path>
              </a:pathLst>
            </a:custGeom>
            <a:solidFill>
              <a:srgbClr val="FFCC99">
                <a:alpha val="70195"/>
              </a:srgbClr>
            </a:solidFill>
            <a:ln w="0">
              <a:solidFill>
                <a:schemeClr val="tx1"/>
              </a:solidFill>
              <a:round/>
              <a:headEnd/>
              <a:tailEnd/>
            </a:ln>
          </p:spPr>
          <p:txBody>
            <a:bodyPr/>
            <a:lstStyle/>
            <a:p>
              <a:endParaRPr lang="it-IT"/>
            </a:p>
          </p:txBody>
        </p:sp>
        <p:sp>
          <p:nvSpPr>
            <p:cNvPr id="9298" name="Freeform 53"/>
            <p:cNvSpPr>
              <a:spLocks/>
            </p:cNvSpPr>
            <p:nvPr/>
          </p:nvSpPr>
          <p:spPr bwMode="auto">
            <a:xfrm>
              <a:off x="3436" y="1550"/>
              <a:ext cx="375" cy="158"/>
            </a:xfrm>
            <a:custGeom>
              <a:avLst/>
              <a:gdLst>
                <a:gd name="T0" fmla="*/ 124 w 430"/>
                <a:gd name="T1" fmla="*/ 17 h 170"/>
                <a:gd name="T2" fmla="*/ 131 w 430"/>
                <a:gd name="T3" fmla="*/ 33 h 170"/>
                <a:gd name="T4" fmla="*/ 140 w 430"/>
                <a:gd name="T5" fmla="*/ 33 h 170"/>
                <a:gd name="T6" fmla="*/ 134 w 430"/>
                <a:gd name="T7" fmla="*/ 40 h 170"/>
                <a:gd name="T8" fmla="*/ 144 w 430"/>
                <a:gd name="T9" fmla="*/ 72 h 170"/>
                <a:gd name="T10" fmla="*/ 131 w 430"/>
                <a:gd name="T11" fmla="*/ 72 h 170"/>
                <a:gd name="T12" fmla="*/ 124 w 430"/>
                <a:gd name="T13" fmla="*/ 72 h 170"/>
                <a:gd name="T14" fmla="*/ 111 w 430"/>
                <a:gd name="T15" fmla="*/ 80 h 170"/>
                <a:gd name="T16" fmla="*/ 101 w 430"/>
                <a:gd name="T17" fmla="*/ 80 h 170"/>
                <a:gd name="T18" fmla="*/ 96 w 430"/>
                <a:gd name="T19" fmla="*/ 80 h 170"/>
                <a:gd name="T20" fmla="*/ 80 w 430"/>
                <a:gd name="T21" fmla="*/ 80 h 170"/>
                <a:gd name="T22" fmla="*/ 80 w 430"/>
                <a:gd name="T23" fmla="*/ 86 h 170"/>
                <a:gd name="T24" fmla="*/ 77 w 430"/>
                <a:gd name="T25" fmla="*/ 95 h 170"/>
                <a:gd name="T26" fmla="*/ 77 w 430"/>
                <a:gd name="T27" fmla="*/ 80 h 170"/>
                <a:gd name="T28" fmla="*/ 74 w 430"/>
                <a:gd name="T29" fmla="*/ 86 h 170"/>
                <a:gd name="T30" fmla="*/ 66 w 430"/>
                <a:gd name="T31" fmla="*/ 80 h 170"/>
                <a:gd name="T32" fmla="*/ 57 w 430"/>
                <a:gd name="T33" fmla="*/ 86 h 170"/>
                <a:gd name="T34" fmla="*/ 53 w 430"/>
                <a:gd name="T35" fmla="*/ 95 h 170"/>
                <a:gd name="T36" fmla="*/ 44 w 430"/>
                <a:gd name="T37" fmla="*/ 80 h 170"/>
                <a:gd name="T38" fmla="*/ 39 w 430"/>
                <a:gd name="T39" fmla="*/ 80 h 170"/>
                <a:gd name="T40" fmla="*/ 33 w 430"/>
                <a:gd name="T41" fmla="*/ 86 h 170"/>
                <a:gd name="T42" fmla="*/ 29 w 430"/>
                <a:gd name="T43" fmla="*/ 86 h 170"/>
                <a:gd name="T44" fmla="*/ 15 w 430"/>
                <a:gd name="T45" fmla="*/ 80 h 170"/>
                <a:gd name="T46" fmla="*/ 20 w 430"/>
                <a:gd name="T47" fmla="*/ 80 h 170"/>
                <a:gd name="T48" fmla="*/ 10 w 430"/>
                <a:gd name="T49" fmla="*/ 80 h 170"/>
                <a:gd name="T50" fmla="*/ 15 w 430"/>
                <a:gd name="T51" fmla="*/ 72 h 170"/>
                <a:gd name="T52" fmla="*/ 10 w 430"/>
                <a:gd name="T53" fmla="*/ 72 h 170"/>
                <a:gd name="T54" fmla="*/ 10 w 430"/>
                <a:gd name="T55" fmla="*/ 64 h 170"/>
                <a:gd name="T56" fmla="*/ 5 w 430"/>
                <a:gd name="T57" fmla="*/ 54 h 170"/>
                <a:gd name="T58" fmla="*/ 10 w 430"/>
                <a:gd name="T59" fmla="*/ 54 h 170"/>
                <a:gd name="T60" fmla="*/ 5 w 430"/>
                <a:gd name="T61" fmla="*/ 40 h 170"/>
                <a:gd name="T62" fmla="*/ 0 w 430"/>
                <a:gd name="T63" fmla="*/ 40 h 170"/>
                <a:gd name="T64" fmla="*/ 0 w 430"/>
                <a:gd name="T65" fmla="*/ 33 h 170"/>
                <a:gd name="T66" fmla="*/ 5 w 430"/>
                <a:gd name="T67" fmla="*/ 33 h 170"/>
                <a:gd name="T68" fmla="*/ 24 w 430"/>
                <a:gd name="T69" fmla="*/ 33 h 170"/>
                <a:gd name="T70" fmla="*/ 20 w 430"/>
                <a:gd name="T71" fmla="*/ 23 h 170"/>
                <a:gd name="T72" fmla="*/ 24 w 430"/>
                <a:gd name="T73" fmla="*/ 23 h 170"/>
                <a:gd name="T74" fmla="*/ 20 w 430"/>
                <a:gd name="T75" fmla="*/ 17 h 170"/>
                <a:gd name="T76" fmla="*/ 10 w 430"/>
                <a:gd name="T77" fmla="*/ 17 h 170"/>
                <a:gd name="T78" fmla="*/ 0 w 430"/>
                <a:gd name="T79" fmla="*/ 33 h 170"/>
                <a:gd name="T80" fmla="*/ 5 w 430"/>
                <a:gd name="T81" fmla="*/ 23 h 170"/>
                <a:gd name="T82" fmla="*/ 0 w 430"/>
                <a:gd name="T83" fmla="*/ 23 h 170"/>
                <a:gd name="T84" fmla="*/ 0 w 430"/>
                <a:gd name="T85" fmla="*/ 7 h 170"/>
                <a:gd name="T86" fmla="*/ 15 w 430"/>
                <a:gd name="T87" fmla="*/ 7 h 170"/>
                <a:gd name="T88" fmla="*/ 20 w 430"/>
                <a:gd name="T89" fmla="*/ 17 h 170"/>
                <a:gd name="T90" fmla="*/ 29 w 430"/>
                <a:gd name="T91" fmla="*/ 17 h 170"/>
                <a:gd name="T92" fmla="*/ 39 w 430"/>
                <a:gd name="T93" fmla="*/ 17 h 170"/>
                <a:gd name="T94" fmla="*/ 53 w 430"/>
                <a:gd name="T95" fmla="*/ 0 h 170"/>
                <a:gd name="T96" fmla="*/ 63 w 430"/>
                <a:gd name="T97" fmla="*/ 0 h 170"/>
                <a:gd name="T98" fmla="*/ 80 w 430"/>
                <a:gd name="T99" fmla="*/ 17 h 170"/>
                <a:gd name="T100" fmla="*/ 101 w 430"/>
                <a:gd name="T101" fmla="*/ 17 h 170"/>
                <a:gd name="T102" fmla="*/ 115 w 430"/>
                <a:gd name="T103" fmla="*/ 7 h 170"/>
                <a:gd name="T104" fmla="*/ 124 w 430"/>
                <a:gd name="T105" fmla="*/ 7 h 170"/>
                <a:gd name="T106" fmla="*/ 124 w 430"/>
                <a:gd name="T107" fmla="*/ 17 h 17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430"/>
                <a:gd name="T163" fmla="*/ 0 h 170"/>
                <a:gd name="T164" fmla="*/ 430 w 430"/>
                <a:gd name="T165" fmla="*/ 170 h 17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430" h="170">
                  <a:moveTo>
                    <a:pt x="369" y="30"/>
                  </a:moveTo>
                  <a:lnTo>
                    <a:pt x="390" y="59"/>
                  </a:lnTo>
                  <a:lnTo>
                    <a:pt x="417" y="59"/>
                  </a:lnTo>
                  <a:lnTo>
                    <a:pt x="402" y="71"/>
                  </a:lnTo>
                  <a:lnTo>
                    <a:pt x="430" y="130"/>
                  </a:lnTo>
                  <a:lnTo>
                    <a:pt x="390" y="130"/>
                  </a:lnTo>
                  <a:lnTo>
                    <a:pt x="369" y="130"/>
                  </a:lnTo>
                  <a:lnTo>
                    <a:pt x="331" y="142"/>
                  </a:lnTo>
                  <a:lnTo>
                    <a:pt x="302" y="142"/>
                  </a:lnTo>
                  <a:lnTo>
                    <a:pt x="286" y="142"/>
                  </a:lnTo>
                  <a:lnTo>
                    <a:pt x="242" y="142"/>
                  </a:lnTo>
                  <a:lnTo>
                    <a:pt x="242" y="153"/>
                  </a:lnTo>
                  <a:lnTo>
                    <a:pt x="231" y="170"/>
                  </a:lnTo>
                  <a:lnTo>
                    <a:pt x="231" y="142"/>
                  </a:lnTo>
                  <a:lnTo>
                    <a:pt x="219" y="153"/>
                  </a:lnTo>
                  <a:lnTo>
                    <a:pt x="198" y="142"/>
                  </a:lnTo>
                  <a:lnTo>
                    <a:pt x="171" y="153"/>
                  </a:lnTo>
                  <a:lnTo>
                    <a:pt x="158" y="170"/>
                  </a:lnTo>
                  <a:lnTo>
                    <a:pt x="131" y="142"/>
                  </a:lnTo>
                  <a:lnTo>
                    <a:pt x="119" y="142"/>
                  </a:lnTo>
                  <a:lnTo>
                    <a:pt x="98" y="153"/>
                  </a:lnTo>
                  <a:lnTo>
                    <a:pt x="87" y="153"/>
                  </a:lnTo>
                  <a:lnTo>
                    <a:pt x="43" y="142"/>
                  </a:lnTo>
                  <a:lnTo>
                    <a:pt x="60" y="142"/>
                  </a:lnTo>
                  <a:lnTo>
                    <a:pt x="31" y="142"/>
                  </a:lnTo>
                  <a:lnTo>
                    <a:pt x="43" y="130"/>
                  </a:lnTo>
                  <a:lnTo>
                    <a:pt x="31" y="130"/>
                  </a:lnTo>
                  <a:lnTo>
                    <a:pt x="31" y="115"/>
                  </a:lnTo>
                  <a:lnTo>
                    <a:pt x="16" y="97"/>
                  </a:lnTo>
                  <a:lnTo>
                    <a:pt x="31" y="97"/>
                  </a:lnTo>
                  <a:lnTo>
                    <a:pt x="16" y="71"/>
                  </a:lnTo>
                  <a:lnTo>
                    <a:pt x="0" y="71"/>
                  </a:lnTo>
                  <a:lnTo>
                    <a:pt x="0" y="59"/>
                  </a:lnTo>
                  <a:lnTo>
                    <a:pt x="16" y="59"/>
                  </a:lnTo>
                  <a:lnTo>
                    <a:pt x="71" y="59"/>
                  </a:lnTo>
                  <a:lnTo>
                    <a:pt x="60" y="42"/>
                  </a:lnTo>
                  <a:lnTo>
                    <a:pt x="71" y="42"/>
                  </a:lnTo>
                  <a:lnTo>
                    <a:pt x="60" y="30"/>
                  </a:lnTo>
                  <a:lnTo>
                    <a:pt x="31" y="30"/>
                  </a:lnTo>
                  <a:lnTo>
                    <a:pt x="0" y="59"/>
                  </a:lnTo>
                  <a:lnTo>
                    <a:pt x="16" y="42"/>
                  </a:lnTo>
                  <a:lnTo>
                    <a:pt x="0" y="42"/>
                  </a:lnTo>
                  <a:lnTo>
                    <a:pt x="0" y="15"/>
                  </a:lnTo>
                  <a:lnTo>
                    <a:pt x="43" y="15"/>
                  </a:lnTo>
                  <a:lnTo>
                    <a:pt x="60" y="30"/>
                  </a:lnTo>
                  <a:lnTo>
                    <a:pt x="87" y="30"/>
                  </a:lnTo>
                  <a:lnTo>
                    <a:pt x="119" y="30"/>
                  </a:lnTo>
                  <a:lnTo>
                    <a:pt x="158" y="0"/>
                  </a:lnTo>
                  <a:lnTo>
                    <a:pt x="187" y="0"/>
                  </a:lnTo>
                  <a:lnTo>
                    <a:pt x="242" y="30"/>
                  </a:lnTo>
                  <a:lnTo>
                    <a:pt x="302" y="30"/>
                  </a:lnTo>
                  <a:lnTo>
                    <a:pt x="342" y="15"/>
                  </a:lnTo>
                  <a:lnTo>
                    <a:pt x="369" y="15"/>
                  </a:lnTo>
                  <a:lnTo>
                    <a:pt x="369" y="30"/>
                  </a:lnTo>
                  <a:close/>
                </a:path>
              </a:pathLst>
            </a:custGeom>
            <a:solidFill>
              <a:srgbClr val="FFCC99">
                <a:alpha val="70195"/>
              </a:srgbClr>
            </a:solidFill>
            <a:ln w="0">
              <a:solidFill>
                <a:schemeClr val="tx1"/>
              </a:solidFill>
              <a:round/>
              <a:headEnd/>
              <a:tailEnd/>
            </a:ln>
          </p:spPr>
          <p:txBody>
            <a:bodyPr/>
            <a:lstStyle/>
            <a:p>
              <a:endParaRPr lang="it-IT"/>
            </a:p>
          </p:txBody>
        </p:sp>
        <p:sp>
          <p:nvSpPr>
            <p:cNvPr id="9299" name="Freeform 54"/>
            <p:cNvSpPr>
              <a:spLocks/>
            </p:cNvSpPr>
            <p:nvPr/>
          </p:nvSpPr>
          <p:spPr bwMode="auto">
            <a:xfrm>
              <a:off x="3637" y="1673"/>
              <a:ext cx="122" cy="129"/>
            </a:xfrm>
            <a:custGeom>
              <a:avLst/>
              <a:gdLst>
                <a:gd name="T0" fmla="*/ 50 w 138"/>
                <a:gd name="T1" fmla="*/ 0 h 138"/>
                <a:gd name="T2" fmla="*/ 40 w 138"/>
                <a:gd name="T3" fmla="*/ 15 h 138"/>
                <a:gd name="T4" fmla="*/ 40 w 138"/>
                <a:gd name="T5" fmla="*/ 49 h 138"/>
                <a:gd name="T6" fmla="*/ 27 w 138"/>
                <a:gd name="T7" fmla="*/ 64 h 138"/>
                <a:gd name="T8" fmla="*/ 4 w 138"/>
                <a:gd name="T9" fmla="*/ 81 h 138"/>
                <a:gd name="T10" fmla="*/ 0 w 138"/>
                <a:gd name="T11" fmla="*/ 71 h 138"/>
                <a:gd name="T12" fmla="*/ 0 w 138"/>
                <a:gd name="T13" fmla="*/ 64 h 138"/>
                <a:gd name="T14" fmla="*/ 4 w 138"/>
                <a:gd name="T15" fmla="*/ 49 h 138"/>
                <a:gd name="T16" fmla="*/ 0 w 138"/>
                <a:gd name="T17" fmla="*/ 49 h 138"/>
                <a:gd name="T18" fmla="*/ 0 w 138"/>
                <a:gd name="T19" fmla="*/ 22 h 138"/>
                <a:gd name="T20" fmla="*/ 4 w 138"/>
                <a:gd name="T21" fmla="*/ 15 h 138"/>
                <a:gd name="T22" fmla="*/ 4 w 138"/>
                <a:gd name="T23" fmla="*/ 7 h 138"/>
                <a:gd name="T24" fmla="*/ 20 w 138"/>
                <a:gd name="T25" fmla="*/ 7 h 138"/>
                <a:gd name="T26" fmla="*/ 27 w 138"/>
                <a:gd name="T27" fmla="*/ 7 h 138"/>
                <a:gd name="T28" fmla="*/ 37 w 138"/>
                <a:gd name="T29" fmla="*/ 7 h 138"/>
                <a:gd name="T30" fmla="*/ 50 w 138"/>
                <a:gd name="T31" fmla="*/ 0 h 138"/>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38"/>
                <a:gd name="T49" fmla="*/ 0 h 138"/>
                <a:gd name="T50" fmla="*/ 138 w 138"/>
                <a:gd name="T51" fmla="*/ 138 h 138"/>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38" h="138">
                  <a:moveTo>
                    <a:pt x="138" y="0"/>
                  </a:moveTo>
                  <a:lnTo>
                    <a:pt x="109" y="23"/>
                  </a:lnTo>
                  <a:lnTo>
                    <a:pt x="109" y="83"/>
                  </a:lnTo>
                  <a:lnTo>
                    <a:pt x="71" y="109"/>
                  </a:lnTo>
                  <a:lnTo>
                    <a:pt x="11" y="138"/>
                  </a:lnTo>
                  <a:lnTo>
                    <a:pt x="0" y="121"/>
                  </a:lnTo>
                  <a:lnTo>
                    <a:pt x="0" y="109"/>
                  </a:lnTo>
                  <a:lnTo>
                    <a:pt x="11" y="83"/>
                  </a:lnTo>
                  <a:lnTo>
                    <a:pt x="0" y="83"/>
                  </a:lnTo>
                  <a:lnTo>
                    <a:pt x="0" y="38"/>
                  </a:lnTo>
                  <a:lnTo>
                    <a:pt x="11" y="23"/>
                  </a:lnTo>
                  <a:lnTo>
                    <a:pt x="11" y="12"/>
                  </a:lnTo>
                  <a:lnTo>
                    <a:pt x="54" y="12"/>
                  </a:lnTo>
                  <a:lnTo>
                    <a:pt x="71" y="12"/>
                  </a:lnTo>
                  <a:lnTo>
                    <a:pt x="98" y="12"/>
                  </a:lnTo>
                  <a:lnTo>
                    <a:pt x="138" y="0"/>
                  </a:lnTo>
                  <a:close/>
                </a:path>
              </a:pathLst>
            </a:custGeom>
            <a:solidFill>
              <a:srgbClr val="FFCC99">
                <a:alpha val="70195"/>
              </a:srgbClr>
            </a:solidFill>
            <a:ln w="0">
              <a:solidFill>
                <a:schemeClr val="tx1"/>
              </a:solidFill>
              <a:round/>
              <a:headEnd/>
              <a:tailEnd/>
            </a:ln>
          </p:spPr>
          <p:txBody>
            <a:bodyPr/>
            <a:lstStyle/>
            <a:p>
              <a:endParaRPr lang="it-IT"/>
            </a:p>
          </p:txBody>
        </p:sp>
        <p:sp>
          <p:nvSpPr>
            <p:cNvPr id="9300" name="Freeform 55"/>
            <p:cNvSpPr>
              <a:spLocks/>
            </p:cNvSpPr>
            <p:nvPr/>
          </p:nvSpPr>
          <p:spPr bwMode="auto">
            <a:xfrm>
              <a:off x="3628" y="1778"/>
              <a:ext cx="87" cy="93"/>
            </a:xfrm>
            <a:custGeom>
              <a:avLst/>
              <a:gdLst>
                <a:gd name="T0" fmla="*/ 3 w 100"/>
                <a:gd name="T1" fmla="*/ 7 h 100"/>
                <a:gd name="T2" fmla="*/ 0 w 100"/>
                <a:gd name="T3" fmla="*/ 16 h 100"/>
                <a:gd name="T4" fmla="*/ 3 w 100"/>
                <a:gd name="T5" fmla="*/ 33 h 100"/>
                <a:gd name="T6" fmla="*/ 0 w 100"/>
                <a:gd name="T7" fmla="*/ 56 h 100"/>
                <a:gd name="T8" fmla="*/ 8 w 100"/>
                <a:gd name="T9" fmla="*/ 56 h 100"/>
                <a:gd name="T10" fmla="*/ 13 w 100"/>
                <a:gd name="T11" fmla="*/ 47 h 100"/>
                <a:gd name="T12" fmla="*/ 17 w 100"/>
                <a:gd name="T13" fmla="*/ 47 h 100"/>
                <a:gd name="T14" fmla="*/ 22 w 100"/>
                <a:gd name="T15" fmla="*/ 40 h 100"/>
                <a:gd name="T16" fmla="*/ 13 w 100"/>
                <a:gd name="T17" fmla="*/ 21 h 100"/>
                <a:gd name="T18" fmla="*/ 33 w 100"/>
                <a:gd name="T19" fmla="*/ 16 h 100"/>
                <a:gd name="T20" fmla="*/ 28 w 100"/>
                <a:gd name="T21" fmla="*/ 0 h 100"/>
                <a:gd name="T22" fmla="*/ 8 w 100"/>
                <a:gd name="T23" fmla="*/ 16 h 100"/>
                <a:gd name="T24" fmla="*/ 3 w 100"/>
                <a:gd name="T25" fmla="*/ 7 h 10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00"/>
                <a:gd name="T41" fmla="*/ 100 w 100"/>
                <a:gd name="T42" fmla="*/ 100 h 100"/>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00">
                  <a:moveTo>
                    <a:pt x="12" y="12"/>
                  </a:moveTo>
                  <a:lnTo>
                    <a:pt x="0" y="27"/>
                  </a:lnTo>
                  <a:lnTo>
                    <a:pt x="12" y="60"/>
                  </a:lnTo>
                  <a:lnTo>
                    <a:pt x="0" y="100"/>
                  </a:lnTo>
                  <a:lnTo>
                    <a:pt x="23" y="100"/>
                  </a:lnTo>
                  <a:lnTo>
                    <a:pt x="39" y="83"/>
                  </a:lnTo>
                  <a:lnTo>
                    <a:pt x="52" y="83"/>
                  </a:lnTo>
                  <a:lnTo>
                    <a:pt x="67" y="71"/>
                  </a:lnTo>
                  <a:lnTo>
                    <a:pt x="39" y="39"/>
                  </a:lnTo>
                  <a:lnTo>
                    <a:pt x="100" y="27"/>
                  </a:lnTo>
                  <a:lnTo>
                    <a:pt x="83" y="0"/>
                  </a:lnTo>
                  <a:lnTo>
                    <a:pt x="23" y="27"/>
                  </a:lnTo>
                  <a:lnTo>
                    <a:pt x="12" y="12"/>
                  </a:lnTo>
                  <a:close/>
                </a:path>
              </a:pathLst>
            </a:custGeom>
            <a:solidFill>
              <a:srgbClr val="FF0000">
                <a:alpha val="70195"/>
              </a:srgbClr>
            </a:solidFill>
            <a:ln w="0">
              <a:solidFill>
                <a:schemeClr val="tx1"/>
              </a:solidFill>
              <a:round/>
              <a:headEnd/>
              <a:tailEnd/>
            </a:ln>
          </p:spPr>
          <p:txBody>
            <a:bodyPr/>
            <a:lstStyle/>
            <a:p>
              <a:endParaRPr lang="it-IT"/>
            </a:p>
          </p:txBody>
        </p:sp>
        <p:sp>
          <p:nvSpPr>
            <p:cNvPr id="9301" name="Freeform 56"/>
            <p:cNvSpPr>
              <a:spLocks/>
            </p:cNvSpPr>
            <p:nvPr/>
          </p:nvSpPr>
          <p:spPr bwMode="auto">
            <a:xfrm>
              <a:off x="3701" y="1673"/>
              <a:ext cx="197" cy="207"/>
            </a:xfrm>
            <a:custGeom>
              <a:avLst/>
              <a:gdLst>
                <a:gd name="T0" fmla="*/ 43 w 226"/>
                <a:gd name="T1" fmla="*/ 0 h 223"/>
                <a:gd name="T2" fmla="*/ 29 w 226"/>
                <a:gd name="T3" fmla="*/ 0 h 223"/>
                <a:gd name="T4" fmla="*/ 22 w 226"/>
                <a:gd name="T5" fmla="*/ 0 h 223"/>
                <a:gd name="T6" fmla="*/ 13 w 226"/>
                <a:gd name="T7" fmla="*/ 13 h 223"/>
                <a:gd name="T8" fmla="*/ 13 w 226"/>
                <a:gd name="T9" fmla="*/ 45 h 223"/>
                <a:gd name="T10" fmla="*/ 0 w 226"/>
                <a:gd name="T11" fmla="*/ 61 h 223"/>
                <a:gd name="T12" fmla="*/ 5 w 226"/>
                <a:gd name="T13" fmla="*/ 76 h 223"/>
                <a:gd name="T14" fmla="*/ 13 w 226"/>
                <a:gd name="T15" fmla="*/ 83 h 223"/>
                <a:gd name="T16" fmla="*/ 33 w 226"/>
                <a:gd name="T17" fmla="*/ 101 h 223"/>
                <a:gd name="T18" fmla="*/ 38 w 226"/>
                <a:gd name="T19" fmla="*/ 101 h 223"/>
                <a:gd name="T20" fmla="*/ 38 w 226"/>
                <a:gd name="T21" fmla="*/ 115 h 223"/>
                <a:gd name="T22" fmla="*/ 46 w 226"/>
                <a:gd name="T23" fmla="*/ 123 h 223"/>
                <a:gd name="T24" fmla="*/ 51 w 226"/>
                <a:gd name="T25" fmla="*/ 115 h 223"/>
                <a:gd name="T26" fmla="*/ 62 w 226"/>
                <a:gd name="T27" fmla="*/ 123 h 223"/>
                <a:gd name="T28" fmla="*/ 66 w 226"/>
                <a:gd name="T29" fmla="*/ 107 h 223"/>
                <a:gd name="T30" fmla="*/ 75 w 226"/>
                <a:gd name="T31" fmla="*/ 107 h 223"/>
                <a:gd name="T32" fmla="*/ 66 w 226"/>
                <a:gd name="T33" fmla="*/ 95 h 223"/>
                <a:gd name="T34" fmla="*/ 66 w 226"/>
                <a:gd name="T35" fmla="*/ 67 h 223"/>
                <a:gd name="T36" fmla="*/ 51 w 226"/>
                <a:gd name="T37" fmla="*/ 61 h 223"/>
                <a:gd name="T38" fmla="*/ 46 w 226"/>
                <a:gd name="T39" fmla="*/ 45 h 223"/>
                <a:gd name="T40" fmla="*/ 51 w 226"/>
                <a:gd name="T41" fmla="*/ 28 h 223"/>
                <a:gd name="T42" fmla="*/ 43 w 226"/>
                <a:gd name="T43" fmla="*/ 0 h 223"/>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26"/>
                <a:gd name="T67" fmla="*/ 0 h 223"/>
                <a:gd name="T68" fmla="*/ 226 w 226"/>
                <a:gd name="T69" fmla="*/ 223 h 223"/>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26" h="223">
                  <a:moveTo>
                    <a:pt x="126" y="0"/>
                  </a:moveTo>
                  <a:lnTo>
                    <a:pt x="86" y="0"/>
                  </a:lnTo>
                  <a:lnTo>
                    <a:pt x="67" y="0"/>
                  </a:lnTo>
                  <a:lnTo>
                    <a:pt x="38" y="23"/>
                  </a:lnTo>
                  <a:lnTo>
                    <a:pt x="38" y="83"/>
                  </a:lnTo>
                  <a:lnTo>
                    <a:pt x="0" y="111"/>
                  </a:lnTo>
                  <a:lnTo>
                    <a:pt x="15" y="138"/>
                  </a:lnTo>
                  <a:lnTo>
                    <a:pt x="38" y="150"/>
                  </a:lnTo>
                  <a:lnTo>
                    <a:pt x="98" y="182"/>
                  </a:lnTo>
                  <a:lnTo>
                    <a:pt x="115" y="182"/>
                  </a:lnTo>
                  <a:lnTo>
                    <a:pt x="115" y="209"/>
                  </a:lnTo>
                  <a:lnTo>
                    <a:pt x="138" y="223"/>
                  </a:lnTo>
                  <a:lnTo>
                    <a:pt x="153" y="209"/>
                  </a:lnTo>
                  <a:lnTo>
                    <a:pt x="186" y="223"/>
                  </a:lnTo>
                  <a:lnTo>
                    <a:pt x="198" y="194"/>
                  </a:lnTo>
                  <a:lnTo>
                    <a:pt x="226" y="194"/>
                  </a:lnTo>
                  <a:lnTo>
                    <a:pt x="198" y="171"/>
                  </a:lnTo>
                  <a:lnTo>
                    <a:pt x="198" y="123"/>
                  </a:lnTo>
                  <a:lnTo>
                    <a:pt x="153" y="111"/>
                  </a:lnTo>
                  <a:lnTo>
                    <a:pt x="138" y="83"/>
                  </a:lnTo>
                  <a:lnTo>
                    <a:pt x="153" y="50"/>
                  </a:lnTo>
                  <a:lnTo>
                    <a:pt x="126" y="0"/>
                  </a:lnTo>
                  <a:close/>
                </a:path>
              </a:pathLst>
            </a:custGeom>
            <a:solidFill>
              <a:srgbClr val="FFCC99">
                <a:alpha val="70195"/>
              </a:srgbClr>
            </a:solidFill>
            <a:ln w="0">
              <a:solidFill>
                <a:schemeClr val="tx1"/>
              </a:solidFill>
              <a:round/>
              <a:headEnd/>
              <a:tailEnd/>
            </a:ln>
          </p:spPr>
          <p:txBody>
            <a:bodyPr/>
            <a:lstStyle/>
            <a:p>
              <a:endParaRPr lang="it-IT"/>
            </a:p>
          </p:txBody>
        </p:sp>
        <p:sp>
          <p:nvSpPr>
            <p:cNvPr id="9302" name="Freeform 57"/>
            <p:cNvSpPr>
              <a:spLocks/>
            </p:cNvSpPr>
            <p:nvPr/>
          </p:nvSpPr>
          <p:spPr bwMode="auto">
            <a:xfrm>
              <a:off x="3611" y="1778"/>
              <a:ext cx="40" cy="93"/>
            </a:xfrm>
            <a:custGeom>
              <a:avLst/>
              <a:gdLst>
                <a:gd name="T0" fmla="*/ 15 w 46"/>
                <a:gd name="T1" fmla="*/ 7 h 100"/>
                <a:gd name="T2" fmla="*/ 15 w 46"/>
                <a:gd name="T3" fmla="*/ 0 h 100"/>
                <a:gd name="T4" fmla="*/ 10 w 46"/>
                <a:gd name="T5" fmla="*/ 0 h 100"/>
                <a:gd name="T6" fmla="*/ 0 w 46"/>
                <a:gd name="T7" fmla="*/ 21 h 100"/>
                <a:gd name="T8" fmla="*/ 0 w 46"/>
                <a:gd name="T9" fmla="*/ 33 h 100"/>
                <a:gd name="T10" fmla="*/ 10 w 46"/>
                <a:gd name="T11" fmla="*/ 56 h 100"/>
                <a:gd name="T12" fmla="*/ 15 w 46"/>
                <a:gd name="T13" fmla="*/ 33 h 100"/>
                <a:gd name="T14" fmla="*/ 10 w 46"/>
                <a:gd name="T15" fmla="*/ 16 h 100"/>
                <a:gd name="T16" fmla="*/ 15 w 46"/>
                <a:gd name="T17" fmla="*/ 7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46"/>
                <a:gd name="T28" fmla="*/ 0 h 100"/>
                <a:gd name="T29" fmla="*/ 46 w 46"/>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46" h="100">
                  <a:moveTo>
                    <a:pt x="46" y="12"/>
                  </a:moveTo>
                  <a:lnTo>
                    <a:pt x="46" y="0"/>
                  </a:lnTo>
                  <a:lnTo>
                    <a:pt x="29" y="0"/>
                  </a:lnTo>
                  <a:lnTo>
                    <a:pt x="0" y="39"/>
                  </a:lnTo>
                  <a:lnTo>
                    <a:pt x="0" y="60"/>
                  </a:lnTo>
                  <a:lnTo>
                    <a:pt x="29" y="100"/>
                  </a:lnTo>
                  <a:lnTo>
                    <a:pt x="46" y="60"/>
                  </a:lnTo>
                  <a:lnTo>
                    <a:pt x="29" y="27"/>
                  </a:lnTo>
                  <a:lnTo>
                    <a:pt x="46" y="12"/>
                  </a:lnTo>
                  <a:close/>
                </a:path>
              </a:pathLst>
            </a:custGeom>
            <a:solidFill>
              <a:srgbClr val="FFCC99">
                <a:alpha val="70195"/>
              </a:srgbClr>
            </a:solidFill>
            <a:ln w="0">
              <a:solidFill>
                <a:schemeClr val="tx1"/>
              </a:solidFill>
              <a:round/>
              <a:headEnd/>
              <a:tailEnd/>
            </a:ln>
          </p:spPr>
          <p:txBody>
            <a:bodyPr/>
            <a:lstStyle/>
            <a:p>
              <a:endParaRPr lang="it-IT"/>
            </a:p>
          </p:txBody>
        </p:sp>
        <p:sp>
          <p:nvSpPr>
            <p:cNvPr id="9303" name="Freeform 58"/>
            <p:cNvSpPr>
              <a:spLocks/>
            </p:cNvSpPr>
            <p:nvPr/>
          </p:nvSpPr>
          <p:spPr bwMode="auto">
            <a:xfrm>
              <a:off x="3628" y="2493"/>
              <a:ext cx="159" cy="238"/>
            </a:xfrm>
            <a:custGeom>
              <a:avLst/>
              <a:gdLst>
                <a:gd name="T0" fmla="*/ 32 w 183"/>
                <a:gd name="T1" fmla="*/ 131 h 255"/>
                <a:gd name="T2" fmla="*/ 40 w 183"/>
                <a:gd name="T3" fmla="*/ 147 h 255"/>
                <a:gd name="T4" fmla="*/ 49 w 183"/>
                <a:gd name="T5" fmla="*/ 122 h 255"/>
                <a:gd name="T6" fmla="*/ 49 w 183"/>
                <a:gd name="T7" fmla="*/ 105 h 255"/>
                <a:gd name="T8" fmla="*/ 49 w 183"/>
                <a:gd name="T9" fmla="*/ 114 h 255"/>
                <a:gd name="T10" fmla="*/ 59 w 183"/>
                <a:gd name="T11" fmla="*/ 98 h 255"/>
                <a:gd name="T12" fmla="*/ 55 w 183"/>
                <a:gd name="T13" fmla="*/ 82 h 255"/>
                <a:gd name="T14" fmla="*/ 55 w 183"/>
                <a:gd name="T15" fmla="*/ 32 h 255"/>
                <a:gd name="T16" fmla="*/ 59 w 183"/>
                <a:gd name="T17" fmla="*/ 7 h 255"/>
                <a:gd name="T18" fmla="*/ 55 w 183"/>
                <a:gd name="T19" fmla="*/ 7 h 255"/>
                <a:gd name="T20" fmla="*/ 40 w 183"/>
                <a:gd name="T21" fmla="*/ 18 h 255"/>
                <a:gd name="T22" fmla="*/ 32 w 183"/>
                <a:gd name="T23" fmla="*/ 18 h 255"/>
                <a:gd name="T24" fmla="*/ 21 w 183"/>
                <a:gd name="T25" fmla="*/ 0 h 255"/>
                <a:gd name="T26" fmla="*/ 13 w 183"/>
                <a:gd name="T27" fmla="*/ 0 h 255"/>
                <a:gd name="T28" fmla="*/ 3 w 183"/>
                <a:gd name="T29" fmla="*/ 0 h 255"/>
                <a:gd name="T30" fmla="*/ 0 w 183"/>
                <a:gd name="T31" fmla="*/ 7 h 255"/>
                <a:gd name="T32" fmla="*/ 3 w 183"/>
                <a:gd name="T33" fmla="*/ 7 h 255"/>
                <a:gd name="T34" fmla="*/ 8 w 183"/>
                <a:gd name="T35" fmla="*/ 41 h 255"/>
                <a:gd name="T36" fmla="*/ 0 w 183"/>
                <a:gd name="T37" fmla="*/ 64 h 255"/>
                <a:gd name="T38" fmla="*/ 0 w 183"/>
                <a:gd name="T39" fmla="*/ 90 h 255"/>
                <a:gd name="T40" fmla="*/ 3 w 183"/>
                <a:gd name="T41" fmla="*/ 90 h 255"/>
                <a:gd name="T42" fmla="*/ 27 w 183"/>
                <a:gd name="T43" fmla="*/ 114 h 255"/>
                <a:gd name="T44" fmla="*/ 32 w 183"/>
                <a:gd name="T45" fmla="*/ 131 h 255"/>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183"/>
                <a:gd name="T70" fmla="*/ 0 h 255"/>
                <a:gd name="T71" fmla="*/ 183 w 183"/>
                <a:gd name="T72" fmla="*/ 255 h 255"/>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183" h="255">
                  <a:moveTo>
                    <a:pt x="98" y="226"/>
                  </a:moveTo>
                  <a:lnTo>
                    <a:pt x="123" y="255"/>
                  </a:lnTo>
                  <a:lnTo>
                    <a:pt x="150" y="211"/>
                  </a:lnTo>
                  <a:lnTo>
                    <a:pt x="150" y="182"/>
                  </a:lnTo>
                  <a:lnTo>
                    <a:pt x="150" y="197"/>
                  </a:lnTo>
                  <a:lnTo>
                    <a:pt x="183" y="170"/>
                  </a:lnTo>
                  <a:lnTo>
                    <a:pt x="169" y="142"/>
                  </a:lnTo>
                  <a:lnTo>
                    <a:pt x="169" y="55"/>
                  </a:lnTo>
                  <a:lnTo>
                    <a:pt x="183" y="11"/>
                  </a:lnTo>
                  <a:lnTo>
                    <a:pt x="169" y="11"/>
                  </a:lnTo>
                  <a:lnTo>
                    <a:pt x="123" y="30"/>
                  </a:lnTo>
                  <a:lnTo>
                    <a:pt x="98" y="30"/>
                  </a:lnTo>
                  <a:lnTo>
                    <a:pt x="67" y="0"/>
                  </a:lnTo>
                  <a:lnTo>
                    <a:pt x="39" y="0"/>
                  </a:lnTo>
                  <a:lnTo>
                    <a:pt x="12" y="0"/>
                  </a:lnTo>
                  <a:lnTo>
                    <a:pt x="0" y="11"/>
                  </a:lnTo>
                  <a:lnTo>
                    <a:pt x="12" y="11"/>
                  </a:lnTo>
                  <a:lnTo>
                    <a:pt x="23" y="71"/>
                  </a:lnTo>
                  <a:lnTo>
                    <a:pt x="0" y="111"/>
                  </a:lnTo>
                  <a:lnTo>
                    <a:pt x="0" y="155"/>
                  </a:lnTo>
                  <a:lnTo>
                    <a:pt x="12" y="155"/>
                  </a:lnTo>
                  <a:lnTo>
                    <a:pt x="83" y="197"/>
                  </a:lnTo>
                  <a:lnTo>
                    <a:pt x="98" y="226"/>
                  </a:lnTo>
                  <a:close/>
                </a:path>
              </a:pathLst>
            </a:custGeom>
            <a:solidFill>
              <a:srgbClr val="FFCC99">
                <a:alpha val="70195"/>
              </a:srgbClr>
            </a:solidFill>
            <a:ln w="0">
              <a:solidFill>
                <a:schemeClr val="tx1"/>
              </a:solidFill>
              <a:round/>
              <a:headEnd/>
              <a:tailEnd/>
            </a:ln>
          </p:spPr>
          <p:txBody>
            <a:bodyPr/>
            <a:lstStyle/>
            <a:p>
              <a:endParaRPr lang="it-IT"/>
            </a:p>
          </p:txBody>
        </p:sp>
        <p:sp>
          <p:nvSpPr>
            <p:cNvPr id="9304" name="Freeform 59"/>
            <p:cNvSpPr>
              <a:spLocks/>
            </p:cNvSpPr>
            <p:nvPr/>
          </p:nvSpPr>
          <p:spPr bwMode="auto">
            <a:xfrm>
              <a:off x="3374" y="2815"/>
              <a:ext cx="252" cy="248"/>
            </a:xfrm>
            <a:custGeom>
              <a:avLst/>
              <a:gdLst>
                <a:gd name="T0" fmla="*/ 55 w 290"/>
                <a:gd name="T1" fmla="*/ 116 h 267"/>
                <a:gd name="T2" fmla="*/ 66 w 290"/>
                <a:gd name="T3" fmla="*/ 110 h 267"/>
                <a:gd name="T4" fmla="*/ 66 w 290"/>
                <a:gd name="T5" fmla="*/ 102 h 267"/>
                <a:gd name="T6" fmla="*/ 88 w 290"/>
                <a:gd name="T7" fmla="*/ 85 h 267"/>
                <a:gd name="T8" fmla="*/ 83 w 290"/>
                <a:gd name="T9" fmla="*/ 85 h 267"/>
                <a:gd name="T10" fmla="*/ 88 w 290"/>
                <a:gd name="T11" fmla="*/ 62 h 267"/>
                <a:gd name="T12" fmla="*/ 88 w 290"/>
                <a:gd name="T13" fmla="*/ 52 h 267"/>
                <a:gd name="T14" fmla="*/ 94 w 290"/>
                <a:gd name="T15" fmla="*/ 40 h 267"/>
                <a:gd name="T16" fmla="*/ 88 w 290"/>
                <a:gd name="T17" fmla="*/ 21 h 267"/>
                <a:gd name="T18" fmla="*/ 74 w 290"/>
                <a:gd name="T19" fmla="*/ 7 h 267"/>
                <a:gd name="T20" fmla="*/ 70 w 290"/>
                <a:gd name="T21" fmla="*/ 7 h 267"/>
                <a:gd name="T22" fmla="*/ 70 w 290"/>
                <a:gd name="T23" fmla="*/ 0 h 267"/>
                <a:gd name="T24" fmla="*/ 66 w 290"/>
                <a:gd name="T25" fmla="*/ 0 h 267"/>
                <a:gd name="T26" fmla="*/ 55 w 290"/>
                <a:gd name="T27" fmla="*/ 7 h 267"/>
                <a:gd name="T28" fmla="*/ 55 w 290"/>
                <a:gd name="T29" fmla="*/ 16 h 267"/>
                <a:gd name="T30" fmla="*/ 51 w 290"/>
                <a:gd name="T31" fmla="*/ 52 h 267"/>
                <a:gd name="T32" fmla="*/ 55 w 290"/>
                <a:gd name="T33" fmla="*/ 62 h 267"/>
                <a:gd name="T34" fmla="*/ 63 w 290"/>
                <a:gd name="T35" fmla="*/ 62 h 267"/>
                <a:gd name="T36" fmla="*/ 63 w 290"/>
                <a:gd name="T37" fmla="*/ 77 h 267"/>
                <a:gd name="T38" fmla="*/ 51 w 290"/>
                <a:gd name="T39" fmla="*/ 68 h 267"/>
                <a:gd name="T40" fmla="*/ 37 w 290"/>
                <a:gd name="T41" fmla="*/ 52 h 267"/>
                <a:gd name="T42" fmla="*/ 32 w 290"/>
                <a:gd name="T43" fmla="*/ 52 h 267"/>
                <a:gd name="T44" fmla="*/ 20 w 290"/>
                <a:gd name="T45" fmla="*/ 40 h 267"/>
                <a:gd name="T46" fmla="*/ 14 w 290"/>
                <a:gd name="T47" fmla="*/ 68 h 267"/>
                <a:gd name="T48" fmla="*/ 20 w 290"/>
                <a:gd name="T49" fmla="*/ 68 h 267"/>
                <a:gd name="T50" fmla="*/ 0 w 290"/>
                <a:gd name="T51" fmla="*/ 77 h 267"/>
                <a:gd name="T52" fmla="*/ 0 w 290"/>
                <a:gd name="T53" fmla="*/ 123 h 267"/>
                <a:gd name="T54" fmla="*/ 10 w 290"/>
                <a:gd name="T55" fmla="*/ 140 h 267"/>
                <a:gd name="T56" fmla="*/ 14 w 290"/>
                <a:gd name="T57" fmla="*/ 140 h 267"/>
                <a:gd name="T58" fmla="*/ 23 w 290"/>
                <a:gd name="T59" fmla="*/ 149 h 267"/>
                <a:gd name="T60" fmla="*/ 37 w 290"/>
                <a:gd name="T61" fmla="*/ 149 h 267"/>
                <a:gd name="T62" fmla="*/ 51 w 290"/>
                <a:gd name="T63" fmla="*/ 123 h 267"/>
                <a:gd name="T64" fmla="*/ 55 w 290"/>
                <a:gd name="T65" fmla="*/ 116 h 267"/>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w 290"/>
                <a:gd name="T100" fmla="*/ 0 h 267"/>
                <a:gd name="T101" fmla="*/ 290 w 290"/>
                <a:gd name="T102" fmla="*/ 267 h 267"/>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T99" t="T100" r="T101" b="T102"/>
              <a:pathLst>
                <a:path w="290" h="267">
                  <a:moveTo>
                    <a:pt x="169" y="210"/>
                  </a:moveTo>
                  <a:lnTo>
                    <a:pt x="202" y="198"/>
                  </a:lnTo>
                  <a:lnTo>
                    <a:pt x="202" y="183"/>
                  </a:lnTo>
                  <a:lnTo>
                    <a:pt x="269" y="154"/>
                  </a:lnTo>
                  <a:lnTo>
                    <a:pt x="258" y="154"/>
                  </a:lnTo>
                  <a:lnTo>
                    <a:pt x="269" y="112"/>
                  </a:lnTo>
                  <a:lnTo>
                    <a:pt x="269" y="94"/>
                  </a:lnTo>
                  <a:lnTo>
                    <a:pt x="290" y="71"/>
                  </a:lnTo>
                  <a:lnTo>
                    <a:pt x="269" y="39"/>
                  </a:lnTo>
                  <a:lnTo>
                    <a:pt x="229" y="12"/>
                  </a:lnTo>
                  <a:lnTo>
                    <a:pt x="214" y="12"/>
                  </a:lnTo>
                  <a:lnTo>
                    <a:pt x="214" y="0"/>
                  </a:lnTo>
                  <a:lnTo>
                    <a:pt x="202" y="0"/>
                  </a:lnTo>
                  <a:lnTo>
                    <a:pt x="169" y="12"/>
                  </a:lnTo>
                  <a:lnTo>
                    <a:pt x="169" y="27"/>
                  </a:lnTo>
                  <a:lnTo>
                    <a:pt x="158" y="94"/>
                  </a:lnTo>
                  <a:lnTo>
                    <a:pt x="169" y="112"/>
                  </a:lnTo>
                  <a:lnTo>
                    <a:pt x="191" y="112"/>
                  </a:lnTo>
                  <a:lnTo>
                    <a:pt x="191" y="139"/>
                  </a:lnTo>
                  <a:lnTo>
                    <a:pt x="158" y="123"/>
                  </a:lnTo>
                  <a:lnTo>
                    <a:pt x="114" y="94"/>
                  </a:lnTo>
                  <a:lnTo>
                    <a:pt x="102" y="94"/>
                  </a:lnTo>
                  <a:lnTo>
                    <a:pt x="60" y="71"/>
                  </a:lnTo>
                  <a:lnTo>
                    <a:pt x="43" y="123"/>
                  </a:lnTo>
                  <a:lnTo>
                    <a:pt x="60" y="123"/>
                  </a:lnTo>
                  <a:lnTo>
                    <a:pt x="0" y="139"/>
                  </a:lnTo>
                  <a:lnTo>
                    <a:pt x="0" y="223"/>
                  </a:lnTo>
                  <a:lnTo>
                    <a:pt x="31" y="254"/>
                  </a:lnTo>
                  <a:lnTo>
                    <a:pt x="43" y="254"/>
                  </a:lnTo>
                  <a:lnTo>
                    <a:pt x="71" y="267"/>
                  </a:lnTo>
                  <a:lnTo>
                    <a:pt x="114" y="267"/>
                  </a:lnTo>
                  <a:lnTo>
                    <a:pt x="158" y="223"/>
                  </a:lnTo>
                  <a:lnTo>
                    <a:pt x="169" y="210"/>
                  </a:lnTo>
                  <a:close/>
                </a:path>
              </a:pathLst>
            </a:custGeom>
            <a:solidFill>
              <a:srgbClr val="FFCC99">
                <a:alpha val="70195"/>
              </a:srgbClr>
            </a:solidFill>
            <a:ln w="0">
              <a:solidFill>
                <a:schemeClr val="tx1"/>
              </a:solidFill>
              <a:round/>
              <a:headEnd/>
              <a:tailEnd/>
            </a:ln>
          </p:spPr>
          <p:txBody>
            <a:bodyPr/>
            <a:lstStyle/>
            <a:p>
              <a:endParaRPr lang="it-IT"/>
            </a:p>
          </p:txBody>
        </p:sp>
        <p:sp>
          <p:nvSpPr>
            <p:cNvPr id="9305" name="Freeform 60"/>
            <p:cNvSpPr>
              <a:spLocks/>
            </p:cNvSpPr>
            <p:nvPr/>
          </p:nvSpPr>
          <p:spPr bwMode="auto">
            <a:xfrm>
              <a:off x="3598" y="2852"/>
              <a:ext cx="63" cy="187"/>
            </a:xfrm>
            <a:custGeom>
              <a:avLst/>
              <a:gdLst>
                <a:gd name="T0" fmla="*/ 4 w 71"/>
                <a:gd name="T1" fmla="*/ 0 h 199"/>
                <a:gd name="T2" fmla="*/ 12 w 71"/>
                <a:gd name="T3" fmla="*/ 0 h 199"/>
                <a:gd name="T4" fmla="*/ 16 w 71"/>
                <a:gd name="T5" fmla="*/ 8 h 199"/>
                <a:gd name="T6" fmla="*/ 20 w 71"/>
                <a:gd name="T7" fmla="*/ 34 h 199"/>
                <a:gd name="T8" fmla="*/ 16 w 71"/>
                <a:gd name="T9" fmla="*/ 43 h 199"/>
                <a:gd name="T10" fmla="*/ 16 w 71"/>
                <a:gd name="T11" fmla="*/ 60 h 199"/>
                <a:gd name="T12" fmla="*/ 28 w 71"/>
                <a:gd name="T13" fmla="*/ 86 h 199"/>
                <a:gd name="T14" fmla="*/ 28 w 71"/>
                <a:gd name="T15" fmla="*/ 103 h 199"/>
                <a:gd name="T16" fmla="*/ 20 w 71"/>
                <a:gd name="T17" fmla="*/ 121 h 199"/>
                <a:gd name="T18" fmla="*/ 12 w 71"/>
                <a:gd name="T19" fmla="*/ 103 h 199"/>
                <a:gd name="T20" fmla="*/ 16 w 71"/>
                <a:gd name="T21" fmla="*/ 79 h 199"/>
                <a:gd name="T22" fmla="*/ 4 w 71"/>
                <a:gd name="T23" fmla="*/ 79 h 199"/>
                <a:gd name="T24" fmla="*/ 4 w 71"/>
                <a:gd name="T25" fmla="*/ 70 h 199"/>
                <a:gd name="T26" fmla="*/ 0 w 71"/>
                <a:gd name="T27" fmla="*/ 70 h 199"/>
                <a:gd name="T28" fmla="*/ 4 w 71"/>
                <a:gd name="T29" fmla="*/ 43 h 199"/>
                <a:gd name="T30" fmla="*/ 4 w 71"/>
                <a:gd name="T31" fmla="*/ 34 h 199"/>
                <a:gd name="T32" fmla="*/ 12 w 71"/>
                <a:gd name="T33" fmla="*/ 19 h 199"/>
                <a:gd name="T34" fmla="*/ 4 w 71"/>
                <a:gd name="T35" fmla="*/ 0 h 19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71"/>
                <a:gd name="T55" fmla="*/ 0 h 199"/>
                <a:gd name="T56" fmla="*/ 71 w 71"/>
                <a:gd name="T57" fmla="*/ 199 h 19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71" h="199">
                  <a:moveTo>
                    <a:pt x="11" y="0"/>
                  </a:moveTo>
                  <a:lnTo>
                    <a:pt x="30" y="0"/>
                  </a:lnTo>
                  <a:lnTo>
                    <a:pt x="42" y="11"/>
                  </a:lnTo>
                  <a:lnTo>
                    <a:pt x="53" y="55"/>
                  </a:lnTo>
                  <a:lnTo>
                    <a:pt x="42" y="71"/>
                  </a:lnTo>
                  <a:lnTo>
                    <a:pt x="42" y="99"/>
                  </a:lnTo>
                  <a:lnTo>
                    <a:pt x="71" y="142"/>
                  </a:lnTo>
                  <a:lnTo>
                    <a:pt x="71" y="171"/>
                  </a:lnTo>
                  <a:lnTo>
                    <a:pt x="53" y="199"/>
                  </a:lnTo>
                  <a:lnTo>
                    <a:pt x="30" y="171"/>
                  </a:lnTo>
                  <a:lnTo>
                    <a:pt x="42" y="130"/>
                  </a:lnTo>
                  <a:lnTo>
                    <a:pt x="11" y="130"/>
                  </a:lnTo>
                  <a:lnTo>
                    <a:pt x="11" y="115"/>
                  </a:lnTo>
                  <a:lnTo>
                    <a:pt x="0" y="115"/>
                  </a:lnTo>
                  <a:lnTo>
                    <a:pt x="11" y="71"/>
                  </a:lnTo>
                  <a:lnTo>
                    <a:pt x="11" y="55"/>
                  </a:lnTo>
                  <a:lnTo>
                    <a:pt x="30" y="30"/>
                  </a:lnTo>
                  <a:lnTo>
                    <a:pt x="11" y="0"/>
                  </a:lnTo>
                  <a:close/>
                </a:path>
              </a:pathLst>
            </a:custGeom>
            <a:solidFill>
              <a:srgbClr val="FFCC99">
                <a:alpha val="70195"/>
              </a:srgbClr>
            </a:solidFill>
            <a:ln w="0">
              <a:solidFill>
                <a:schemeClr val="tx1"/>
              </a:solidFill>
              <a:round/>
              <a:headEnd/>
              <a:tailEnd/>
            </a:ln>
          </p:spPr>
          <p:txBody>
            <a:bodyPr/>
            <a:lstStyle/>
            <a:p>
              <a:endParaRPr lang="it-IT"/>
            </a:p>
          </p:txBody>
        </p:sp>
        <p:sp>
          <p:nvSpPr>
            <p:cNvPr id="9306" name="Freeform 61"/>
            <p:cNvSpPr>
              <a:spLocks/>
            </p:cNvSpPr>
            <p:nvPr/>
          </p:nvSpPr>
          <p:spPr bwMode="auto">
            <a:xfrm>
              <a:off x="3436" y="3002"/>
              <a:ext cx="162" cy="179"/>
            </a:xfrm>
            <a:custGeom>
              <a:avLst/>
              <a:gdLst>
                <a:gd name="T0" fmla="*/ 31 w 187"/>
                <a:gd name="T1" fmla="*/ 103 h 192"/>
                <a:gd name="T2" fmla="*/ 42 w 187"/>
                <a:gd name="T3" fmla="*/ 103 h 192"/>
                <a:gd name="T4" fmla="*/ 46 w 187"/>
                <a:gd name="T5" fmla="*/ 109 h 192"/>
                <a:gd name="T6" fmla="*/ 59 w 187"/>
                <a:gd name="T7" fmla="*/ 69 h 192"/>
                <a:gd name="T8" fmla="*/ 59 w 187"/>
                <a:gd name="T9" fmla="*/ 31 h 192"/>
                <a:gd name="T10" fmla="*/ 59 w 187"/>
                <a:gd name="T11" fmla="*/ 14 h 192"/>
                <a:gd name="T12" fmla="*/ 46 w 187"/>
                <a:gd name="T13" fmla="*/ 7 h 192"/>
                <a:gd name="T14" fmla="*/ 42 w 187"/>
                <a:gd name="T15" fmla="*/ 7 h 192"/>
                <a:gd name="T16" fmla="*/ 42 w 187"/>
                <a:gd name="T17" fmla="*/ 0 h 192"/>
                <a:gd name="T18" fmla="*/ 31 w 187"/>
                <a:gd name="T19" fmla="*/ 7 h 192"/>
                <a:gd name="T20" fmla="*/ 27 w 187"/>
                <a:gd name="T21" fmla="*/ 14 h 192"/>
                <a:gd name="T22" fmla="*/ 14 w 187"/>
                <a:gd name="T23" fmla="*/ 38 h 192"/>
                <a:gd name="T24" fmla="*/ 0 w 187"/>
                <a:gd name="T25" fmla="*/ 38 h 192"/>
                <a:gd name="T26" fmla="*/ 10 w 187"/>
                <a:gd name="T27" fmla="*/ 62 h 192"/>
                <a:gd name="T28" fmla="*/ 18 w 187"/>
                <a:gd name="T29" fmla="*/ 77 h 192"/>
                <a:gd name="T30" fmla="*/ 23 w 187"/>
                <a:gd name="T31" fmla="*/ 95 h 192"/>
                <a:gd name="T32" fmla="*/ 31 w 187"/>
                <a:gd name="T33" fmla="*/ 103 h 19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7"/>
                <a:gd name="T52" fmla="*/ 0 h 192"/>
                <a:gd name="T53" fmla="*/ 187 w 187"/>
                <a:gd name="T54" fmla="*/ 192 h 192"/>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7" h="192">
                  <a:moveTo>
                    <a:pt x="98" y="181"/>
                  </a:moveTo>
                  <a:lnTo>
                    <a:pt x="131" y="181"/>
                  </a:lnTo>
                  <a:lnTo>
                    <a:pt x="142" y="192"/>
                  </a:lnTo>
                  <a:lnTo>
                    <a:pt x="187" y="121"/>
                  </a:lnTo>
                  <a:lnTo>
                    <a:pt x="187" y="54"/>
                  </a:lnTo>
                  <a:lnTo>
                    <a:pt x="187" y="23"/>
                  </a:lnTo>
                  <a:lnTo>
                    <a:pt x="142" y="12"/>
                  </a:lnTo>
                  <a:lnTo>
                    <a:pt x="131" y="12"/>
                  </a:lnTo>
                  <a:lnTo>
                    <a:pt x="131" y="0"/>
                  </a:lnTo>
                  <a:lnTo>
                    <a:pt x="98" y="12"/>
                  </a:lnTo>
                  <a:lnTo>
                    <a:pt x="87" y="23"/>
                  </a:lnTo>
                  <a:lnTo>
                    <a:pt x="43" y="67"/>
                  </a:lnTo>
                  <a:lnTo>
                    <a:pt x="0" y="67"/>
                  </a:lnTo>
                  <a:lnTo>
                    <a:pt x="31" y="109"/>
                  </a:lnTo>
                  <a:lnTo>
                    <a:pt x="58" y="134"/>
                  </a:lnTo>
                  <a:lnTo>
                    <a:pt x="71" y="165"/>
                  </a:lnTo>
                  <a:lnTo>
                    <a:pt x="98" y="181"/>
                  </a:lnTo>
                  <a:close/>
                </a:path>
              </a:pathLst>
            </a:custGeom>
            <a:solidFill>
              <a:srgbClr val="FFCC99">
                <a:alpha val="70195"/>
              </a:srgbClr>
            </a:solidFill>
            <a:ln w="0">
              <a:solidFill>
                <a:schemeClr val="tx1"/>
              </a:solidFill>
              <a:round/>
              <a:headEnd/>
              <a:tailEnd/>
            </a:ln>
          </p:spPr>
          <p:txBody>
            <a:bodyPr/>
            <a:lstStyle/>
            <a:p>
              <a:endParaRPr lang="it-IT"/>
            </a:p>
          </p:txBody>
        </p:sp>
        <p:sp>
          <p:nvSpPr>
            <p:cNvPr id="9307" name="Freeform 62"/>
            <p:cNvSpPr>
              <a:spLocks/>
            </p:cNvSpPr>
            <p:nvPr/>
          </p:nvSpPr>
          <p:spPr bwMode="auto">
            <a:xfrm>
              <a:off x="3164" y="3039"/>
              <a:ext cx="271" cy="305"/>
            </a:xfrm>
            <a:custGeom>
              <a:avLst/>
              <a:gdLst>
                <a:gd name="T0" fmla="*/ 60 w 311"/>
                <a:gd name="T1" fmla="*/ 122 h 327"/>
                <a:gd name="T2" fmla="*/ 60 w 311"/>
                <a:gd name="T3" fmla="*/ 179 h 327"/>
                <a:gd name="T4" fmla="*/ 56 w 311"/>
                <a:gd name="T5" fmla="*/ 187 h 327"/>
                <a:gd name="T6" fmla="*/ 45 w 311"/>
                <a:gd name="T7" fmla="*/ 187 h 327"/>
                <a:gd name="T8" fmla="*/ 41 w 311"/>
                <a:gd name="T9" fmla="*/ 179 h 327"/>
                <a:gd name="T10" fmla="*/ 37 w 311"/>
                <a:gd name="T11" fmla="*/ 172 h 327"/>
                <a:gd name="T12" fmla="*/ 37 w 311"/>
                <a:gd name="T13" fmla="*/ 179 h 327"/>
                <a:gd name="T14" fmla="*/ 28 w 311"/>
                <a:gd name="T15" fmla="*/ 162 h 327"/>
                <a:gd name="T16" fmla="*/ 22 w 311"/>
                <a:gd name="T17" fmla="*/ 104 h 327"/>
                <a:gd name="T18" fmla="*/ 22 w 311"/>
                <a:gd name="T19" fmla="*/ 81 h 327"/>
                <a:gd name="T20" fmla="*/ 0 w 311"/>
                <a:gd name="T21" fmla="*/ 16 h 327"/>
                <a:gd name="T22" fmla="*/ 0 w 311"/>
                <a:gd name="T23" fmla="*/ 8 h 327"/>
                <a:gd name="T24" fmla="*/ 13 w 311"/>
                <a:gd name="T25" fmla="*/ 0 h 327"/>
                <a:gd name="T26" fmla="*/ 17 w 311"/>
                <a:gd name="T27" fmla="*/ 8 h 327"/>
                <a:gd name="T28" fmla="*/ 50 w 311"/>
                <a:gd name="T29" fmla="*/ 8 h 327"/>
                <a:gd name="T30" fmla="*/ 56 w 311"/>
                <a:gd name="T31" fmla="*/ 16 h 327"/>
                <a:gd name="T32" fmla="*/ 76 w 311"/>
                <a:gd name="T33" fmla="*/ 16 h 327"/>
                <a:gd name="T34" fmla="*/ 91 w 311"/>
                <a:gd name="T35" fmla="*/ 8 h 327"/>
                <a:gd name="T36" fmla="*/ 94 w 311"/>
                <a:gd name="T37" fmla="*/ 8 h 327"/>
                <a:gd name="T38" fmla="*/ 104 w 311"/>
                <a:gd name="T39" fmla="*/ 16 h 327"/>
                <a:gd name="T40" fmla="*/ 94 w 311"/>
                <a:gd name="T41" fmla="*/ 16 h 327"/>
                <a:gd name="T42" fmla="*/ 91 w 311"/>
                <a:gd name="T43" fmla="*/ 25 h 327"/>
                <a:gd name="T44" fmla="*/ 91 w 311"/>
                <a:gd name="T45" fmla="*/ 16 h 327"/>
                <a:gd name="T46" fmla="*/ 70 w 311"/>
                <a:gd name="T47" fmla="*/ 25 h 327"/>
                <a:gd name="T48" fmla="*/ 70 w 311"/>
                <a:gd name="T49" fmla="*/ 73 h 327"/>
                <a:gd name="T50" fmla="*/ 60 w 311"/>
                <a:gd name="T51" fmla="*/ 81 h 327"/>
                <a:gd name="T52" fmla="*/ 60 w 311"/>
                <a:gd name="T53" fmla="*/ 122 h 32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311"/>
                <a:gd name="T82" fmla="*/ 0 h 327"/>
                <a:gd name="T83" fmla="*/ 311 w 311"/>
                <a:gd name="T84" fmla="*/ 327 h 327"/>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311" h="327">
                  <a:moveTo>
                    <a:pt x="183" y="213"/>
                  </a:moveTo>
                  <a:lnTo>
                    <a:pt x="183" y="313"/>
                  </a:lnTo>
                  <a:lnTo>
                    <a:pt x="171" y="327"/>
                  </a:lnTo>
                  <a:lnTo>
                    <a:pt x="139" y="327"/>
                  </a:lnTo>
                  <a:lnTo>
                    <a:pt x="123" y="313"/>
                  </a:lnTo>
                  <a:lnTo>
                    <a:pt x="112" y="298"/>
                  </a:lnTo>
                  <a:lnTo>
                    <a:pt x="112" y="313"/>
                  </a:lnTo>
                  <a:lnTo>
                    <a:pt x="83" y="286"/>
                  </a:lnTo>
                  <a:lnTo>
                    <a:pt x="68" y="183"/>
                  </a:lnTo>
                  <a:lnTo>
                    <a:pt x="68" y="142"/>
                  </a:lnTo>
                  <a:lnTo>
                    <a:pt x="0" y="27"/>
                  </a:lnTo>
                  <a:lnTo>
                    <a:pt x="0" y="16"/>
                  </a:lnTo>
                  <a:lnTo>
                    <a:pt x="39" y="0"/>
                  </a:lnTo>
                  <a:lnTo>
                    <a:pt x="52" y="16"/>
                  </a:lnTo>
                  <a:lnTo>
                    <a:pt x="150" y="16"/>
                  </a:lnTo>
                  <a:lnTo>
                    <a:pt x="171" y="27"/>
                  </a:lnTo>
                  <a:lnTo>
                    <a:pt x="227" y="27"/>
                  </a:lnTo>
                  <a:lnTo>
                    <a:pt x="271" y="16"/>
                  </a:lnTo>
                  <a:lnTo>
                    <a:pt x="283" y="16"/>
                  </a:lnTo>
                  <a:lnTo>
                    <a:pt x="311" y="27"/>
                  </a:lnTo>
                  <a:lnTo>
                    <a:pt x="283" y="27"/>
                  </a:lnTo>
                  <a:lnTo>
                    <a:pt x="271" y="43"/>
                  </a:lnTo>
                  <a:lnTo>
                    <a:pt x="271" y="27"/>
                  </a:lnTo>
                  <a:lnTo>
                    <a:pt x="212" y="43"/>
                  </a:lnTo>
                  <a:lnTo>
                    <a:pt x="212" y="127"/>
                  </a:lnTo>
                  <a:lnTo>
                    <a:pt x="183" y="142"/>
                  </a:lnTo>
                  <a:lnTo>
                    <a:pt x="183" y="213"/>
                  </a:lnTo>
                  <a:close/>
                </a:path>
              </a:pathLst>
            </a:custGeom>
            <a:solidFill>
              <a:srgbClr val="FFCC99">
                <a:alpha val="70195"/>
              </a:srgbClr>
            </a:solidFill>
            <a:ln w="0">
              <a:solidFill>
                <a:schemeClr val="tx1"/>
              </a:solidFill>
              <a:round/>
              <a:headEnd/>
              <a:tailEnd/>
            </a:ln>
          </p:spPr>
          <p:txBody>
            <a:bodyPr/>
            <a:lstStyle/>
            <a:p>
              <a:endParaRPr lang="it-IT"/>
            </a:p>
          </p:txBody>
        </p:sp>
        <p:sp>
          <p:nvSpPr>
            <p:cNvPr id="9308" name="Freeform 63"/>
            <p:cNvSpPr>
              <a:spLocks/>
            </p:cNvSpPr>
            <p:nvPr/>
          </p:nvSpPr>
          <p:spPr bwMode="auto">
            <a:xfrm>
              <a:off x="3164" y="2759"/>
              <a:ext cx="260" cy="304"/>
            </a:xfrm>
            <a:custGeom>
              <a:avLst/>
              <a:gdLst>
                <a:gd name="T0" fmla="*/ 12 w 300"/>
                <a:gd name="T1" fmla="*/ 0 h 326"/>
                <a:gd name="T2" fmla="*/ 3 w 300"/>
                <a:gd name="T3" fmla="*/ 7 h 326"/>
                <a:gd name="T4" fmla="*/ 12 w 300"/>
                <a:gd name="T5" fmla="*/ 41 h 326"/>
                <a:gd name="T6" fmla="*/ 8 w 300"/>
                <a:gd name="T7" fmla="*/ 49 h 326"/>
                <a:gd name="T8" fmla="*/ 16 w 300"/>
                <a:gd name="T9" fmla="*/ 81 h 326"/>
                <a:gd name="T10" fmla="*/ 12 w 300"/>
                <a:gd name="T11" fmla="*/ 97 h 326"/>
                <a:gd name="T12" fmla="*/ 8 w 300"/>
                <a:gd name="T13" fmla="*/ 114 h 326"/>
                <a:gd name="T14" fmla="*/ 0 w 300"/>
                <a:gd name="T15" fmla="*/ 153 h 326"/>
                <a:gd name="T16" fmla="*/ 0 w 300"/>
                <a:gd name="T17" fmla="*/ 179 h 326"/>
                <a:gd name="T18" fmla="*/ 12 w 300"/>
                <a:gd name="T19" fmla="*/ 171 h 326"/>
                <a:gd name="T20" fmla="*/ 16 w 300"/>
                <a:gd name="T21" fmla="*/ 179 h 326"/>
                <a:gd name="T22" fmla="*/ 49 w 300"/>
                <a:gd name="T23" fmla="*/ 179 h 326"/>
                <a:gd name="T24" fmla="*/ 54 w 300"/>
                <a:gd name="T25" fmla="*/ 187 h 326"/>
                <a:gd name="T26" fmla="*/ 72 w 300"/>
                <a:gd name="T27" fmla="*/ 187 h 326"/>
                <a:gd name="T28" fmla="*/ 87 w 300"/>
                <a:gd name="T29" fmla="*/ 179 h 326"/>
                <a:gd name="T30" fmla="*/ 76 w 300"/>
                <a:gd name="T31" fmla="*/ 161 h 326"/>
                <a:gd name="T32" fmla="*/ 76 w 300"/>
                <a:gd name="T33" fmla="*/ 114 h 326"/>
                <a:gd name="T34" fmla="*/ 95 w 300"/>
                <a:gd name="T35" fmla="*/ 104 h 326"/>
                <a:gd name="T36" fmla="*/ 90 w 300"/>
                <a:gd name="T37" fmla="*/ 104 h 326"/>
                <a:gd name="T38" fmla="*/ 95 w 300"/>
                <a:gd name="T39" fmla="*/ 74 h 326"/>
                <a:gd name="T40" fmla="*/ 76 w 300"/>
                <a:gd name="T41" fmla="*/ 81 h 326"/>
                <a:gd name="T42" fmla="*/ 81 w 300"/>
                <a:gd name="T43" fmla="*/ 74 h 326"/>
                <a:gd name="T44" fmla="*/ 76 w 300"/>
                <a:gd name="T45" fmla="*/ 56 h 326"/>
                <a:gd name="T46" fmla="*/ 76 w 300"/>
                <a:gd name="T47" fmla="*/ 24 h 326"/>
                <a:gd name="T48" fmla="*/ 68 w 300"/>
                <a:gd name="T49" fmla="*/ 18 h 326"/>
                <a:gd name="T50" fmla="*/ 59 w 300"/>
                <a:gd name="T51" fmla="*/ 18 h 326"/>
                <a:gd name="T52" fmla="*/ 59 w 300"/>
                <a:gd name="T53" fmla="*/ 34 h 326"/>
                <a:gd name="T54" fmla="*/ 44 w 300"/>
                <a:gd name="T55" fmla="*/ 34 h 326"/>
                <a:gd name="T56" fmla="*/ 40 w 300"/>
                <a:gd name="T57" fmla="*/ 24 h 326"/>
                <a:gd name="T58" fmla="*/ 36 w 300"/>
                <a:gd name="T59" fmla="*/ 0 h 326"/>
                <a:gd name="T60" fmla="*/ 31 w 300"/>
                <a:gd name="T61" fmla="*/ 0 h 326"/>
                <a:gd name="T62" fmla="*/ 12 w 300"/>
                <a:gd name="T63" fmla="*/ 0 h 32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300"/>
                <a:gd name="T97" fmla="*/ 0 h 326"/>
                <a:gd name="T98" fmla="*/ 300 w 300"/>
                <a:gd name="T99" fmla="*/ 326 h 32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300" h="326">
                  <a:moveTo>
                    <a:pt x="39" y="0"/>
                  </a:moveTo>
                  <a:lnTo>
                    <a:pt x="12" y="11"/>
                  </a:lnTo>
                  <a:lnTo>
                    <a:pt x="39" y="71"/>
                  </a:lnTo>
                  <a:lnTo>
                    <a:pt x="23" y="86"/>
                  </a:lnTo>
                  <a:lnTo>
                    <a:pt x="52" y="142"/>
                  </a:lnTo>
                  <a:lnTo>
                    <a:pt x="39" y="171"/>
                  </a:lnTo>
                  <a:lnTo>
                    <a:pt x="23" y="198"/>
                  </a:lnTo>
                  <a:lnTo>
                    <a:pt x="0" y="269"/>
                  </a:lnTo>
                  <a:lnTo>
                    <a:pt x="0" y="313"/>
                  </a:lnTo>
                  <a:lnTo>
                    <a:pt x="39" y="297"/>
                  </a:lnTo>
                  <a:lnTo>
                    <a:pt x="52" y="313"/>
                  </a:lnTo>
                  <a:lnTo>
                    <a:pt x="152" y="313"/>
                  </a:lnTo>
                  <a:lnTo>
                    <a:pt x="171" y="326"/>
                  </a:lnTo>
                  <a:lnTo>
                    <a:pt x="227" y="326"/>
                  </a:lnTo>
                  <a:lnTo>
                    <a:pt x="271" y="313"/>
                  </a:lnTo>
                  <a:lnTo>
                    <a:pt x="239" y="282"/>
                  </a:lnTo>
                  <a:lnTo>
                    <a:pt x="239" y="198"/>
                  </a:lnTo>
                  <a:lnTo>
                    <a:pt x="300" y="182"/>
                  </a:lnTo>
                  <a:lnTo>
                    <a:pt x="283" y="182"/>
                  </a:lnTo>
                  <a:lnTo>
                    <a:pt x="300" y="130"/>
                  </a:lnTo>
                  <a:lnTo>
                    <a:pt x="239" y="142"/>
                  </a:lnTo>
                  <a:lnTo>
                    <a:pt x="256" y="130"/>
                  </a:lnTo>
                  <a:lnTo>
                    <a:pt x="239" y="98"/>
                  </a:lnTo>
                  <a:lnTo>
                    <a:pt x="239" y="42"/>
                  </a:lnTo>
                  <a:lnTo>
                    <a:pt x="212" y="31"/>
                  </a:lnTo>
                  <a:lnTo>
                    <a:pt x="183" y="31"/>
                  </a:lnTo>
                  <a:lnTo>
                    <a:pt x="183" y="59"/>
                  </a:lnTo>
                  <a:lnTo>
                    <a:pt x="139" y="59"/>
                  </a:lnTo>
                  <a:lnTo>
                    <a:pt x="123" y="42"/>
                  </a:lnTo>
                  <a:lnTo>
                    <a:pt x="112" y="0"/>
                  </a:lnTo>
                  <a:lnTo>
                    <a:pt x="100" y="0"/>
                  </a:lnTo>
                  <a:lnTo>
                    <a:pt x="39" y="0"/>
                  </a:lnTo>
                  <a:close/>
                </a:path>
              </a:pathLst>
            </a:custGeom>
            <a:solidFill>
              <a:srgbClr val="FFCC99">
                <a:alpha val="70195"/>
              </a:srgbClr>
            </a:solidFill>
            <a:ln w="0">
              <a:solidFill>
                <a:schemeClr val="tx1"/>
              </a:solidFill>
              <a:round/>
              <a:headEnd/>
              <a:tailEnd/>
            </a:ln>
          </p:spPr>
          <p:txBody>
            <a:bodyPr/>
            <a:lstStyle/>
            <a:p>
              <a:endParaRPr lang="it-IT"/>
            </a:p>
          </p:txBody>
        </p:sp>
        <p:sp>
          <p:nvSpPr>
            <p:cNvPr id="9309" name="Freeform 64"/>
            <p:cNvSpPr>
              <a:spLocks/>
            </p:cNvSpPr>
            <p:nvPr/>
          </p:nvSpPr>
          <p:spPr bwMode="auto">
            <a:xfrm>
              <a:off x="2851" y="2333"/>
              <a:ext cx="97" cy="160"/>
            </a:xfrm>
            <a:custGeom>
              <a:avLst/>
              <a:gdLst>
                <a:gd name="T0" fmla="*/ 31 w 112"/>
                <a:gd name="T1" fmla="*/ 68 h 171"/>
                <a:gd name="T2" fmla="*/ 36 w 112"/>
                <a:gd name="T3" fmla="*/ 77 h 171"/>
                <a:gd name="T4" fmla="*/ 31 w 112"/>
                <a:gd name="T5" fmla="*/ 83 h 171"/>
                <a:gd name="T6" fmla="*/ 27 w 112"/>
                <a:gd name="T7" fmla="*/ 83 h 171"/>
                <a:gd name="T8" fmla="*/ 9 w 112"/>
                <a:gd name="T9" fmla="*/ 101 h 171"/>
                <a:gd name="T10" fmla="*/ 0 w 112"/>
                <a:gd name="T11" fmla="*/ 89 h 171"/>
                <a:gd name="T12" fmla="*/ 3 w 112"/>
                <a:gd name="T13" fmla="*/ 89 h 171"/>
                <a:gd name="T14" fmla="*/ 0 w 112"/>
                <a:gd name="T15" fmla="*/ 68 h 171"/>
                <a:gd name="T16" fmla="*/ 9 w 112"/>
                <a:gd name="T17" fmla="*/ 42 h 171"/>
                <a:gd name="T18" fmla="*/ 3 w 112"/>
                <a:gd name="T19" fmla="*/ 24 h 171"/>
                <a:gd name="T20" fmla="*/ 3 w 112"/>
                <a:gd name="T21" fmla="*/ 0 h 171"/>
                <a:gd name="T22" fmla="*/ 22 w 112"/>
                <a:gd name="T23" fmla="*/ 0 h 171"/>
                <a:gd name="T24" fmla="*/ 27 w 112"/>
                <a:gd name="T25" fmla="*/ 34 h 171"/>
                <a:gd name="T26" fmla="*/ 31 w 112"/>
                <a:gd name="T27" fmla="*/ 68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2"/>
                <a:gd name="T43" fmla="*/ 0 h 171"/>
                <a:gd name="T44" fmla="*/ 112 w 112"/>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2" h="171">
                  <a:moveTo>
                    <a:pt x="98" y="115"/>
                  </a:moveTo>
                  <a:lnTo>
                    <a:pt x="112" y="130"/>
                  </a:lnTo>
                  <a:lnTo>
                    <a:pt x="98" y="142"/>
                  </a:lnTo>
                  <a:lnTo>
                    <a:pt x="83" y="142"/>
                  </a:lnTo>
                  <a:lnTo>
                    <a:pt x="27" y="171"/>
                  </a:lnTo>
                  <a:lnTo>
                    <a:pt x="0" y="153"/>
                  </a:lnTo>
                  <a:lnTo>
                    <a:pt x="12" y="153"/>
                  </a:lnTo>
                  <a:lnTo>
                    <a:pt x="0" y="115"/>
                  </a:lnTo>
                  <a:lnTo>
                    <a:pt x="27" y="71"/>
                  </a:lnTo>
                  <a:lnTo>
                    <a:pt x="12" y="42"/>
                  </a:lnTo>
                  <a:lnTo>
                    <a:pt x="12" y="0"/>
                  </a:lnTo>
                  <a:lnTo>
                    <a:pt x="68" y="0"/>
                  </a:lnTo>
                  <a:lnTo>
                    <a:pt x="83" y="59"/>
                  </a:lnTo>
                  <a:lnTo>
                    <a:pt x="98" y="115"/>
                  </a:lnTo>
                  <a:close/>
                </a:path>
              </a:pathLst>
            </a:custGeom>
            <a:solidFill>
              <a:srgbClr val="FFCC99">
                <a:alpha val="70195"/>
              </a:srgbClr>
            </a:solidFill>
            <a:ln w="0">
              <a:solidFill>
                <a:schemeClr val="tx1"/>
              </a:solidFill>
              <a:round/>
              <a:headEnd/>
              <a:tailEnd/>
            </a:ln>
          </p:spPr>
          <p:txBody>
            <a:bodyPr/>
            <a:lstStyle/>
            <a:p>
              <a:endParaRPr lang="it-IT"/>
            </a:p>
          </p:txBody>
        </p:sp>
        <p:sp>
          <p:nvSpPr>
            <p:cNvPr id="9310" name="Freeform 65"/>
            <p:cNvSpPr>
              <a:spLocks/>
            </p:cNvSpPr>
            <p:nvPr/>
          </p:nvSpPr>
          <p:spPr bwMode="auto">
            <a:xfrm>
              <a:off x="2910" y="2333"/>
              <a:ext cx="52" cy="123"/>
            </a:xfrm>
            <a:custGeom>
              <a:avLst/>
              <a:gdLst>
                <a:gd name="T0" fmla="*/ 11 w 59"/>
                <a:gd name="T1" fmla="*/ 73 h 130"/>
                <a:gd name="T2" fmla="*/ 16 w 59"/>
                <a:gd name="T3" fmla="*/ 83 h 130"/>
                <a:gd name="T4" fmla="*/ 22 w 59"/>
                <a:gd name="T5" fmla="*/ 83 h 130"/>
                <a:gd name="T6" fmla="*/ 16 w 59"/>
                <a:gd name="T7" fmla="*/ 45 h 130"/>
                <a:gd name="T8" fmla="*/ 16 w 59"/>
                <a:gd name="T9" fmla="*/ 20 h 130"/>
                <a:gd name="T10" fmla="*/ 11 w 59"/>
                <a:gd name="T11" fmla="*/ 9 h 130"/>
                <a:gd name="T12" fmla="*/ 11 w 59"/>
                <a:gd name="T13" fmla="*/ 0 h 130"/>
                <a:gd name="T14" fmla="*/ 0 w 59"/>
                <a:gd name="T15" fmla="*/ 0 h 130"/>
                <a:gd name="T16" fmla="*/ 5 w 59"/>
                <a:gd name="T17" fmla="*/ 37 h 130"/>
                <a:gd name="T18" fmla="*/ 11 w 59"/>
                <a:gd name="T19" fmla="*/ 73 h 13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9"/>
                <a:gd name="T31" fmla="*/ 0 h 130"/>
                <a:gd name="T32" fmla="*/ 59 w 59"/>
                <a:gd name="T33" fmla="*/ 130 h 13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9" h="130">
                  <a:moveTo>
                    <a:pt x="30" y="113"/>
                  </a:moveTo>
                  <a:lnTo>
                    <a:pt x="42" y="130"/>
                  </a:lnTo>
                  <a:lnTo>
                    <a:pt x="59" y="130"/>
                  </a:lnTo>
                  <a:lnTo>
                    <a:pt x="42" y="71"/>
                  </a:lnTo>
                  <a:lnTo>
                    <a:pt x="42" y="30"/>
                  </a:lnTo>
                  <a:lnTo>
                    <a:pt x="30" y="15"/>
                  </a:lnTo>
                  <a:lnTo>
                    <a:pt x="30" y="0"/>
                  </a:lnTo>
                  <a:lnTo>
                    <a:pt x="0" y="0"/>
                  </a:lnTo>
                  <a:lnTo>
                    <a:pt x="15" y="57"/>
                  </a:lnTo>
                  <a:lnTo>
                    <a:pt x="30" y="113"/>
                  </a:lnTo>
                  <a:close/>
                </a:path>
              </a:pathLst>
            </a:custGeom>
            <a:solidFill>
              <a:srgbClr val="FFCC99">
                <a:alpha val="70195"/>
              </a:srgbClr>
            </a:solidFill>
            <a:ln w="0">
              <a:solidFill>
                <a:schemeClr val="tx1"/>
              </a:solidFill>
              <a:round/>
              <a:headEnd/>
              <a:tailEnd/>
            </a:ln>
          </p:spPr>
          <p:txBody>
            <a:bodyPr/>
            <a:lstStyle/>
            <a:p>
              <a:endParaRPr lang="it-IT"/>
            </a:p>
          </p:txBody>
        </p:sp>
        <p:sp>
          <p:nvSpPr>
            <p:cNvPr id="9311" name="Freeform 66"/>
            <p:cNvSpPr>
              <a:spLocks/>
            </p:cNvSpPr>
            <p:nvPr/>
          </p:nvSpPr>
          <p:spPr bwMode="auto">
            <a:xfrm>
              <a:off x="2938" y="2295"/>
              <a:ext cx="63" cy="161"/>
            </a:xfrm>
            <a:custGeom>
              <a:avLst/>
              <a:gdLst>
                <a:gd name="T0" fmla="*/ 4 w 71"/>
                <a:gd name="T1" fmla="*/ 68 h 171"/>
                <a:gd name="T2" fmla="*/ 11 w 71"/>
                <a:gd name="T3" fmla="*/ 106 h 171"/>
                <a:gd name="T4" fmla="*/ 16 w 71"/>
                <a:gd name="T5" fmla="*/ 106 h 171"/>
                <a:gd name="T6" fmla="*/ 16 w 71"/>
                <a:gd name="T7" fmla="*/ 68 h 171"/>
                <a:gd name="T8" fmla="*/ 28 w 71"/>
                <a:gd name="T9" fmla="*/ 34 h 171"/>
                <a:gd name="T10" fmla="*/ 28 w 71"/>
                <a:gd name="T11" fmla="*/ 18 h 171"/>
                <a:gd name="T12" fmla="*/ 21 w 71"/>
                <a:gd name="T13" fmla="*/ 0 h 171"/>
                <a:gd name="T14" fmla="*/ 16 w 71"/>
                <a:gd name="T15" fmla="*/ 8 h 171"/>
                <a:gd name="T16" fmla="*/ 11 w 71"/>
                <a:gd name="T17" fmla="*/ 18 h 171"/>
                <a:gd name="T18" fmla="*/ 4 w 71"/>
                <a:gd name="T19" fmla="*/ 18 h 171"/>
                <a:gd name="T20" fmla="*/ 0 w 71"/>
                <a:gd name="T21" fmla="*/ 24 h 171"/>
                <a:gd name="T22" fmla="*/ 0 w 71"/>
                <a:gd name="T23" fmla="*/ 34 h 171"/>
                <a:gd name="T24" fmla="*/ 4 w 71"/>
                <a:gd name="T25" fmla="*/ 44 h 171"/>
                <a:gd name="T26" fmla="*/ 4 w 71"/>
                <a:gd name="T27" fmla="*/ 68 h 1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71"/>
                <a:gd name="T43" fmla="*/ 0 h 171"/>
                <a:gd name="T44" fmla="*/ 71 w 71"/>
                <a:gd name="T45" fmla="*/ 171 h 1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71" h="171">
                  <a:moveTo>
                    <a:pt x="12" y="110"/>
                  </a:moveTo>
                  <a:lnTo>
                    <a:pt x="27" y="171"/>
                  </a:lnTo>
                  <a:lnTo>
                    <a:pt x="39" y="171"/>
                  </a:lnTo>
                  <a:lnTo>
                    <a:pt x="39" y="110"/>
                  </a:lnTo>
                  <a:lnTo>
                    <a:pt x="71" y="54"/>
                  </a:lnTo>
                  <a:lnTo>
                    <a:pt x="71" y="27"/>
                  </a:lnTo>
                  <a:lnTo>
                    <a:pt x="54" y="0"/>
                  </a:lnTo>
                  <a:lnTo>
                    <a:pt x="39" y="12"/>
                  </a:lnTo>
                  <a:lnTo>
                    <a:pt x="27" y="27"/>
                  </a:lnTo>
                  <a:lnTo>
                    <a:pt x="12" y="27"/>
                  </a:lnTo>
                  <a:lnTo>
                    <a:pt x="0" y="39"/>
                  </a:lnTo>
                  <a:lnTo>
                    <a:pt x="0" y="54"/>
                  </a:lnTo>
                  <a:lnTo>
                    <a:pt x="12" y="71"/>
                  </a:lnTo>
                  <a:lnTo>
                    <a:pt x="12" y="110"/>
                  </a:lnTo>
                  <a:close/>
                </a:path>
              </a:pathLst>
            </a:custGeom>
            <a:solidFill>
              <a:srgbClr val="FFCC99">
                <a:alpha val="70195"/>
              </a:srgbClr>
            </a:solidFill>
            <a:ln w="0">
              <a:solidFill>
                <a:schemeClr val="tx1"/>
              </a:solidFill>
              <a:round/>
              <a:headEnd/>
              <a:tailEnd/>
            </a:ln>
          </p:spPr>
          <p:txBody>
            <a:bodyPr/>
            <a:lstStyle/>
            <a:p>
              <a:endParaRPr lang="it-IT"/>
            </a:p>
          </p:txBody>
        </p:sp>
        <p:sp>
          <p:nvSpPr>
            <p:cNvPr id="9312" name="Freeform 67"/>
            <p:cNvSpPr>
              <a:spLocks/>
            </p:cNvSpPr>
            <p:nvPr/>
          </p:nvSpPr>
          <p:spPr bwMode="auto">
            <a:xfrm>
              <a:off x="2673" y="2400"/>
              <a:ext cx="91" cy="105"/>
            </a:xfrm>
            <a:custGeom>
              <a:avLst/>
              <a:gdLst>
                <a:gd name="T0" fmla="*/ 24 w 104"/>
                <a:gd name="T1" fmla="*/ 19 h 111"/>
                <a:gd name="T2" fmla="*/ 21 w 104"/>
                <a:gd name="T3" fmla="*/ 19 h 111"/>
                <a:gd name="T4" fmla="*/ 15 w 104"/>
                <a:gd name="T5" fmla="*/ 0 h 111"/>
                <a:gd name="T6" fmla="*/ 11 w 104"/>
                <a:gd name="T7" fmla="*/ 0 h 111"/>
                <a:gd name="T8" fmla="*/ 0 w 104"/>
                <a:gd name="T9" fmla="*/ 26 h 111"/>
                <a:gd name="T10" fmla="*/ 28 w 104"/>
                <a:gd name="T11" fmla="*/ 63 h 111"/>
                <a:gd name="T12" fmla="*/ 35 w 104"/>
                <a:gd name="T13" fmla="*/ 71 h 111"/>
                <a:gd name="T14" fmla="*/ 35 w 104"/>
                <a:gd name="T15" fmla="*/ 45 h 111"/>
                <a:gd name="T16" fmla="*/ 28 w 104"/>
                <a:gd name="T17" fmla="*/ 38 h 111"/>
                <a:gd name="T18" fmla="*/ 24 w 104"/>
                <a:gd name="T19" fmla="*/ 19 h 11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04"/>
                <a:gd name="T31" fmla="*/ 0 h 111"/>
                <a:gd name="T32" fmla="*/ 104 w 104"/>
                <a:gd name="T33" fmla="*/ 111 h 11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04" h="111">
                  <a:moveTo>
                    <a:pt x="71" y="27"/>
                  </a:moveTo>
                  <a:lnTo>
                    <a:pt x="59" y="27"/>
                  </a:lnTo>
                  <a:lnTo>
                    <a:pt x="42" y="0"/>
                  </a:lnTo>
                  <a:lnTo>
                    <a:pt x="31" y="0"/>
                  </a:lnTo>
                  <a:lnTo>
                    <a:pt x="0" y="42"/>
                  </a:lnTo>
                  <a:lnTo>
                    <a:pt x="82" y="98"/>
                  </a:lnTo>
                  <a:lnTo>
                    <a:pt x="104" y="111"/>
                  </a:lnTo>
                  <a:lnTo>
                    <a:pt x="104" y="71"/>
                  </a:lnTo>
                  <a:lnTo>
                    <a:pt x="82" y="59"/>
                  </a:lnTo>
                  <a:lnTo>
                    <a:pt x="71" y="27"/>
                  </a:lnTo>
                  <a:close/>
                </a:path>
              </a:pathLst>
            </a:custGeom>
            <a:solidFill>
              <a:srgbClr val="FFCC99">
                <a:alpha val="70195"/>
              </a:srgbClr>
            </a:solidFill>
            <a:ln w="0">
              <a:solidFill>
                <a:schemeClr val="tx1"/>
              </a:solidFill>
              <a:round/>
              <a:headEnd/>
              <a:tailEnd/>
            </a:ln>
          </p:spPr>
          <p:txBody>
            <a:bodyPr/>
            <a:lstStyle/>
            <a:p>
              <a:endParaRPr lang="it-IT"/>
            </a:p>
          </p:txBody>
        </p:sp>
        <p:sp>
          <p:nvSpPr>
            <p:cNvPr id="9313" name="Freeform 68"/>
            <p:cNvSpPr>
              <a:spLocks/>
            </p:cNvSpPr>
            <p:nvPr/>
          </p:nvSpPr>
          <p:spPr bwMode="auto">
            <a:xfrm>
              <a:off x="2577" y="1921"/>
              <a:ext cx="246" cy="316"/>
            </a:xfrm>
            <a:custGeom>
              <a:avLst/>
              <a:gdLst>
                <a:gd name="T0" fmla="*/ 37 w 282"/>
                <a:gd name="T1" fmla="*/ 196 h 338"/>
                <a:gd name="T2" fmla="*/ 43 w 282"/>
                <a:gd name="T3" fmla="*/ 181 h 338"/>
                <a:gd name="T4" fmla="*/ 48 w 282"/>
                <a:gd name="T5" fmla="*/ 190 h 338"/>
                <a:gd name="T6" fmla="*/ 51 w 282"/>
                <a:gd name="T7" fmla="*/ 181 h 338"/>
                <a:gd name="T8" fmla="*/ 90 w 282"/>
                <a:gd name="T9" fmla="*/ 181 h 338"/>
                <a:gd name="T10" fmla="*/ 80 w 282"/>
                <a:gd name="T11" fmla="*/ 32 h 338"/>
                <a:gd name="T12" fmla="*/ 95 w 282"/>
                <a:gd name="T13" fmla="*/ 32 h 338"/>
                <a:gd name="T14" fmla="*/ 65 w 282"/>
                <a:gd name="T15" fmla="*/ 0 h 338"/>
                <a:gd name="T16" fmla="*/ 65 w 282"/>
                <a:gd name="T17" fmla="*/ 17 h 338"/>
                <a:gd name="T18" fmla="*/ 43 w 282"/>
                <a:gd name="T19" fmla="*/ 17 h 338"/>
                <a:gd name="T20" fmla="*/ 43 w 282"/>
                <a:gd name="T21" fmla="*/ 57 h 338"/>
                <a:gd name="T22" fmla="*/ 33 w 282"/>
                <a:gd name="T23" fmla="*/ 67 h 338"/>
                <a:gd name="T24" fmla="*/ 33 w 282"/>
                <a:gd name="T25" fmla="*/ 90 h 338"/>
                <a:gd name="T26" fmla="*/ 3 w 282"/>
                <a:gd name="T27" fmla="*/ 90 h 338"/>
                <a:gd name="T28" fmla="*/ 0 w 282"/>
                <a:gd name="T29" fmla="*/ 96 h 338"/>
                <a:gd name="T30" fmla="*/ 3 w 282"/>
                <a:gd name="T31" fmla="*/ 108 h 338"/>
                <a:gd name="T32" fmla="*/ 3 w 282"/>
                <a:gd name="T33" fmla="*/ 122 h 338"/>
                <a:gd name="T34" fmla="*/ 3 w 282"/>
                <a:gd name="T35" fmla="*/ 148 h 338"/>
                <a:gd name="T36" fmla="*/ 3 w 282"/>
                <a:gd name="T37" fmla="*/ 181 h 338"/>
                <a:gd name="T38" fmla="*/ 8 w 282"/>
                <a:gd name="T39" fmla="*/ 174 h 338"/>
                <a:gd name="T40" fmla="*/ 18 w 282"/>
                <a:gd name="T41" fmla="*/ 165 h 338"/>
                <a:gd name="T42" fmla="*/ 28 w 282"/>
                <a:gd name="T43" fmla="*/ 181 h 338"/>
                <a:gd name="T44" fmla="*/ 37 w 282"/>
                <a:gd name="T45" fmla="*/ 196 h 338"/>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w 282"/>
                <a:gd name="T70" fmla="*/ 0 h 338"/>
                <a:gd name="T71" fmla="*/ 282 w 282"/>
                <a:gd name="T72" fmla="*/ 338 h 338"/>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T69" t="T70" r="T71" b="T72"/>
              <a:pathLst>
                <a:path w="282" h="338">
                  <a:moveTo>
                    <a:pt x="109" y="338"/>
                  </a:moveTo>
                  <a:lnTo>
                    <a:pt x="126" y="309"/>
                  </a:lnTo>
                  <a:lnTo>
                    <a:pt x="142" y="324"/>
                  </a:lnTo>
                  <a:lnTo>
                    <a:pt x="153" y="309"/>
                  </a:lnTo>
                  <a:lnTo>
                    <a:pt x="268" y="309"/>
                  </a:lnTo>
                  <a:lnTo>
                    <a:pt x="241" y="54"/>
                  </a:lnTo>
                  <a:lnTo>
                    <a:pt x="282" y="54"/>
                  </a:lnTo>
                  <a:lnTo>
                    <a:pt x="193" y="0"/>
                  </a:lnTo>
                  <a:lnTo>
                    <a:pt x="193" y="27"/>
                  </a:lnTo>
                  <a:lnTo>
                    <a:pt x="126" y="27"/>
                  </a:lnTo>
                  <a:lnTo>
                    <a:pt x="126" y="98"/>
                  </a:lnTo>
                  <a:lnTo>
                    <a:pt x="97" y="115"/>
                  </a:lnTo>
                  <a:lnTo>
                    <a:pt x="97" y="154"/>
                  </a:lnTo>
                  <a:lnTo>
                    <a:pt x="11" y="154"/>
                  </a:lnTo>
                  <a:lnTo>
                    <a:pt x="0" y="165"/>
                  </a:lnTo>
                  <a:lnTo>
                    <a:pt x="11" y="186"/>
                  </a:lnTo>
                  <a:lnTo>
                    <a:pt x="11" y="209"/>
                  </a:lnTo>
                  <a:lnTo>
                    <a:pt x="11" y="253"/>
                  </a:lnTo>
                  <a:lnTo>
                    <a:pt x="11" y="309"/>
                  </a:lnTo>
                  <a:lnTo>
                    <a:pt x="23" y="298"/>
                  </a:lnTo>
                  <a:lnTo>
                    <a:pt x="53" y="282"/>
                  </a:lnTo>
                  <a:lnTo>
                    <a:pt x="82" y="309"/>
                  </a:lnTo>
                  <a:lnTo>
                    <a:pt x="109" y="338"/>
                  </a:lnTo>
                  <a:close/>
                </a:path>
              </a:pathLst>
            </a:custGeom>
            <a:solidFill>
              <a:srgbClr val="FFCC99">
                <a:alpha val="70195"/>
              </a:srgbClr>
            </a:solidFill>
            <a:ln w="0">
              <a:solidFill>
                <a:schemeClr val="tx1"/>
              </a:solidFill>
              <a:round/>
              <a:headEnd/>
              <a:tailEnd/>
            </a:ln>
          </p:spPr>
          <p:txBody>
            <a:bodyPr/>
            <a:lstStyle/>
            <a:p>
              <a:endParaRPr lang="it-IT"/>
            </a:p>
          </p:txBody>
        </p:sp>
        <p:sp>
          <p:nvSpPr>
            <p:cNvPr id="9314" name="Freeform 69"/>
            <p:cNvSpPr>
              <a:spLocks/>
            </p:cNvSpPr>
            <p:nvPr/>
          </p:nvSpPr>
          <p:spPr bwMode="auto">
            <a:xfrm>
              <a:off x="2577" y="1908"/>
              <a:ext cx="167" cy="170"/>
            </a:xfrm>
            <a:custGeom>
              <a:avLst/>
              <a:gdLst>
                <a:gd name="T0" fmla="*/ 63 w 192"/>
                <a:gd name="T1" fmla="*/ 0 h 182"/>
                <a:gd name="T2" fmla="*/ 32 w 192"/>
                <a:gd name="T3" fmla="*/ 0 h 182"/>
                <a:gd name="T4" fmla="*/ 27 w 192"/>
                <a:gd name="T5" fmla="*/ 18 h 182"/>
                <a:gd name="T6" fmla="*/ 23 w 192"/>
                <a:gd name="T7" fmla="*/ 24 h 182"/>
                <a:gd name="T8" fmla="*/ 17 w 192"/>
                <a:gd name="T9" fmla="*/ 48 h 182"/>
                <a:gd name="T10" fmla="*/ 0 w 192"/>
                <a:gd name="T11" fmla="*/ 89 h 182"/>
                <a:gd name="T12" fmla="*/ 0 w 192"/>
                <a:gd name="T13" fmla="*/ 106 h 182"/>
                <a:gd name="T14" fmla="*/ 3 w 192"/>
                <a:gd name="T15" fmla="*/ 98 h 182"/>
                <a:gd name="T16" fmla="*/ 32 w 192"/>
                <a:gd name="T17" fmla="*/ 98 h 182"/>
                <a:gd name="T18" fmla="*/ 32 w 192"/>
                <a:gd name="T19" fmla="*/ 75 h 182"/>
                <a:gd name="T20" fmla="*/ 41 w 192"/>
                <a:gd name="T21" fmla="*/ 65 h 182"/>
                <a:gd name="T22" fmla="*/ 41 w 192"/>
                <a:gd name="T23" fmla="*/ 24 h 182"/>
                <a:gd name="T24" fmla="*/ 63 w 192"/>
                <a:gd name="T25" fmla="*/ 24 h 182"/>
                <a:gd name="T26" fmla="*/ 63 w 192"/>
                <a:gd name="T27" fmla="*/ 7 h 182"/>
                <a:gd name="T28" fmla="*/ 63 w 192"/>
                <a:gd name="T29" fmla="*/ 0 h 18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92"/>
                <a:gd name="T46" fmla="*/ 0 h 182"/>
                <a:gd name="T47" fmla="*/ 192 w 192"/>
                <a:gd name="T48" fmla="*/ 182 h 18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92" h="182">
                  <a:moveTo>
                    <a:pt x="192" y="0"/>
                  </a:moveTo>
                  <a:lnTo>
                    <a:pt x="97" y="0"/>
                  </a:lnTo>
                  <a:lnTo>
                    <a:pt x="82" y="30"/>
                  </a:lnTo>
                  <a:lnTo>
                    <a:pt x="71" y="42"/>
                  </a:lnTo>
                  <a:lnTo>
                    <a:pt x="53" y="82"/>
                  </a:lnTo>
                  <a:lnTo>
                    <a:pt x="0" y="153"/>
                  </a:lnTo>
                  <a:lnTo>
                    <a:pt x="0" y="182"/>
                  </a:lnTo>
                  <a:lnTo>
                    <a:pt x="11" y="169"/>
                  </a:lnTo>
                  <a:lnTo>
                    <a:pt x="97" y="169"/>
                  </a:lnTo>
                  <a:lnTo>
                    <a:pt x="97" y="130"/>
                  </a:lnTo>
                  <a:lnTo>
                    <a:pt x="124" y="113"/>
                  </a:lnTo>
                  <a:lnTo>
                    <a:pt x="124" y="42"/>
                  </a:lnTo>
                  <a:lnTo>
                    <a:pt x="192" y="42"/>
                  </a:lnTo>
                  <a:lnTo>
                    <a:pt x="192" y="15"/>
                  </a:lnTo>
                  <a:lnTo>
                    <a:pt x="192" y="0"/>
                  </a:lnTo>
                  <a:close/>
                </a:path>
              </a:pathLst>
            </a:custGeom>
            <a:solidFill>
              <a:srgbClr val="FFCC99">
                <a:alpha val="70195"/>
              </a:srgbClr>
            </a:solidFill>
            <a:ln w="0">
              <a:solidFill>
                <a:schemeClr val="tx1"/>
              </a:solidFill>
              <a:round/>
              <a:headEnd/>
              <a:tailEnd/>
            </a:ln>
          </p:spPr>
          <p:txBody>
            <a:bodyPr/>
            <a:lstStyle/>
            <a:p>
              <a:endParaRPr lang="it-IT"/>
            </a:p>
          </p:txBody>
        </p:sp>
        <p:sp>
          <p:nvSpPr>
            <p:cNvPr id="9315" name="Freeform 70"/>
            <p:cNvSpPr>
              <a:spLocks/>
            </p:cNvSpPr>
            <p:nvPr/>
          </p:nvSpPr>
          <p:spPr bwMode="auto">
            <a:xfrm>
              <a:off x="3077" y="1673"/>
              <a:ext cx="72" cy="170"/>
            </a:xfrm>
            <a:custGeom>
              <a:avLst/>
              <a:gdLst>
                <a:gd name="T0" fmla="*/ 28 w 82"/>
                <a:gd name="T1" fmla="*/ 64 h 182"/>
                <a:gd name="T2" fmla="*/ 28 w 82"/>
                <a:gd name="T3" fmla="*/ 55 h 182"/>
                <a:gd name="T4" fmla="*/ 18 w 82"/>
                <a:gd name="T5" fmla="*/ 55 h 182"/>
                <a:gd name="T6" fmla="*/ 18 w 82"/>
                <a:gd name="T7" fmla="*/ 49 h 182"/>
                <a:gd name="T8" fmla="*/ 28 w 82"/>
                <a:gd name="T9" fmla="*/ 29 h 182"/>
                <a:gd name="T10" fmla="*/ 23 w 82"/>
                <a:gd name="T11" fmla="*/ 14 h 182"/>
                <a:gd name="T12" fmla="*/ 28 w 82"/>
                <a:gd name="T13" fmla="*/ 7 h 182"/>
                <a:gd name="T14" fmla="*/ 23 w 82"/>
                <a:gd name="T15" fmla="*/ 7 h 182"/>
                <a:gd name="T16" fmla="*/ 18 w 82"/>
                <a:gd name="T17" fmla="*/ 7 h 182"/>
                <a:gd name="T18" fmla="*/ 18 w 82"/>
                <a:gd name="T19" fmla="*/ 0 h 182"/>
                <a:gd name="T20" fmla="*/ 9 w 82"/>
                <a:gd name="T21" fmla="*/ 7 h 182"/>
                <a:gd name="T22" fmla="*/ 9 w 82"/>
                <a:gd name="T23" fmla="*/ 14 h 182"/>
                <a:gd name="T24" fmla="*/ 9 w 82"/>
                <a:gd name="T25" fmla="*/ 41 h 182"/>
                <a:gd name="T26" fmla="*/ 0 w 82"/>
                <a:gd name="T27" fmla="*/ 55 h 182"/>
                <a:gd name="T28" fmla="*/ 4 w 82"/>
                <a:gd name="T29" fmla="*/ 71 h 182"/>
                <a:gd name="T30" fmla="*/ 13 w 82"/>
                <a:gd name="T31" fmla="*/ 80 h 182"/>
                <a:gd name="T32" fmla="*/ 13 w 82"/>
                <a:gd name="T33" fmla="*/ 106 h 182"/>
                <a:gd name="T34" fmla="*/ 18 w 82"/>
                <a:gd name="T35" fmla="*/ 106 h 182"/>
                <a:gd name="T36" fmla="*/ 18 w 82"/>
                <a:gd name="T37" fmla="*/ 86 h 182"/>
                <a:gd name="T38" fmla="*/ 28 w 82"/>
                <a:gd name="T39" fmla="*/ 80 h 182"/>
                <a:gd name="T40" fmla="*/ 28 w 82"/>
                <a:gd name="T41" fmla="*/ 64 h 182"/>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82"/>
                <a:gd name="T64" fmla="*/ 0 h 182"/>
                <a:gd name="T65" fmla="*/ 82 w 82"/>
                <a:gd name="T66" fmla="*/ 182 h 182"/>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82" h="182">
                  <a:moveTo>
                    <a:pt x="82" y="109"/>
                  </a:moveTo>
                  <a:lnTo>
                    <a:pt x="82" y="94"/>
                  </a:lnTo>
                  <a:lnTo>
                    <a:pt x="50" y="94"/>
                  </a:lnTo>
                  <a:lnTo>
                    <a:pt x="50" y="83"/>
                  </a:lnTo>
                  <a:lnTo>
                    <a:pt x="82" y="50"/>
                  </a:lnTo>
                  <a:lnTo>
                    <a:pt x="65" y="23"/>
                  </a:lnTo>
                  <a:lnTo>
                    <a:pt x="82" y="12"/>
                  </a:lnTo>
                  <a:lnTo>
                    <a:pt x="65" y="12"/>
                  </a:lnTo>
                  <a:lnTo>
                    <a:pt x="50" y="12"/>
                  </a:lnTo>
                  <a:lnTo>
                    <a:pt x="50" y="0"/>
                  </a:lnTo>
                  <a:lnTo>
                    <a:pt x="23" y="12"/>
                  </a:lnTo>
                  <a:lnTo>
                    <a:pt x="23" y="23"/>
                  </a:lnTo>
                  <a:lnTo>
                    <a:pt x="23" y="71"/>
                  </a:lnTo>
                  <a:lnTo>
                    <a:pt x="0" y="94"/>
                  </a:lnTo>
                  <a:lnTo>
                    <a:pt x="11" y="123"/>
                  </a:lnTo>
                  <a:lnTo>
                    <a:pt x="38" y="138"/>
                  </a:lnTo>
                  <a:lnTo>
                    <a:pt x="38" y="182"/>
                  </a:lnTo>
                  <a:lnTo>
                    <a:pt x="50" y="182"/>
                  </a:lnTo>
                  <a:lnTo>
                    <a:pt x="50" y="150"/>
                  </a:lnTo>
                  <a:lnTo>
                    <a:pt x="82" y="138"/>
                  </a:lnTo>
                  <a:lnTo>
                    <a:pt x="82" y="109"/>
                  </a:lnTo>
                  <a:close/>
                </a:path>
              </a:pathLst>
            </a:custGeom>
            <a:solidFill>
              <a:srgbClr val="FFCC99">
                <a:alpha val="70195"/>
              </a:srgbClr>
            </a:solidFill>
            <a:ln w="0">
              <a:solidFill>
                <a:schemeClr val="tx1"/>
              </a:solidFill>
              <a:round/>
              <a:headEnd/>
              <a:tailEnd/>
            </a:ln>
          </p:spPr>
          <p:txBody>
            <a:bodyPr/>
            <a:lstStyle/>
            <a:p>
              <a:endParaRPr lang="it-IT"/>
            </a:p>
          </p:txBody>
        </p:sp>
        <p:sp>
          <p:nvSpPr>
            <p:cNvPr id="9316" name="Freeform 71"/>
            <p:cNvSpPr>
              <a:spLocks/>
            </p:cNvSpPr>
            <p:nvPr/>
          </p:nvSpPr>
          <p:spPr bwMode="auto">
            <a:xfrm>
              <a:off x="2764" y="1512"/>
              <a:ext cx="237" cy="196"/>
            </a:xfrm>
            <a:custGeom>
              <a:avLst/>
              <a:gdLst>
                <a:gd name="T0" fmla="*/ 69 w 270"/>
                <a:gd name="T1" fmla="*/ 14 h 211"/>
                <a:gd name="T2" fmla="*/ 59 w 270"/>
                <a:gd name="T3" fmla="*/ 7 h 211"/>
                <a:gd name="T4" fmla="*/ 54 w 270"/>
                <a:gd name="T5" fmla="*/ 7 h 211"/>
                <a:gd name="T6" fmla="*/ 39 w 270"/>
                <a:gd name="T7" fmla="*/ 7 h 211"/>
                <a:gd name="T8" fmla="*/ 10 w 270"/>
                <a:gd name="T9" fmla="*/ 0 h 211"/>
                <a:gd name="T10" fmla="*/ 4 w 270"/>
                <a:gd name="T11" fmla="*/ 7 h 211"/>
                <a:gd name="T12" fmla="*/ 0 w 270"/>
                <a:gd name="T13" fmla="*/ 14 h 211"/>
                <a:gd name="T14" fmla="*/ 4 w 270"/>
                <a:gd name="T15" fmla="*/ 31 h 211"/>
                <a:gd name="T16" fmla="*/ 19 w 270"/>
                <a:gd name="T17" fmla="*/ 31 h 211"/>
                <a:gd name="T18" fmla="*/ 24 w 270"/>
                <a:gd name="T19" fmla="*/ 31 h 211"/>
                <a:gd name="T20" fmla="*/ 19 w 270"/>
                <a:gd name="T21" fmla="*/ 46 h 211"/>
                <a:gd name="T22" fmla="*/ 19 w 270"/>
                <a:gd name="T23" fmla="*/ 55 h 211"/>
                <a:gd name="T24" fmla="*/ 13 w 270"/>
                <a:gd name="T25" fmla="*/ 62 h 211"/>
                <a:gd name="T26" fmla="*/ 13 w 270"/>
                <a:gd name="T27" fmla="*/ 77 h 211"/>
                <a:gd name="T28" fmla="*/ 13 w 270"/>
                <a:gd name="T29" fmla="*/ 95 h 211"/>
                <a:gd name="T30" fmla="*/ 24 w 270"/>
                <a:gd name="T31" fmla="*/ 117 h 211"/>
                <a:gd name="T32" fmla="*/ 34 w 270"/>
                <a:gd name="T33" fmla="*/ 102 h 211"/>
                <a:gd name="T34" fmla="*/ 48 w 270"/>
                <a:gd name="T35" fmla="*/ 102 h 211"/>
                <a:gd name="T36" fmla="*/ 69 w 270"/>
                <a:gd name="T37" fmla="*/ 77 h 211"/>
                <a:gd name="T38" fmla="*/ 64 w 270"/>
                <a:gd name="T39" fmla="*/ 62 h 211"/>
                <a:gd name="T40" fmla="*/ 80 w 270"/>
                <a:gd name="T41" fmla="*/ 40 h 211"/>
                <a:gd name="T42" fmla="*/ 96 w 270"/>
                <a:gd name="T43" fmla="*/ 31 h 211"/>
                <a:gd name="T44" fmla="*/ 96 w 270"/>
                <a:gd name="T45" fmla="*/ 14 h 211"/>
                <a:gd name="T46" fmla="*/ 69 w 270"/>
                <a:gd name="T47" fmla="*/ 14 h 211"/>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70"/>
                <a:gd name="T73" fmla="*/ 0 h 211"/>
                <a:gd name="T74" fmla="*/ 270 w 270"/>
                <a:gd name="T75" fmla="*/ 211 h 211"/>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70" h="211">
                  <a:moveTo>
                    <a:pt x="197" y="23"/>
                  </a:moveTo>
                  <a:lnTo>
                    <a:pt x="167" y="12"/>
                  </a:lnTo>
                  <a:lnTo>
                    <a:pt x="153" y="12"/>
                  </a:lnTo>
                  <a:lnTo>
                    <a:pt x="111" y="12"/>
                  </a:lnTo>
                  <a:lnTo>
                    <a:pt x="26" y="0"/>
                  </a:lnTo>
                  <a:lnTo>
                    <a:pt x="11" y="12"/>
                  </a:lnTo>
                  <a:lnTo>
                    <a:pt x="0" y="23"/>
                  </a:lnTo>
                  <a:lnTo>
                    <a:pt x="11" y="56"/>
                  </a:lnTo>
                  <a:lnTo>
                    <a:pt x="55" y="56"/>
                  </a:lnTo>
                  <a:lnTo>
                    <a:pt x="67" y="56"/>
                  </a:lnTo>
                  <a:lnTo>
                    <a:pt x="55" y="83"/>
                  </a:lnTo>
                  <a:lnTo>
                    <a:pt x="55" y="98"/>
                  </a:lnTo>
                  <a:lnTo>
                    <a:pt x="38" y="112"/>
                  </a:lnTo>
                  <a:lnTo>
                    <a:pt x="38" y="138"/>
                  </a:lnTo>
                  <a:lnTo>
                    <a:pt x="38" y="171"/>
                  </a:lnTo>
                  <a:lnTo>
                    <a:pt x="67" y="211"/>
                  </a:lnTo>
                  <a:lnTo>
                    <a:pt x="97" y="183"/>
                  </a:lnTo>
                  <a:lnTo>
                    <a:pt x="138" y="183"/>
                  </a:lnTo>
                  <a:lnTo>
                    <a:pt x="197" y="138"/>
                  </a:lnTo>
                  <a:lnTo>
                    <a:pt x="182" y="112"/>
                  </a:lnTo>
                  <a:lnTo>
                    <a:pt x="226" y="71"/>
                  </a:lnTo>
                  <a:lnTo>
                    <a:pt x="270" y="56"/>
                  </a:lnTo>
                  <a:lnTo>
                    <a:pt x="270" y="23"/>
                  </a:lnTo>
                  <a:lnTo>
                    <a:pt x="197" y="23"/>
                  </a:lnTo>
                  <a:close/>
                </a:path>
              </a:pathLst>
            </a:custGeom>
            <a:solidFill>
              <a:srgbClr val="FFCC99">
                <a:alpha val="70195"/>
              </a:srgbClr>
            </a:solidFill>
            <a:ln w="0">
              <a:solidFill>
                <a:schemeClr val="tx1"/>
              </a:solidFill>
              <a:round/>
              <a:headEnd/>
              <a:tailEnd/>
            </a:ln>
          </p:spPr>
          <p:txBody>
            <a:bodyPr/>
            <a:lstStyle/>
            <a:p>
              <a:endParaRPr lang="it-IT"/>
            </a:p>
          </p:txBody>
        </p:sp>
        <p:sp>
          <p:nvSpPr>
            <p:cNvPr id="9317" name="Freeform 72"/>
            <p:cNvSpPr>
              <a:spLocks/>
            </p:cNvSpPr>
            <p:nvPr/>
          </p:nvSpPr>
          <p:spPr bwMode="auto">
            <a:xfrm>
              <a:off x="2748" y="1563"/>
              <a:ext cx="75" cy="119"/>
            </a:xfrm>
            <a:custGeom>
              <a:avLst/>
              <a:gdLst>
                <a:gd name="T0" fmla="*/ 18 w 87"/>
                <a:gd name="T1" fmla="*/ 49 h 127"/>
                <a:gd name="T2" fmla="*/ 18 w 87"/>
                <a:gd name="T3" fmla="*/ 67 h 127"/>
                <a:gd name="T4" fmla="*/ 6 w 87"/>
                <a:gd name="T5" fmla="*/ 76 h 127"/>
                <a:gd name="T6" fmla="*/ 6 w 87"/>
                <a:gd name="T7" fmla="*/ 49 h 127"/>
                <a:gd name="T8" fmla="*/ 0 w 87"/>
                <a:gd name="T9" fmla="*/ 40 h 127"/>
                <a:gd name="T10" fmla="*/ 9 w 87"/>
                <a:gd name="T11" fmla="*/ 7 h 127"/>
                <a:gd name="T12" fmla="*/ 9 w 87"/>
                <a:gd name="T13" fmla="*/ 0 h 127"/>
                <a:gd name="T14" fmla="*/ 22 w 87"/>
                <a:gd name="T15" fmla="*/ 0 h 127"/>
                <a:gd name="T16" fmla="*/ 26 w 87"/>
                <a:gd name="T17" fmla="*/ 0 h 127"/>
                <a:gd name="T18" fmla="*/ 22 w 87"/>
                <a:gd name="T19" fmla="*/ 17 h 127"/>
                <a:gd name="T20" fmla="*/ 22 w 87"/>
                <a:gd name="T21" fmla="*/ 25 h 127"/>
                <a:gd name="T22" fmla="*/ 18 w 87"/>
                <a:gd name="T23" fmla="*/ 33 h 127"/>
                <a:gd name="T24" fmla="*/ 18 w 87"/>
                <a:gd name="T25" fmla="*/ 49 h 127"/>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87"/>
                <a:gd name="T40" fmla="*/ 0 h 127"/>
                <a:gd name="T41" fmla="*/ 87 w 87"/>
                <a:gd name="T42" fmla="*/ 127 h 127"/>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87" h="127">
                  <a:moveTo>
                    <a:pt x="58" y="82"/>
                  </a:moveTo>
                  <a:lnTo>
                    <a:pt x="58" y="113"/>
                  </a:lnTo>
                  <a:lnTo>
                    <a:pt x="20" y="127"/>
                  </a:lnTo>
                  <a:lnTo>
                    <a:pt x="20" y="82"/>
                  </a:lnTo>
                  <a:lnTo>
                    <a:pt x="0" y="67"/>
                  </a:lnTo>
                  <a:lnTo>
                    <a:pt x="31" y="15"/>
                  </a:lnTo>
                  <a:lnTo>
                    <a:pt x="31" y="0"/>
                  </a:lnTo>
                  <a:lnTo>
                    <a:pt x="73" y="0"/>
                  </a:lnTo>
                  <a:lnTo>
                    <a:pt x="87" y="0"/>
                  </a:lnTo>
                  <a:lnTo>
                    <a:pt x="73" y="27"/>
                  </a:lnTo>
                  <a:lnTo>
                    <a:pt x="73" y="42"/>
                  </a:lnTo>
                  <a:lnTo>
                    <a:pt x="58" y="54"/>
                  </a:lnTo>
                  <a:lnTo>
                    <a:pt x="58" y="82"/>
                  </a:lnTo>
                  <a:close/>
                </a:path>
              </a:pathLst>
            </a:custGeom>
            <a:solidFill>
              <a:srgbClr val="FFCC99">
                <a:alpha val="70195"/>
              </a:srgbClr>
            </a:solidFill>
            <a:ln w="0">
              <a:solidFill>
                <a:schemeClr val="tx1"/>
              </a:solidFill>
              <a:round/>
              <a:headEnd/>
              <a:tailEnd/>
            </a:ln>
          </p:spPr>
          <p:txBody>
            <a:bodyPr/>
            <a:lstStyle/>
            <a:p>
              <a:endParaRPr lang="it-IT"/>
            </a:p>
          </p:txBody>
        </p:sp>
        <p:sp>
          <p:nvSpPr>
            <p:cNvPr id="9318" name="Freeform 73"/>
            <p:cNvSpPr>
              <a:spLocks/>
            </p:cNvSpPr>
            <p:nvPr/>
          </p:nvSpPr>
          <p:spPr bwMode="auto">
            <a:xfrm>
              <a:off x="2861" y="1325"/>
              <a:ext cx="227" cy="208"/>
            </a:xfrm>
            <a:custGeom>
              <a:avLst/>
              <a:gdLst>
                <a:gd name="T0" fmla="*/ 90 w 259"/>
                <a:gd name="T1" fmla="*/ 56 h 223"/>
                <a:gd name="T2" fmla="*/ 85 w 259"/>
                <a:gd name="T3" fmla="*/ 56 h 223"/>
                <a:gd name="T4" fmla="*/ 74 w 259"/>
                <a:gd name="T5" fmla="*/ 73 h 223"/>
                <a:gd name="T6" fmla="*/ 79 w 259"/>
                <a:gd name="T7" fmla="*/ 79 h 223"/>
                <a:gd name="T8" fmla="*/ 79 w 259"/>
                <a:gd name="T9" fmla="*/ 73 h 223"/>
                <a:gd name="T10" fmla="*/ 85 w 259"/>
                <a:gd name="T11" fmla="*/ 79 h 223"/>
                <a:gd name="T12" fmla="*/ 79 w 259"/>
                <a:gd name="T13" fmla="*/ 97 h 223"/>
                <a:gd name="T14" fmla="*/ 90 w 259"/>
                <a:gd name="T15" fmla="*/ 114 h 223"/>
                <a:gd name="T16" fmla="*/ 79 w 259"/>
                <a:gd name="T17" fmla="*/ 120 h 223"/>
                <a:gd name="T18" fmla="*/ 60 w 259"/>
                <a:gd name="T19" fmla="*/ 120 h 223"/>
                <a:gd name="T20" fmla="*/ 55 w 259"/>
                <a:gd name="T21" fmla="*/ 128 h 223"/>
                <a:gd name="T22" fmla="*/ 30 w 259"/>
                <a:gd name="T23" fmla="*/ 128 h 223"/>
                <a:gd name="T24" fmla="*/ 19 w 259"/>
                <a:gd name="T25" fmla="*/ 120 h 223"/>
                <a:gd name="T26" fmla="*/ 19 w 259"/>
                <a:gd name="T27" fmla="*/ 114 h 223"/>
                <a:gd name="T28" fmla="*/ 25 w 259"/>
                <a:gd name="T29" fmla="*/ 79 h 223"/>
                <a:gd name="T30" fmla="*/ 25 w 259"/>
                <a:gd name="T31" fmla="*/ 73 h 223"/>
                <a:gd name="T32" fmla="*/ 15 w 259"/>
                <a:gd name="T33" fmla="*/ 56 h 223"/>
                <a:gd name="T34" fmla="*/ 0 w 259"/>
                <a:gd name="T35" fmla="*/ 47 h 223"/>
                <a:gd name="T36" fmla="*/ 0 w 259"/>
                <a:gd name="T37" fmla="*/ 41 h 223"/>
                <a:gd name="T38" fmla="*/ 10 w 259"/>
                <a:gd name="T39" fmla="*/ 41 h 223"/>
                <a:gd name="T40" fmla="*/ 15 w 259"/>
                <a:gd name="T41" fmla="*/ 41 h 223"/>
                <a:gd name="T42" fmla="*/ 25 w 259"/>
                <a:gd name="T43" fmla="*/ 41 h 223"/>
                <a:gd name="T44" fmla="*/ 19 w 259"/>
                <a:gd name="T45" fmla="*/ 22 h 223"/>
                <a:gd name="T46" fmla="*/ 25 w 259"/>
                <a:gd name="T47" fmla="*/ 22 h 223"/>
                <a:gd name="T48" fmla="*/ 25 w 259"/>
                <a:gd name="T49" fmla="*/ 29 h 223"/>
                <a:gd name="T50" fmla="*/ 34 w 259"/>
                <a:gd name="T51" fmla="*/ 29 h 223"/>
                <a:gd name="T52" fmla="*/ 34 w 259"/>
                <a:gd name="T53" fmla="*/ 22 h 223"/>
                <a:gd name="T54" fmla="*/ 44 w 259"/>
                <a:gd name="T55" fmla="*/ 16 h 223"/>
                <a:gd name="T56" fmla="*/ 50 w 259"/>
                <a:gd name="T57" fmla="*/ 7 h 223"/>
                <a:gd name="T58" fmla="*/ 55 w 259"/>
                <a:gd name="T59" fmla="*/ 0 h 223"/>
                <a:gd name="T60" fmla="*/ 55 w 259"/>
                <a:gd name="T61" fmla="*/ 7 h 223"/>
                <a:gd name="T62" fmla="*/ 65 w 259"/>
                <a:gd name="T63" fmla="*/ 22 h 223"/>
                <a:gd name="T64" fmla="*/ 69 w 259"/>
                <a:gd name="T65" fmla="*/ 16 h 223"/>
                <a:gd name="T66" fmla="*/ 69 w 259"/>
                <a:gd name="T67" fmla="*/ 22 h 223"/>
                <a:gd name="T68" fmla="*/ 74 w 259"/>
                <a:gd name="T69" fmla="*/ 22 h 223"/>
                <a:gd name="T70" fmla="*/ 79 w 259"/>
                <a:gd name="T71" fmla="*/ 22 h 223"/>
                <a:gd name="T72" fmla="*/ 90 w 259"/>
                <a:gd name="T73" fmla="*/ 41 h 223"/>
                <a:gd name="T74" fmla="*/ 90 w 259"/>
                <a:gd name="T75" fmla="*/ 56 h 223"/>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59"/>
                <a:gd name="T115" fmla="*/ 0 h 223"/>
                <a:gd name="T116" fmla="*/ 259 w 259"/>
                <a:gd name="T117" fmla="*/ 223 h 223"/>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59" h="223">
                  <a:moveTo>
                    <a:pt x="259" y="98"/>
                  </a:moveTo>
                  <a:lnTo>
                    <a:pt x="246" y="98"/>
                  </a:lnTo>
                  <a:lnTo>
                    <a:pt x="215" y="127"/>
                  </a:lnTo>
                  <a:lnTo>
                    <a:pt x="226" y="139"/>
                  </a:lnTo>
                  <a:lnTo>
                    <a:pt x="226" y="127"/>
                  </a:lnTo>
                  <a:lnTo>
                    <a:pt x="246" y="139"/>
                  </a:lnTo>
                  <a:lnTo>
                    <a:pt x="226" y="171"/>
                  </a:lnTo>
                  <a:lnTo>
                    <a:pt x="259" y="198"/>
                  </a:lnTo>
                  <a:lnTo>
                    <a:pt x="226" y="210"/>
                  </a:lnTo>
                  <a:lnTo>
                    <a:pt x="171" y="210"/>
                  </a:lnTo>
                  <a:lnTo>
                    <a:pt x="159" y="223"/>
                  </a:lnTo>
                  <a:lnTo>
                    <a:pt x="86" y="223"/>
                  </a:lnTo>
                  <a:lnTo>
                    <a:pt x="56" y="210"/>
                  </a:lnTo>
                  <a:lnTo>
                    <a:pt x="56" y="198"/>
                  </a:lnTo>
                  <a:lnTo>
                    <a:pt x="71" y="139"/>
                  </a:lnTo>
                  <a:lnTo>
                    <a:pt x="71" y="127"/>
                  </a:lnTo>
                  <a:lnTo>
                    <a:pt x="42" y="98"/>
                  </a:lnTo>
                  <a:lnTo>
                    <a:pt x="0" y="83"/>
                  </a:lnTo>
                  <a:lnTo>
                    <a:pt x="0" y="72"/>
                  </a:lnTo>
                  <a:lnTo>
                    <a:pt x="27" y="72"/>
                  </a:lnTo>
                  <a:lnTo>
                    <a:pt x="42" y="72"/>
                  </a:lnTo>
                  <a:lnTo>
                    <a:pt x="71" y="72"/>
                  </a:lnTo>
                  <a:lnTo>
                    <a:pt x="56" y="39"/>
                  </a:lnTo>
                  <a:lnTo>
                    <a:pt x="71" y="39"/>
                  </a:lnTo>
                  <a:lnTo>
                    <a:pt x="71" y="50"/>
                  </a:lnTo>
                  <a:lnTo>
                    <a:pt x="98" y="50"/>
                  </a:lnTo>
                  <a:lnTo>
                    <a:pt x="98" y="39"/>
                  </a:lnTo>
                  <a:lnTo>
                    <a:pt x="127" y="27"/>
                  </a:lnTo>
                  <a:lnTo>
                    <a:pt x="142" y="12"/>
                  </a:lnTo>
                  <a:lnTo>
                    <a:pt x="159" y="0"/>
                  </a:lnTo>
                  <a:lnTo>
                    <a:pt x="159" y="12"/>
                  </a:lnTo>
                  <a:lnTo>
                    <a:pt x="186" y="39"/>
                  </a:lnTo>
                  <a:lnTo>
                    <a:pt x="198" y="27"/>
                  </a:lnTo>
                  <a:lnTo>
                    <a:pt x="198" y="39"/>
                  </a:lnTo>
                  <a:lnTo>
                    <a:pt x="215" y="39"/>
                  </a:lnTo>
                  <a:lnTo>
                    <a:pt x="226" y="39"/>
                  </a:lnTo>
                  <a:lnTo>
                    <a:pt x="259" y="72"/>
                  </a:lnTo>
                  <a:lnTo>
                    <a:pt x="259" y="98"/>
                  </a:lnTo>
                  <a:close/>
                </a:path>
              </a:pathLst>
            </a:custGeom>
            <a:solidFill>
              <a:srgbClr val="FFCC99">
                <a:alpha val="70195"/>
              </a:srgbClr>
            </a:solidFill>
            <a:ln w="0">
              <a:solidFill>
                <a:schemeClr val="tx1"/>
              </a:solidFill>
              <a:round/>
              <a:headEnd/>
              <a:tailEnd/>
            </a:ln>
          </p:spPr>
          <p:txBody>
            <a:bodyPr/>
            <a:lstStyle/>
            <a:p>
              <a:endParaRPr lang="it-IT"/>
            </a:p>
          </p:txBody>
        </p:sp>
        <p:sp>
          <p:nvSpPr>
            <p:cNvPr id="9319" name="Freeform 74"/>
            <p:cNvSpPr>
              <a:spLocks/>
            </p:cNvSpPr>
            <p:nvPr/>
          </p:nvSpPr>
          <p:spPr bwMode="auto">
            <a:xfrm>
              <a:off x="3060" y="1428"/>
              <a:ext cx="226" cy="226"/>
            </a:xfrm>
            <a:custGeom>
              <a:avLst/>
              <a:gdLst>
                <a:gd name="T0" fmla="*/ 0 w 260"/>
                <a:gd name="T1" fmla="*/ 33 h 242"/>
                <a:gd name="T2" fmla="*/ 10 w 260"/>
                <a:gd name="T3" fmla="*/ 49 h 242"/>
                <a:gd name="T4" fmla="*/ 14 w 260"/>
                <a:gd name="T5" fmla="*/ 41 h 242"/>
                <a:gd name="T6" fmla="*/ 23 w 260"/>
                <a:gd name="T7" fmla="*/ 49 h 242"/>
                <a:gd name="T8" fmla="*/ 33 w 260"/>
                <a:gd name="T9" fmla="*/ 74 h 242"/>
                <a:gd name="T10" fmla="*/ 38 w 260"/>
                <a:gd name="T11" fmla="*/ 74 h 242"/>
                <a:gd name="T12" fmla="*/ 43 w 260"/>
                <a:gd name="T13" fmla="*/ 82 h 242"/>
                <a:gd name="T14" fmla="*/ 52 w 260"/>
                <a:gd name="T15" fmla="*/ 92 h 242"/>
                <a:gd name="T16" fmla="*/ 66 w 260"/>
                <a:gd name="T17" fmla="*/ 107 h 242"/>
                <a:gd name="T18" fmla="*/ 71 w 260"/>
                <a:gd name="T19" fmla="*/ 120 h 242"/>
                <a:gd name="T20" fmla="*/ 66 w 260"/>
                <a:gd name="T21" fmla="*/ 140 h 242"/>
                <a:gd name="T22" fmla="*/ 71 w 260"/>
                <a:gd name="T23" fmla="*/ 140 h 242"/>
                <a:gd name="T24" fmla="*/ 71 w 260"/>
                <a:gd name="T25" fmla="*/ 120 h 242"/>
                <a:gd name="T26" fmla="*/ 76 w 260"/>
                <a:gd name="T27" fmla="*/ 120 h 242"/>
                <a:gd name="T28" fmla="*/ 76 w 260"/>
                <a:gd name="T29" fmla="*/ 115 h 242"/>
                <a:gd name="T30" fmla="*/ 71 w 260"/>
                <a:gd name="T31" fmla="*/ 115 h 242"/>
                <a:gd name="T32" fmla="*/ 76 w 260"/>
                <a:gd name="T33" fmla="*/ 98 h 242"/>
                <a:gd name="T34" fmla="*/ 84 w 260"/>
                <a:gd name="T35" fmla="*/ 107 h 242"/>
                <a:gd name="T36" fmla="*/ 66 w 260"/>
                <a:gd name="T37" fmla="*/ 82 h 242"/>
                <a:gd name="T38" fmla="*/ 71 w 260"/>
                <a:gd name="T39" fmla="*/ 82 h 242"/>
                <a:gd name="T40" fmla="*/ 61 w 260"/>
                <a:gd name="T41" fmla="*/ 82 h 242"/>
                <a:gd name="T42" fmla="*/ 56 w 260"/>
                <a:gd name="T43" fmla="*/ 74 h 242"/>
                <a:gd name="T44" fmla="*/ 52 w 260"/>
                <a:gd name="T45" fmla="*/ 57 h 242"/>
                <a:gd name="T46" fmla="*/ 43 w 260"/>
                <a:gd name="T47" fmla="*/ 41 h 242"/>
                <a:gd name="T48" fmla="*/ 43 w 260"/>
                <a:gd name="T49" fmla="*/ 21 h 242"/>
                <a:gd name="T50" fmla="*/ 46 w 260"/>
                <a:gd name="T51" fmla="*/ 16 h 242"/>
                <a:gd name="T52" fmla="*/ 52 w 260"/>
                <a:gd name="T53" fmla="*/ 21 h 242"/>
                <a:gd name="T54" fmla="*/ 52 w 260"/>
                <a:gd name="T55" fmla="*/ 16 h 242"/>
                <a:gd name="T56" fmla="*/ 52 w 260"/>
                <a:gd name="T57" fmla="*/ 7 h 242"/>
                <a:gd name="T58" fmla="*/ 43 w 260"/>
                <a:gd name="T59" fmla="*/ 0 h 242"/>
                <a:gd name="T60" fmla="*/ 38 w 260"/>
                <a:gd name="T61" fmla="*/ 0 h 242"/>
                <a:gd name="T62" fmla="*/ 28 w 260"/>
                <a:gd name="T63" fmla="*/ 0 h 242"/>
                <a:gd name="T64" fmla="*/ 23 w 260"/>
                <a:gd name="T65" fmla="*/ 7 h 242"/>
                <a:gd name="T66" fmla="*/ 20 w 260"/>
                <a:gd name="T67" fmla="*/ 7 h 242"/>
                <a:gd name="T68" fmla="*/ 20 w 260"/>
                <a:gd name="T69" fmla="*/ 16 h 242"/>
                <a:gd name="T70" fmla="*/ 14 w 260"/>
                <a:gd name="T71" fmla="*/ 7 h 242"/>
                <a:gd name="T72" fmla="*/ 7 w 260"/>
                <a:gd name="T73" fmla="*/ 16 h 242"/>
                <a:gd name="T74" fmla="*/ 0 w 260"/>
                <a:gd name="T75" fmla="*/ 33 h 24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260"/>
                <a:gd name="T115" fmla="*/ 0 h 242"/>
                <a:gd name="T116" fmla="*/ 260 w 260"/>
                <a:gd name="T117" fmla="*/ 242 h 242"/>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260" h="242">
                  <a:moveTo>
                    <a:pt x="0" y="57"/>
                  </a:moveTo>
                  <a:lnTo>
                    <a:pt x="31" y="86"/>
                  </a:lnTo>
                  <a:lnTo>
                    <a:pt x="43" y="71"/>
                  </a:lnTo>
                  <a:lnTo>
                    <a:pt x="71" y="86"/>
                  </a:lnTo>
                  <a:lnTo>
                    <a:pt x="104" y="127"/>
                  </a:lnTo>
                  <a:lnTo>
                    <a:pt x="119" y="127"/>
                  </a:lnTo>
                  <a:lnTo>
                    <a:pt x="131" y="142"/>
                  </a:lnTo>
                  <a:lnTo>
                    <a:pt x="160" y="157"/>
                  </a:lnTo>
                  <a:lnTo>
                    <a:pt x="202" y="186"/>
                  </a:lnTo>
                  <a:lnTo>
                    <a:pt x="219" y="209"/>
                  </a:lnTo>
                  <a:lnTo>
                    <a:pt x="202" y="242"/>
                  </a:lnTo>
                  <a:lnTo>
                    <a:pt x="219" y="242"/>
                  </a:lnTo>
                  <a:lnTo>
                    <a:pt x="219" y="209"/>
                  </a:lnTo>
                  <a:lnTo>
                    <a:pt x="231" y="209"/>
                  </a:lnTo>
                  <a:lnTo>
                    <a:pt x="231" y="198"/>
                  </a:lnTo>
                  <a:lnTo>
                    <a:pt x="219" y="198"/>
                  </a:lnTo>
                  <a:lnTo>
                    <a:pt x="231" y="169"/>
                  </a:lnTo>
                  <a:lnTo>
                    <a:pt x="260" y="186"/>
                  </a:lnTo>
                  <a:lnTo>
                    <a:pt x="202" y="142"/>
                  </a:lnTo>
                  <a:lnTo>
                    <a:pt x="219" y="142"/>
                  </a:lnTo>
                  <a:lnTo>
                    <a:pt x="187" y="142"/>
                  </a:lnTo>
                  <a:lnTo>
                    <a:pt x="171" y="127"/>
                  </a:lnTo>
                  <a:lnTo>
                    <a:pt x="160" y="98"/>
                  </a:lnTo>
                  <a:lnTo>
                    <a:pt x="131" y="71"/>
                  </a:lnTo>
                  <a:lnTo>
                    <a:pt x="131" y="38"/>
                  </a:lnTo>
                  <a:lnTo>
                    <a:pt x="142" y="27"/>
                  </a:lnTo>
                  <a:lnTo>
                    <a:pt x="160" y="38"/>
                  </a:lnTo>
                  <a:lnTo>
                    <a:pt x="160" y="27"/>
                  </a:lnTo>
                  <a:lnTo>
                    <a:pt x="160" y="15"/>
                  </a:lnTo>
                  <a:lnTo>
                    <a:pt x="131" y="0"/>
                  </a:lnTo>
                  <a:lnTo>
                    <a:pt x="119" y="0"/>
                  </a:lnTo>
                  <a:lnTo>
                    <a:pt x="87" y="0"/>
                  </a:lnTo>
                  <a:lnTo>
                    <a:pt x="71" y="15"/>
                  </a:lnTo>
                  <a:lnTo>
                    <a:pt x="60" y="15"/>
                  </a:lnTo>
                  <a:lnTo>
                    <a:pt x="60" y="27"/>
                  </a:lnTo>
                  <a:lnTo>
                    <a:pt x="43" y="15"/>
                  </a:lnTo>
                  <a:lnTo>
                    <a:pt x="20" y="27"/>
                  </a:lnTo>
                  <a:lnTo>
                    <a:pt x="0" y="57"/>
                  </a:lnTo>
                  <a:close/>
                </a:path>
              </a:pathLst>
            </a:custGeom>
            <a:solidFill>
              <a:srgbClr val="FFCC99">
                <a:alpha val="70195"/>
              </a:srgbClr>
            </a:solidFill>
            <a:ln w="0">
              <a:solidFill>
                <a:schemeClr val="tx1"/>
              </a:solidFill>
              <a:round/>
              <a:headEnd/>
              <a:tailEnd/>
            </a:ln>
          </p:spPr>
          <p:txBody>
            <a:bodyPr/>
            <a:lstStyle/>
            <a:p>
              <a:endParaRPr lang="it-IT"/>
            </a:p>
          </p:txBody>
        </p:sp>
        <p:sp>
          <p:nvSpPr>
            <p:cNvPr id="9320" name="Freeform 75"/>
            <p:cNvSpPr>
              <a:spLocks/>
            </p:cNvSpPr>
            <p:nvPr/>
          </p:nvSpPr>
          <p:spPr bwMode="auto">
            <a:xfrm>
              <a:off x="3363" y="1497"/>
              <a:ext cx="124" cy="81"/>
            </a:xfrm>
            <a:custGeom>
              <a:avLst/>
              <a:gdLst>
                <a:gd name="T0" fmla="*/ 33 w 142"/>
                <a:gd name="T1" fmla="*/ 0 h 86"/>
                <a:gd name="T2" fmla="*/ 48 w 142"/>
                <a:gd name="T3" fmla="*/ 8 h 86"/>
                <a:gd name="T4" fmla="*/ 42 w 142"/>
                <a:gd name="T5" fmla="*/ 18 h 86"/>
                <a:gd name="T6" fmla="*/ 38 w 142"/>
                <a:gd name="T7" fmla="*/ 23 h 86"/>
                <a:gd name="T8" fmla="*/ 42 w 142"/>
                <a:gd name="T9" fmla="*/ 42 h 86"/>
                <a:gd name="T10" fmla="*/ 28 w 142"/>
                <a:gd name="T11" fmla="*/ 42 h 86"/>
                <a:gd name="T12" fmla="*/ 24 w 142"/>
                <a:gd name="T13" fmla="*/ 54 h 86"/>
                <a:gd name="T14" fmla="*/ 14 w 142"/>
                <a:gd name="T15" fmla="*/ 42 h 86"/>
                <a:gd name="T16" fmla="*/ 3 w 142"/>
                <a:gd name="T17" fmla="*/ 54 h 86"/>
                <a:gd name="T18" fmla="*/ 0 w 142"/>
                <a:gd name="T19" fmla="*/ 34 h 86"/>
                <a:gd name="T20" fmla="*/ 0 w 142"/>
                <a:gd name="T21" fmla="*/ 23 h 86"/>
                <a:gd name="T22" fmla="*/ 0 w 142"/>
                <a:gd name="T23" fmla="*/ 8 h 86"/>
                <a:gd name="T24" fmla="*/ 3 w 142"/>
                <a:gd name="T25" fmla="*/ 0 h 86"/>
                <a:gd name="T26" fmla="*/ 9 w 142"/>
                <a:gd name="T27" fmla="*/ 8 h 86"/>
                <a:gd name="T28" fmla="*/ 24 w 142"/>
                <a:gd name="T29" fmla="*/ 8 h 86"/>
                <a:gd name="T30" fmla="*/ 33 w 142"/>
                <a:gd name="T31" fmla="*/ 0 h 8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42"/>
                <a:gd name="T49" fmla="*/ 0 h 86"/>
                <a:gd name="T50" fmla="*/ 142 w 142"/>
                <a:gd name="T51" fmla="*/ 86 h 8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42" h="86">
                  <a:moveTo>
                    <a:pt x="98" y="0"/>
                  </a:moveTo>
                  <a:lnTo>
                    <a:pt x="142" y="15"/>
                  </a:lnTo>
                  <a:lnTo>
                    <a:pt x="125" y="27"/>
                  </a:lnTo>
                  <a:lnTo>
                    <a:pt x="113" y="38"/>
                  </a:lnTo>
                  <a:lnTo>
                    <a:pt x="125" y="69"/>
                  </a:lnTo>
                  <a:lnTo>
                    <a:pt x="82" y="69"/>
                  </a:lnTo>
                  <a:lnTo>
                    <a:pt x="71" y="86"/>
                  </a:lnTo>
                  <a:lnTo>
                    <a:pt x="42" y="69"/>
                  </a:lnTo>
                  <a:lnTo>
                    <a:pt x="11" y="86"/>
                  </a:lnTo>
                  <a:lnTo>
                    <a:pt x="0" y="54"/>
                  </a:lnTo>
                  <a:lnTo>
                    <a:pt x="0" y="38"/>
                  </a:lnTo>
                  <a:lnTo>
                    <a:pt x="0" y="15"/>
                  </a:lnTo>
                  <a:lnTo>
                    <a:pt x="11" y="0"/>
                  </a:lnTo>
                  <a:lnTo>
                    <a:pt x="27" y="15"/>
                  </a:lnTo>
                  <a:lnTo>
                    <a:pt x="71" y="15"/>
                  </a:lnTo>
                  <a:lnTo>
                    <a:pt x="98" y="0"/>
                  </a:lnTo>
                  <a:close/>
                </a:path>
              </a:pathLst>
            </a:custGeom>
            <a:solidFill>
              <a:srgbClr val="FFCC99">
                <a:alpha val="70195"/>
              </a:srgbClr>
            </a:solidFill>
            <a:ln w="0">
              <a:solidFill>
                <a:schemeClr val="tx1"/>
              </a:solidFill>
              <a:round/>
              <a:headEnd/>
              <a:tailEnd/>
            </a:ln>
          </p:spPr>
          <p:txBody>
            <a:bodyPr/>
            <a:lstStyle/>
            <a:p>
              <a:endParaRPr lang="it-IT"/>
            </a:p>
          </p:txBody>
        </p:sp>
        <p:sp>
          <p:nvSpPr>
            <p:cNvPr id="9321" name="Freeform 76"/>
            <p:cNvSpPr>
              <a:spLocks/>
            </p:cNvSpPr>
            <p:nvPr/>
          </p:nvSpPr>
          <p:spPr bwMode="auto">
            <a:xfrm>
              <a:off x="3325" y="1563"/>
              <a:ext cx="110" cy="108"/>
            </a:xfrm>
            <a:custGeom>
              <a:avLst/>
              <a:gdLst>
                <a:gd name="T0" fmla="*/ 43 w 126"/>
                <a:gd name="T1" fmla="*/ 0 h 115"/>
                <a:gd name="T2" fmla="*/ 43 w 126"/>
                <a:gd name="T3" fmla="*/ 17 h 115"/>
                <a:gd name="T4" fmla="*/ 38 w 126"/>
                <a:gd name="T5" fmla="*/ 17 h 115"/>
                <a:gd name="T6" fmla="*/ 29 w 126"/>
                <a:gd name="T7" fmla="*/ 8 h 115"/>
                <a:gd name="T8" fmla="*/ 24 w 126"/>
                <a:gd name="T9" fmla="*/ 17 h 115"/>
                <a:gd name="T10" fmla="*/ 24 w 126"/>
                <a:gd name="T11" fmla="*/ 25 h 115"/>
                <a:gd name="T12" fmla="*/ 18 w 126"/>
                <a:gd name="T13" fmla="*/ 17 h 115"/>
                <a:gd name="T14" fmla="*/ 18 w 126"/>
                <a:gd name="T15" fmla="*/ 25 h 115"/>
                <a:gd name="T16" fmla="*/ 24 w 126"/>
                <a:gd name="T17" fmla="*/ 40 h 115"/>
                <a:gd name="T18" fmla="*/ 33 w 126"/>
                <a:gd name="T19" fmla="*/ 59 h 115"/>
                <a:gd name="T20" fmla="*/ 29 w 126"/>
                <a:gd name="T21" fmla="*/ 59 h 115"/>
                <a:gd name="T22" fmla="*/ 29 w 126"/>
                <a:gd name="T23" fmla="*/ 69 h 115"/>
                <a:gd name="T24" fmla="*/ 18 w 126"/>
                <a:gd name="T25" fmla="*/ 50 h 115"/>
                <a:gd name="T26" fmla="*/ 9 w 126"/>
                <a:gd name="T27" fmla="*/ 50 h 115"/>
                <a:gd name="T28" fmla="*/ 0 w 126"/>
                <a:gd name="T29" fmla="*/ 33 h 115"/>
                <a:gd name="T30" fmla="*/ 5 w 126"/>
                <a:gd name="T31" fmla="*/ 17 h 115"/>
                <a:gd name="T32" fmla="*/ 18 w 126"/>
                <a:gd name="T33" fmla="*/ 8 h 115"/>
                <a:gd name="T34" fmla="*/ 29 w 126"/>
                <a:gd name="T35" fmla="*/ 0 h 115"/>
                <a:gd name="T36" fmla="*/ 38 w 126"/>
                <a:gd name="T37" fmla="*/ 8 h 115"/>
                <a:gd name="T38" fmla="*/ 43 w 126"/>
                <a:gd name="T39" fmla="*/ 0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15"/>
                <a:gd name="T62" fmla="*/ 126 w 126"/>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15">
                  <a:moveTo>
                    <a:pt x="126" y="0"/>
                  </a:moveTo>
                  <a:lnTo>
                    <a:pt x="126" y="27"/>
                  </a:lnTo>
                  <a:lnTo>
                    <a:pt x="113" y="27"/>
                  </a:lnTo>
                  <a:lnTo>
                    <a:pt x="86" y="15"/>
                  </a:lnTo>
                  <a:lnTo>
                    <a:pt x="71" y="27"/>
                  </a:lnTo>
                  <a:lnTo>
                    <a:pt x="71" y="42"/>
                  </a:lnTo>
                  <a:lnTo>
                    <a:pt x="54" y="27"/>
                  </a:lnTo>
                  <a:lnTo>
                    <a:pt x="54" y="42"/>
                  </a:lnTo>
                  <a:lnTo>
                    <a:pt x="71" y="67"/>
                  </a:lnTo>
                  <a:lnTo>
                    <a:pt x="98" y="98"/>
                  </a:lnTo>
                  <a:lnTo>
                    <a:pt x="86" y="98"/>
                  </a:lnTo>
                  <a:lnTo>
                    <a:pt x="86" y="115"/>
                  </a:lnTo>
                  <a:lnTo>
                    <a:pt x="54" y="82"/>
                  </a:lnTo>
                  <a:lnTo>
                    <a:pt x="27" y="82"/>
                  </a:lnTo>
                  <a:lnTo>
                    <a:pt x="0" y="54"/>
                  </a:lnTo>
                  <a:lnTo>
                    <a:pt x="15" y="27"/>
                  </a:lnTo>
                  <a:lnTo>
                    <a:pt x="54" y="15"/>
                  </a:lnTo>
                  <a:lnTo>
                    <a:pt x="86" y="0"/>
                  </a:lnTo>
                  <a:lnTo>
                    <a:pt x="113" y="15"/>
                  </a:lnTo>
                  <a:lnTo>
                    <a:pt x="126" y="0"/>
                  </a:lnTo>
                  <a:close/>
                </a:path>
              </a:pathLst>
            </a:custGeom>
            <a:solidFill>
              <a:srgbClr val="FFCC99">
                <a:alpha val="70195"/>
              </a:srgbClr>
            </a:solidFill>
            <a:ln w="0">
              <a:solidFill>
                <a:schemeClr val="tx1"/>
              </a:solidFill>
              <a:round/>
              <a:headEnd/>
              <a:tailEnd/>
            </a:ln>
          </p:spPr>
          <p:txBody>
            <a:bodyPr/>
            <a:lstStyle/>
            <a:p>
              <a:endParaRPr lang="it-IT"/>
            </a:p>
          </p:txBody>
        </p:sp>
        <p:sp>
          <p:nvSpPr>
            <p:cNvPr id="9322" name="Freeform 77"/>
            <p:cNvSpPr>
              <a:spLocks/>
            </p:cNvSpPr>
            <p:nvPr/>
          </p:nvSpPr>
          <p:spPr bwMode="auto">
            <a:xfrm>
              <a:off x="3314" y="1404"/>
              <a:ext cx="185" cy="108"/>
            </a:xfrm>
            <a:custGeom>
              <a:avLst/>
              <a:gdLst>
                <a:gd name="T0" fmla="*/ 64 w 211"/>
                <a:gd name="T1" fmla="*/ 40 h 115"/>
                <a:gd name="T2" fmla="*/ 60 w 211"/>
                <a:gd name="T3" fmla="*/ 17 h 115"/>
                <a:gd name="T4" fmla="*/ 48 w 211"/>
                <a:gd name="T5" fmla="*/ 0 h 115"/>
                <a:gd name="T6" fmla="*/ 34 w 211"/>
                <a:gd name="T7" fmla="*/ 8 h 115"/>
                <a:gd name="T8" fmla="*/ 19 w 211"/>
                <a:gd name="T9" fmla="*/ 0 h 115"/>
                <a:gd name="T10" fmla="*/ 14 w 211"/>
                <a:gd name="T11" fmla="*/ 8 h 115"/>
                <a:gd name="T12" fmla="*/ 10 w 211"/>
                <a:gd name="T13" fmla="*/ 25 h 115"/>
                <a:gd name="T14" fmla="*/ 4 w 211"/>
                <a:gd name="T15" fmla="*/ 33 h 115"/>
                <a:gd name="T16" fmla="*/ 0 w 211"/>
                <a:gd name="T17" fmla="*/ 33 h 115"/>
                <a:gd name="T18" fmla="*/ 14 w 211"/>
                <a:gd name="T19" fmla="*/ 52 h 115"/>
                <a:gd name="T20" fmla="*/ 19 w 211"/>
                <a:gd name="T21" fmla="*/ 52 h 115"/>
                <a:gd name="T22" fmla="*/ 24 w 211"/>
                <a:gd name="T23" fmla="*/ 59 h 115"/>
                <a:gd name="T24" fmla="*/ 29 w 211"/>
                <a:gd name="T25" fmla="*/ 69 h 115"/>
                <a:gd name="T26" fmla="*/ 45 w 211"/>
                <a:gd name="T27" fmla="*/ 69 h 115"/>
                <a:gd name="T28" fmla="*/ 53 w 211"/>
                <a:gd name="T29" fmla="*/ 59 h 115"/>
                <a:gd name="T30" fmla="*/ 69 w 211"/>
                <a:gd name="T31" fmla="*/ 69 h 115"/>
                <a:gd name="T32" fmla="*/ 64 w 211"/>
                <a:gd name="T33" fmla="*/ 59 h 115"/>
                <a:gd name="T34" fmla="*/ 74 w 211"/>
                <a:gd name="T35" fmla="*/ 52 h 115"/>
                <a:gd name="T36" fmla="*/ 74 w 211"/>
                <a:gd name="T37" fmla="*/ 40 h 115"/>
                <a:gd name="T38" fmla="*/ 64 w 211"/>
                <a:gd name="T39" fmla="*/ 40 h 115"/>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211"/>
                <a:gd name="T61" fmla="*/ 0 h 115"/>
                <a:gd name="T62" fmla="*/ 211 w 211"/>
                <a:gd name="T63" fmla="*/ 115 h 115"/>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211" h="115">
                  <a:moveTo>
                    <a:pt x="183" y="67"/>
                  </a:moveTo>
                  <a:lnTo>
                    <a:pt x="171" y="27"/>
                  </a:lnTo>
                  <a:lnTo>
                    <a:pt x="138" y="0"/>
                  </a:lnTo>
                  <a:lnTo>
                    <a:pt x="98" y="15"/>
                  </a:lnTo>
                  <a:lnTo>
                    <a:pt x="56" y="0"/>
                  </a:lnTo>
                  <a:lnTo>
                    <a:pt x="39" y="15"/>
                  </a:lnTo>
                  <a:lnTo>
                    <a:pt x="27" y="42"/>
                  </a:lnTo>
                  <a:lnTo>
                    <a:pt x="12" y="54"/>
                  </a:lnTo>
                  <a:lnTo>
                    <a:pt x="0" y="54"/>
                  </a:lnTo>
                  <a:lnTo>
                    <a:pt x="39" y="86"/>
                  </a:lnTo>
                  <a:lnTo>
                    <a:pt x="56" y="86"/>
                  </a:lnTo>
                  <a:lnTo>
                    <a:pt x="67" y="98"/>
                  </a:lnTo>
                  <a:lnTo>
                    <a:pt x="83" y="115"/>
                  </a:lnTo>
                  <a:lnTo>
                    <a:pt x="127" y="115"/>
                  </a:lnTo>
                  <a:lnTo>
                    <a:pt x="154" y="98"/>
                  </a:lnTo>
                  <a:lnTo>
                    <a:pt x="198" y="115"/>
                  </a:lnTo>
                  <a:lnTo>
                    <a:pt x="183" y="98"/>
                  </a:lnTo>
                  <a:lnTo>
                    <a:pt x="211" y="86"/>
                  </a:lnTo>
                  <a:lnTo>
                    <a:pt x="211" y="67"/>
                  </a:lnTo>
                  <a:lnTo>
                    <a:pt x="183" y="67"/>
                  </a:lnTo>
                  <a:close/>
                </a:path>
              </a:pathLst>
            </a:custGeom>
            <a:solidFill>
              <a:srgbClr val="FFCC99">
                <a:alpha val="70195"/>
              </a:srgbClr>
            </a:solidFill>
            <a:ln w="0">
              <a:solidFill>
                <a:schemeClr val="tx1"/>
              </a:solidFill>
              <a:round/>
              <a:headEnd/>
              <a:tailEnd/>
            </a:ln>
          </p:spPr>
          <p:txBody>
            <a:bodyPr/>
            <a:lstStyle/>
            <a:p>
              <a:endParaRPr lang="it-IT"/>
            </a:p>
          </p:txBody>
        </p:sp>
        <p:sp>
          <p:nvSpPr>
            <p:cNvPr id="9323" name="Freeform 78"/>
            <p:cNvSpPr>
              <a:spLocks/>
            </p:cNvSpPr>
            <p:nvPr/>
          </p:nvSpPr>
          <p:spPr bwMode="auto">
            <a:xfrm>
              <a:off x="3199" y="1428"/>
              <a:ext cx="53" cy="43"/>
            </a:xfrm>
            <a:custGeom>
              <a:avLst/>
              <a:gdLst>
                <a:gd name="T0" fmla="*/ 0 w 59"/>
                <a:gd name="T1" fmla="*/ 27 h 46"/>
                <a:gd name="T2" fmla="*/ 4 w 59"/>
                <a:gd name="T3" fmla="*/ 19 h 46"/>
                <a:gd name="T4" fmla="*/ 12 w 59"/>
                <a:gd name="T5" fmla="*/ 27 h 46"/>
                <a:gd name="T6" fmla="*/ 12 w 59"/>
                <a:gd name="T7" fmla="*/ 19 h 46"/>
                <a:gd name="T8" fmla="*/ 25 w 59"/>
                <a:gd name="T9" fmla="*/ 9 h 46"/>
                <a:gd name="T10" fmla="*/ 18 w 59"/>
                <a:gd name="T11" fmla="*/ 0 h 46"/>
                <a:gd name="T12" fmla="*/ 0 w 59"/>
                <a:gd name="T13" fmla="*/ 9 h 46"/>
                <a:gd name="T14" fmla="*/ 0 w 59"/>
                <a:gd name="T15" fmla="*/ 19 h 46"/>
                <a:gd name="T16" fmla="*/ 0 w 59"/>
                <a:gd name="T17" fmla="*/ 27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46"/>
                <a:gd name="T29" fmla="*/ 59 w 59"/>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46">
                  <a:moveTo>
                    <a:pt x="0" y="46"/>
                  </a:moveTo>
                  <a:lnTo>
                    <a:pt x="11" y="31"/>
                  </a:lnTo>
                  <a:lnTo>
                    <a:pt x="27" y="46"/>
                  </a:lnTo>
                  <a:lnTo>
                    <a:pt x="27" y="31"/>
                  </a:lnTo>
                  <a:lnTo>
                    <a:pt x="59" y="17"/>
                  </a:lnTo>
                  <a:lnTo>
                    <a:pt x="42" y="0"/>
                  </a:lnTo>
                  <a:lnTo>
                    <a:pt x="0" y="17"/>
                  </a:lnTo>
                  <a:lnTo>
                    <a:pt x="0" y="31"/>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24" name="Freeform 79"/>
            <p:cNvSpPr>
              <a:spLocks/>
            </p:cNvSpPr>
            <p:nvPr/>
          </p:nvSpPr>
          <p:spPr bwMode="auto">
            <a:xfrm>
              <a:off x="3199" y="1445"/>
              <a:ext cx="98" cy="88"/>
            </a:xfrm>
            <a:custGeom>
              <a:avLst/>
              <a:gdLst>
                <a:gd name="T0" fmla="*/ 36 w 111"/>
                <a:gd name="T1" fmla="*/ 7 h 94"/>
                <a:gd name="T2" fmla="*/ 41 w 111"/>
                <a:gd name="T3" fmla="*/ 15 h 94"/>
                <a:gd name="T4" fmla="*/ 41 w 111"/>
                <a:gd name="T5" fmla="*/ 25 h 94"/>
                <a:gd name="T6" fmla="*/ 36 w 111"/>
                <a:gd name="T7" fmla="*/ 25 h 94"/>
                <a:gd name="T8" fmla="*/ 22 w 111"/>
                <a:gd name="T9" fmla="*/ 15 h 94"/>
                <a:gd name="T10" fmla="*/ 16 w 111"/>
                <a:gd name="T11" fmla="*/ 25 h 94"/>
                <a:gd name="T12" fmla="*/ 22 w 111"/>
                <a:gd name="T13" fmla="*/ 33 h 94"/>
                <a:gd name="T14" fmla="*/ 36 w 111"/>
                <a:gd name="T15" fmla="*/ 55 h 94"/>
                <a:gd name="T16" fmla="*/ 10 w 111"/>
                <a:gd name="T17" fmla="*/ 41 h 94"/>
                <a:gd name="T18" fmla="*/ 10 w 111"/>
                <a:gd name="T19" fmla="*/ 25 h 94"/>
                <a:gd name="T20" fmla="*/ 4 w 111"/>
                <a:gd name="T21" fmla="*/ 15 h 94"/>
                <a:gd name="T22" fmla="*/ 0 w 111"/>
                <a:gd name="T23" fmla="*/ 25 h 94"/>
                <a:gd name="T24" fmla="*/ 0 w 111"/>
                <a:gd name="T25" fmla="*/ 15 h 94"/>
                <a:gd name="T26" fmla="*/ 4 w 111"/>
                <a:gd name="T27" fmla="*/ 7 h 94"/>
                <a:gd name="T28" fmla="*/ 10 w 111"/>
                <a:gd name="T29" fmla="*/ 15 h 94"/>
                <a:gd name="T30" fmla="*/ 10 w 111"/>
                <a:gd name="T31" fmla="*/ 7 h 94"/>
                <a:gd name="T32" fmla="*/ 22 w 111"/>
                <a:gd name="T33" fmla="*/ 0 h 94"/>
                <a:gd name="T34" fmla="*/ 30 w 111"/>
                <a:gd name="T35" fmla="*/ 7 h 94"/>
                <a:gd name="T36" fmla="*/ 36 w 111"/>
                <a:gd name="T37" fmla="*/ 7 h 94"/>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1"/>
                <a:gd name="T58" fmla="*/ 0 h 94"/>
                <a:gd name="T59" fmla="*/ 111 w 111"/>
                <a:gd name="T60" fmla="*/ 94 h 94"/>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1" h="94">
                  <a:moveTo>
                    <a:pt x="98" y="12"/>
                  </a:moveTo>
                  <a:lnTo>
                    <a:pt x="111" y="23"/>
                  </a:lnTo>
                  <a:lnTo>
                    <a:pt x="111" y="42"/>
                  </a:lnTo>
                  <a:lnTo>
                    <a:pt x="98" y="42"/>
                  </a:lnTo>
                  <a:lnTo>
                    <a:pt x="59" y="23"/>
                  </a:lnTo>
                  <a:lnTo>
                    <a:pt x="42" y="42"/>
                  </a:lnTo>
                  <a:lnTo>
                    <a:pt x="59" y="54"/>
                  </a:lnTo>
                  <a:lnTo>
                    <a:pt x="98" y="94"/>
                  </a:lnTo>
                  <a:lnTo>
                    <a:pt x="27" y="69"/>
                  </a:lnTo>
                  <a:lnTo>
                    <a:pt x="27" y="42"/>
                  </a:lnTo>
                  <a:lnTo>
                    <a:pt x="11" y="23"/>
                  </a:lnTo>
                  <a:lnTo>
                    <a:pt x="0" y="42"/>
                  </a:lnTo>
                  <a:lnTo>
                    <a:pt x="0" y="23"/>
                  </a:lnTo>
                  <a:lnTo>
                    <a:pt x="11" y="12"/>
                  </a:lnTo>
                  <a:lnTo>
                    <a:pt x="27" y="23"/>
                  </a:lnTo>
                  <a:lnTo>
                    <a:pt x="27" y="12"/>
                  </a:lnTo>
                  <a:lnTo>
                    <a:pt x="59" y="0"/>
                  </a:lnTo>
                  <a:lnTo>
                    <a:pt x="82" y="12"/>
                  </a:lnTo>
                  <a:lnTo>
                    <a:pt x="98" y="12"/>
                  </a:lnTo>
                  <a:close/>
                </a:path>
              </a:pathLst>
            </a:custGeom>
            <a:solidFill>
              <a:srgbClr val="FFCC99">
                <a:alpha val="70195"/>
              </a:srgbClr>
            </a:solidFill>
            <a:ln w="0">
              <a:solidFill>
                <a:schemeClr val="tx1"/>
              </a:solidFill>
              <a:round/>
              <a:headEnd/>
              <a:tailEnd/>
            </a:ln>
          </p:spPr>
          <p:txBody>
            <a:bodyPr/>
            <a:lstStyle/>
            <a:p>
              <a:endParaRPr lang="it-IT"/>
            </a:p>
          </p:txBody>
        </p:sp>
        <p:sp>
          <p:nvSpPr>
            <p:cNvPr id="9325" name="Freeform 80"/>
            <p:cNvSpPr>
              <a:spLocks/>
            </p:cNvSpPr>
            <p:nvPr/>
          </p:nvSpPr>
          <p:spPr bwMode="auto">
            <a:xfrm>
              <a:off x="3286" y="1512"/>
              <a:ext cx="41" cy="51"/>
            </a:xfrm>
            <a:custGeom>
              <a:avLst/>
              <a:gdLst>
                <a:gd name="T0" fmla="*/ 0 w 46"/>
                <a:gd name="T1" fmla="*/ 11 h 56"/>
                <a:gd name="T2" fmla="*/ 0 w 46"/>
                <a:gd name="T3" fmla="*/ 5 h 56"/>
                <a:gd name="T4" fmla="*/ 4 w 46"/>
                <a:gd name="T5" fmla="*/ 0 h 56"/>
                <a:gd name="T6" fmla="*/ 19 w 46"/>
                <a:gd name="T7" fmla="*/ 11 h 56"/>
                <a:gd name="T8" fmla="*/ 13 w 46"/>
                <a:gd name="T9" fmla="*/ 11 h 56"/>
                <a:gd name="T10" fmla="*/ 13 w 46"/>
                <a:gd name="T11" fmla="*/ 26 h 56"/>
                <a:gd name="T12" fmla="*/ 0 w 46"/>
                <a:gd name="T13" fmla="*/ 11 h 56"/>
                <a:gd name="T14" fmla="*/ 0 60000 65536"/>
                <a:gd name="T15" fmla="*/ 0 60000 65536"/>
                <a:gd name="T16" fmla="*/ 0 60000 65536"/>
                <a:gd name="T17" fmla="*/ 0 60000 65536"/>
                <a:gd name="T18" fmla="*/ 0 60000 65536"/>
                <a:gd name="T19" fmla="*/ 0 60000 65536"/>
                <a:gd name="T20" fmla="*/ 0 60000 65536"/>
                <a:gd name="T21" fmla="*/ 0 w 46"/>
                <a:gd name="T22" fmla="*/ 0 h 56"/>
                <a:gd name="T23" fmla="*/ 46 w 46"/>
                <a:gd name="T24" fmla="*/ 56 h 5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6">
                  <a:moveTo>
                    <a:pt x="0" y="23"/>
                  </a:moveTo>
                  <a:lnTo>
                    <a:pt x="0" y="12"/>
                  </a:lnTo>
                  <a:lnTo>
                    <a:pt x="11" y="0"/>
                  </a:lnTo>
                  <a:lnTo>
                    <a:pt x="46" y="23"/>
                  </a:lnTo>
                  <a:lnTo>
                    <a:pt x="32" y="23"/>
                  </a:lnTo>
                  <a:lnTo>
                    <a:pt x="32" y="56"/>
                  </a:lnTo>
                  <a:lnTo>
                    <a:pt x="0" y="23"/>
                  </a:lnTo>
                  <a:close/>
                </a:path>
              </a:pathLst>
            </a:custGeom>
            <a:solidFill>
              <a:srgbClr val="FFCC99">
                <a:alpha val="70195"/>
              </a:srgbClr>
            </a:solidFill>
            <a:ln w="0">
              <a:solidFill>
                <a:schemeClr val="tx1"/>
              </a:solidFill>
              <a:round/>
              <a:headEnd/>
              <a:tailEnd/>
            </a:ln>
          </p:spPr>
          <p:txBody>
            <a:bodyPr/>
            <a:lstStyle/>
            <a:p>
              <a:endParaRPr lang="it-IT"/>
            </a:p>
          </p:txBody>
        </p:sp>
        <p:sp>
          <p:nvSpPr>
            <p:cNvPr id="9326" name="Freeform 81"/>
            <p:cNvSpPr>
              <a:spLocks/>
            </p:cNvSpPr>
            <p:nvPr/>
          </p:nvSpPr>
          <p:spPr bwMode="auto">
            <a:xfrm>
              <a:off x="3325" y="1550"/>
              <a:ext cx="49" cy="43"/>
            </a:xfrm>
            <a:custGeom>
              <a:avLst/>
              <a:gdLst>
                <a:gd name="T0" fmla="*/ 22 w 55"/>
                <a:gd name="T1" fmla="*/ 19 h 46"/>
                <a:gd name="T2" fmla="*/ 6 w 55"/>
                <a:gd name="T3" fmla="*/ 27 h 46"/>
                <a:gd name="T4" fmla="*/ 0 w 55"/>
                <a:gd name="T5" fmla="*/ 7 h 46"/>
                <a:gd name="T6" fmla="*/ 11 w 55"/>
                <a:gd name="T7" fmla="*/ 0 h 46"/>
                <a:gd name="T8" fmla="*/ 16 w 55"/>
                <a:gd name="T9" fmla="*/ 0 h 46"/>
                <a:gd name="T10" fmla="*/ 22 w 55"/>
                <a:gd name="T11" fmla="*/ 19 h 46"/>
                <a:gd name="T12" fmla="*/ 0 60000 65536"/>
                <a:gd name="T13" fmla="*/ 0 60000 65536"/>
                <a:gd name="T14" fmla="*/ 0 60000 65536"/>
                <a:gd name="T15" fmla="*/ 0 60000 65536"/>
                <a:gd name="T16" fmla="*/ 0 60000 65536"/>
                <a:gd name="T17" fmla="*/ 0 60000 65536"/>
                <a:gd name="T18" fmla="*/ 0 w 55"/>
                <a:gd name="T19" fmla="*/ 0 h 46"/>
                <a:gd name="T20" fmla="*/ 55 w 55"/>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55" h="46">
                  <a:moveTo>
                    <a:pt x="55" y="32"/>
                  </a:moveTo>
                  <a:lnTo>
                    <a:pt x="15" y="46"/>
                  </a:lnTo>
                  <a:lnTo>
                    <a:pt x="0" y="15"/>
                  </a:lnTo>
                  <a:lnTo>
                    <a:pt x="27" y="0"/>
                  </a:lnTo>
                  <a:lnTo>
                    <a:pt x="42" y="0"/>
                  </a:lnTo>
                  <a:lnTo>
                    <a:pt x="55" y="32"/>
                  </a:lnTo>
                  <a:close/>
                </a:path>
              </a:pathLst>
            </a:custGeom>
            <a:solidFill>
              <a:srgbClr val="FFCC99">
                <a:alpha val="70195"/>
              </a:srgbClr>
            </a:solidFill>
            <a:ln w="0">
              <a:solidFill>
                <a:schemeClr val="tx1"/>
              </a:solidFill>
              <a:round/>
              <a:headEnd/>
              <a:tailEnd/>
            </a:ln>
          </p:spPr>
          <p:txBody>
            <a:bodyPr/>
            <a:lstStyle/>
            <a:p>
              <a:endParaRPr lang="it-IT"/>
            </a:p>
          </p:txBody>
        </p:sp>
        <p:sp>
          <p:nvSpPr>
            <p:cNvPr id="9327" name="Freeform 82"/>
            <p:cNvSpPr>
              <a:spLocks/>
            </p:cNvSpPr>
            <p:nvPr/>
          </p:nvSpPr>
          <p:spPr bwMode="auto">
            <a:xfrm>
              <a:off x="3199" y="1245"/>
              <a:ext cx="187" cy="127"/>
            </a:xfrm>
            <a:custGeom>
              <a:avLst/>
              <a:gdLst>
                <a:gd name="T0" fmla="*/ 64 w 215"/>
                <a:gd name="T1" fmla="*/ 55 h 134"/>
                <a:gd name="T2" fmla="*/ 71 w 215"/>
                <a:gd name="T3" fmla="*/ 71 h 134"/>
                <a:gd name="T4" fmla="*/ 56 w 215"/>
                <a:gd name="T5" fmla="*/ 87 h 134"/>
                <a:gd name="T6" fmla="*/ 51 w 215"/>
                <a:gd name="T7" fmla="*/ 87 h 134"/>
                <a:gd name="T8" fmla="*/ 43 w 215"/>
                <a:gd name="T9" fmla="*/ 87 h 134"/>
                <a:gd name="T10" fmla="*/ 23 w 215"/>
                <a:gd name="T11" fmla="*/ 71 h 134"/>
                <a:gd name="T12" fmla="*/ 19 w 215"/>
                <a:gd name="T13" fmla="*/ 71 h 134"/>
                <a:gd name="T14" fmla="*/ 14 w 215"/>
                <a:gd name="T15" fmla="*/ 61 h 134"/>
                <a:gd name="T16" fmla="*/ 3 w 215"/>
                <a:gd name="T17" fmla="*/ 61 h 134"/>
                <a:gd name="T18" fmla="*/ 0 w 215"/>
                <a:gd name="T19" fmla="*/ 15 h 134"/>
                <a:gd name="T20" fmla="*/ 27 w 215"/>
                <a:gd name="T21" fmla="*/ 0 h 134"/>
                <a:gd name="T22" fmla="*/ 32 w 215"/>
                <a:gd name="T23" fmla="*/ 9 h 134"/>
                <a:gd name="T24" fmla="*/ 37 w 215"/>
                <a:gd name="T25" fmla="*/ 0 h 134"/>
                <a:gd name="T26" fmla="*/ 56 w 215"/>
                <a:gd name="T27" fmla="*/ 9 h 134"/>
                <a:gd name="T28" fmla="*/ 61 w 215"/>
                <a:gd name="T29" fmla="*/ 9 h 134"/>
                <a:gd name="T30" fmla="*/ 64 w 215"/>
                <a:gd name="T31" fmla="*/ 25 h 134"/>
                <a:gd name="T32" fmla="*/ 61 w 215"/>
                <a:gd name="T33" fmla="*/ 46 h 134"/>
                <a:gd name="T34" fmla="*/ 64 w 215"/>
                <a:gd name="T35" fmla="*/ 55 h 134"/>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15"/>
                <a:gd name="T55" fmla="*/ 0 h 134"/>
                <a:gd name="T56" fmla="*/ 215 w 215"/>
                <a:gd name="T57" fmla="*/ 134 h 134"/>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15" h="134">
                  <a:moveTo>
                    <a:pt x="198" y="83"/>
                  </a:moveTo>
                  <a:lnTo>
                    <a:pt x="215" y="109"/>
                  </a:lnTo>
                  <a:lnTo>
                    <a:pt x="171" y="134"/>
                  </a:lnTo>
                  <a:lnTo>
                    <a:pt x="157" y="134"/>
                  </a:lnTo>
                  <a:lnTo>
                    <a:pt x="130" y="134"/>
                  </a:lnTo>
                  <a:lnTo>
                    <a:pt x="71" y="109"/>
                  </a:lnTo>
                  <a:lnTo>
                    <a:pt x="59" y="109"/>
                  </a:lnTo>
                  <a:lnTo>
                    <a:pt x="42" y="94"/>
                  </a:lnTo>
                  <a:lnTo>
                    <a:pt x="11" y="94"/>
                  </a:lnTo>
                  <a:lnTo>
                    <a:pt x="0" y="23"/>
                  </a:lnTo>
                  <a:lnTo>
                    <a:pt x="82" y="0"/>
                  </a:lnTo>
                  <a:lnTo>
                    <a:pt x="98" y="12"/>
                  </a:lnTo>
                  <a:lnTo>
                    <a:pt x="111" y="0"/>
                  </a:lnTo>
                  <a:lnTo>
                    <a:pt x="171" y="12"/>
                  </a:lnTo>
                  <a:lnTo>
                    <a:pt x="186" y="12"/>
                  </a:lnTo>
                  <a:lnTo>
                    <a:pt x="198" y="38"/>
                  </a:lnTo>
                  <a:lnTo>
                    <a:pt x="186" y="71"/>
                  </a:lnTo>
                  <a:lnTo>
                    <a:pt x="198" y="83"/>
                  </a:lnTo>
                  <a:close/>
                </a:path>
              </a:pathLst>
            </a:custGeom>
            <a:solidFill>
              <a:srgbClr val="FFCC99">
                <a:alpha val="70195"/>
              </a:srgbClr>
            </a:solidFill>
            <a:ln w="0">
              <a:solidFill>
                <a:schemeClr val="tx1"/>
              </a:solidFill>
              <a:round/>
              <a:headEnd/>
              <a:tailEnd/>
            </a:ln>
          </p:spPr>
          <p:txBody>
            <a:bodyPr/>
            <a:lstStyle/>
            <a:p>
              <a:endParaRPr lang="it-IT"/>
            </a:p>
          </p:txBody>
        </p:sp>
        <p:sp>
          <p:nvSpPr>
            <p:cNvPr id="9328" name="Freeform 83"/>
            <p:cNvSpPr>
              <a:spLocks/>
            </p:cNvSpPr>
            <p:nvPr/>
          </p:nvSpPr>
          <p:spPr bwMode="auto">
            <a:xfrm>
              <a:off x="3060" y="1245"/>
              <a:ext cx="150" cy="172"/>
            </a:xfrm>
            <a:custGeom>
              <a:avLst/>
              <a:gdLst>
                <a:gd name="T0" fmla="*/ 35 w 171"/>
                <a:gd name="T1" fmla="*/ 9 h 182"/>
                <a:gd name="T2" fmla="*/ 35 w 171"/>
                <a:gd name="T3" fmla="*/ 15 h 182"/>
                <a:gd name="T4" fmla="*/ 50 w 171"/>
                <a:gd name="T5" fmla="*/ 0 h 182"/>
                <a:gd name="T6" fmla="*/ 55 w 171"/>
                <a:gd name="T7" fmla="*/ 9 h 182"/>
                <a:gd name="T8" fmla="*/ 50 w 171"/>
                <a:gd name="T9" fmla="*/ 9 h 182"/>
                <a:gd name="T10" fmla="*/ 55 w 171"/>
                <a:gd name="T11" fmla="*/ 15 h 182"/>
                <a:gd name="T12" fmla="*/ 60 w 171"/>
                <a:gd name="T13" fmla="*/ 60 h 182"/>
                <a:gd name="T14" fmla="*/ 60 w 171"/>
                <a:gd name="T15" fmla="*/ 53 h 182"/>
                <a:gd name="T16" fmla="*/ 41 w 171"/>
                <a:gd name="T17" fmla="*/ 69 h 182"/>
                <a:gd name="T18" fmla="*/ 46 w 171"/>
                <a:gd name="T19" fmla="*/ 78 h 182"/>
                <a:gd name="T20" fmla="*/ 55 w 171"/>
                <a:gd name="T21" fmla="*/ 98 h 182"/>
                <a:gd name="T22" fmla="*/ 46 w 171"/>
                <a:gd name="T23" fmla="*/ 105 h 182"/>
                <a:gd name="T24" fmla="*/ 50 w 171"/>
                <a:gd name="T25" fmla="*/ 116 h 182"/>
                <a:gd name="T26" fmla="*/ 25 w 171"/>
                <a:gd name="T27" fmla="*/ 116 h 182"/>
                <a:gd name="T28" fmla="*/ 11 w 171"/>
                <a:gd name="T29" fmla="*/ 116 h 182"/>
                <a:gd name="T30" fmla="*/ 11 w 171"/>
                <a:gd name="T31" fmla="*/ 98 h 182"/>
                <a:gd name="T32" fmla="*/ 0 w 171"/>
                <a:gd name="T33" fmla="*/ 78 h 182"/>
                <a:gd name="T34" fmla="*/ 0 w 171"/>
                <a:gd name="T35" fmla="*/ 69 h 182"/>
                <a:gd name="T36" fmla="*/ 0 w 171"/>
                <a:gd name="T37" fmla="*/ 60 h 182"/>
                <a:gd name="T38" fmla="*/ 0 w 171"/>
                <a:gd name="T39" fmla="*/ 45 h 182"/>
                <a:gd name="T40" fmla="*/ 8 w 171"/>
                <a:gd name="T41" fmla="*/ 32 h 182"/>
                <a:gd name="T42" fmla="*/ 11 w 171"/>
                <a:gd name="T43" fmla="*/ 15 h 182"/>
                <a:gd name="T44" fmla="*/ 15 w 171"/>
                <a:gd name="T45" fmla="*/ 15 h 182"/>
                <a:gd name="T46" fmla="*/ 21 w 171"/>
                <a:gd name="T47" fmla="*/ 0 h 182"/>
                <a:gd name="T48" fmla="*/ 25 w 171"/>
                <a:gd name="T49" fmla="*/ 0 h 182"/>
                <a:gd name="T50" fmla="*/ 35 w 171"/>
                <a:gd name="T51" fmla="*/ 9 h 182"/>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71"/>
                <a:gd name="T79" fmla="*/ 0 h 182"/>
                <a:gd name="T80" fmla="*/ 171 w 171"/>
                <a:gd name="T81" fmla="*/ 182 h 182"/>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71" h="182">
                  <a:moveTo>
                    <a:pt x="102" y="12"/>
                  </a:moveTo>
                  <a:lnTo>
                    <a:pt x="102" y="23"/>
                  </a:lnTo>
                  <a:lnTo>
                    <a:pt x="142" y="0"/>
                  </a:lnTo>
                  <a:lnTo>
                    <a:pt x="158" y="12"/>
                  </a:lnTo>
                  <a:lnTo>
                    <a:pt x="142" y="12"/>
                  </a:lnTo>
                  <a:lnTo>
                    <a:pt x="158" y="23"/>
                  </a:lnTo>
                  <a:lnTo>
                    <a:pt x="171" y="94"/>
                  </a:lnTo>
                  <a:lnTo>
                    <a:pt x="171" y="83"/>
                  </a:lnTo>
                  <a:lnTo>
                    <a:pt x="119" y="109"/>
                  </a:lnTo>
                  <a:lnTo>
                    <a:pt x="131" y="123"/>
                  </a:lnTo>
                  <a:lnTo>
                    <a:pt x="158" y="154"/>
                  </a:lnTo>
                  <a:lnTo>
                    <a:pt x="131" y="165"/>
                  </a:lnTo>
                  <a:lnTo>
                    <a:pt x="142" y="182"/>
                  </a:lnTo>
                  <a:lnTo>
                    <a:pt x="71" y="182"/>
                  </a:lnTo>
                  <a:lnTo>
                    <a:pt x="31" y="182"/>
                  </a:lnTo>
                  <a:lnTo>
                    <a:pt x="31" y="154"/>
                  </a:lnTo>
                  <a:lnTo>
                    <a:pt x="0" y="123"/>
                  </a:lnTo>
                  <a:lnTo>
                    <a:pt x="0" y="109"/>
                  </a:lnTo>
                  <a:lnTo>
                    <a:pt x="0" y="94"/>
                  </a:lnTo>
                  <a:lnTo>
                    <a:pt x="0" y="71"/>
                  </a:lnTo>
                  <a:lnTo>
                    <a:pt x="20" y="50"/>
                  </a:lnTo>
                  <a:lnTo>
                    <a:pt x="31" y="23"/>
                  </a:lnTo>
                  <a:lnTo>
                    <a:pt x="43" y="23"/>
                  </a:lnTo>
                  <a:lnTo>
                    <a:pt x="60" y="0"/>
                  </a:lnTo>
                  <a:lnTo>
                    <a:pt x="71" y="0"/>
                  </a:lnTo>
                  <a:lnTo>
                    <a:pt x="102" y="12"/>
                  </a:lnTo>
                  <a:close/>
                </a:path>
              </a:pathLst>
            </a:custGeom>
            <a:solidFill>
              <a:srgbClr val="FFCC99">
                <a:alpha val="70195"/>
              </a:srgbClr>
            </a:solidFill>
            <a:ln w="0">
              <a:solidFill>
                <a:schemeClr val="tx1"/>
              </a:solidFill>
              <a:round/>
              <a:headEnd/>
              <a:tailEnd/>
            </a:ln>
          </p:spPr>
          <p:txBody>
            <a:bodyPr/>
            <a:lstStyle/>
            <a:p>
              <a:endParaRPr lang="it-IT"/>
            </a:p>
          </p:txBody>
        </p:sp>
        <p:sp>
          <p:nvSpPr>
            <p:cNvPr id="9329" name="Freeform 84"/>
            <p:cNvSpPr>
              <a:spLocks/>
            </p:cNvSpPr>
            <p:nvPr/>
          </p:nvSpPr>
          <p:spPr bwMode="auto">
            <a:xfrm>
              <a:off x="3002" y="1325"/>
              <a:ext cx="58" cy="43"/>
            </a:xfrm>
            <a:custGeom>
              <a:avLst/>
              <a:gdLst>
                <a:gd name="T0" fmla="*/ 3 w 67"/>
                <a:gd name="T1" fmla="*/ 0 h 47"/>
                <a:gd name="T2" fmla="*/ 0 w 67"/>
                <a:gd name="T3" fmla="*/ 6 h 47"/>
                <a:gd name="T4" fmla="*/ 9 w 67"/>
                <a:gd name="T5" fmla="*/ 23 h 47"/>
                <a:gd name="T6" fmla="*/ 12 w 67"/>
                <a:gd name="T7" fmla="*/ 15 h 47"/>
                <a:gd name="T8" fmla="*/ 12 w 67"/>
                <a:gd name="T9" fmla="*/ 23 h 47"/>
                <a:gd name="T10" fmla="*/ 17 w 67"/>
                <a:gd name="T11" fmla="*/ 23 h 47"/>
                <a:gd name="T12" fmla="*/ 21 w 67"/>
                <a:gd name="T13" fmla="*/ 15 h 47"/>
                <a:gd name="T14" fmla="*/ 21 w 67"/>
                <a:gd name="T15" fmla="*/ 6 h 47"/>
                <a:gd name="T16" fmla="*/ 12 w 67"/>
                <a:gd name="T17" fmla="*/ 0 h 47"/>
                <a:gd name="T18" fmla="*/ 3 w 67"/>
                <a:gd name="T19" fmla="*/ 0 h 47"/>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7"/>
                <a:gd name="T31" fmla="*/ 0 h 47"/>
                <a:gd name="T32" fmla="*/ 67 w 67"/>
                <a:gd name="T33" fmla="*/ 47 h 47"/>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7" h="47">
                  <a:moveTo>
                    <a:pt x="12" y="0"/>
                  </a:moveTo>
                  <a:lnTo>
                    <a:pt x="0" y="14"/>
                  </a:lnTo>
                  <a:lnTo>
                    <a:pt x="27" y="47"/>
                  </a:lnTo>
                  <a:lnTo>
                    <a:pt x="39" y="31"/>
                  </a:lnTo>
                  <a:lnTo>
                    <a:pt x="39" y="47"/>
                  </a:lnTo>
                  <a:lnTo>
                    <a:pt x="54" y="47"/>
                  </a:lnTo>
                  <a:lnTo>
                    <a:pt x="67" y="31"/>
                  </a:lnTo>
                  <a:lnTo>
                    <a:pt x="67" y="14"/>
                  </a:lnTo>
                  <a:lnTo>
                    <a:pt x="39" y="0"/>
                  </a:lnTo>
                  <a:lnTo>
                    <a:pt x="12" y="0"/>
                  </a:lnTo>
                  <a:close/>
                </a:path>
              </a:pathLst>
            </a:custGeom>
            <a:solidFill>
              <a:srgbClr val="FFCC99">
                <a:alpha val="70195"/>
              </a:srgbClr>
            </a:solidFill>
            <a:ln w="0">
              <a:solidFill>
                <a:schemeClr val="tx1"/>
              </a:solidFill>
              <a:round/>
              <a:headEnd/>
              <a:tailEnd/>
            </a:ln>
          </p:spPr>
          <p:txBody>
            <a:bodyPr/>
            <a:lstStyle/>
            <a:p>
              <a:endParaRPr lang="it-IT"/>
            </a:p>
          </p:txBody>
        </p:sp>
        <p:sp>
          <p:nvSpPr>
            <p:cNvPr id="9330" name="Freeform 85"/>
            <p:cNvSpPr>
              <a:spLocks/>
            </p:cNvSpPr>
            <p:nvPr/>
          </p:nvSpPr>
          <p:spPr bwMode="auto">
            <a:xfrm>
              <a:off x="3049" y="873"/>
              <a:ext cx="401" cy="290"/>
            </a:xfrm>
            <a:custGeom>
              <a:avLst/>
              <a:gdLst>
                <a:gd name="T0" fmla="*/ 93 w 459"/>
                <a:gd name="T1" fmla="*/ 32 h 311"/>
                <a:gd name="T2" fmla="*/ 95 w 459"/>
                <a:gd name="T3" fmla="*/ 21 h 311"/>
                <a:gd name="T4" fmla="*/ 107 w 459"/>
                <a:gd name="T5" fmla="*/ 32 h 311"/>
                <a:gd name="T6" fmla="*/ 122 w 459"/>
                <a:gd name="T7" fmla="*/ 32 h 311"/>
                <a:gd name="T8" fmla="*/ 125 w 459"/>
                <a:gd name="T9" fmla="*/ 32 h 311"/>
                <a:gd name="T10" fmla="*/ 125 w 459"/>
                <a:gd name="T11" fmla="*/ 16 h 311"/>
                <a:gd name="T12" fmla="*/ 136 w 459"/>
                <a:gd name="T13" fmla="*/ 16 h 311"/>
                <a:gd name="T14" fmla="*/ 146 w 459"/>
                <a:gd name="T15" fmla="*/ 21 h 311"/>
                <a:gd name="T16" fmla="*/ 146 w 459"/>
                <a:gd name="T17" fmla="*/ 32 h 311"/>
                <a:gd name="T18" fmla="*/ 156 w 459"/>
                <a:gd name="T19" fmla="*/ 21 h 311"/>
                <a:gd name="T20" fmla="*/ 141 w 459"/>
                <a:gd name="T21" fmla="*/ 16 h 311"/>
                <a:gd name="T22" fmla="*/ 156 w 459"/>
                <a:gd name="T23" fmla="*/ 7 h 311"/>
                <a:gd name="T24" fmla="*/ 141 w 459"/>
                <a:gd name="T25" fmla="*/ 7 h 311"/>
                <a:gd name="T26" fmla="*/ 136 w 459"/>
                <a:gd name="T27" fmla="*/ 0 h 311"/>
                <a:gd name="T28" fmla="*/ 131 w 459"/>
                <a:gd name="T29" fmla="*/ 7 h 311"/>
                <a:gd name="T30" fmla="*/ 125 w 459"/>
                <a:gd name="T31" fmla="*/ 7 h 311"/>
                <a:gd name="T32" fmla="*/ 122 w 459"/>
                <a:gd name="T33" fmla="*/ 7 h 311"/>
                <a:gd name="T34" fmla="*/ 122 w 459"/>
                <a:gd name="T35" fmla="*/ 0 h 311"/>
                <a:gd name="T36" fmla="*/ 116 w 459"/>
                <a:gd name="T37" fmla="*/ 7 h 311"/>
                <a:gd name="T38" fmla="*/ 107 w 459"/>
                <a:gd name="T39" fmla="*/ 7 h 311"/>
                <a:gd name="T40" fmla="*/ 95 w 459"/>
                <a:gd name="T41" fmla="*/ 16 h 311"/>
                <a:gd name="T42" fmla="*/ 81 w 459"/>
                <a:gd name="T43" fmla="*/ 16 h 311"/>
                <a:gd name="T44" fmla="*/ 73 w 459"/>
                <a:gd name="T45" fmla="*/ 21 h 311"/>
                <a:gd name="T46" fmla="*/ 73 w 459"/>
                <a:gd name="T47" fmla="*/ 32 h 311"/>
                <a:gd name="T48" fmla="*/ 79 w 459"/>
                <a:gd name="T49" fmla="*/ 32 h 311"/>
                <a:gd name="T50" fmla="*/ 73 w 459"/>
                <a:gd name="T51" fmla="*/ 32 h 311"/>
                <a:gd name="T52" fmla="*/ 66 w 459"/>
                <a:gd name="T53" fmla="*/ 32 h 311"/>
                <a:gd name="T54" fmla="*/ 66 w 459"/>
                <a:gd name="T55" fmla="*/ 21 h 311"/>
                <a:gd name="T56" fmla="*/ 58 w 459"/>
                <a:gd name="T57" fmla="*/ 32 h 311"/>
                <a:gd name="T58" fmla="*/ 62 w 459"/>
                <a:gd name="T59" fmla="*/ 38 h 311"/>
                <a:gd name="T60" fmla="*/ 66 w 459"/>
                <a:gd name="T61" fmla="*/ 38 h 311"/>
                <a:gd name="T62" fmla="*/ 52 w 459"/>
                <a:gd name="T63" fmla="*/ 55 h 311"/>
                <a:gd name="T64" fmla="*/ 45 w 459"/>
                <a:gd name="T65" fmla="*/ 78 h 311"/>
                <a:gd name="T66" fmla="*/ 28 w 459"/>
                <a:gd name="T67" fmla="*/ 104 h 311"/>
                <a:gd name="T68" fmla="*/ 24 w 459"/>
                <a:gd name="T69" fmla="*/ 95 h 311"/>
                <a:gd name="T70" fmla="*/ 19 w 459"/>
                <a:gd name="T71" fmla="*/ 113 h 311"/>
                <a:gd name="T72" fmla="*/ 14 w 459"/>
                <a:gd name="T73" fmla="*/ 113 h 311"/>
                <a:gd name="T74" fmla="*/ 0 w 459"/>
                <a:gd name="T75" fmla="*/ 130 h 311"/>
                <a:gd name="T76" fmla="*/ 0 w 459"/>
                <a:gd name="T77" fmla="*/ 136 h 311"/>
                <a:gd name="T78" fmla="*/ 0 w 459"/>
                <a:gd name="T79" fmla="*/ 141 h 311"/>
                <a:gd name="T80" fmla="*/ 3 w 459"/>
                <a:gd name="T81" fmla="*/ 150 h 311"/>
                <a:gd name="T82" fmla="*/ 0 w 459"/>
                <a:gd name="T83" fmla="*/ 161 h 311"/>
                <a:gd name="T84" fmla="*/ 3 w 459"/>
                <a:gd name="T85" fmla="*/ 161 h 311"/>
                <a:gd name="T86" fmla="*/ 3 w 459"/>
                <a:gd name="T87" fmla="*/ 177 h 311"/>
                <a:gd name="T88" fmla="*/ 14 w 459"/>
                <a:gd name="T89" fmla="*/ 177 h 311"/>
                <a:gd name="T90" fmla="*/ 34 w 459"/>
                <a:gd name="T91" fmla="*/ 161 h 311"/>
                <a:gd name="T92" fmla="*/ 39 w 459"/>
                <a:gd name="T93" fmla="*/ 161 h 311"/>
                <a:gd name="T94" fmla="*/ 45 w 459"/>
                <a:gd name="T95" fmla="*/ 150 h 311"/>
                <a:gd name="T96" fmla="*/ 48 w 459"/>
                <a:gd name="T97" fmla="*/ 150 h 311"/>
                <a:gd name="T98" fmla="*/ 45 w 459"/>
                <a:gd name="T99" fmla="*/ 136 h 311"/>
                <a:gd name="T100" fmla="*/ 48 w 459"/>
                <a:gd name="T101" fmla="*/ 136 h 311"/>
                <a:gd name="T102" fmla="*/ 45 w 459"/>
                <a:gd name="T103" fmla="*/ 113 h 311"/>
                <a:gd name="T104" fmla="*/ 45 w 459"/>
                <a:gd name="T105" fmla="*/ 95 h 311"/>
                <a:gd name="T106" fmla="*/ 58 w 459"/>
                <a:gd name="T107" fmla="*/ 95 h 311"/>
                <a:gd name="T108" fmla="*/ 52 w 459"/>
                <a:gd name="T109" fmla="*/ 89 h 311"/>
                <a:gd name="T110" fmla="*/ 58 w 459"/>
                <a:gd name="T111" fmla="*/ 63 h 311"/>
                <a:gd name="T112" fmla="*/ 66 w 459"/>
                <a:gd name="T113" fmla="*/ 55 h 311"/>
                <a:gd name="T114" fmla="*/ 73 w 459"/>
                <a:gd name="T115" fmla="*/ 38 h 311"/>
                <a:gd name="T116" fmla="*/ 79 w 459"/>
                <a:gd name="T117" fmla="*/ 38 h 311"/>
                <a:gd name="T118" fmla="*/ 81 w 459"/>
                <a:gd name="T119" fmla="*/ 32 h 311"/>
                <a:gd name="T120" fmla="*/ 93 w 459"/>
                <a:gd name="T121" fmla="*/ 38 h 311"/>
                <a:gd name="T122" fmla="*/ 93 w 459"/>
                <a:gd name="T123" fmla="*/ 32 h 311"/>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459"/>
                <a:gd name="T187" fmla="*/ 0 h 311"/>
                <a:gd name="T188" fmla="*/ 459 w 459"/>
                <a:gd name="T189" fmla="*/ 311 h 311"/>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459" h="311">
                  <a:moveTo>
                    <a:pt x="271" y="55"/>
                  </a:moveTo>
                  <a:lnTo>
                    <a:pt x="282" y="38"/>
                  </a:lnTo>
                  <a:lnTo>
                    <a:pt x="315" y="55"/>
                  </a:lnTo>
                  <a:lnTo>
                    <a:pt x="359" y="55"/>
                  </a:lnTo>
                  <a:lnTo>
                    <a:pt x="370" y="55"/>
                  </a:lnTo>
                  <a:lnTo>
                    <a:pt x="370" y="26"/>
                  </a:lnTo>
                  <a:lnTo>
                    <a:pt x="401" y="26"/>
                  </a:lnTo>
                  <a:lnTo>
                    <a:pt x="430" y="38"/>
                  </a:lnTo>
                  <a:lnTo>
                    <a:pt x="430" y="55"/>
                  </a:lnTo>
                  <a:lnTo>
                    <a:pt x="459" y="38"/>
                  </a:lnTo>
                  <a:lnTo>
                    <a:pt x="415" y="26"/>
                  </a:lnTo>
                  <a:lnTo>
                    <a:pt x="459" y="15"/>
                  </a:lnTo>
                  <a:lnTo>
                    <a:pt x="415" y="15"/>
                  </a:lnTo>
                  <a:lnTo>
                    <a:pt x="401" y="0"/>
                  </a:lnTo>
                  <a:lnTo>
                    <a:pt x="386" y="15"/>
                  </a:lnTo>
                  <a:lnTo>
                    <a:pt x="370" y="15"/>
                  </a:lnTo>
                  <a:lnTo>
                    <a:pt x="359" y="15"/>
                  </a:lnTo>
                  <a:lnTo>
                    <a:pt x="359" y="0"/>
                  </a:lnTo>
                  <a:lnTo>
                    <a:pt x="342" y="15"/>
                  </a:lnTo>
                  <a:lnTo>
                    <a:pt x="315" y="15"/>
                  </a:lnTo>
                  <a:lnTo>
                    <a:pt x="282" y="26"/>
                  </a:lnTo>
                  <a:lnTo>
                    <a:pt x="242" y="26"/>
                  </a:lnTo>
                  <a:lnTo>
                    <a:pt x="215" y="38"/>
                  </a:lnTo>
                  <a:lnTo>
                    <a:pt x="215" y="55"/>
                  </a:lnTo>
                  <a:lnTo>
                    <a:pt x="230" y="55"/>
                  </a:lnTo>
                  <a:lnTo>
                    <a:pt x="215" y="55"/>
                  </a:lnTo>
                  <a:lnTo>
                    <a:pt x="198" y="55"/>
                  </a:lnTo>
                  <a:lnTo>
                    <a:pt x="198" y="38"/>
                  </a:lnTo>
                  <a:lnTo>
                    <a:pt x="171" y="55"/>
                  </a:lnTo>
                  <a:lnTo>
                    <a:pt x="182" y="67"/>
                  </a:lnTo>
                  <a:lnTo>
                    <a:pt x="198" y="67"/>
                  </a:lnTo>
                  <a:lnTo>
                    <a:pt x="155" y="97"/>
                  </a:lnTo>
                  <a:lnTo>
                    <a:pt x="130" y="138"/>
                  </a:lnTo>
                  <a:lnTo>
                    <a:pt x="82" y="182"/>
                  </a:lnTo>
                  <a:lnTo>
                    <a:pt x="71" y="167"/>
                  </a:lnTo>
                  <a:lnTo>
                    <a:pt x="56" y="197"/>
                  </a:lnTo>
                  <a:lnTo>
                    <a:pt x="42" y="197"/>
                  </a:lnTo>
                  <a:lnTo>
                    <a:pt x="0" y="226"/>
                  </a:lnTo>
                  <a:lnTo>
                    <a:pt x="0" y="238"/>
                  </a:lnTo>
                  <a:lnTo>
                    <a:pt x="0" y="249"/>
                  </a:lnTo>
                  <a:lnTo>
                    <a:pt x="11" y="266"/>
                  </a:lnTo>
                  <a:lnTo>
                    <a:pt x="0" y="282"/>
                  </a:lnTo>
                  <a:lnTo>
                    <a:pt x="11" y="282"/>
                  </a:lnTo>
                  <a:lnTo>
                    <a:pt x="11" y="311"/>
                  </a:lnTo>
                  <a:lnTo>
                    <a:pt x="42" y="311"/>
                  </a:lnTo>
                  <a:lnTo>
                    <a:pt x="98" y="282"/>
                  </a:lnTo>
                  <a:lnTo>
                    <a:pt x="115" y="282"/>
                  </a:lnTo>
                  <a:lnTo>
                    <a:pt x="130" y="266"/>
                  </a:lnTo>
                  <a:lnTo>
                    <a:pt x="142" y="266"/>
                  </a:lnTo>
                  <a:lnTo>
                    <a:pt x="130" y="238"/>
                  </a:lnTo>
                  <a:lnTo>
                    <a:pt x="142" y="238"/>
                  </a:lnTo>
                  <a:lnTo>
                    <a:pt x="130" y="197"/>
                  </a:lnTo>
                  <a:lnTo>
                    <a:pt x="130" y="167"/>
                  </a:lnTo>
                  <a:lnTo>
                    <a:pt x="171" y="167"/>
                  </a:lnTo>
                  <a:lnTo>
                    <a:pt x="155" y="155"/>
                  </a:lnTo>
                  <a:lnTo>
                    <a:pt x="171" y="111"/>
                  </a:lnTo>
                  <a:lnTo>
                    <a:pt x="198" y="97"/>
                  </a:lnTo>
                  <a:lnTo>
                    <a:pt x="215" y="67"/>
                  </a:lnTo>
                  <a:lnTo>
                    <a:pt x="230" y="67"/>
                  </a:lnTo>
                  <a:lnTo>
                    <a:pt x="242" y="55"/>
                  </a:lnTo>
                  <a:lnTo>
                    <a:pt x="271" y="67"/>
                  </a:lnTo>
                  <a:lnTo>
                    <a:pt x="271" y="55"/>
                  </a:lnTo>
                  <a:close/>
                </a:path>
              </a:pathLst>
            </a:custGeom>
            <a:solidFill>
              <a:srgbClr val="FFCC99">
                <a:alpha val="70195"/>
              </a:srgbClr>
            </a:solidFill>
            <a:ln w="0">
              <a:solidFill>
                <a:schemeClr val="tx1"/>
              </a:solidFill>
              <a:round/>
              <a:headEnd/>
              <a:tailEnd/>
            </a:ln>
          </p:spPr>
          <p:txBody>
            <a:bodyPr/>
            <a:lstStyle/>
            <a:p>
              <a:endParaRPr lang="it-IT"/>
            </a:p>
          </p:txBody>
        </p:sp>
        <p:sp>
          <p:nvSpPr>
            <p:cNvPr id="9331" name="Freeform 86"/>
            <p:cNvSpPr>
              <a:spLocks/>
            </p:cNvSpPr>
            <p:nvPr/>
          </p:nvSpPr>
          <p:spPr bwMode="auto">
            <a:xfrm>
              <a:off x="3151" y="927"/>
              <a:ext cx="196" cy="305"/>
            </a:xfrm>
            <a:custGeom>
              <a:avLst/>
              <a:gdLst>
                <a:gd name="T0" fmla="*/ 4 w 227"/>
                <a:gd name="T1" fmla="*/ 120 h 327"/>
                <a:gd name="T2" fmla="*/ 0 w 227"/>
                <a:gd name="T3" fmla="*/ 131 h 327"/>
                <a:gd name="T4" fmla="*/ 8 w 227"/>
                <a:gd name="T5" fmla="*/ 169 h 327"/>
                <a:gd name="T6" fmla="*/ 12 w 227"/>
                <a:gd name="T7" fmla="*/ 187 h 327"/>
                <a:gd name="T8" fmla="*/ 16 w 227"/>
                <a:gd name="T9" fmla="*/ 187 h 327"/>
                <a:gd name="T10" fmla="*/ 21 w 227"/>
                <a:gd name="T11" fmla="*/ 169 h 327"/>
                <a:gd name="T12" fmla="*/ 30 w 227"/>
                <a:gd name="T13" fmla="*/ 169 h 327"/>
                <a:gd name="T14" fmla="*/ 35 w 227"/>
                <a:gd name="T15" fmla="*/ 139 h 327"/>
                <a:gd name="T16" fmla="*/ 42 w 227"/>
                <a:gd name="T17" fmla="*/ 131 h 327"/>
                <a:gd name="T18" fmla="*/ 40 w 227"/>
                <a:gd name="T19" fmla="*/ 131 h 327"/>
                <a:gd name="T20" fmla="*/ 42 w 227"/>
                <a:gd name="T21" fmla="*/ 120 h 327"/>
                <a:gd name="T22" fmla="*/ 35 w 227"/>
                <a:gd name="T23" fmla="*/ 104 h 327"/>
                <a:gd name="T24" fmla="*/ 35 w 227"/>
                <a:gd name="T25" fmla="*/ 89 h 327"/>
                <a:gd name="T26" fmla="*/ 58 w 227"/>
                <a:gd name="T27" fmla="*/ 56 h 327"/>
                <a:gd name="T28" fmla="*/ 62 w 227"/>
                <a:gd name="T29" fmla="*/ 41 h 327"/>
                <a:gd name="T30" fmla="*/ 70 w 227"/>
                <a:gd name="T31" fmla="*/ 41 h 327"/>
                <a:gd name="T32" fmla="*/ 66 w 227"/>
                <a:gd name="T33" fmla="*/ 7 h 327"/>
                <a:gd name="T34" fmla="*/ 47 w 227"/>
                <a:gd name="T35" fmla="*/ 0 h 327"/>
                <a:gd name="T36" fmla="*/ 47 w 227"/>
                <a:gd name="T37" fmla="*/ 7 h 327"/>
                <a:gd name="T38" fmla="*/ 40 w 227"/>
                <a:gd name="T39" fmla="*/ 0 h 327"/>
                <a:gd name="T40" fmla="*/ 35 w 227"/>
                <a:gd name="T41" fmla="*/ 7 h 327"/>
                <a:gd name="T42" fmla="*/ 30 w 227"/>
                <a:gd name="T43" fmla="*/ 7 h 327"/>
                <a:gd name="T44" fmla="*/ 26 w 227"/>
                <a:gd name="T45" fmla="*/ 24 h 327"/>
                <a:gd name="T46" fmla="*/ 16 w 227"/>
                <a:gd name="T47" fmla="*/ 33 h 327"/>
                <a:gd name="T48" fmla="*/ 12 w 227"/>
                <a:gd name="T49" fmla="*/ 56 h 327"/>
                <a:gd name="T50" fmla="*/ 16 w 227"/>
                <a:gd name="T51" fmla="*/ 63 h 327"/>
                <a:gd name="T52" fmla="*/ 4 w 227"/>
                <a:gd name="T53" fmla="*/ 63 h 327"/>
                <a:gd name="T54" fmla="*/ 4 w 227"/>
                <a:gd name="T55" fmla="*/ 81 h 327"/>
                <a:gd name="T56" fmla="*/ 8 w 227"/>
                <a:gd name="T57" fmla="*/ 104 h 327"/>
                <a:gd name="T58" fmla="*/ 4 w 227"/>
                <a:gd name="T59" fmla="*/ 104 h 327"/>
                <a:gd name="T60" fmla="*/ 8 w 227"/>
                <a:gd name="T61" fmla="*/ 120 h 327"/>
                <a:gd name="T62" fmla="*/ 4 w 227"/>
                <a:gd name="T63" fmla="*/ 120 h 32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27"/>
                <a:gd name="T97" fmla="*/ 0 h 327"/>
                <a:gd name="T98" fmla="*/ 227 w 227"/>
                <a:gd name="T99" fmla="*/ 327 h 327"/>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27" h="327">
                  <a:moveTo>
                    <a:pt x="15" y="209"/>
                  </a:moveTo>
                  <a:lnTo>
                    <a:pt x="0" y="227"/>
                  </a:lnTo>
                  <a:lnTo>
                    <a:pt x="27" y="294"/>
                  </a:lnTo>
                  <a:lnTo>
                    <a:pt x="38" y="327"/>
                  </a:lnTo>
                  <a:lnTo>
                    <a:pt x="54" y="327"/>
                  </a:lnTo>
                  <a:lnTo>
                    <a:pt x="67" y="294"/>
                  </a:lnTo>
                  <a:lnTo>
                    <a:pt x="98" y="294"/>
                  </a:lnTo>
                  <a:lnTo>
                    <a:pt x="115" y="242"/>
                  </a:lnTo>
                  <a:lnTo>
                    <a:pt x="138" y="227"/>
                  </a:lnTo>
                  <a:lnTo>
                    <a:pt x="127" y="227"/>
                  </a:lnTo>
                  <a:lnTo>
                    <a:pt x="138" y="209"/>
                  </a:lnTo>
                  <a:lnTo>
                    <a:pt x="115" y="183"/>
                  </a:lnTo>
                  <a:lnTo>
                    <a:pt x="115" y="154"/>
                  </a:lnTo>
                  <a:lnTo>
                    <a:pt x="186" y="98"/>
                  </a:lnTo>
                  <a:lnTo>
                    <a:pt x="198" y="71"/>
                  </a:lnTo>
                  <a:lnTo>
                    <a:pt x="227" y="71"/>
                  </a:lnTo>
                  <a:lnTo>
                    <a:pt x="213" y="12"/>
                  </a:lnTo>
                  <a:lnTo>
                    <a:pt x="154" y="0"/>
                  </a:lnTo>
                  <a:lnTo>
                    <a:pt x="154" y="12"/>
                  </a:lnTo>
                  <a:lnTo>
                    <a:pt x="127" y="0"/>
                  </a:lnTo>
                  <a:lnTo>
                    <a:pt x="115" y="12"/>
                  </a:lnTo>
                  <a:lnTo>
                    <a:pt x="98" y="12"/>
                  </a:lnTo>
                  <a:lnTo>
                    <a:pt x="83" y="42"/>
                  </a:lnTo>
                  <a:lnTo>
                    <a:pt x="54" y="56"/>
                  </a:lnTo>
                  <a:lnTo>
                    <a:pt x="38" y="98"/>
                  </a:lnTo>
                  <a:lnTo>
                    <a:pt x="54" y="112"/>
                  </a:lnTo>
                  <a:lnTo>
                    <a:pt x="15" y="112"/>
                  </a:lnTo>
                  <a:lnTo>
                    <a:pt x="15" y="142"/>
                  </a:lnTo>
                  <a:lnTo>
                    <a:pt x="27" y="183"/>
                  </a:lnTo>
                  <a:lnTo>
                    <a:pt x="15" y="183"/>
                  </a:lnTo>
                  <a:lnTo>
                    <a:pt x="27" y="209"/>
                  </a:lnTo>
                  <a:lnTo>
                    <a:pt x="15" y="209"/>
                  </a:lnTo>
                  <a:close/>
                </a:path>
              </a:pathLst>
            </a:custGeom>
            <a:solidFill>
              <a:srgbClr val="FFCC99">
                <a:alpha val="70195"/>
              </a:srgbClr>
            </a:solidFill>
            <a:ln w="0">
              <a:solidFill>
                <a:schemeClr val="tx1"/>
              </a:solidFill>
              <a:round/>
              <a:headEnd/>
              <a:tailEnd/>
            </a:ln>
          </p:spPr>
          <p:txBody>
            <a:bodyPr/>
            <a:lstStyle/>
            <a:p>
              <a:endParaRPr lang="it-IT"/>
            </a:p>
          </p:txBody>
        </p:sp>
        <p:sp>
          <p:nvSpPr>
            <p:cNvPr id="9332" name="Freeform 87"/>
            <p:cNvSpPr>
              <a:spLocks/>
            </p:cNvSpPr>
            <p:nvPr/>
          </p:nvSpPr>
          <p:spPr bwMode="auto">
            <a:xfrm>
              <a:off x="3286" y="899"/>
              <a:ext cx="187" cy="223"/>
            </a:xfrm>
            <a:custGeom>
              <a:avLst/>
              <a:gdLst>
                <a:gd name="T0" fmla="*/ 51 w 215"/>
                <a:gd name="T1" fmla="*/ 17 h 238"/>
                <a:gd name="T2" fmla="*/ 51 w 215"/>
                <a:gd name="T3" fmla="*/ 7 h 238"/>
                <a:gd name="T4" fmla="*/ 43 w 215"/>
                <a:gd name="T5" fmla="*/ 0 h 238"/>
                <a:gd name="T6" fmla="*/ 32 w 215"/>
                <a:gd name="T7" fmla="*/ 0 h 238"/>
                <a:gd name="T8" fmla="*/ 32 w 215"/>
                <a:gd name="T9" fmla="*/ 17 h 238"/>
                <a:gd name="T10" fmla="*/ 28 w 215"/>
                <a:gd name="T11" fmla="*/ 17 h 238"/>
                <a:gd name="T12" fmla="*/ 14 w 215"/>
                <a:gd name="T13" fmla="*/ 17 h 238"/>
                <a:gd name="T14" fmla="*/ 3 w 215"/>
                <a:gd name="T15" fmla="*/ 7 h 238"/>
                <a:gd name="T16" fmla="*/ 0 w 215"/>
                <a:gd name="T17" fmla="*/ 17 h 238"/>
                <a:gd name="T18" fmla="*/ 19 w 215"/>
                <a:gd name="T19" fmla="*/ 23 h 238"/>
                <a:gd name="T20" fmla="*/ 23 w 215"/>
                <a:gd name="T21" fmla="*/ 59 h 238"/>
                <a:gd name="T22" fmla="*/ 28 w 215"/>
                <a:gd name="T23" fmla="*/ 59 h 238"/>
                <a:gd name="T24" fmla="*/ 32 w 215"/>
                <a:gd name="T25" fmla="*/ 59 h 238"/>
                <a:gd name="T26" fmla="*/ 32 w 215"/>
                <a:gd name="T27" fmla="*/ 66 h 238"/>
                <a:gd name="T28" fmla="*/ 14 w 215"/>
                <a:gd name="T29" fmla="*/ 100 h 238"/>
                <a:gd name="T30" fmla="*/ 10 w 215"/>
                <a:gd name="T31" fmla="*/ 100 h 238"/>
                <a:gd name="T32" fmla="*/ 14 w 215"/>
                <a:gd name="T33" fmla="*/ 118 h 238"/>
                <a:gd name="T34" fmla="*/ 14 w 215"/>
                <a:gd name="T35" fmla="*/ 132 h 238"/>
                <a:gd name="T36" fmla="*/ 28 w 215"/>
                <a:gd name="T37" fmla="*/ 141 h 238"/>
                <a:gd name="T38" fmla="*/ 51 w 215"/>
                <a:gd name="T39" fmla="*/ 132 h 238"/>
                <a:gd name="T40" fmla="*/ 71 w 215"/>
                <a:gd name="T41" fmla="*/ 100 h 238"/>
                <a:gd name="T42" fmla="*/ 66 w 215"/>
                <a:gd name="T43" fmla="*/ 82 h 238"/>
                <a:gd name="T44" fmla="*/ 66 w 215"/>
                <a:gd name="T45" fmla="*/ 76 h 238"/>
                <a:gd name="T46" fmla="*/ 61 w 215"/>
                <a:gd name="T47" fmla="*/ 66 h 238"/>
                <a:gd name="T48" fmla="*/ 61 w 215"/>
                <a:gd name="T49" fmla="*/ 59 h 238"/>
                <a:gd name="T50" fmla="*/ 55 w 215"/>
                <a:gd name="T51" fmla="*/ 43 h 238"/>
                <a:gd name="T52" fmla="*/ 55 w 215"/>
                <a:gd name="T53" fmla="*/ 30 h 238"/>
                <a:gd name="T54" fmla="*/ 47 w 215"/>
                <a:gd name="T55" fmla="*/ 23 h 238"/>
                <a:gd name="T56" fmla="*/ 47 w 215"/>
                <a:gd name="T57" fmla="*/ 17 h 238"/>
                <a:gd name="T58" fmla="*/ 51 w 215"/>
                <a:gd name="T59" fmla="*/ 17 h 238"/>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215"/>
                <a:gd name="T91" fmla="*/ 0 h 238"/>
                <a:gd name="T92" fmla="*/ 215 w 215"/>
                <a:gd name="T93" fmla="*/ 238 h 238"/>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215" h="238">
                  <a:moveTo>
                    <a:pt x="157" y="27"/>
                  </a:moveTo>
                  <a:lnTo>
                    <a:pt x="157" y="12"/>
                  </a:lnTo>
                  <a:lnTo>
                    <a:pt x="130" y="0"/>
                  </a:lnTo>
                  <a:lnTo>
                    <a:pt x="98" y="0"/>
                  </a:lnTo>
                  <a:lnTo>
                    <a:pt x="98" y="27"/>
                  </a:lnTo>
                  <a:lnTo>
                    <a:pt x="86" y="27"/>
                  </a:lnTo>
                  <a:lnTo>
                    <a:pt x="42" y="27"/>
                  </a:lnTo>
                  <a:lnTo>
                    <a:pt x="11" y="12"/>
                  </a:lnTo>
                  <a:lnTo>
                    <a:pt x="0" y="27"/>
                  </a:lnTo>
                  <a:lnTo>
                    <a:pt x="59" y="39"/>
                  </a:lnTo>
                  <a:lnTo>
                    <a:pt x="71" y="98"/>
                  </a:lnTo>
                  <a:lnTo>
                    <a:pt x="86" y="98"/>
                  </a:lnTo>
                  <a:lnTo>
                    <a:pt x="98" y="98"/>
                  </a:lnTo>
                  <a:lnTo>
                    <a:pt x="98" y="110"/>
                  </a:lnTo>
                  <a:lnTo>
                    <a:pt x="42" y="169"/>
                  </a:lnTo>
                  <a:lnTo>
                    <a:pt x="30" y="169"/>
                  </a:lnTo>
                  <a:lnTo>
                    <a:pt x="42" y="198"/>
                  </a:lnTo>
                  <a:lnTo>
                    <a:pt x="42" y="221"/>
                  </a:lnTo>
                  <a:lnTo>
                    <a:pt x="86" y="238"/>
                  </a:lnTo>
                  <a:lnTo>
                    <a:pt x="157" y="221"/>
                  </a:lnTo>
                  <a:lnTo>
                    <a:pt x="215" y="169"/>
                  </a:lnTo>
                  <a:lnTo>
                    <a:pt x="201" y="139"/>
                  </a:lnTo>
                  <a:lnTo>
                    <a:pt x="201" y="127"/>
                  </a:lnTo>
                  <a:lnTo>
                    <a:pt x="186" y="110"/>
                  </a:lnTo>
                  <a:lnTo>
                    <a:pt x="186" y="98"/>
                  </a:lnTo>
                  <a:lnTo>
                    <a:pt x="170" y="71"/>
                  </a:lnTo>
                  <a:lnTo>
                    <a:pt x="170" y="50"/>
                  </a:lnTo>
                  <a:lnTo>
                    <a:pt x="142" y="39"/>
                  </a:lnTo>
                  <a:lnTo>
                    <a:pt x="142" y="27"/>
                  </a:lnTo>
                  <a:lnTo>
                    <a:pt x="157" y="27"/>
                  </a:lnTo>
                  <a:close/>
                </a:path>
              </a:pathLst>
            </a:custGeom>
            <a:solidFill>
              <a:srgbClr val="FFCC99">
                <a:alpha val="70195"/>
              </a:srgbClr>
            </a:solidFill>
            <a:ln w="0">
              <a:solidFill>
                <a:schemeClr val="tx1"/>
              </a:solidFill>
              <a:round/>
              <a:headEnd/>
              <a:tailEnd/>
            </a:ln>
          </p:spPr>
          <p:txBody>
            <a:bodyPr/>
            <a:lstStyle/>
            <a:p>
              <a:endParaRPr lang="it-IT"/>
            </a:p>
          </p:txBody>
        </p:sp>
        <p:sp>
          <p:nvSpPr>
            <p:cNvPr id="9333" name="Freeform 88"/>
            <p:cNvSpPr>
              <a:spLocks/>
            </p:cNvSpPr>
            <p:nvPr/>
          </p:nvSpPr>
          <p:spPr bwMode="auto">
            <a:xfrm>
              <a:off x="3098" y="1176"/>
              <a:ext cx="53" cy="69"/>
            </a:xfrm>
            <a:custGeom>
              <a:avLst/>
              <a:gdLst>
                <a:gd name="T0" fmla="*/ 6 w 59"/>
                <a:gd name="T1" fmla="*/ 38 h 75"/>
                <a:gd name="T2" fmla="*/ 6 w 59"/>
                <a:gd name="T3" fmla="*/ 29 h 75"/>
                <a:gd name="T4" fmla="*/ 0 w 59"/>
                <a:gd name="T5" fmla="*/ 24 h 75"/>
                <a:gd name="T6" fmla="*/ 0 w 59"/>
                <a:gd name="T7" fmla="*/ 14 h 75"/>
                <a:gd name="T8" fmla="*/ 6 w 59"/>
                <a:gd name="T9" fmla="*/ 7 h 75"/>
                <a:gd name="T10" fmla="*/ 18 w 59"/>
                <a:gd name="T11" fmla="*/ 0 h 75"/>
                <a:gd name="T12" fmla="*/ 18 w 59"/>
                <a:gd name="T13" fmla="*/ 14 h 75"/>
                <a:gd name="T14" fmla="*/ 25 w 59"/>
                <a:gd name="T15" fmla="*/ 14 h 75"/>
                <a:gd name="T16" fmla="*/ 18 w 59"/>
                <a:gd name="T17" fmla="*/ 24 h 75"/>
                <a:gd name="T18" fmla="*/ 11 w 59"/>
                <a:gd name="T19" fmla="*/ 38 h 75"/>
                <a:gd name="T20" fmla="*/ 6 w 59"/>
                <a:gd name="T21" fmla="*/ 38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75"/>
                <a:gd name="T35" fmla="*/ 59 w 59"/>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75">
                  <a:moveTo>
                    <a:pt x="15" y="75"/>
                  </a:moveTo>
                  <a:lnTo>
                    <a:pt x="15" y="58"/>
                  </a:lnTo>
                  <a:lnTo>
                    <a:pt x="0" y="46"/>
                  </a:lnTo>
                  <a:lnTo>
                    <a:pt x="0" y="27"/>
                  </a:lnTo>
                  <a:lnTo>
                    <a:pt x="15" y="15"/>
                  </a:lnTo>
                  <a:lnTo>
                    <a:pt x="42" y="0"/>
                  </a:lnTo>
                  <a:lnTo>
                    <a:pt x="42" y="27"/>
                  </a:lnTo>
                  <a:lnTo>
                    <a:pt x="59" y="27"/>
                  </a:lnTo>
                  <a:lnTo>
                    <a:pt x="42" y="46"/>
                  </a:lnTo>
                  <a:lnTo>
                    <a:pt x="26" y="75"/>
                  </a:lnTo>
                  <a:lnTo>
                    <a:pt x="15" y="75"/>
                  </a:lnTo>
                  <a:close/>
                </a:path>
              </a:pathLst>
            </a:custGeom>
            <a:solidFill>
              <a:srgbClr val="FFCC99">
                <a:alpha val="70195"/>
              </a:srgbClr>
            </a:solidFill>
            <a:ln w="0">
              <a:solidFill>
                <a:schemeClr val="tx1"/>
              </a:solidFill>
              <a:round/>
              <a:headEnd/>
              <a:tailEnd/>
            </a:ln>
          </p:spPr>
          <p:txBody>
            <a:bodyPr/>
            <a:lstStyle/>
            <a:p>
              <a:endParaRPr lang="it-IT"/>
            </a:p>
          </p:txBody>
        </p:sp>
        <p:sp>
          <p:nvSpPr>
            <p:cNvPr id="9334" name="Freeform 89"/>
            <p:cNvSpPr>
              <a:spLocks/>
            </p:cNvSpPr>
            <p:nvPr/>
          </p:nvSpPr>
          <p:spPr bwMode="auto">
            <a:xfrm>
              <a:off x="3123" y="1374"/>
              <a:ext cx="137" cy="69"/>
            </a:xfrm>
            <a:custGeom>
              <a:avLst/>
              <a:gdLst>
                <a:gd name="T0" fmla="*/ 0 w 160"/>
                <a:gd name="T1" fmla="*/ 24 h 75"/>
                <a:gd name="T2" fmla="*/ 21 w 160"/>
                <a:gd name="T3" fmla="*/ 24 h 75"/>
                <a:gd name="T4" fmla="*/ 18 w 160"/>
                <a:gd name="T5" fmla="*/ 16 h 75"/>
                <a:gd name="T6" fmla="*/ 24 w 160"/>
                <a:gd name="T7" fmla="*/ 11 h 75"/>
                <a:gd name="T8" fmla="*/ 28 w 160"/>
                <a:gd name="T9" fmla="*/ 11 h 75"/>
                <a:gd name="T10" fmla="*/ 33 w 160"/>
                <a:gd name="T11" fmla="*/ 0 h 75"/>
                <a:gd name="T12" fmla="*/ 43 w 160"/>
                <a:gd name="T13" fmla="*/ 11 h 75"/>
                <a:gd name="T14" fmla="*/ 46 w 160"/>
                <a:gd name="T15" fmla="*/ 16 h 75"/>
                <a:gd name="T16" fmla="*/ 38 w 160"/>
                <a:gd name="T17" fmla="*/ 29 h 75"/>
                <a:gd name="T18" fmla="*/ 24 w 160"/>
                <a:gd name="T19" fmla="*/ 38 h 75"/>
                <a:gd name="T20" fmla="*/ 18 w 160"/>
                <a:gd name="T21" fmla="*/ 29 h 75"/>
                <a:gd name="T22" fmla="*/ 13 w 160"/>
                <a:gd name="T23" fmla="*/ 29 h 75"/>
                <a:gd name="T24" fmla="*/ 5 w 160"/>
                <a:gd name="T25" fmla="*/ 29 h 75"/>
                <a:gd name="T26" fmla="*/ 0 w 160"/>
                <a:gd name="T27" fmla="*/ 29 h 75"/>
                <a:gd name="T28" fmla="*/ 0 w 160"/>
                <a:gd name="T29" fmla="*/ 24 h 75"/>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60"/>
                <a:gd name="T46" fmla="*/ 0 h 75"/>
                <a:gd name="T47" fmla="*/ 160 w 160"/>
                <a:gd name="T48" fmla="*/ 75 h 75"/>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60" h="75">
                  <a:moveTo>
                    <a:pt x="0" y="46"/>
                  </a:moveTo>
                  <a:lnTo>
                    <a:pt x="71" y="46"/>
                  </a:lnTo>
                  <a:lnTo>
                    <a:pt x="60" y="31"/>
                  </a:lnTo>
                  <a:lnTo>
                    <a:pt x="87" y="20"/>
                  </a:lnTo>
                  <a:lnTo>
                    <a:pt x="98" y="20"/>
                  </a:lnTo>
                  <a:lnTo>
                    <a:pt x="116" y="0"/>
                  </a:lnTo>
                  <a:lnTo>
                    <a:pt x="146" y="20"/>
                  </a:lnTo>
                  <a:lnTo>
                    <a:pt x="160" y="31"/>
                  </a:lnTo>
                  <a:lnTo>
                    <a:pt x="131" y="58"/>
                  </a:lnTo>
                  <a:lnTo>
                    <a:pt x="87" y="75"/>
                  </a:lnTo>
                  <a:lnTo>
                    <a:pt x="60" y="58"/>
                  </a:lnTo>
                  <a:lnTo>
                    <a:pt x="47" y="58"/>
                  </a:lnTo>
                  <a:lnTo>
                    <a:pt x="16" y="58"/>
                  </a:lnTo>
                  <a:lnTo>
                    <a:pt x="0" y="58"/>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35" name="Freeform 90"/>
            <p:cNvSpPr>
              <a:spLocks/>
            </p:cNvSpPr>
            <p:nvPr/>
          </p:nvSpPr>
          <p:spPr bwMode="auto">
            <a:xfrm>
              <a:off x="3049" y="1419"/>
              <a:ext cx="88" cy="43"/>
            </a:xfrm>
            <a:custGeom>
              <a:avLst/>
              <a:gdLst>
                <a:gd name="T0" fmla="*/ 11 w 100"/>
                <a:gd name="T1" fmla="*/ 27 h 46"/>
                <a:gd name="T2" fmla="*/ 20 w 100"/>
                <a:gd name="T3" fmla="*/ 19 h 46"/>
                <a:gd name="T4" fmla="*/ 26 w 100"/>
                <a:gd name="T5" fmla="*/ 27 h 46"/>
                <a:gd name="T6" fmla="*/ 26 w 100"/>
                <a:gd name="T7" fmla="*/ 19 h 46"/>
                <a:gd name="T8" fmla="*/ 29 w 100"/>
                <a:gd name="T9" fmla="*/ 19 h 46"/>
                <a:gd name="T10" fmla="*/ 36 w 100"/>
                <a:gd name="T11" fmla="*/ 7 h 46"/>
                <a:gd name="T12" fmla="*/ 29 w 100"/>
                <a:gd name="T13" fmla="*/ 7 h 46"/>
                <a:gd name="T14" fmla="*/ 29 w 100"/>
                <a:gd name="T15" fmla="*/ 0 h 46"/>
                <a:gd name="T16" fmla="*/ 16 w 100"/>
                <a:gd name="T17" fmla="*/ 0 h 46"/>
                <a:gd name="T18" fmla="*/ 11 w 100"/>
                <a:gd name="T19" fmla="*/ 0 h 46"/>
                <a:gd name="T20" fmla="*/ 0 w 100"/>
                <a:gd name="T21" fmla="*/ 19 h 46"/>
                <a:gd name="T22" fmla="*/ 4 w 100"/>
                <a:gd name="T23" fmla="*/ 27 h 46"/>
                <a:gd name="T24" fmla="*/ 4 w 100"/>
                <a:gd name="T25" fmla="*/ 19 h 46"/>
                <a:gd name="T26" fmla="*/ 11 w 100"/>
                <a:gd name="T27" fmla="*/ 2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00"/>
                <a:gd name="T43" fmla="*/ 0 h 46"/>
                <a:gd name="T44" fmla="*/ 100 w 100"/>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00" h="46">
                  <a:moveTo>
                    <a:pt x="31" y="46"/>
                  </a:moveTo>
                  <a:lnTo>
                    <a:pt x="56" y="31"/>
                  </a:lnTo>
                  <a:lnTo>
                    <a:pt x="71" y="46"/>
                  </a:lnTo>
                  <a:lnTo>
                    <a:pt x="71" y="31"/>
                  </a:lnTo>
                  <a:lnTo>
                    <a:pt x="82" y="31"/>
                  </a:lnTo>
                  <a:lnTo>
                    <a:pt x="100" y="14"/>
                  </a:lnTo>
                  <a:lnTo>
                    <a:pt x="82" y="14"/>
                  </a:lnTo>
                  <a:lnTo>
                    <a:pt x="82" y="0"/>
                  </a:lnTo>
                  <a:lnTo>
                    <a:pt x="42" y="0"/>
                  </a:lnTo>
                  <a:lnTo>
                    <a:pt x="31" y="0"/>
                  </a:lnTo>
                  <a:lnTo>
                    <a:pt x="0" y="31"/>
                  </a:lnTo>
                  <a:lnTo>
                    <a:pt x="11" y="46"/>
                  </a:lnTo>
                  <a:lnTo>
                    <a:pt x="11" y="31"/>
                  </a:lnTo>
                  <a:lnTo>
                    <a:pt x="31" y="46"/>
                  </a:lnTo>
                  <a:close/>
                </a:path>
              </a:pathLst>
            </a:custGeom>
            <a:solidFill>
              <a:srgbClr val="FFCC99">
                <a:alpha val="70195"/>
              </a:srgbClr>
            </a:solidFill>
            <a:ln w="0">
              <a:solidFill>
                <a:schemeClr val="tx1"/>
              </a:solidFill>
              <a:round/>
              <a:headEnd/>
              <a:tailEnd/>
            </a:ln>
          </p:spPr>
          <p:txBody>
            <a:bodyPr/>
            <a:lstStyle/>
            <a:p>
              <a:endParaRPr lang="it-IT"/>
            </a:p>
          </p:txBody>
        </p:sp>
        <p:sp>
          <p:nvSpPr>
            <p:cNvPr id="9336" name="Freeform 91"/>
            <p:cNvSpPr>
              <a:spLocks/>
            </p:cNvSpPr>
            <p:nvPr/>
          </p:nvSpPr>
          <p:spPr bwMode="auto">
            <a:xfrm>
              <a:off x="3314" y="1535"/>
              <a:ext cx="40" cy="80"/>
            </a:xfrm>
            <a:custGeom>
              <a:avLst/>
              <a:gdLst>
                <a:gd name="T0" fmla="*/ 7 w 46"/>
                <a:gd name="T1" fmla="*/ 16 h 87"/>
                <a:gd name="T2" fmla="*/ 7 w 46"/>
                <a:gd name="T3" fmla="*/ 0 h 87"/>
                <a:gd name="T4" fmla="*/ 0 w 46"/>
                <a:gd name="T5" fmla="*/ 0 h 87"/>
                <a:gd name="T6" fmla="*/ 0 w 46"/>
                <a:gd name="T7" fmla="*/ 16 h 87"/>
                <a:gd name="T8" fmla="*/ 0 w 46"/>
                <a:gd name="T9" fmla="*/ 37 h 87"/>
                <a:gd name="T10" fmla="*/ 7 w 46"/>
                <a:gd name="T11" fmla="*/ 45 h 87"/>
                <a:gd name="T12" fmla="*/ 15 w 46"/>
                <a:gd name="T13" fmla="*/ 29 h 87"/>
                <a:gd name="T14" fmla="*/ 7 w 46"/>
                <a:gd name="T15" fmla="*/ 16 h 87"/>
                <a:gd name="T16" fmla="*/ 0 60000 65536"/>
                <a:gd name="T17" fmla="*/ 0 60000 65536"/>
                <a:gd name="T18" fmla="*/ 0 60000 65536"/>
                <a:gd name="T19" fmla="*/ 0 60000 65536"/>
                <a:gd name="T20" fmla="*/ 0 60000 65536"/>
                <a:gd name="T21" fmla="*/ 0 60000 65536"/>
                <a:gd name="T22" fmla="*/ 0 60000 65536"/>
                <a:gd name="T23" fmla="*/ 0 60000 65536"/>
                <a:gd name="T24" fmla="*/ 0 w 46"/>
                <a:gd name="T25" fmla="*/ 0 h 87"/>
                <a:gd name="T26" fmla="*/ 46 w 46"/>
                <a:gd name="T27" fmla="*/ 87 h 8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6" h="87">
                  <a:moveTo>
                    <a:pt x="19" y="31"/>
                  </a:moveTo>
                  <a:lnTo>
                    <a:pt x="19" y="0"/>
                  </a:lnTo>
                  <a:lnTo>
                    <a:pt x="0" y="0"/>
                  </a:lnTo>
                  <a:lnTo>
                    <a:pt x="0" y="31"/>
                  </a:lnTo>
                  <a:lnTo>
                    <a:pt x="0" y="73"/>
                  </a:lnTo>
                  <a:lnTo>
                    <a:pt x="19" y="87"/>
                  </a:lnTo>
                  <a:lnTo>
                    <a:pt x="46" y="58"/>
                  </a:lnTo>
                  <a:lnTo>
                    <a:pt x="19" y="31"/>
                  </a:lnTo>
                  <a:close/>
                </a:path>
              </a:pathLst>
            </a:custGeom>
            <a:solidFill>
              <a:srgbClr val="FFCC99">
                <a:alpha val="70195"/>
              </a:srgbClr>
            </a:solidFill>
            <a:ln w="0">
              <a:solidFill>
                <a:schemeClr val="tx1"/>
              </a:solidFill>
              <a:round/>
              <a:headEnd/>
              <a:tailEnd/>
            </a:ln>
          </p:spPr>
          <p:txBody>
            <a:bodyPr/>
            <a:lstStyle/>
            <a:p>
              <a:endParaRPr lang="it-IT"/>
            </a:p>
          </p:txBody>
        </p:sp>
        <p:sp>
          <p:nvSpPr>
            <p:cNvPr id="9337" name="Freeform 92"/>
            <p:cNvSpPr>
              <a:spLocks/>
            </p:cNvSpPr>
            <p:nvPr/>
          </p:nvSpPr>
          <p:spPr bwMode="auto">
            <a:xfrm>
              <a:off x="3238" y="1393"/>
              <a:ext cx="123" cy="63"/>
            </a:xfrm>
            <a:custGeom>
              <a:avLst/>
              <a:gdLst>
                <a:gd name="T0" fmla="*/ 5 w 142"/>
                <a:gd name="T1" fmla="*/ 30 h 68"/>
                <a:gd name="T2" fmla="*/ 0 w 142"/>
                <a:gd name="T3" fmla="*/ 21 h 68"/>
                <a:gd name="T4" fmla="*/ 9 w 142"/>
                <a:gd name="T5" fmla="*/ 6 h 68"/>
                <a:gd name="T6" fmla="*/ 17 w 142"/>
                <a:gd name="T7" fmla="*/ 15 h 68"/>
                <a:gd name="T8" fmla="*/ 31 w 142"/>
                <a:gd name="T9" fmla="*/ 0 h 68"/>
                <a:gd name="T10" fmla="*/ 40 w 142"/>
                <a:gd name="T11" fmla="*/ 0 h 68"/>
                <a:gd name="T12" fmla="*/ 40 w 142"/>
                <a:gd name="T13" fmla="*/ 6 h 68"/>
                <a:gd name="T14" fmla="*/ 46 w 142"/>
                <a:gd name="T15" fmla="*/ 6 h 68"/>
                <a:gd name="T16" fmla="*/ 40 w 142"/>
                <a:gd name="T17" fmla="*/ 15 h 68"/>
                <a:gd name="T18" fmla="*/ 36 w 142"/>
                <a:gd name="T19" fmla="*/ 30 h 68"/>
                <a:gd name="T20" fmla="*/ 31 w 142"/>
                <a:gd name="T21" fmla="*/ 37 h 68"/>
                <a:gd name="T22" fmla="*/ 12 w 142"/>
                <a:gd name="T23" fmla="*/ 37 h 68"/>
                <a:gd name="T24" fmla="*/ 5 w 142"/>
                <a:gd name="T25" fmla="*/ 30 h 6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42"/>
                <a:gd name="T40" fmla="*/ 0 h 68"/>
                <a:gd name="T41" fmla="*/ 142 w 142"/>
                <a:gd name="T42" fmla="*/ 68 h 68"/>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42" h="68">
                  <a:moveTo>
                    <a:pt x="15" y="54"/>
                  </a:moveTo>
                  <a:lnTo>
                    <a:pt x="0" y="39"/>
                  </a:lnTo>
                  <a:lnTo>
                    <a:pt x="27" y="12"/>
                  </a:lnTo>
                  <a:lnTo>
                    <a:pt x="54" y="27"/>
                  </a:lnTo>
                  <a:lnTo>
                    <a:pt x="98" y="0"/>
                  </a:lnTo>
                  <a:lnTo>
                    <a:pt x="125" y="0"/>
                  </a:lnTo>
                  <a:lnTo>
                    <a:pt x="125" y="12"/>
                  </a:lnTo>
                  <a:lnTo>
                    <a:pt x="142" y="12"/>
                  </a:lnTo>
                  <a:lnTo>
                    <a:pt x="125" y="27"/>
                  </a:lnTo>
                  <a:lnTo>
                    <a:pt x="113" y="54"/>
                  </a:lnTo>
                  <a:lnTo>
                    <a:pt x="98" y="68"/>
                  </a:lnTo>
                  <a:lnTo>
                    <a:pt x="38" y="68"/>
                  </a:lnTo>
                  <a:lnTo>
                    <a:pt x="15" y="54"/>
                  </a:lnTo>
                  <a:close/>
                </a:path>
              </a:pathLst>
            </a:custGeom>
            <a:solidFill>
              <a:srgbClr val="FFCC99">
                <a:alpha val="70195"/>
              </a:srgbClr>
            </a:solidFill>
            <a:ln w="0">
              <a:solidFill>
                <a:schemeClr val="tx1"/>
              </a:solidFill>
              <a:round/>
              <a:headEnd/>
              <a:tailEnd/>
            </a:ln>
          </p:spPr>
          <p:txBody>
            <a:bodyPr/>
            <a:lstStyle/>
            <a:p>
              <a:endParaRPr lang="it-IT"/>
            </a:p>
          </p:txBody>
        </p:sp>
        <p:sp>
          <p:nvSpPr>
            <p:cNvPr id="9338" name="Freeform 93"/>
            <p:cNvSpPr>
              <a:spLocks/>
            </p:cNvSpPr>
            <p:nvPr/>
          </p:nvSpPr>
          <p:spPr bwMode="auto">
            <a:xfrm>
              <a:off x="3823" y="1871"/>
              <a:ext cx="40" cy="43"/>
            </a:xfrm>
            <a:custGeom>
              <a:avLst/>
              <a:gdLst>
                <a:gd name="T0" fmla="*/ 0 w 46"/>
                <a:gd name="T1" fmla="*/ 27 h 46"/>
                <a:gd name="T2" fmla="*/ 5 w 46"/>
                <a:gd name="T3" fmla="*/ 27 h 46"/>
                <a:gd name="T4" fmla="*/ 15 w 46"/>
                <a:gd name="T5" fmla="*/ 27 h 46"/>
                <a:gd name="T6" fmla="*/ 5 w 46"/>
                <a:gd name="T7" fmla="*/ 0 h 46"/>
                <a:gd name="T8" fmla="*/ 0 w 46"/>
                <a:gd name="T9" fmla="*/ 27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46"/>
                  </a:moveTo>
                  <a:lnTo>
                    <a:pt x="15" y="46"/>
                  </a:lnTo>
                  <a:lnTo>
                    <a:pt x="46" y="46"/>
                  </a:lnTo>
                  <a:lnTo>
                    <a:pt x="15" y="0"/>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39" name="Freeform 94"/>
            <p:cNvSpPr>
              <a:spLocks/>
            </p:cNvSpPr>
            <p:nvPr/>
          </p:nvSpPr>
          <p:spPr bwMode="auto">
            <a:xfrm>
              <a:off x="2664" y="1708"/>
              <a:ext cx="236" cy="199"/>
            </a:xfrm>
            <a:custGeom>
              <a:avLst/>
              <a:gdLst>
                <a:gd name="T0" fmla="*/ 90 w 271"/>
                <a:gd name="T1" fmla="*/ 19 h 212"/>
                <a:gd name="T2" fmla="*/ 84 w 271"/>
                <a:gd name="T3" fmla="*/ 8 h 212"/>
                <a:gd name="T4" fmla="*/ 79 w 271"/>
                <a:gd name="T5" fmla="*/ 8 h 212"/>
                <a:gd name="T6" fmla="*/ 64 w 271"/>
                <a:gd name="T7" fmla="*/ 8 h 212"/>
                <a:gd name="T8" fmla="*/ 60 w 271"/>
                <a:gd name="T9" fmla="*/ 0 h 212"/>
                <a:gd name="T10" fmla="*/ 56 w 271"/>
                <a:gd name="T11" fmla="*/ 0 h 212"/>
                <a:gd name="T12" fmla="*/ 51 w 271"/>
                <a:gd name="T13" fmla="*/ 26 h 212"/>
                <a:gd name="T14" fmla="*/ 38 w 271"/>
                <a:gd name="T15" fmla="*/ 43 h 212"/>
                <a:gd name="T16" fmla="*/ 31 w 271"/>
                <a:gd name="T17" fmla="*/ 51 h 212"/>
                <a:gd name="T18" fmla="*/ 28 w 271"/>
                <a:gd name="T19" fmla="*/ 68 h 212"/>
                <a:gd name="T20" fmla="*/ 28 w 271"/>
                <a:gd name="T21" fmla="*/ 86 h 212"/>
                <a:gd name="T22" fmla="*/ 24 w 271"/>
                <a:gd name="T23" fmla="*/ 103 h 212"/>
                <a:gd name="T24" fmla="*/ 14 w 271"/>
                <a:gd name="T25" fmla="*/ 117 h 212"/>
                <a:gd name="T26" fmla="*/ 0 w 271"/>
                <a:gd name="T27" fmla="*/ 128 h 212"/>
                <a:gd name="T28" fmla="*/ 31 w 271"/>
                <a:gd name="T29" fmla="*/ 128 h 212"/>
                <a:gd name="T30" fmla="*/ 31 w 271"/>
                <a:gd name="T31" fmla="*/ 110 h 212"/>
                <a:gd name="T32" fmla="*/ 38 w 271"/>
                <a:gd name="T33" fmla="*/ 103 h 212"/>
                <a:gd name="T34" fmla="*/ 60 w 271"/>
                <a:gd name="T35" fmla="*/ 94 h 212"/>
                <a:gd name="T36" fmla="*/ 70 w 271"/>
                <a:gd name="T37" fmla="*/ 79 h 212"/>
                <a:gd name="T38" fmla="*/ 70 w 271"/>
                <a:gd name="T39" fmla="*/ 68 h 212"/>
                <a:gd name="T40" fmla="*/ 90 w 271"/>
                <a:gd name="T41" fmla="*/ 59 h 212"/>
                <a:gd name="T42" fmla="*/ 90 w 271"/>
                <a:gd name="T43" fmla="*/ 19 h 21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71"/>
                <a:gd name="T67" fmla="*/ 0 h 212"/>
                <a:gd name="T68" fmla="*/ 271 w 271"/>
                <a:gd name="T69" fmla="*/ 212 h 21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71" h="212">
                  <a:moveTo>
                    <a:pt x="271" y="31"/>
                  </a:moveTo>
                  <a:lnTo>
                    <a:pt x="254" y="12"/>
                  </a:lnTo>
                  <a:lnTo>
                    <a:pt x="242" y="12"/>
                  </a:lnTo>
                  <a:lnTo>
                    <a:pt x="194" y="12"/>
                  </a:lnTo>
                  <a:lnTo>
                    <a:pt x="183" y="0"/>
                  </a:lnTo>
                  <a:lnTo>
                    <a:pt x="171" y="0"/>
                  </a:lnTo>
                  <a:lnTo>
                    <a:pt x="154" y="43"/>
                  </a:lnTo>
                  <a:lnTo>
                    <a:pt x="116" y="71"/>
                  </a:lnTo>
                  <a:lnTo>
                    <a:pt x="94" y="83"/>
                  </a:lnTo>
                  <a:lnTo>
                    <a:pt x="83" y="112"/>
                  </a:lnTo>
                  <a:lnTo>
                    <a:pt x="83" y="143"/>
                  </a:lnTo>
                  <a:lnTo>
                    <a:pt x="71" y="171"/>
                  </a:lnTo>
                  <a:lnTo>
                    <a:pt x="43" y="194"/>
                  </a:lnTo>
                  <a:lnTo>
                    <a:pt x="0" y="212"/>
                  </a:lnTo>
                  <a:lnTo>
                    <a:pt x="94" y="212"/>
                  </a:lnTo>
                  <a:lnTo>
                    <a:pt x="94" y="183"/>
                  </a:lnTo>
                  <a:lnTo>
                    <a:pt x="116" y="171"/>
                  </a:lnTo>
                  <a:lnTo>
                    <a:pt x="183" y="154"/>
                  </a:lnTo>
                  <a:lnTo>
                    <a:pt x="213" y="131"/>
                  </a:lnTo>
                  <a:lnTo>
                    <a:pt x="213" y="112"/>
                  </a:lnTo>
                  <a:lnTo>
                    <a:pt x="271" y="98"/>
                  </a:lnTo>
                  <a:lnTo>
                    <a:pt x="271" y="31"/>
                  </a:lnTo>
                  <a:close/>
                </a:path>
              </a:pathLst>
            </a:custGeom>
            <a:solidFill>
              <a:srgbClr val="FFCC99">
                <a:alpha val="70195"/>
              </a:srgbClr>
            </a:solidFill>
            <a:ln w="0">
              <a:solidFill>
                <a:schemeClr val="tx1"/>
              </a:solidFill>
              <a:round/>
              <a:headEnd/>
              <a:tailEnd/>
            </a:ln>
          </p:spPr>
          <p:txBody>
            <a:bodyPr/>
            <a:lstStyle/>
            <a:p>
              <a:endParaRPr lang="it-IT"/>
            </a:p>
          </p:txBody>
        </p:sp>
        <p:sp>
          <p:nvSpPr>
            <p:cNvPr id="9340" name="Freeform 95"/>
            <p:cNvSpPr>
              <a:spLocks/>
            </p:cNvSpPr>
            <p:nvPr/>
          </p:nvSpPr>
          <p:spPr bwMode="auto">
            <a:xfrm>
              <a:off x="2577" y="2254"/>
              <a:ext cx="61" cy="43"/>
            </a:xfrm>
            <a:custGeom>
              <a:avLst/>
              <a:gdLst>
                <a:gd name="T0" fmla="*/ 0 w 71"/>
                <a:gd name="T1" fmla="*/ 27 h 46"/>
                <a:gd name="T2" fmla="*/ 0 w 71"/>
                <a:gd name="T3" fmla="*/ 16 h 46"/>
                <a:gd name="T4" fmla="*/ 7 w 71"/>
                <a:gd name="T5" fmla="*/ 0 h 46"/>
                <a:gd name="T6" fmla="*/ 21 w 71"/>
                <a:gd name="T7" fmla="*/ 16 h 46"/>
                <a:gd name="T8" fmla="*/ 15 w 71"/>
                <a:gd name="T9" fmla="*/ 27 h 46"/>
                <a:gd name="T10" fmla="*/ 7 w 71"/>
                <a:gd name="T11" fmla="*/ 16 h 46"/>
                <a:gd name="T12" fmla="*/ 0 w 71"/>
                <a:gd name="T13" fmla="*/ 27 h 46"/>
                <a:gd name="T14" fmla="*/ 0 60000 65536"/>
                <a:gd name="T15" fmla="*/ 0 60000 65536"/>
                <a:gd name="T16" fmla="*/ 0 60000 65536"/>
                <a:gd name="T17" fmla="*/ 0 60000 65536"/>
                <a:gd name="T18" fmla="*/ 0 60000 65536"/>
                <a:gd name="T19" fmla="*/ 0 60000 65536"/>
                <a:gd name="T20" fmla="*/ 0 60000 65536"/>
                <a:gd name="T21" fmla="*/ 0 w 71"/>
                <a:gd name="T22" fmla="*/ 0 h 46"/>
                <a:gd name="T23" fmla="*/ 71 w 7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6">
                  <a:moveTo>
                    <a:pt x="0" y="46"/>
                  </a:moveTo>
                  <a:lnTo>
                    <a:pt x="0" y="25"/>
                  </a:lnTo>
                  <a:lnTo>
                    <a:pt x="23" y="0"/>
                  </a:lnTo>
                  <a:lnTo>
                    <a:pt x="71" y="25"/>
                  </a:lnTo>
                  <a:lnTo>
                    <a:pt x="53" y="46"/>
                  </a:lnTo>
                  <a:lnTo>
                    <a:pt x="23" y="25"/>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41" name="Freeform 96"/>
            <p:cNvSpPr>
              <a:spLocks/>
            </p:cNvSpPr>
            <p:nvPr/>
          </p:nvSpPr>
          <p:spPr bwMode="auto">
            <a:xfrm>
              <a:off x="2577" y="2295"/>
              <a:ext cx="61" cy="43"/>
            </a:xfrm>
            <a:custGeom>
              <a:avLst/>
              <a:gdLst>
                <a:gd name="T0" fmla="*/ 21 w 71"/>
                <a:gd name="T1" fmla="*/ 0 h 46"/>
                <a:gd name="T2" fmla="*/ 0 w 71"/>
                <a:gd name="T3" fmla="*/ 0 h 46"/>
                <a:gd name="T4" fmla="*/ 3 w 71"/>
                <a:gd name="T5" fmla="*/ 7 h 46"/>
                <a:gd name="T6" fmla="*/ 7 w 71"/>
                <a:gd name="T7" fmla="*/ 7 h 46"/>
                <a:gd name="T8" fmla="*/ 7 w 71"/>
                <a:gd name="T9" fmla="*/ 27 h 46"/>
                <a:gd name="T10" fmla="*/ 13 w 71"/>
                <a:gd name="T11" fmla="*/ 27 h 46"/>
                <a:gd name="T12" fmla="*/ 13 w 71"/>
                <a:gd name="T13" fmla="*/ 19 h 46"/>
                <a:gd name="T14" fmla="*/ 21 w 71"/>
                <a:gd name="T15" fmla="*/ 19 h 46"/>
                <a:gd name="T16" fmla="*/ 21 w 71"/>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1"/>
                <a:gd name="T28" fmla="*/ 0 h 46"/>
                <a:gd name="T29" fmla="*/ 71 w 71"/>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1" h="46">
                  <a:moveTo>
                    <a:pt x="71" y="0"/>
                  </a:moveTo>
                  <a:lnTo>
                    <a:pt x="0" y="0"/>
                  </a:lnTo>
                  <a:lnTo>
                    <a:pt x="11" y="14"/>
                  </a:lnTo>
                  <a:lnTo>
                    <a:pt x="23" y="14"/>
                  </a:lnTo>
                  <a:lnTo>
                    <a:pt x="23" y="46"/>
                  </a:lnTo>
                  <a:lnTo>
                    <a:pt x="42" y="46"/>
                  </a:lnTo>
                  <a:lnTo>
                    <a:pt x="42" y="31"/>
                  </a:lnTo>
                  <a:lnTo>
                    <a:pt x="71" y="31"/>
                  </a:lnTo>
                  <a:lnTo>
                    <a:pt x="71" y="0"/>
                  </a:lnTo>
                  <a:close/>
                </a:path>
              </a:pathLst>
            </a:custGeom>
            <a:solidFill>
              <a:srgbClr val="FFCC99">
                <a:alpha val="70195"/>
              </a:srgbClr>
            </a:solidFill>
            <a:ln w="0">
              <a:solidFill>
                <a:schemeClr val="tx1"/>
              </a:solidFill>
              <a:round/>
              <a:headEnd/>
              <a:tailEnd/>
            </a:ln>
          </p:spPr>
          <p:txBody>
            <a:bodyPr/>
            <a:lstStyle/>
            <a:p>
              <a:endParaRPr lang="it-IT"/>
            </a:p>
          </p:txBody>
        </p:sp>
        <p:sp>
          <p:nvSpPr>
            <p:cNvPr id="9342" name="Freeform 97"/>
            <p:cNvSpPr>
              <a:spLocks/>
            </p:cNvSpPr>
            <p:nvPr/>
          </p:nvSpPr>
          <p:spPr bwMode="auto">
            <a:xfrm>
              <a:off x="2638" y="2364"/>
              <a:ext cx="63" cy="77"/>
            </a:xfrm>
            <a:custGeom>
              <a:avLst/>
              <a:gdLst>
                <a:gd name="T0" fmla="*/ 0 w 71"/>
                <a:gd name="T1" fmla="*/ 6 h 83"/>
                <a:gd name="T2" fmla="*/ 10 w 71"/>
                <a:gd name="T3" fmla="*/ 0 h 83"/>
                <a:gd name="T4" fmla="*/ 20 w 71"/>
                <a:gd name="T5" fmla="*/ 0 h 83"/>
                <a:gd name="T6" fmla="*/ 28 w 71"/>
                <a:gd name="T7" fmla="*/ 15 h 83"/>
                <a:gd name="T8" fmla="*/ 28 w 71"/>
                <a:gd name="T9" fmla="*/ 21 h 83"/>
                <a:gd name="T10" fmla="*/ 15 w 71"/>
                <a:gd name="T11" fmla="*/ 45 h 83"/>
                <a:gd name="T12" fmla="*/ 4 w 71"/>
                <a:gd name="T13" fmla="*/ 30 h 83"/>
                <a:gd name="T14" fmla="*/ 0 w 71"/>
                <a:gd name="T15" fmla="*/ 6 h 83"/>
                <a:gd name="T16" fmla="*/ 0 60000 65536"/>
                <a:gd name="T17" fmla="*/ 0 60000 65536"/>
                <a:gd name="T18" fmla="*/ 0 60000 65536"/>
                <a:gd name="T19" fmla="*/ 0 60000 65536"/>
                <a:gd name="T20" fmla="*/ 0 60000 65536"/>
                <a:gd name="T21" fmla="*/ 0 60000 65536"/>
                <a:gd name="T22" fmla="*/ 0 60000 65536"/>
                <a:gd name="T23" fmla="*/ 0 60000 65536"/>
                <a:gd name="T24" fmla="*/ 0 w 71"/>
                <a:gd name="T25" fmla="*/ 0 h 83"/>
                <a:gd name="T26" fmla="*/ 71 w 71"/>
                <a:gd name="T27" fmla="*/ 83 h 83"/>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71" h="83">
                  <a:moveTo>
                    <a:pt x="0" y="12"/>
                  </a:moveTo>
                  <a:lnTo>
                    <a:pt x="26" y="0"/>
                  </a:lnTo>
                  <a:lnTo>
                    <a:pt x="53" y="0"/>
                  </a:lnTo>
                  <a:lnTo>
                    <a:pt x="71" y="27"/>
                  </a:lnTo>
                  <a:lnTo>
                    <a:pt x="71" y="39"/>
                  </a:lnTo>
                  <a:lnTo>
                    <a:pt x="38" y="83"/>
                  </a:lnTo>
                  <a:lnTo>
                    <a:pt x="11" y="54"/>
                  </a:lnTo>
                  <a:lnTo>
                    <a:pt x="0" y="12"/>
                  </a:lnTo>
                  <a:close/>
                </a:path>
              </a:pathLst>
            </a:custGeom>
            <a:solidFill>
              <a:srgbClr val="FFCC99">
                <a:alpha val="70195"/>
              </a:srgbClr>
            </a:solidFill>
            <a:ln w="0">
              <a:solidFill>
                <a:schemeClr val="tx1"/>
              </a:solidFill>
              <a:round/>
              <a:headEnd/>
              <a:tailEnd/>
            </a:ln>
          </p:spPr>
          <p:txBody>
            <a:bodyPr/>
            <a:lstStyle/>
            <a:p>
              <a:endParaRPr lang="it-IT"/>
            </a:p>
          </p:txBody>
        </p:sp>
        <p:sp>
          <p:nvSpPr>
            <p:cNvPr id="9343" name="Freeform 98"/>
            <p:cNvSpPr>
              <a:spLocks/>
            </p:cNvSpPr>
            <p:nvPr/>
          </p:nvSpPr>
          <p:spPr bwMode="auto">
            <a:xfrm>
              <a:off x="3523" y="2665"/>
              <a:ext cx="41" cy="56"/>
            </a:xfrm>
            <a:custGeom>
              <a:avLst/>
              <a:gdLst>
                <a:gd name="T0" fmla="*/ 0 w 46"/>
                <a:gd name="T1" fmla="*/ 9 h 59"/>
                <a:gd name="T2" fmla="*/ 8 w 46"/>
                <a:gd name="T3" fmla="*/ 19 h 59"/>
                <a:gd name="T4" fmla="*/ 8 w 46"/>
                <a:gd name="T5" fmla="*/ 39 h 59"/>
                <a:gd name="T6" fmla="*/ 19 w 46"/>
                <a:gd name="T7" fmla="*/ 19 h 59"/>
                <a:gd name="T8" fmla="*/ 19 w 46"/>
                <a:gd name="T9" fmla="*/ 0 h 59"/>
                <a:gd name="T10" fmla="*/ 0 w 46"/>
                <a:gd name="T11" fmla="*/ 9 h 59"/>
                <a:gd name="T12" fmla="*/ 0 60000 65536"/>
                <a:gd name="T13" fmla="*/ 0 60000 65536"/>
                <a:gd name="T14" fmla="*/ 0 60000 65536"/>
                <a:gd name="T15" fmla="*/ 0 60000 65536"/>
                <a:gd name="T16" fmla="*/ 0 60000 65536"/>
                <a:gd name="T17" fmla="*/ 0 60000 65536"/>
                <a:gd name="T18" fmla="*/ 0 w 46"/>
                <a:gd name="T19" fmla="*/ 0 h 59"/>
                <a:gd name="T20" fmla="*/ 46 w 4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46" h="59">
                  <a:moveTo>
                    <a:pt x="0" y="15"/>
                  </a:moveTo>
                  <a:lnTo>
                    <a:pt x="19" y="27"/>
                  </a:lnTo>
                  <a:lnTo>
                    <a:pt x="19" y="59"/>
                  </a:lnTo>
                  <a:lnTo>
                    <a:pt x="46" y="27"/>
                  </a:lnTo>
                  <a:lnTo>
                    <a:pt x="46" y="0"/>
                  </a:lnTo>
                  <a:lnTo>
                    <a:pt x="0" y="15"/>
                  </a:lnTo>
                  <a:close/>
                </a:path>
              </a:pathLst>
            </a:custGeom>
            <a:solidFill>
              <a:srgbClr val="FFCC99">
                <a:alpha val="70195"/>
              </a:srgbClr>
            </a:solidFill>
            <a:ln w="0">
              <a:solidFill>
                <a:schemeClr val="tx1"/>
              </a:solidFill>
              <a:round/>
              <a:headEnd/>
              <a:tailEnd/>
            </a:ln>
          </p:spPr>
          <p:txBody>
            <a:bodyPr/>
            <a:lstStyle/>
            <a:p>
              <a:endParaRPr lang="it-IT"/>
            </a:p>
          </p:txBody>
        </p:sp>
        <p:sp>
          <p:nvSpPr>
            <p:cNvPr id="9344" name="Freeform 99"/>
            <p:cNvSpPr>
              <a:spLocks/>
            </p:cNvSpPr>
            <p:nvPr/>
          </p:nvSpPr>
          <p:spPr bwMode="auto">
            <a:xfrm>
              <a:off x="3325" y="3065"/>
              <a:ext cx="197" cy="222"/>
            </a:xfrm>
            <a:custGeom>
              <a:avLst/>
              <a:gdLst>
                <a:gd name="T0" fmla="*/ 43 w 226"/>
                <a:gd name="T1" fmla="*/ 0 h 238"/>
                <a:gd name="T2" fmla="*/ 33 w 226"/>
                <a:gd name="T3" fmla="*/ 0 h 238"/>
                <a:gd name="T4" fmla="*/ 29 w 226"/>
                <a:gd name="T5" fmla="*/ 8 h 238"/>
                <a:gd name="T6" fmla="*/ 29 w 226"/>
                <a:gd name="T7" fmla="*/ 0 h 238"/>
                <a:gd name="T8" fmla="*/ 9 w 226"/>
                <a:gd name="T9" fmla="*/ 8 h 238"/>
                <a:gd name="T10" fmla="*/ 9 w 226"/>
                <a:gd name="T11" fmla="*/ 56 h 238"/>
                <a:gd name="T12" fmla="*/ 0 w 226"/>
                <a:gd name="T13" fmla="*/ 64 h 238"/>
                <a:gd name="T14" fmla="*/ 0 w 226"/>
                <a:gd name="T15" fmla="*/ 106 h 238"/>
                <a:gd name="T16" fmla="*/ 9 w 226"/>
                <a:gd name="T17" fmla="*/ 114 h 238"/>
                <a:gd name="T18" fmla="*/ 5 w 226"/>
                <a:gd name="T19" fmla="*/ 130 h 238"/>
                <a:gd name="T20" fmla="*/ 9 w 226"/>
                <a:gd name="T21" fmla="*/ 136 h 238"/>
                <a:gd name="T22" fmla="*/ 18 w 226"/>
                <a:gd name="T23" fmla="*/ 130 h 238"/>
                <a:gd name="T24" fmla="*/ 29 w 226"/>
                <a:gd name="T25" fmla="*/ 114 h 238"/>
                <a:gd name="T26" fmla="*/ 38 w 226"/>
                <a:gd name="T27" fmla="*/ 114 h 238"/>
                <a:gd name="T28" fmla="*/ 43 w 226"/>
                <a:gd name="T29" fmla="*/ 114 h 238"/>
                <a:gd name="T30" fmla="*/ 62 w 226"/>
                <a:gd name="T31" fmla="*/ 81 h 238"/>
                <a:gd name="T32" fmla="*/ 75 w 226"/>
                <a:gd name="T33" fmla="*/ 64 h 238"/>
                <a:gd name="T34" fmla="*/ 66 w 226"/>
                <a:gd name="T35" fmla="*/ 56 h 238"/>
                <a:gd name="T36" fmla="*/ 62 w 226"/>
                <a:gd name="T37" fmla="*/ 38 h 238"/>
                <a:gd name="T38" fmla="*/ 52 w 226"/>
                <a:gd name="T39" fmla="*/ 24 h 238"/>
                <a:gd name="T40" fmla="*/ 43 w 226"/>
                <a:gd name="T41" fmla="*/ 0 h 238"/>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226"/>
                <a:gd name="T64" fmla="*/ 0 h 238"/>
                <a:gd name="T65" fmla="*/ 226 w 226"/>
                <a:gd name="T66" fmla="*/ 238 h 238"/>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226" h="238">
                  <a:moveTo>
                    <a:pt x="126" y="0"/>
                  </a:moveTo>
                  <a:lnTo>
                    <a:pt x="98" y="0"/>
                  </a:lnTo>
                  <a:lnTo>
                    <a:pt x="86" y="16"/>
                  </a:lnTo>
                  <a:lnTo>
                    <a:pt x="86" y="0"/>
                  </a:lnTo>
                  <a:lnTo>
                    <a:pt x="27" y="16"/>
                  </a:lnTo>
                  <a:lnTo>
                    <a:pt x="27" y="98"/>
                  </a:lnTo>
                  <a:lnTo>
                    <a:pt x="0" y="113"/>
                  </a:lnTo>
                  <a:lnTo>
                    <a:pt x="0" y="186"/>
                  </a:lnTo>
                  <a:lnTo>
                    <a:pt x="27" y="198"/>
                  </a:lnTo>
                  <a:lnTo>
                    <a:pt x="15" y="225"/>
                  </a:lnTo>
                  <a:lnTo>
                    <a:pt x="27" y="238"/>
                  </a:lnTo>
                  <a:lnTo>
                    <a:pt x="54" y="225"/>
                  </a:lnTo>
                  <a:lnTo>
                    <a:pt x="86" y="198"/>
                  </a:lnTo>
                  <a:lnTo>
                    <a:pt x="115" y="198"/>
                  </a:lnTo>
                  <a:lnTo>
                    <a:pt x="126" y="198"/>
                  </a:lnTo>
                  <a:lnTo>
                    <a:pt x="186" y="142"/>
                  </a:lnTo>
                  <a:lnTo>
                    <a:pt x="226" y="113"/>
                  </a:lnTo>
                  <a:lnTo>
                    <a:pt x="198" y="98"/>
                  </a:lnTo>
                  <a:lnTo>
                    <a:pt x="186" y="67"/>
                  </a:lnTo>
                  <a:lnTo>
                    <a:pt x="157" y="42"/>
                  </a:lnTo>
                  <a:lnTo>
                    <a:pt x="126" y="0"/>
                  </a:lnTo>
                  <a:close/>
                </a:path>
              </a:pathLst>
            </a:custGeom>
            <a:solidFill>
              <a:srgbClr val="FFCC99">
                <a:alpha val="70195"/>
              </a:srgbClr>
            </a:solidFill>
            <a:ln w="0">
              <a:solidFill>
                <a:schemeClr val="tx1"/>
              </a:solidFill>
              <a:round/>
              <a:headEnd/>
              <a:tailEnd/>
            </a:ln>
          </p:spPr>
          <p:txBody>
            <a:bodyPr/>
            <a:lstStyle/>
            <a:p>
              <a:endParaRPr lang="it-IT"/>
            </a:p>
          </p:txBody>
        </p:sp>
        <p:sp>
          <p:nvSpPr>
            <p:cNvPr id="9345" name="Freeform 100"/>
            <p:cNvSpPr>
              <a:spLocks/>
            </p:cNvSpPr>
            <p:nvPr/>
          </p:nvSpPr>
          <p:spPr bwMode="auto">
            <a:xfrm>
              <a:off x="5998" y="1030"/>
              <a:ext cx="63" cy="43"/>
            </a:xfrm>
            <a:custGeom>
              <a:avLst/>
              <a:gdLst>
                <a:gd name="T0" fmla="*/ 0 w 71"/>
                <a:gd name="T1" fmla="*/ 0 h 46"/>
                <a:gd name="T2" fmla="*/ 28 w 71"/>
                <a:gd name="T3" fmla="*/ 27 h 46"/>
                <a:gd name="T4" fmla="*/ 22 w 71"/>
                <a:gd name="T5" fmla="*/ 27 h 46"/>
                <a:gd name="T6" fmla="*/ 4 w 71"/>
                <a:gd name="T7" fmla="*/ 27 h 46"/>
                <a:gd name="T8" fmla="*/ 0 w 71"/>
                <a:gd name="T9" fmla="*/ 0 h 46"/>
                <a:gd name="T10" fmla="*/ 0 60000 65536"/>
                <a:gd name="T11" fmla="*/ 0 60000 65536"/>
                <a:gd name="T12" fmla="*/ 0 60000 65536"/>
                <a:gd name="T13" fmla="*/ 0 60000 65536"/>
                <a:gd name="T14" fmla="*/ 0 60000 65536"/>
                <a:gd name="T15" fmla="*/ 0 w 71"/>
                <a:gd name="T16" fmla="*/ 0 h 46"/>
                <a:gd name="T17" fmla="*/ 71 w 71"/>
                <a:gd name="T18" fmla="*/ 46 h 46"/>
              </a:gdLst>
              <a:ahLst/>
              <a:cxnLst>
                <a:cxn ang="T10">
                  <a:pos x="T0" y="T1"/>
                </a:cxn>
                <a:cxn ang="T11">
                  <a:pos x="T2" y="T3"/>
                </a:cxn>
                <a:cxn ang="T12">
                  <a:pos x="T4" y="T5"/>
                </a:cxn>
                <a:cxn ang="T13">
                  <a:pos x="T6" y="T7"/>
                </a:cxn>
                <a:cxn ang="T14">
                  <a:pos x="T8" y="T9"/>
                </a:cxn>
              </a:cxnLst>
              <a:rect l="T15" t="T16" r="T17" b="T18"/>
              <a:pathLst>
                <a:path w="71" h="46">
                  <a:moveTo>
                    <a:pt x="0" y="0"/>
                  </a:moveTo>
                  <a:lnTo>
                    <a:pt x="71" y="46"/>
                  </a:lnTo>
                  <a:lnTo>
                    <a:pt x="58" y="46"/>
                  </a:lnTo>
                  <a:lnTo>
                    <a:pt x="12" y="46"/>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346" name="Freeform 101"/>
            <p:cNvSpPr>
              <a:spLocks/>
            </p:cNvSpPr>
            <p:nvPr/>
          </p:nvSpPr>
          <p:spPr bwMode="auto">
            <a:xfrm>
              <a:off x="4574" y="2364"/>
              <a:ext cx="49" cy="94"/>
            </a:xfrm>
            <a:custGeom>
              <a:avLst/>
              <a:gdLst>
                <a:gd name="T0" fmla="*/ 0 w 56"/>
                <a:gd name="T1" fmla="*/ 35 h 100"/>
                <a:gd name="T2" fmla="*/ 4 w 56"/>
                <a:gd name="T3" fmla="*/ 8 h 100"/>
                <a:gd name="T4" fmla="*/ 4 w 56"/>
                <a:gd name="T5" fmla="*/ 0 h 100"/>
                <a:gd name="T6" fmla="*/ 10 w 56"/>
                <a:gd name="T7" fmla="*/ 8 h 100"/>
                <a:gd name="T8" fmla="*/ 19 w 56"/>
                <a:gd name="T9" fmla="*/ 35 h 100"/>
                <a:gd name="T10" fmla="*/ 19 w 56"/>
                <a:gd name="T11" fmla="*/ 61 h 100"/>
                <a:gd name="T12" fmla="*/ 13 w 56"/>
                <a:gd name="T13" fmla="*/ 61 h 100"/>
                <a:gd name="T14" fmla="*/ 4 w 56"/>
                <a:gd name="T15" fmla="*/ 61 h 100"/>
                <a:gd name="T16" fmla="*/ 0 w 56"/>
                <a:gd name="T17" fmla="*/ 35 h 10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6"/>
                <a:gd name="T28" fmla="*/ 0 h 100"/>
                <a:gd name="T29" fmla="*/ 56 w 56"/>
                <a:gd name="T30" fmla="*/ 100 h 10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6" h="100">
                  <a:moveTo>
                    <a:pt x="0" y="56"/>
                  </a:moveTo>
                  <a:lnTo>
                    <a:pt x="12" y="12"/>
                  </a:lnTo>
                  <a:lnTo>
                    <a:pt x="12" y="0"/>
                  </a:lnTo>
                  <a:lnTo>
                    <a:pt x="27" y="12"/>
                  </a:lnTo>
                  <a:lnTo>
                    <a:pt x="56" y="56"/>
                  </a:lnTo>
                  <a:lnTo>
                    <a:pt x="56" y="100"/>
                  </a:lnTo>
                  <a:lnTo>
                    <a:pt x="38" y="100"/>
                  </a:lnTo>
                  <a:lnTo>
                    <a:pt x="12" y="100"/>
                  </a:lnTo>
                  <a:lnTo>
                    <a:pt x="0" y="56"/>
                  </a:lnTo>
                  <a:close/>
                </a:path>
              </a:pathLst>
            </a:custGeom>
            <a:solidFill>
              <a:srgbClr val="FFCC99">
                <a:alpha val="70195"/>
              </a:srgbClr>
            </a:solidFill>
            <a:ln w="0">
              <a:solidFill>
                <a:schemeClr val="tx1"/>
              </a:solidFill>
              <a:round/>
              <a:headEnd/>
              <a:tailEnd/>
            </a:ln>
          </p:spPr>
          <p:txBody>
            <a:bodyPr/>
            <a:lstStyle/>
            <a:p>
              <a:endParaRPr lang="it-IT"/>
            </a:p>
          </p:txBody>
        </p:sp>
        <p:sp>
          <p:nvSpPr>
            <p:cNvPr id="9347" name="Freeform 102"/>
            <p:cNvSpPr>
              <a:spLocks/>
            </p:cNvSpPr>
            <p:nvPr/>
          </p:nvSpPr>
          <p:spPr bwMode="auto">
            <a:xfrm>
              <a:off x="5148" y="2108"/>
              <a:ext cx="49" cy="43"/>
            </a:xfrm>
            <a:custGeom>
              <a:avLst/>
              <a:gdLst>
                <a:gd name="T0" fmla="*/ 0 w 55"/>
                <a:gd name="T1" fmla="*/ 7 h 46"/>
                <a:gd name="T2" fmla="*/ 12 w 55"/>
                <a:gd name="T3" fmla="*/ 0 h 46"/>
                <a:gd name="T4" fmla="*/ 22 w 55"/>
                <a:gd name="T5" fmla="*/ 0 h 46"/>
                <a:gd name="T6" fmla="*/ 22 w 55"/>
                <a:gd name="T7" fmla="*/ 18 h 46"/>
                <a:gd name="T8" fmla="*/ 12 w 55"/>
                <a:gd name="T9" fmla="*/ 27 h 46"/>
                <a:gd name="T10" fmla="*/ 4 w 55"/>
                <a:gd name="T11" fmla="*/ 27 h 46"/>
                <a:gd name="T12" fmla="*/ 0 w 55"/>
                <a:gd name="T13" fmla="*/ 7 h 46"/>
                <a:gd name="T14" fmla="*/ 0 60000 65536"/>
                <a:gd name="T15" fmla="*/ 0 60000 65536"/>
                <a:gd name="T16" fmla="*/ 0 60000 65536"/>
                <a:gd name="T17" fmla="*/ 0 60000 65536"/>
                <a:gd name="T18" fmla="*/ 0 60000 65536"/>
                <a:gd name="T19" fmla="*/ 0 60000 65536"/>
                <a:gd name="T20" fmla="*/ 0 60000 65536"/>
                <a:gd name="T21" fmla="*/ 0 w 55"/>
                <a:gd name="T22" fmla="*/ 0 h 46"/>
                <a:gd name="T23" fmla="*/ 55 w 5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5" h="46">
                  <a:moveTo>
                    <a:pt x="0" y="13"/>
                  </a:moveTo>
                  <a:lnTo>
                    <a:pt x="30" y="0"/>
                  </a:lnTo>
                  <a:lnTo>
                    <a:pt x="55" y="0"/>
                  </a:lnTo>
                  <a:lnTo>
                    <a:pt x="55" y="30"/>
                  </a:lnTo>
                  <a:lnTo>
                    <a:pt x="30" y="46"/>
                  </a:lnTo>
                  <a:lnTo>
                    <a:pt x="11" y="46"/>
                  </a:lnTo>
                  <a:lnTo>
                    <a:pt x="0" y="13"/>
                  </a:lnTo>
                  <a:close/>
                </a:path>
              </a:pathLst>
            </a:custGeom>
            <a:solidFill>
              <a:srgbClr val="FFCC99">
                <a:alpha val="70195"/>
              </a:srgbClr>
            </a:solidFill>
            <a:ln w="0">
              <a:solidFill>
                <a:schemeClr val="tx1"/>
              </a:solidFill>
              <a:round/>
              <a:headEnd/>
              <a:tailEnd/>
            </a:ln>
          </p:spPr>
          <p:txBody>
            <a:bodyPr/>
            <a:lstStyle/>
            <a:p>
              <a:endParaRPr lang="it-IT"/>
            </a:p>
          </p:txBody>
        </p:sp>
        <p:sp>
          <p:nvSpPr>
            <p:cNvPr id="9348" name="Freeform 103"/>
            <p:cNvSpPr>
              <a:spLocks/>
            </p:cNvSpPr>
            <p:nvPr/>
          </p:nvSpPr>
          <p:spPr bwMode="auto">
            <a:xfrm>
              <a:off x="5500" y="1763"/>
              <a:ext cx="45" cy="69"/>
            </a:xfrm>
            <a:custGeom>
              <a:avLst/>
              <a:gdLst>
                <a:gd name="T0" fmla="*/ 0 w 52"/>
                <a:gd name="T1" fmla="*/ 7 h 75"/>
                <a:gd name="T2" fmla="*/ 3 w 52"/>
                <a:gd name="T3" fmla="*/ 0 h 75"/>
                <a:gd name="T4" fmla="*/ 12 w 52"/>
                <a:gd name="T5" fmla="*/ 0 h 75"/>
                <a:gd name="T6" fmla="*/ 16 w 52"/>
                <a:gd name="T7" fmla="*/ 14 h 75"/>
                <a:gd name="T8" fmla="*/ 16 w 52"/>
                <a:gd name="T9" fmla="*/ 28 h 75"/>
                <a:gd name="T10" fmla="*/ 12 w 52"/>
                <a:gd name="T11" fmla="*/ 38 h 75"/>
                <a:gd name="T12" fmla="*/ 9 w 52"/>
                <a:gd name="T13" fmla="*/ 38 h 75"/>
                <a:gd name="T14" fmla="*/ 9 w 52"/>
                <a:gd name="T15" fmla="*/ 14 h 75"/>
                <a:gd name="T16" fmla="*/ 3 w 52"/>
                <a:gd name="T17" fmla="*/ 7 h 75"/>
                <a:gd name="T18" fmla="*/ 3 w 52"/>
                <a:gd name="T19" fmla="*/ 14 h 75"/>
                <a:gd name="T20" fmla="*/ 0 w 52"/>
                <a:gd name="T21" fmla="*/ 7 h 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2"/>
                <a:gd name="T34" fmla="*/ 0 h 75"/>
                <a:gd name="T35" fmla="*/ 52 w 52"/>
                <a:gd name="T36" fmla="*/ 75 h 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2" h="75">
                  <a:moveTo>
                    <a:pt x="0" y="15"/>
                  </a:moveTo>
                  <a:lnTo>
                    <a:pt x="11" y="0"/>
                  </a:lnTo>
                  <a:lnTo>
                    <a:pt x="38" y="0"/>
                  </a:lnTo>
                  <a:lnTo>
                    <a:pt x="52" y="27"/>
                  </a:lnTo>
                  <a:lnTo>
                    <a:pt x="52" y="54"/>
                  </a:lnTo>
                  <a:lnTo>
                    <a:pt x="38" y="75"/>
                  </a:lnTo>
                  <a:lnTo>
                    <a:pt x="27" y="75"/>
                  </a:lnTo>
                  <a:lnTo>
                    <a:pt x="27" y="27"/>
                  </a:lnTo>
                  <a:lnTo>
                    <a:pt x="11" y="15"/>
                  </a:lnTo>
                  <a:lnTo>
                    <a:pt x="11" y="27"/>
                  </a:lnTo>
                  <a:lnTo>
                    <a:pt x="0" y="15"/>
                  </a:lnTo>
                  <a:close/>
                </a:path>
              </a:pathLst>
            </a:custGeom>
            <a:solidFill>
              <a:srgbClr val="FFCC99">
                <a:alpha val="70195"/>
              </a:srgbClr>
            </a:solidFill>
            <a:ln w="0">
              <a:solidFill>
                <a:schemeClr val="tx1"/>
              </a:solidFill>
              <a:round/>
              <a:headEnd/>
              <a:tailEnd/>
            </a:ln>
          </p:spPr>
          <p:txBody>
            <a:bodyPr/>
            <a:lstStyle/>
            <a:p>
              <a:endParaRPr lang="it-IT"/>
            </a:p>
          </p:txBody>
        </p:sp>
        <p:sp>
          <p:nvSpPr>
            <p:cNvPr id="9349" name="Freeform 104"/>
            <p:cNvSpPr>
              <a:spLocks/>
            </p:cNvSpPr>
            <p:nvPr/>
          </p:nvSpPr>
          <p:spPr bwMode="auto">
            <a:xfrm>
              <a:off x="5547" y="1750"/>
              <a:ext cx="52" cy="43"/>
            </a:xfrm>
            <a:custGeom>
              <a:avLst/>
              <a:gdLst>
                <a:gd name="T0" fmla="*/ 0 w 59"/>
                <a:gd name="T1" fmla="*/ 18 h 46"/>
                <a:gd name="T2" fmla="*/ 5 w 59"/>
                <a:gd name="T3" fmla="*/ 0 h 46"/>
                <a:gd name="T4" fmla="*/ 11 w 59"/>
                <a:gd name="T5" fmla="*/ 7 h 46"/>
                <a:gd name="T6" fmla="*/ 11 w 59"/>
                <a:gd name="T7" fmla="*/ 0 h 46"/>
                <a:gd name="T8" fmla="*/ 17 w 59"/>
                <a:gd name="T9" fmla="*/ 0 h 46"/>
                <a:gd name="T10" fmla="*/ 22 w 59"/>
                <a:gd name="T11" fmla="*/ 7 h 46"/>
                <a:gd name="T12" fmla="*/ 17 w 59"/>
                <a:gd name="T13" fmla="*/ 18 h 46"/>
                <a:gd name="T14" fmla="*/ 11 w 59"/>
                <a:gd name="T15" fmla="*/ 7 h 46"/>
                <a:gd name="T16" fmla="*/ 11 w 59"/>
                <a:gd name="T17" fmla="*/ 18 h 46"/>
                <a:gd name="T18" fmla="*/ 11 w 59"/>
                <a:gd name="T19" fmla="*/ 27 h 46"/>
                <a:gd name="T20" fmla="*/ 0 w 59"/>
                <a:gd name="T21" fmla="*/ 18 h 4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59"/>
                <a:gd name="T34" fmla="*/ 0 h 46"/>
                <a:gd name="T35" fmla="*/ 59 w 59"/>
                <a:gd name="T36" fmla="*/ 46 h 4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59" h="46">
                  <a:moveTo>
                    <a:pt x="0" y="30"/>
                  </a:moveTo>
                  <a:lnTo>
                    <a:pt x="15" y="0"/>
                  </a:lnTo>
                  <a:lnTo>
                    <a:pt x="30" y="13"/>
                  </a:lnTo>
                  <a:lnTo>
                    <a:pt x="30" y="0"/>
                  </a:lnTo>
                  <a:lnTo>
                    <a:pt x="46" y="0"/>
                  </a:lnTo>
                  <a:lnTo>
                    <a:pt x="59" y="13"/>
                  </a:lnTo>
                  <a:lnTo>
                    <a:pt x="46" y="30"/>
                  </a:lnTo>
                  <a:lnTo>
                    <a:pt x="30" y="13"/>
                  </a:lnTo>
                  <a:lnTo>
                    <a:pt x="30" y="30"/>
                  </a:lnTo>
                  <a:lnTo>
                    <a:pt x="30" y="46"/>
                  </a:lnTo>
                  <a:lnTo>
                    <a:pt x="0" y="30"/>
                  </a:lnTo>
                  <a:close/>
                </a:path>
              </a:pathLst>
            </a:custGeom>
            <a:solidFill>
              <a:srgbClr val="FFCC99">
                <a:alpha val="70195"/>
              </a:srgbClr>
            </a:solidFill>
            <a:ln w="0">
              <a:solidFill>
                <a:schemeClr val="tx1"/>
              </a:solidFill>
              <a:round/>
              <a:headEnd/>
              <a:tailEnd/>
            </a:ln>
          </p:spPr>
          <p:txBody>
            <a:bodyPr/>
            <a:lstStyle/>
            <a:p>
              <a:endParaRPr lang="it-IT"/>
            </a:p>
          </p:txBody>
        </p:sp>
        <p:sp>
          <p:nvSpPr>
            <p:cNvPr id="9350" name="Freeform 105"/>
            <p:cNvSpPr>
              <a:spLocks/>
            </p:cNvSpPr>
            <p:nvPr/>
          </p:nvSpPr>
          <p:spPr bwMode="auto">
            <a:xfrm>
              <a:off x="5512" y="1563"/>
              <a:ext cx="186" cy="213"/>
            </a:xfrm>
            <a:custGeom>
              <a:avLst/>
              <a:gdLst>
                <a:gd name="T0" fmla="*/ 0 w 215"/>
                <a:gd name="T1" fmla="*/ 123 h 226"/>
                <a:gd name="T2" fmla="*/ 9 w 215"/>
                <a:gd name="T3" fmla="*/ 103 h 226"/>
                <a:gd name="T4" fmla="*/ 27 w 215"/>
                <a:gd name="T5" fmla="*/ 95 h 226"/>
                <a:gd name="T6" fmla="*/ 31 w 215"/>
                <a:gd name="T7" fmla="*/ 103 h 226"/>
                <a:gd name="T8" fmla="*/ 31 w 215"/>
                <a:gd name="T9" fmla="*/ 95 h 226"/>
                <a:gd name="T10" fmla="*/ 31 w 215"/>
                <a:gd name="T11" fmla="*/ 71 h 226"/>
                <a:gd name="T12" fmla="*/ 36 w 215"/>
                <a:gd name="T13" fmla="*/ 71 h 226"/>
                <a:gd name="T14" fmla="*/ 36 w 215"/>
                <a:gd name="T15" fmla="*/ 80 h 226"/>
                <a:gd name="T16" fmla="*/ 43 w 215"/>
                <a:gd name="T17" fmla="*/ 71 h 226"/>
                <a:gd name="T18" fmla="*/ 43 w 215"/>
                <a:gd name="T19" fmla="*/ 41 h 226"/>
                <a:gd name="T20" fmla="*/ 40 w 215"/>
                <a:gd name="T21" fmla="*/ 8 h 226"/>
                <a:gd name="T22" fmla="*/ 43 w 215"/>
                <a:gd name="T23" fmla="*/ 8 h 226"/>
                <a:gd name="T24" fmla="*/ 40 w 215"/>
                <a:gd name="T25" fmla="*/ 0 h 226"/>
                <a:gd name="T26" fmla="*/ 43 w 215"/>
                <a:gd name="T27" fmla="*/ 8 h 226"/>
                <a:gd name="T28" fmla="*/ 59 w 215"/>
                <a:gd name="T29" fmla="*/ 41 h 226"/>
                <a:gd name="T30" fmla="*/ 62 w 215"/>
                <a:gd name="T31" fmla="*/ 51 h 226"/>
                <a:gd name="T32" fmla="*/ 59 w 215"/>
                <a:gd name="T33" fmla="*/ 51 h 226"/>
                <a:gd name="T34" fmla="*/ 59 w 215"/>
                <a:gd name="T35" fmla="*/ 61 h 226"/>
                <a:gd name="T36" fmla="*/ 67 w 215"/>
                <a:gd name="T37" fmla="*/ 95 h 226"/>
                <a:gd name="T38" fmla="*/ 67 w 215"/>
                <a:gd name="T39" fmla="*/ 103 h 226"/>
                <a:gd name="T40" fmla="*/ 62 w 215"/>
                <a:gd name="T41" fmla="*/ 116 h 226"/>
                <a:gd name="T42" fmla="*/ 59 w 215"/>
                <a:gd name="T43" fmla="*/ 103 h 226"/>
                <a:gd name="T44" fmla="*/ 59 w 215"/>
                <a:gd name="T45" fmla="*/ 116 h 226"/>
                <a:gd name="T46" fmla="*/ 54 w 215"/>
                <a:gd name="T47" fmla="*/ 103 h 226"/>
                <a:gd name="T48" fmla="*/ 50 w 215"/>
                <a:gd name="T49" fmla="*/ 116 h 226"/>
                <a:gd name="T50" fmla="*/ 43 w 215"/>
                <a:gd name="T51" fmla="*/ 116 h 226"/>
                <a:gd name="T52" fmla="*/ 40 w 215"/>
                <a:gd name="T53" fmla="*/ 116 h 226"/>
                <a:gd name="T54" fmla="*/ 43 w 215"/>
                <a:gd name="T55" fmla="*/ 123 h 226"/>
                <a:gd name="T56" fmla="*/ 40 w 215"/>
                <a:gd name="T57" fmla="*/ 140 h 226"/>
                <a:gd name="T58" fmla="*/ 31 w 215"/>
                <a:gd name="T59" fmla="*/ 131 h 226"/>
                <a:gd name="T60" fmla="*/ 31 w 215"/>
                <a:gd name="T61" fmla="*/ 116 h 226"/>
                <a:gd name="T62" fmla="*/ 27 w 215"/>
                <a:gd name="T63" fmla="*/ 116 h 226"/>
                <a:gd name="T64" fmla="*/ 12 w 215"/>
                <a:gd name="T65" fmla="*/ 123 h 226"/>
                <a:gd name="T66" fmla="*/ 9 w 215"/>
                <a:gd name="T67" fmla="*/ 131 h 226"/>
                <a:gd name="T68" fmla="*/ 5 w 215"/>
                <a:gd name="T69" fmla="*/ 131 h 226"/>
                <a:gd name="T70" fmla="*/ 0 w 215"/>
                <a:gd name="T71" fmla="*/ 123 h 22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215"/>
                <a:gd name="T109" fmla="*/ 0 h 226"/>
                <a:gd name="T110" fmla="*/ 215 w 215"/>
                <a:gd name="T111" fmla="*/ 226 h 22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215" h="226">
                  <a:moveTo>
                    <a:pt x="0" y="198"/>
                  </a:moveTo>
                  <a:lnTo>
                    <a:pt x="27" y="165"/>
                  </a:lnTo>
                  <a:lnTo>
                    <a:pt x="87" y="153"/>
                  </a:lnTo>
                  <a:lnTo>
                    <a:pt x="98" y="165"/>
                  </a:lnTo>
                  <a:lnTo>
                    <a:pt x="98" y="153"/>
                  </a:lnTo>
                  <a:lnTo>
                    <a:pt x="98" y="115"/>
                  </a:lnTo>
                  <a:lnTo>
                    <a:pt x="115" y="115"/>
                  </a:lnTo>
                  <a:lnTo>
                    <a:pt x="115" y="127"/>
                  </a:lnTo>
                  <a:lnTo>
                    <a:pt x="138" y="115"/>
                  </a:lnTo>
                  <a:lnTo>
                    <a:pt x="138" y="67"/>
                  </a:lnTo>
                  <a:lnTo>
                    <a:pt x="127" y="15"/>
                  </a:lnTo>
                  <a:lnTo>
                    <a:pt x="138" y="15"/>
                  </a:lnTo>
                  <a:lnTo>
                    <a:pt x="127" y="0"/>
                  </a:lnTo>
                  <a:lnTo>
                    <a:pt x="138" y="15"/>
                  </a:lnTo>
                  <a:lnTo>
                    <a:pt x="187" y="67"/>
                  </a:lnTo>
                  <a:lnTo>
                    <a:pt x="198" y="82"/>
                  </a:lnTo>
                  <a:lnTo>
                    <a:pt x="187" y="82"/>
                  </a:lnTo>
                  <a:lnTo>
                    <a:pt x="187" y="98"/>
                  </a:lnTo>
                  <a:lnTo>
                    <a:pt x="215" y="153"/>
                  </a:lnTo>
                  <a:lnTo>
                    <a:pt x="215" y="165"/>
                  </a:lnTo>
                  <a:lnTo>
                    <a:pt x="198" y="186"/>
                  </a:lnTo>
                  <a:lnTo>
                    <a:pt x="187" y="165"/>
                  </a:lnTo>
                  <a:lnTo>
                    <a:pt x="187" y="186"/>
                  </a:lnTo>
                  <a:lnTo>
                    <a:pt x="171" y="165"/>
                  </a:lnTo>
                  <a:lnTo>
                    <a:pt x="158" y="186"/>
                  </a:lnTo>
                  <a:lnTo>
                    <a:pt x="138" y="186"/>
                  </a:lnTo>
                  <a:lnTo>
                    <a:pt x="127" y="186"/>
                  </a:lnTo>
                  <a:lnTo>
                    <a:pt x="138" y="198"/>
                  </a:lnTo>
                  <a:lnTo>
                    <a:pt x="127" y="226"/>
                  </a:lnTo>
                  <a:lnTo>
                    <a:pt x="98" y="209"/>
                  </a:lnTo>
                  <a:lnTo>
                    <a:pt x="98" y="186"/>
                  </a:lnTo>
                  <a:lnTo>
                    <a:pt x="87" y="186"/>
                  </a:lnTo>
                  <a:lnTo>
                    <a:pt x="39" y="198"/>
                  </a:lnTo>
                  <a:lnTo>
                    <a:pt x="27" y="209"/>
                  </a:lnTo>
                  <a:lnTo>
                    <a:pt x="16" y="209"/>
                  </a:lnTo>
                  <a:lnTo>
                    <a:pt x="0" y="198"/>
                  </a:lnTo>
                  <a:close/>
                </a:path>
              </a:pathLst>
            </a:custGeom>
            <a:solidFill>
              <a:srgbClr val="FFCC99">
                <a:alpha val="70195"/>
              </a:srgbClr>
            </a:solidFill>
            <a:ln w="0">
              <a:solidFill>
                <a:schemeClr val="tx1"/>
              </a:solidFill>
              <a:round/>
              <a:headEnd/>
              <a:tailEnd/>
            </a:ln>
          </p:spPr>
          <p:txBody>
            <a:bodyPr/>
            <a:lstStyle/>
            <a:p>
              <a:endParaRPr lang="it-IT"/>
            </a:p>
          </p:txBody>
        </p:sp>
        <p:sp>
          <p:nvSpPr>
            <p:cNvPr id="9351" name="Freeform 106"/>
            <p:cNvSpPr>
              <a:spLocks/>
            </p:cNvSpPr>
            <p:nvPr/>
          </p:nvSpPr>
          <p:spPr bwMode="auto">
            <a:xfrm>
              <a:off x="5587" y="1467"/>
              <a:ext cx="110" cy="111"/>
            </a:xfrm>
            <a:custGeom>
              <a:avLst/>
              <a:gdLst>
                <a:gd name="T0" fmla="*/ 3 w 126"/>
                <a:gd name="T1" fmla="*/ 41 h 119"/>
                <a:gd name="T2" fmla="*/ 3 w 126"/>
                <a:gd name="T3" fmla="*/ 35 h 119"/>
                <a:gd name="T4" fmla="*/ 9 w 126"/>
                <a:gd name="T5" fmla="*/ 35 h 119"/>
                <a:gd name="T6" fmla="*/ 3 w 126"/>
                <a:gd name="T7" fmla="*/ 11 h 119"/>
                <a:gd name="T8" fmla="*/ 0 w 126"/>
                <a:gd name="T9" fmla="*/ 0 h 119"/>
                <a:gd name="T10" fmla="*/ 24 w 126"/>
                <a:gd name="T11" fmla="*/ 18 h 119"/>
                <a:gd name="T12" fmla="*/ 28 w 126"/>
                <a:gd name="T13" fmla="*/ 27 h 119"/>
                <a:gd name="T14" fmla="*/ 33 w 126"/>
                <a:gd name="T15" fmla="*/ 18 h 119"/>
                <a:gd name="T16" fmla="*/ 33 w 126"/>
                <a:gd name="T17" fmla="*/ 27 h 119"/>
                <a:gd name="T18" fmla="*/ 37 w 126"/>
                <a:gd name="T19" fmla="*/ 35 h 119"/>
                <a:gd name="T20" fmla="*/ 43 w 126"/>
                <a:gd name="T21" fmla="*/ 35 h 119"/>
                <a:gd name="T22" fmla="*/ 37 w 126"/>
                <a:gd name="T23" fmla="*/ 41 h 119"/>
                <a:gd name="T24" fmla="*/ 33 w 126"/>
                <a:gd name="T25" fmla="*/ 41 h 119"/>
                <a:gd name="T26" fmla="*/ 28 w 126"/>
                <a:gd name="T27" fmla="*/ 50 h 119"/>
                <a:gd name="T28" fmla="*/ 17 w 126"/>
                <a:gd name="T29" fmla="*/ 41 h 119"/>
                <a:gd name="T30" fmla="*/ 13 w 126"/>
                <a:gd name="T31" fmla="*/ 50 h 119"/>
                <a:gd name="T32" fmla="*/ 9 w 126"/>
                <a:gd name="T33" fmla="*/ 41 h 119"/>
                <a:gd name="T34" fmla="*/ 13 w 126"/>
                <a:gd name="T35" fmla="*/ 58 h 119"/>
                <a:gd name="T36" fmla="*/ 9 w 126"/>
                <a:gd name="T37" fmla="*/ 68 h 119"/>
                <a:gd name="T38" fmla="*/ 3 w 126"/>
                <a:gd name="T39" fmla="*/ 41 h 119"/>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26"/>
                <a:gd name="T61" fmla="*/ 0 h 119"/>
                <a:gd name="T62" fmla="*/ 126 w 126"/>
                <a:gd name="T63" fmla="*/ 119 h 119"/>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26" h="119">
                  <a:moveTo>
                    <a:pt x="11" y="71"/>
                  </a:moveTo>
                  <a:lnTo>
                    <a:pt x="11" y="60"/>
                  </a:lnTo>
                  <a:lnTo>
                    <a:pt x="27" y="60"/>
                  </a:lnTo>
                  <a:lnTo>
                    <a:pt x="11" y="19"/>
                  </a:lnTo>
                  <a:lnTo>
                    <a:pt x="0" y="0"/>
                  </a:lnTo>
                  <a:lnTo>
                    <a:pt x="71" y="31"/>
                  </a:lnTo>
                  <a:lnTo>
                    <a:pt x="82" y="46"/>
                  </a:lnTo>
                  <a:lnTo>
                    <a:pt x="98" y="31"/>
                  </a:lnTo>
                  <a:lnTo>
                    <a:pt x="98" y="46"/>
                  </a:lnTo>
                  <a:lnTo>
                    <a:pt x="109" y="60"/>
                  </a:lnTo>
                  <a:lnTo>
                    <a:pt x="126" y="60"/>
                  </a:lnTo>
                  <a:lnTo>
                    <a:pt x="109" y="71"/>
                  </a:lnTo>
                  <a:lnTo>
                    <a:pt x="98" y="71"/>
                  </a:lnTo>
                  <a:lnTo>
                    <a:pt x="82" y="87"/>
                  </a:lnTo>
                  <a:lnTo>
                    <a:pt x="50" y="71"/>
                  </a:lnTo>
                  <a:lnTo>
                    <a:pt x="38" y="87"/>
                  </a:lnTo>
                  <a:lnTo>
                    <a:pt x="27" y="71"/>
                  </a:lnTo>
                  <a:lnTo>
                    <a:pt x="38" y="102"/>
                  </a:lnTo>
                  <a:lnTo>
                    <a:pt x="27" y="119"/>
                  </a:lnTo>
                  <a:lnTo>
                    <a:pt x="11" y="71"/>
                  </a:lnTo>
                  <a:close/>
                </a:path>
              </a:pathLst>
            </a:custGeom>
            <a:solidFill>
              <a:srgbClr val="FFCC99">
                <a:alpha val="70195"/>
              </a:srgbClr>
            </a:solidFill>
            <a:ln w="0">
              <a:solidFill>
                <a:schemeClr val="tx1"/>
              </a:solidFill>
              <a:round/>
              <a:headEnd/>
              <a:tailEnd/>
            </a:ln>
          </p:spPr>
          <p:txBody>
            <a:bodyPr/>
            <a:lstStyle/>
            <a:p>
              <a:endParaRPr lang="it-IT"/>
            </a:p>
          </p:txBody>
        </p:sp>
        <p:sp>
          <p:nvSpPr>
            <p:cNvPr id="9352" name="Freeform 107"/>
            <p:cNvSpPr>
              <a:spLocks/>
            </p:cNvSpPr>
            <p:nvPr/>
          </p:nvSpPr>
          <p:spPr bwMode="auto">
            <a:xfrm>
              <a:off x="5634" y="873"/>
              <a:ext cx="51" cy="43"/>
            </a:xfrm>
            <a:custGeom>
              <a:avLst/>
              <a:gdLst>
                <a:gd name="T0" fmla="*/ 6 w 60"/>
                <a:gd name="T1" fmla="*/ 27 h 46"/>
                <a:gd name="T2" fmla="*/ 0 w 60"/>
                <a:gd name="T3" fmla="*/ 0 h 46"/>
                <a:gd name="T4" fmla="*/ 16 w 60"/>
                <a:gd name="T5" fmla="*/ 0 h 46"/>
                <a:gd name="T6" fmla="*/ 6 w 60"/>
                <a:gd name="T7" fmla="*/ 27 h 46"/>
                <a:gd name="T8" fmla="*/ 0 60000 65536"/>
                <a:gd name="T9" fmla="*/ 0 60000 65536"/>
                <a:gd name="T10" fmla="*/ 0 60000 65536"/>
                <a:gd name="T11" fmla="*/ 0 60000 65536"/>
                <a:gd name="T12" fmla="*/ 0 w 60"/>
                <a:gd name="T13" fmla="*/ 0 h 46"/>
                <a:gd name="T14" fmla="*/ 60 w 60"/>
                <a:gd name="T15" fmla="*/ 46 h 46"/>
              </a:gdLst>
              <a:ahLst/>
              <a:cxnLst>
                <a:cxn ang="T8">
                  <a:pos x="T0" y="T1"/>
                </a:cxn>
                <a:cxn ang="T9">
                  <a:pos x="T2" y="T3"/>
                </a:cxn>
                <a:cxn ang="T10">
                  <a:pos x="T4" y="T5"/>
                </a:cxn>
                <a:cxn ang="T11">
                  <a:pos x="T6" y="T7"/>
                </a:cxn>
              </a:cxnLst>
              <a:rect l="T12" t="T13" r="T14" b="T15"/>
              <a:pathLst>
                <a:path w="60" h="46">
                  <a:moveTo>
                    <a:pt x="20" y="46"/>
                  </a:moveTo>
                  <a:lnTo>
                    <a:pt x="0" y="0"/>
                  </a:lnTo>
                  <a:lnTo>
                    <a:pt x="60" y="0"/>
                  </a:lnTo>
                  <a:lnTo>
                    <a:pt x="2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53" name="Freeform 108"/>
            <p:cNvSpPr>
              <a:spLocks/>
            </p:cNvSpPr>
            <p:nvPr/>
          </p:nvSpPr>
          <p:spPr bwMode="auto">
            <a:xfrm>
              <a:off x="5010" y="817"/>
              <a:ext cx="51" cy="43"/>
            </a:xfrm>
            <a:custGeom>
              <a:avLst/>
              <a:gdLst>
                <a:gd name="T0" fmla="*/ 0 w 60"/>
                <a:gd name="T1" fmla="*/ 27 h 46"/>
                <a:gd name="T2" fmla="*/ 0 w 60"/>
                <a:gd name="T3" fmla="*/ 0 h 46"/>
                <a:gd name="T4" fmla="*/ 6 w 60"/>
                <a:gd name="T5" fmla="*/ 0 h 46"/>
                <a:gd name="T6" fmla="*/ 16 w 60"/>
                <a:gd name="T7" fmla="*/ 27 h 46"/>
                <a:gd name="T8" fmla="*/ 0 w 60"/>
                <a:gd name="T9" fmla="*/ 27 h 46"/>
                <a:gd name="T10" fmla="*/ 0 60000 65536"/>
                <a:gd name="T11" fmla="*/ 0 60000 65536"/>
                <a:gd name="T12" fmla="*/ 0 60000 65536"/>
                <a:gd name="T13" fmla="*/ 0 60000 65536"/>
                <a:gd name="T14" fmla="*/ 0 60000 65536"/>
                <a:gd name="T15" fmla="*/ 0 w 60"/>
                <a:gd name="T16" fmla="*/ 0 h 46"/>
                <a:gd name="T17" fmla="*/ 60 w 60"/>
                <a:gd name="T18" fmla="*/ 46 h 46"/>
              </a:gdLst>
              <a:ahLst/>
              <a:cxnLst>
                <a:cxn ang="T10">
                  <a:pos x="T0" y="T1"/>
                </a:cxn>
                <a:cxn ang="T11">
                  <a:pos x="T2" y="T3"/>
                </a:cxn>
                <a:cxn ang="T12">
                  <a:pos x="T4" y="T5"/>
                </a:cxn>
                <a:cxn ang="T13">
                  <a:pos x="T6" y="T7"/>
                </a:cxn>
                <a:cxn ang="T14">
                  <a:pos x="T8" y="T9"/>
                </a:cxn>
              </a:cxnLst>
              <a:rect l="T15" t="T16" r="T17" b="T18"/>
              <a:pathLst>
                <a:path w="60" h="46">
                  <a:moveTo>
                    <a:pt x="0" y="46"/>
                  </a:moveTo>
                  <a:lnTo>
                    <a:pt x="0" y="0"/>
                  </a:lnTo>
                  <a:lnTo>
                    <a:pt x="19" y="0"/>
                  </a:lnTo>
                  <a:lnTo>
                    <a:pt x="60" y="46"/>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54" name="Freeform 109"/>
            <p:cNvSpPr>
              <a:spLocks/>
            </p:cNvSpPr>
            <p:nvPr/>
          </p:nvSpPr>
          <p:spPr bwMode="auto">
            <a:xfrm>
              <a:off x="5038" y="795"/>
              <a:ext cx="75" cy="44"/>
            </a:xfrm>
            <a:custGeom>
              <a:avLst/>
              <a:gdLst>
                <a:gd name="T0" fmla="*/ 0 w 86"/>
                <a:gd name="T1" fmla="*/ 0 h 46"/>
                <a:gd name="T2" fmla="*/ 29 w 86"/>
                <a:gd name="T3" fmla="*/ 0 h 46"/>
                <a:gd name="T4" fmla="*/ 29 w 86"/>
                <a:gd name="T5" fmla="*/ 32 h 46"/>
                <a:gd name="T6" fmla="*/ 0 w 86"/>
                <a:gd name="T7" fmla="*/ 0 h 46"/>
                <a:gd name="T8" fmla="*/ 0 60000 65536"/>
                <a:gd name="T9" fmla="*/ 0 60000 65536"/>
                <a:gd name="T10" fmla="*/ 0 60000 65536"/>
                <a:gd name="T11" fmla="*/ 0 60000 65536"/>
                <a:gd name="T12" fmla="*/ 0 w 86"/>
                <a:gd name="T13" fmla="*/ 0 h 46"/>
                <a:gd name="T14" fmla="*/ 86 w 86"/>
                <a:gd name="T15" fmla="*/ 46 h 46"/>
              </a:gdLst>
              <a:ahLst/>
              <a:cxnLst>
                <a:cxn ang="T8">
                  <a:pos x="T0" y="T1"/>
                </a:cxn>
                <a:cxn ang="T9">
                  <a:pos x="T2" y="T3"/>
                </a:cxn>
                <a:cxn ang="T10">
                  <a:pos x="T4" y="T5"/>
                </a:cxn>
                <a:cxn ang="T11">
                  <a:pos x="T6" y="T7"/>
                </a:cxn>
              </a:cxnLst>
              <a:rect l="T12" t="T13" r="T14" b="T15"/>
              <a:pathLst>
                <a:path w="86" h="46">
                  <a:moveTo>
                    <a:pt x="0" y="0"/>
                  </a:moveTo>
                  <a:lnTo>
                    <a:pt x="86" y="0"/>
                  </a:lnTo>
                  <a:lnTo>
                    <a:pt x="86" y="46"/>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355" name="Freeform 110"/>
            <p:cNvSpPr>
              <a:spLocks/>
            </p:cNvSpPr>
            <p:nvPr/>
          </p:nvSpPr>
          <p:spPr bwMode="auto">
            <a:xfrm>
              <a:off x="4898" y="780"/>
              <a:ext cx="128" cy="43"/>
            </a:xfrm>
            <a:custGeom>
              <a:avLst/>
              <a:gdLst>
                <a:gd name="T0" fmla="*/ 5 w 145"/>
                <a:gd name="T1" fmla="*/ 16 h 46"/>
                <a:gd name="T2" fmla="*/ 0 w 145"/>
                <a:gd name="T3" fmla="*/ 0 h 46"/>
                <a:gd name="T4" fmla="*/ 5 w 145"/>
                <a:gd name="T5" fmla="*/ 0 h 46"/>
                <a:gd name="T6" fmla="*/ 26 w 145"/>
                <a:gd name="T7" fmla="*/ 0 h 46"/>
                <a:gd name="T8" fmla="*/ 54 w 145"/>
                <a:gd name="T9" fmla="*/ 16 h 46"/>
                <a:gd name="T10" fmla="*/ 45 w 145"/>
                <a:gd name="T11" fmla="*/ 27 h 46"/>
                <a:gd name="T12" fmla="*/ 26 w 145"/>
                <a:gd name="T13" fmla="*/ 27 h 46"/>
                <a:gd name="T14" fmla="*/ 5 w 145"/>
                <a:gd name="T15" fmla="*/ 16 h 46"/>
                <a:gd name="T16" fmla="*/ 0 60000 65536"/>
                <a:gd name="T17" fmla="*/ 0 60000 65536"/>
                <a:gd name="T18" fmla="*/ 0 60000 65536"/>
                <a:gd name="T19" fmla="*/ 0 60000 65536"/>
                <a:gd name="T20" fmla="*/ 0 60000 65536"/>
                <a:gd name="T21" fmla="*/ 0 60000 65536"/>
                <a:gd name="T22" fmla="*/ 0 60000 65536"/>
                <a:gd name="T23" fmla="*/ 0 60000 65536"/>
                <a:gd name="T24" fmla="*/ 0 w 145"/>
                <a:gd name="T25" fmla="*/ 0 h 46"/>
                <a:gd name="T26" fmla="*/ 145 w 145"/>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45" h="46">
                  <a:moveTo>
                    <a:pt x="15" y="25"/>
                  </a:moveTo>
                  <a:lnTo>
                    <a:pt x="0" y="0"/>
                  </a:lnTo>
                  <a:lnTo>
                    <a:pt x="15" y="0"/>
                  </a:lnTo>
                  <a:lnTo>
                    <a:pt x="69" y="0"/>
                  </a:lnTo>
                  <a:lnTo>
                    <a:pt x="145" y="25"/>
                  </a:lnTo>
                  <a:lnTo>
                    <a:pt x="124" y="46"/>
                  </a:lnTo>
                  <a:lnTo>
                    <a:pt x="69" y="46"/>
                  </a:lnTo>
                  <a:lnTo>
                    <a:pt x="15" y="25"/>
                  </a:lnTo>
                  <a:close/>
                </a:path>
              </a:pathLst>
            </a:custGeom>
            <a:solidFill>
              <a:srgbClr val="FFCC99">
                <a:alpha val="70195"/>
              </a:srgbClr>
            </a:solidFill>
            <a:ln w="0">
              <a:solidFill>
                <a:schemeClr val="tx1"/>
              </a:solidFill>
              <a:round/>
              <a:headEnd/>
              <a:tailEnd/>
            </a:ln>
          </p:spPr>
          <p:txBody>
            <a:bodyPr/>
            <a:lstStyle/>
            <a:p>
              <a:endParaRPr lang="it-IT"/>
            </a:p>
          </p:txBody>
        </p:sp>
        <p:sp>
          <p:nvSpPr>
            <p:cNvPr id="9356" name="Freeform 111"/>
            <p:cNvSpPr>
              <a:spLocks/>
            </p:cNvSpPr>
            <p:nvPr/>
          </p:nvSpPr>
          <p:spPr bwMode="auto">
            <a:xfrm>
              <a:off x="4338" y="712"/>
              <a:ext cx="62" cy="43"/>
            </a:xfrm>
            <a:custGeom>
              <a:avLst/>
              <a:gdLst>
                <a:gd name="T0" fmla="*/ 0 w 71"/>
                <a:gd name="T1" fmla="*/ 27 h 46"/>
                <a:gd name="T2" fmla="*/ 0 w 71"/>
                <a:gd name="T3" fmla="*/ 0 h 46"/>
                <a:gd name="T4" fmla="*/ 3 w 71"/>
                <a:gd name="T5" fmla="*/ 0 h 46"/>
                <a:gd name="T6" fmla="*/ 18 w 71"/>
                <a:gd name="T7" fmla="*/ 16 h 46"/>
                <a:gd name="T8" fmla="*/ 24 w 71"/>
                <a:gd name="T9" fmla="*/ 27 h 46"/>
                <a:gd name="T10" fmla="*/ 0 w 71"/>
                <a:gd name="T11" fmla="*/ 27 h 46"/>
                <a:gd name="T12" fmla="*/ 0 60000 65536"/>
                <a:gd name="T13" fmla="*/ 0 60000 65536"/>
                <a:gd name="T14" fmla="*/ 0 60000 65536"/>
                <a:gd name="T15" fmla="*/ 0 60000 65536"/>
                <a:gd name="T16" fmla="*/ 0 60000 65536"/>
                <a:gd name="T17" fmla="*/ 0 60000 65536"/>
                <a:gd name="T18" fmla="*/ 0 w 71"/>
                <a:gd name="T19" fmla="*/ 0 h 46"/>
                <a:gd name="T20" fmla="*/ 71 w 7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71" h="46">
                  <a:moveTo>
                    <a:pt x="0" y="46"/>
                  </a:moveTo>
                  <a:lnTo>
                    <a:pt x="0" y="0"/>
                  </a:lnTo>
                  <a:lnTo>
                    <a:pt x="12" y="0"/>
                  </a:lnTo>
                  <a:lnTo>
                    <a:pt x="54" y="25"/>
                  </a:lnTo>
                  <a:lnTo>
                    <a:pt x="71" y="46"/>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57" name="Freeform 112"/>
            <p:cNvSpPr>
              <a:spLocks/>
            </p:cNvSpPr>
            <p:nvPr/>
          </p:nvSpPr>
          <p:spPr bwMode="auto">
            <a:xfrm>
              <a:off x="4186" y="683"/>
              <a:ext cx="137" cy="42"/>
            </a:xfrm>
            <a:custGeom>
              <a:avLst/>
              <a:gdLst>
                <a:gd name="T0" fmla="*/ 0 w 155"/>
                <a:gd name="T1" fmla="*/ 10 h 46"/>
                <a:gd name="T2" fmla="*/ 4 w 155"/>
                <a:gd name="T3" fmla="*/ 10 h 46"/>
                <a:gd name="T4" fmla="*/ 4 w 155"/>
                <a:gd name="T5" fmla="*/ 0 h 46"/>
                <a:gd name="T6" fmla="*/ 15 w 155"/>
                <a:gd name="T7" fmla="*/ 0 h 46"/>
                <a:gd name="T8" fmla="*/ 50 w 155"/>
                <a:gd name="T9" fmla="*/ 15 h 46"/>
                <a:gd name="T10" fmla="*/ 57 w 155"/>
                <a:gd name="T11" fmla="*/ 22 h 46"/>
                <a:gd name="T12" fmla="*/ 27 w 155"/>
                <a:gd name="T13" fmla="*/ 22 h 46"/>
                <a:gd name="T14" fmla="*/ 0 w 155"/>
                <a:gd name="T15" fmla="*/ 10 h 46"/>
                <a:gd name="T16" fmla="*/ 0 60000 65536"/>
                <a:gd name="T17" fmla="*/ 0 60000 65536"/>
                <a:gd name="T18" fmla="*/ 0 60000 65536"/>
                <a:gd name="T19" fmla="*/ 0 60000 65536"/>
                <a:gd name="T20" fmla="*/ 0 60000 65536"/>
                <a:gd name="T21" fmla="*/ 0 60000 65536"/>
                <a:gd name="T22" fmla="*/ 0 60000 65536"/>
                <a:gd name="T23" fmla="*/ 0 60000 65536"/>
                <a:gd name="T24" fmla="*/ 0 w 155"/>
                <a:gd name="T25" fmla="*/ 0 h 46"/>
                <a:gd name="T26" fmla="*/ 155 w 155"/>
                <a:gd name="T27" fmla="*/ 46 h 4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5" h="46">
                  <a:moveTo>
                    <a:pt x="0" y="19"/>
                  </a:moveTo>
                  <a:lnTo>
                    <a:pt x="11" y="19"/>
                  </a:lnTo>
                  <a:lnTo>
                    <a:pt x="11" y="0"/>
                  </a:lnTo>
                  <a:lnTo>
                    <a:pt x="38" y="0"/>
                  </a:lnTo>
                  <a:lnTo>
                    <a:pt x="138" y="31"/>
                  </a:lnTo>
                  <a:lnTo>
                    <a:pt x="155" y="46"/>
                  </a:lnTo>
                  <a:lnTo>
                    <a:pt x="71" y="46"/>
                  </a:lnTo>
                  <a:lnTo>
                    <a:pt x="0" y="19"/>
                  </a:lnTo>
                  <a:close/>
                </a:path>
              </a:pathLst>
            </a:custGeom>
            <a:solidFill>
              <a:srgbClr val="FFCC99">
                <a:alpha val="70195"/>
              </a:srgbClr>
            </a:solidFill>
            <a:ln w="0">
              <a:solidFill>
                <a:schemeClr val="tx1"/>
              </a:solidFill>
              <a:round/>
              <a:headEnd/>
              <a:tailEnd/>
            </a:ln>
          </p:spPr>
          <p:txBody>
            <a:bodyPr/>
            <a:lstStyle/>
            <a:p>
              <a:endParaRPr lang="it-IT"/>
            </a:p>
          </p:txBody>
        </p:sp>
        <p:sp>
          <p:nvSpPr>
            <p:cNvPr id="9358" name="Freeform 113"/>
            <p:cNvSpPr>
              <a:spLocks/>
            </p:cNvSpPr>
            <p:nvPr/>
          </p:nvSpPr>
          <p:spPr bwMode="auto">
            <a:xfrm>
              <a:off x="3736" y="765"/>
              <a:ext cx="213" cy="121"/>
            </a:xfrm>
            <a:custGeom>
              <a:avLst/>
              <a:gdLst>
                <a:gd name="T0" fmla="*/ 5 w 246"/>
                <a:gd name="T1" fmla="*/ 61 h 131"/>
                <a:gd name="T2" fmla="*/ 0 w 246"/>
                <a:gd name="T3" fmla="*/ 53 h 131"/>
                <a:gd name="T4" fmla="*/ 9 w 246"/>
                <a:gd name="T5" fmla="*/ 44 h 131"/>
                <a:gd name="T6" fmla="*/ 5 w 246"/>
                <a:gd name="T7" fmla="*/ 44 h 131"/>
                <a:gd name="T8" fmla="*/ 15 w 246"/>
                <a:gd name="T9" fmla="*/ 38 h 131"/>
                <a:gd name="T10" fmla="*/ 9 w 246"/>
                <a:gd name="T11" fmla="*/ 28 h 131"/>
                <a:gd name="T12" fmla="*/ 15 w 246"/>
                <a:gd name="T13" fmla="*/ 28 h 131"/>
                <a:gd name="T14" fmla="*/ 15 w 246"/>
                <a:gd name="T15" fmla="*/ 17 h 131"/>
                <a:gd name="T16" fmla="*/ 36 w 246"/>
                <a:gd name="T17" fmla="*/ 8 h 131"/>
                <a:gd name="T18" fmla="*/ 59 w 246"/>
                <a:gd name="T19" fmla="*/ 0 h 131"/>
                <a:gd name="T20" fmla="*/ 67 w 246"/>
                <a:gd name="T21" fmla="*/ 0 h 131"/>
                <a:gd name="T22" fmla="*/ 72 w 246"/>
                <a:gd name="T23" fmla="*/ 0 h 131"/>
                <a:gd name="T24" fmla="*/ 77 w 246"/>
                <a:gd name="T25" fmla="*/ 8 h 131"/>
                <a:gd name="T26" fmla="*/ 40 w 246"/>
                <a:gd name="T27" fmla="*/ 17 h 131"/>
                <a:gd name="T28" fmla="*/ 23 w 246"/>
                <a:gd name="T29" fmla="*/ 44 h 131"/>
                <a:gd name="T30" fmla="*/ 27 w 246"/>
                <a:gd name="T31" fmla="*/ 61 h 131"/>
                <a:gd name="T32" fmla="*/ 36 w 246"/>
                <a:gd name="T33" fmla="*/ 69 h 131"/>
                <a:gd name="T34" fmla="*/ 18 w 246"/>
                <a:gd name="T35" fmla="*/ 69 h 131"/>
                <a:gd name="T36" fmla="*/ 5 w 246"/>
                <a:gd name="T37" fmla="*/ 61 h 13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46"/>
                <a:gd name="T58" fmla="*/ 0 h 131"/>
                <a:gd name="T59" fmla="*/ 246 w 246"/>
                <a:gd name="T60" fmla="*/ 131 h 13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46" h="131">
                  <a:moveTo>
                    <a:pt x="15" y="114"/>
                  </a:moveTo>
                  <a:lnTo>
                    <a:pt x="0" y="98"/>
                  </a:lnTo>
                  <a:lnTo>
                    <a:pt x="27" y="83"/>
                  </a:lnTo>
                  <a:lnTo>
                    <a:pt x="15" y="83"/>
                  </a:lnTo>
                  <a:lnTo>
                    <a:pt x="46" y="71"/>
                  </a:lnTo>
                  <a:lnTo>
                    <a:pt x="27" y="54"/>
                  </a:lnTo>
                  <a:lnTo>
                    <a:pt x="46" y="54"/>
                  </a:lnTo>
                  <a:lnTo>
                    <a:pt x="46" y="31"/>
                  </a:lnTo>
                  <a:lnTo>
                    <a:pt x="113" y="16"/>
                  </a:lnTo>
                  <a:lnTo>
                    <a:pt x="186" y="0"/>
                  </a:lnTo>
                  <a:lnTo>
                    <a:pt x="213" y="0"/>
                  </a:lnTo>
                  <a:lnTo>
                    <a:pt x="229" y="0"/>
                  </a:lnTo>
                  <a:lnTo>
                    <a:pt x="246" y="16"/>
                  </a:lnTo>
                  <a:lnTo>
                    <a:pt x="127" y="31"/>
                  </a:lnTo>
                  <a:lnTo>
                    <a:pt x="75" y="83"/>
                  </a:lnTo>
                  <a:lnTo>
                    <a:pt x="86" y="114"/>
                  </a:lnTo>
                  <a:lnTo>
                    <a:pt x="113" y="131"/>
                  </a:lnTo>
                  <a:lnTo>
                    <a:pt x="58" y="131"/>
                  </a:lnTo>
                  <a:lnTo>
                    <a:pt x="15" y="114"/>
                  </a:lnTo>
                  <a:close/>
                </a:path>
              </a:pathLst>
            </a:custGeom>
            <a:solidFill>
              <a:srgbClr val="FFCC99">
                <a:alpha val="70195"/>
              </a:srgbClr>
            </a:solidFill>
            <a:ln w="0">
              <a:solidFill>
                <a:schemeClr val="tx1"/>
              </a:solidFill>
              <a:round/>
              <a:headEnd/>
              <a:tailEnd/>
            </a:ln>
          </p:spPr>
          <p:txBody>
            <a:bodyPr/>
            <a:lstStyle/>
            <a:p>
              <a:endParaRPr lang="it-IT"/>
            </a:p>
          </p:txBody>
        </p:sp>
        <p:sp>
          <p:nvSpPr>
            <p:cNvPr id="9359" name="Freeform 114"/>
            <p:cNvSpPr>
              <a:spLocks/>
            </p:cNvSpPr>
            <p:nvPr/>
          </p:nvSpPr>
          <p:spPr bwMode="auto">
            <a:xfrm>
              <a:off x="3736" y="683"/>
              <a:ext cx="100" cy="42"/>
            </a:xfrm>
            <a:custGeom>
              <a:avLst/>
              <a:gdLst>
                <a:gd name="T0" fmla="*/ 0 w 115"/>
                <a:gd name="T1" fmla="*/ 22 h 46"/>
                <a:gd name="T2" fmla="*/ 32 w 115"/>
                <a:gd name="T3" fmla="*/ 0 h 46"/>
                <a:gd name="T4" fmla="*/ 37 w 115"/>
                <a:gd name="T5" fmla="*/ 0 h 46"/>
                <a:gd name="T6" fmla="*/ 24 w 115"/>
                <a:gd name="T7" fmla="*/ 0 h 46"/>
                <a:gd name="T8" fmla="*/ 28 w 115"/>
                <a:gd name="T9" fmla="*/ 22 h 46"/>
                <a:gd name="T10" fmla="*/ 24 w 115"/>
                <a:gd name="T11" fmla="*/ 22 h 46"/>
                <a:gd name="T12" fmla="*/ 0 w 115"/>
                <a:gd name="T13" fmla="*/ 22 h 46"/>
                <a:gd name="T14" fmla="*/ 0 60000 65536"/>
                <a:gd name="T15" fmla="*/ 0 60000 65536"/>
                <a:gd name="T16" fmla="*/ 0 60000 65536"/>
                <a:gd name="T17" fmla="*/ 0 60000 65536"/>
                <a:gd name="T18" fmla="*/ 0 60000 65536"/>
                <a:gd name="T19" fmla="*/ 0 60000 65536"/>
                <a:gd name="T20" fmla="*/ 0 60000 65536"/>
                <a:gd name="T21" fmla="*/ 0 w 115"/>
                <a:gd name="T22" fmla="*/ 0 h 46"/>
                <a:gd name="T23" fmla="*/ 115 w 115"/>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15" h="46">
                  <a:moveTo>
                    <a:pt x="0" y="46"/>
                  </a:moveTo>
                  <a:lnTo>
                    <a:pt x="98" y="0"/>
                  </a:lnTo>
                  <a:lnTo>
                    <a:pt x="115" y="0"/>
                  </a:lnTo>
                  <a:lnTo>
                    <a:pt x="75" y="0"/>
                  </a:lnTo>
                  <a:lnTo>
                    <a:pt x="86" y="46"/>
                  </a:lnTo>
                  <a:lnTo>
                    <a:pt x="75" y="46"/>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60" name="Freeform 115"/>
            <p:cNvSpPr>
              <a:spLocks/>
            </p:cNvSpPr>
            <p:nvPr/>
          </p:nvSpPr>
          <p:spPr bwMode="auto">
            <a:xfrm>
              <a:off x="3702" y="671"/>
              <a:ext cx="57" cy="43"/>
            </a:xfrm>
            <a:custGeom>
              <a:avLst/>
              <a:gdLst>
                <a:gd name="T0" fmla="*/ 0 w 67"/>
                <a:gd name="T1" fmla="*/ 23 h 47"/>
                <a:gd name="T2" fmla="*/ 8 w 67"/>
                <a:gd name="T3" fmla="*/ 23 h 47"/>
                <a:gd name="T4" fmla="*/ 14 w 67"/>
                <a:gd name="T5" fmla="*/ 0 h 47"/>
                <a:gd name="T6" fmla="*/ 14 w 67"/>
                <a:gd name="T7" fmla="*/ 23 h 47"/>
                <a:gd name="T8" fmla="*/ 19 w 67"/>
                <a:gd name="T9" fmla="*/ 23 h 47"/>
                <a:gd name="T10" fmla="*/ 0 w 67"/>
                <a:gd name="T11" fmla="*/ 23 h 47"/>
                <a:gd name="T12" fmla="*/ 0 60000 65536"/>
                <a:gd name="T13" fmla="*/ 0 60000 65536"/>
                <a:gd name="T14" fmla="*/ 0 60000 65536"/>
                <a:gd name="T15" fmla="*/ 0 60000 65536"/>
                <a:gd name="T16" fmla="*/ 0 60000 65536"/>
                <a:gd name="T17" fmla="*/ 0 60000 65536"/>
                <a:gd name="T18" fmla="*/ 0 w 67"/>
                <a:gd name="T19" fmla="*/ 0 h 47"/>
                <a:gd name="T20" fmla="*/ 67 w 67"/>
                <a:gd name="T21" fmla="*/ 47 h 47"/>
              </a:gdLst>
              <a:ahLst/>
              <a:cxnLst>
                <a:cxn ang="T12">
                  <a:pos x="T0" y="T1"/>
                </a:cxn>
                <a:cxn ang="T13">
                  <a:pos x="T2" y="T3"/>
                </a:cxn>
                <a:cxn ang="T14">
                  <a:pos x="T4" y="T5"/>
                </a:cxn>
                <a:cxn ang="T15">
                  <a:pos x="T6" y="T7"/>
                </a:cxn>
                <a:cxn ang="T16">
                  <a:pos x="T8" y="T9"/>
                </a:cxn>
                <a:cxn ang="T17">
                  <a:pos x="T10" y="T11"/>
                </a:cxn>
              </a:cxnLst>
              <a:rect l="T18" t="T19" r="T20" b="T21"/>
              <a:pathLst>
                <a:path w="67" h="47">
                  <a:moveTo>
                    <a:pt x="0" y="47"/>
                  </a:moveTo>
                  <a:lnTo>
                    <a:pt x="27" y="47"/>
                  </a:lnTo>
                  <a:lnTo>
                    <a:pt x="54" y="0"/>
                  </a:lnTo>
                  <a:lnTo>
                    <a:pt x="54" y="47"/>
                  </a:lnTo>
                  <a:lnTo>
                    <a:pt x="67" y="47"/>
                  </a:lnTo>
                  <a:lnTo>
                    <a:pt x="0" y="47"/>
                  </a:lnTo>
                  <a:close/>
                </a:path>
              </a:pathLst>
            </a:custGeom>
            <a:solidFill>
              <a:srgbClr val="FFCC99">
                <a:alpha val="70195"/>
              </a:srgbClr>
            </a:solidFill>
            <a:ln w="0">
              <a:solidFill>
                <a:schemeClr val="tx1"/>
              </a:solidFill>
              <a:round/>
              <a:headEnd/>
              <a:tailEnd/>
            </a:ln>
          </p:spPr>
          <p:txBody>
            <a:bodyPr/>
            <a:lstStyle/>
            <a:p>
              <a:endParaRPr lang="it-IT"/>
            </a:p>
          </p:txBody>
        </p:sp>
        <p:sp>
          <p:nvSpPr>
            <p:cNvPr id="9361" name="Freeform 116"/>
            <p:cNvSpPr>
              <a:spLocks/>
            </p:cNvSpPr>
            <p:nvPr/>
          </p:nvSpPr>
          <p:spPr bwMode="auto">
            <a:xfrm>
              <a:off x="3576" y="683"/>
              <a:ext cx="87" cy="42"/>
            </a:xfrm>
            <a:custGeom>
              <a:avLst/>
              <a:gdLst>
                <a:gd name="T0" fmla="*/ 0 w 100"/>
                <a:gd name="T1" fmla="*/ 22 h 46"/>
                <a:gd name="T2" fmla="*/ 13 w 100"/>
                <a:gd name="T3" fmla="*/ 0 h 46"/>
                <a:gd name="T4" fmla="*/ 33 w 100"/>
                <a:gd name="T5" fmla="*/ 22 h 46"/>
                <a:gd name="T6" fmla="*/ 27 w 100"/>
                <a:gd name="T7" fmla="*/ 22 h 46"/>
                <a:gd name="T8" fmla="*/ 23 w 100"/>
                <a:gd name="T9" fmla="*/ 22 h 46"/>
                <a:gd name="T10" fmla="*/ 0 w 100"/>
                <a:gd name="T11" fmla="*/ 22 h 46"/>
                <a:gd name="T12" fmla="*/ 0 60000 65536"/>
                <a:gd name="T13" fmla="*/ 0 60000 65536"/>
                <a:gd name="T14" fmla="*/ 0 60000 65536"/>
                <a:gd name="T15" fmla="*/ 0 60000 65536"/>
                <a:gd name="T16" fmla="*/ 0 60000 65536"/>
                <a:gd name="T17" fmla="*/ 0 60000 65536"/>
                <a:gd name="T18" fmla="*/ 0 w 100"/>
                <a:gd name="T19" fmla="*/ 0 h 46"/>
                <a:gd name="T20" fmla="*/ 100 w 100"/>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100" h="46">
                  <a:moveTo>
                    <a:pt x="0" y="46"/>
                  </a:moveTo>
                  <a:lnTo>
                    <a:pt x="38" y="0"/>
                  </a:lnTo>
                  <a:lnTo>
                    <a:pt x="100" y="46"/>
                  </a:lnTo>
                  <a:lnTo>
                    <a:pt x="82" y="46"/>
                  </a:lnTo>
                  <a:lnTo>
                    <a:pt x="71" y="46"/>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62" name="Freeform 117"/>
            <p:cNvSpPr>
              <a:spLocks/>
            </p:cNvSpPr>
            <p:nvPr/>
          </p:nvSpPr>
          <p:spPr bwMode="auto">
            <a:xfrm>
              <a:off x="3150" y="703"/>
              <a:ext cx="211" cy="62"/>
            </a:xfrm>
            <a:custGeom>
              <a:avLst/>
              <a:gdLst>
                <a:gd name="T0" fmla="*/ 0 w 242"/>
                <a:gd name="T1" fmla="*/ 6 h 67"/>
                <a:gd name="T2" fmla="*/ 22 w 242"/>
                <a:gd name="T3" fmla="*/ 6 h 67"/>
                <a:gd name="T4" fmla="*/ 44 w 242"/>
                <a:gd name="T5" fmla="*/ 0 h 67"/>
                <a:gd name="T6" fmla="*/ 75 w 242"/>
                <a:gd name="T7" fmla="*/ 0 h 67"/>
                <a:gd name="T8" fmla="*/ 80 w 242"/>
                <a:gd name="T9" fmla="*/ 6 h 67"/>
                <a:gd name="T10" fmla="*/ 62 w 242"/>
                <a:gd name="T11" fmla="*/ 15 h 67"/>
                <a:gd name="T12" fmla="*/ 38 w 242"/>
                <a:gd name="T13" fmla="*/ 6 h 67"/>
                <a:gd name="T14" fmla="*/ 38 w 242"/>
                <a:gd name="T15" fmla="*/ 15 h 67"/>
                <a:gd name="T16" fmla="*/ 71 w 242"/>
                <a:gd name="T17" fmla="*/ 27 h 67"/>
                <a:gd name="T18" fmla="*/ 46 w 242"/>
                <a:gd name="T19" fmla="*/ 27 h 67"/>
                <a:gd name="T20" fmla="*/ 46 w 242"/>
                <a:gd name="T21" fmla="*/ 21 h 67"/>
                <a:gd name="T22" fmla="*/ 38 w 242"/>
                <a:gd name="T23" fmla="*/ 21 h 67"/>
                <a:gd name="T24" fmla="*/ 28 w 242"/>
                <a:gd name="T25" fmla="*/ 36 h 67"/>
                <a:gd name="T26" fmla="*/ 13 w 242"/>
                <a:gd name="T27" fmla="*/ 27 h 67"/>
                <a:gd name="T28" fmla="*/ 13 w 242"/>
                <a:gd name="T29" fmla="*/ 21 h 67"/>
                <a:gd name="T30" fmla="*/ 9 w 242"/>
                <a:gd name="T31" fmla="*/ 21 h 67"/>
                <a:gd name="T32" fmla="*/ 5 w 242"/>
                <a:gd name="T33" fmla="*/ 15 h 67"/>
                <a:gd name="T34" fmla="*/ 0 w 242"/>
                <a:gd name="T35" fmla="*/ 6 h 67"/>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2"/>
                <a:gd name="T55" fmla="*/ 0 h 67"/>
                <a:gd name="T56" fmla="*/ 242 w 242"/>
                <a:gd name="T57" fmla="*/ 67 h 67"/>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2" h="67">
                  <a:moveTo>
                    <a:pt x="0" y="12"/>
                  </a:moveTo>
                  <a:lnTo>
                    <a:pt x="67" y="12"/>
                  </a:lnTo>
                  <a:lnTo>
                    <a:pt x="127" y="0"/>
                  </a:lnTo>
                  <a:lnTo>
                    <a:pt x="225" y="0"/>
                  </a:lnTo>
                  <a:lnTo>
                    <a:pt x="242" y="12"/>
                  </a:lnTo>
                  <a:lnTo>
                    <a:pt x="186" y="27"/>
                  </a:lnTo>
                  <a:lnTo>
                    <a:pt x="113" y="12"/>
                  </a:lnTo>
                  <a:lnTo>
                    <a:pt x="113" y="27"/>
                  </a:lnTo>
                  <a:lnTo>
                    <a:pt x="213" y="50"/>
                  </a:lnTo>
                  <a:lnTo>
                    <a:pt x="138" y="50"/>
                  </a:lnTo>
                  <a:lnTo>
                    <a:pt x="138" y="39"/>
                  </a:lnTo>
                  <a:lnTo>
                    <a:pt x="113" y="39"/>
                  </a:lnTo>
                  <a:lnTo>
                    <a:pt x="83" y="67"/>
                  </a:lnTo>
                  <a:lnTo>
                    <a:pt x="38" y="50"/>
                  </a:lnTo>
                  <a:lnTo>
                    <a:pt x="38" y="39"/>
                  </a:lnTo>
                  <a:lnTo>
                    <a:pt x="27" y="39"/>
                  </a:lnTo>
                  <a:lnTo>
                    <a:pt x="15" y="27"/>
                  </a:lnTo>
                  <a:lnTo>
                    <a:pt x="0" y="12"/>
                  </a:lnTo>
                  <a:close/>
                </a:path>
              </a:pathLst>
            </a:custGeom>
            <a:solidFill>
              <a:srgbClr val="FFCC99">
                <a:alpha val="70195"/>
              </a:srgbClr>
            </a:solidFill>
            <a:ln w="0">
              <a:solidFill>
                <a:schemeClr val="tx1"/>
              </a:solidFill>
              <a:round/>
              <a:headEnd/>
              <a:tailEnd/>
            </a:ln>
          </p:spPr>
          <p:txBody>
            <a:bodyPr/>
            <a:lstStyle/>
            <a:p>
              <a:endParaRPr lang="it-IT"/>
            </a:p>
          </p:txBody>
        </p:sp>
        <p:sp>
          <p:nvSpPr>
            <p:cNvPr id="9363" name="Freeform 118"/>
            <p:cNvSpPr>
              <a:spLocks/>
            </p:cNvSpPr>
            <p:nvPr/>
          </p:nvSpPr>
          <p:spPr bwMode="auto">
            <a:xfrm>
              <a:off x="2851" y="1153"/>
              <a:ext cx="135" cy="197"/>
            </a:xfrm>
            <a:custGeom>
              <a:avLst/>
              <a:gdLst>
                <a:gd name="T0" fmla="*/ 0 w 156"/>
                <a:gd name="T1" fmla="*/ 122 h 211"/>
                <a:gd name="T2" fmla="*/ 9 w 156"/>
                <a:gd name="T3" fmla="*/ 106 h 211"/>
                <a:gd name="T4" fmla="*/ 17 w 156"/>
                <a:gd name="T5" fmla="*/ 106 h 211"/>
                <a:gd name="T6" fmla="*/ 12 w 156"/>
                <a:gd name="T7" fmla="*/ 106 h 211"/>
                <a:gd name="T8" fmla="*/ 3 w 156"/>
                <a:gd name="T9" fmla="*/ 106 h 211"/>
                <a:gd name="T10" fmla="*/ 3 w 156"/>
                <a:gd name="T11" fmla="*/ 99 h 211"/>
                <a:gd name="T12" fmla="*/ 9 w 156"/>
                <a:gd name="T13" fmla="*/ 86 h 211"/>
                <a:gd name="T14" fmla="*/ 9 w 156"/>
                <a:gd name="T15" fmla="*/ 79 h 211"/>
                <a:gd name="T16" fmla="*/ 17 w 156"/>
                <a:gd name="T17" fmla="*/ 79 h 211"/>
                <a:gd name="T18" fmla="*/ 22 w 156"/>
                <a:gd name="T19" fmla="*/ 64 h 211"/>
                <a:gd name="T20" fmla="*/ 12 w 156"/>
                <a:gd name="T21" fmla="*/ 56 h 211"/>
                <a:gd name="T22" fmla="*/ 17 w 156"/>
                <a:gd name="T23" fmla="*/ 56 h 211"/>
                <a:gd name="T24" fmla="*/ 9 w 156"/>
                <a:gd name="T25" fmla="*/ 56 h 211"/>
                <a:gd name="T26" fmla="*/ 3 w 156"/>
                <a:gd name="T27" fmla="*/ 56 h 211"/>
                <a:gd name="T28" fmla="*/ 9 w 156"/>
                <a:gd name="T29" fmla="*/ 48 h 211"/>
                <a:gd name="T30" fmla="*/ 9 w 156"/>
                <a:gd name="T31" fmla="*/ 41 h 211"/>
                <a:gd name="T32" fmla="*/ 3 w 156"/>
                <a:gd name="T33" fmla="*/ 48 h 211"/>
                <a:gd name="T34" fmla="*/ 3 w 156"/>
                <a:gd name="T35" fmla="*/ 41 h 211"/>
                <a:gd name="T36" fmla="*/ 0 w 156"/>
                <a:gd name="T37" fmla="*/ 41 h 211"/>
                <a:gd name="T38" fmla="*/ 3 w 156"/>
                <a:gd name="T39" fmla="*/ 41 h 211"/>
                <a:gd name="T40" fmla="*/ 3 w 156"/>
                <a:gd name="T41" fmla="*/ 29 h 211"/>
                <a:gd name="T42" fmla="*/ 0 w 156"/>
                <a:gd name="T43" fmla="*/ 29 h 211"/>
                <a:gd name="T44" fmla="*/ 3 w 156"/>
                <a:gd name="T45" fmla="*/ 22 h 211"/>
                <a:gd name="T46" fmla="*/ 3 w 156"/>
                <a:gd name="T47" fmla="*/ 14 h 211"/>
                <a:gd name="T48" fmla="*/ 9 w 156"/>
                <a:gd name="T49" fmla="*/ 0 h 211"/>
                <a:gd name="T50" fmla="*/ 22 w 156"/>
                <a:gd name="T51" fmla="*/ 0 h 211"/>
                <a:gd name="T52" fmla="*/ 22 w 156"/>
                <a:gd name="T53" fmla="*/ 7 h 211"/>
                <a:gd name="T54" fmla="*/ 12 w 156"/>
                <a:gd name="T55" fmla="*/ 14 h 211"/>
                <a:gd name="T56" fmla="*/ 26 w 156"/>
                <a:gd name="T57" fmla="*/ 14 h 211"/>
                <a:gd name="T58" fmla="*/ 17 w 156"/>
                <a:gd name="T59" fmla="*/ 41 h 211"/>
                <a:gd name="T60" fmla="*/ 26 w 156"/>
                <a:gd name="T61" fmla="*/ 41 h 211"/>
                <a:gd name="T62" fmla="*/ 31 w 156"/>
                <a:gd name="T63" fmla="*/ 56 h 211"/>
                <a:gd name="T64" fmla="*/ 36 w 156"/>
                <a:gd name="T65" fmla="*/ 64 h 211"/>
                <a:gd name="T66" fmla="*/ 40 w 156"/>
                <a:gd name="T67" fmla="*/ 79 h 211"/>
                <a:gd name="T68" fmla="*/ 36 w 156"/>
                <a:gd name="T69" fmla="*/ 79 h 211"/>
                <a:gd name="T70" fmla="*/ 44 w 156"/>
                <a:gd name="T71" fmla="*/ 79 h 211"/>
                <a:gd name="T72" fmla="*/ 48 w 156"/>
                <a:gd name="T73" fmla="*/ 86 h 211"/>
                <a:gd name="T74" fmla="*/ 40 w 156"/>
                <a:gd name="T75" fmla="*/ 106 h 211"/>
                <a:gd name="T76" fmla="*/ 44 w 156"/>
                <a:gd name="T77" fmla="*/ 106 h 211"/>
                <a:gd name="T78" fmla="*/ 40 w 156"/>
                <a:gd name="T79" fmla="*/ 112 h 211"/>
                <a:gd name="T80" fmla="*/ 22 w 156"/>
                <a:gd name="T81" fmla="*/ 122 h 211"/>
                <a:gd name="T82" fmla="*/ 17 w 156"/>
                <a:gd name="T83" fmla="*/ 112 h 211"/>
                <a:gd name="T84" fmla="*/ 12 w 156"/>
                <a:gd name="T85" fmla="*/ 122 h 211"/>
                <a:gd name="T86" fmla="*/ 3 w 156"/>
                <a:gd name="T87" fmla="*/ 122 h 211"/>
                <a:gd name="T88" fmla="*/ 0 w 156"/>
                <a:gd name="T89" fmla="*/ 122 h 211"/>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w 156"/>
                <a:gd name="T136" fmla="*/ 0 h 211"/>
                <a:gd name="T137" fmla="*/ 156 w 156"/>
                <a:gd name="T138" fmla="*/ 211 h 211"/>
              </a:gdLst>
              <a:ahLst/>
              <a:cxnLst>
                <a:cxn ang="T90">
                  <a:pos x="T0" y="T1"/>
                </a:cxn>
                <a:cxn ang="T91">
                  <a:pos x="T2" y="T3"/>
                </a:cxn>
                <a:cxn ang="T92">
                  <a:pos x="T4" y="T5"/>
                </a:cxn>
                <a:cxn ang="T93">
                  <a:pos x="T6" y="T7"/>
                </a:cxn>
                <a:cxn ang="T94">
                  <a:pos x="T8" y="T9"/>
                </a:cxn>
                <a:cxn ang="T95">
                  <a:pos x="T10" y="T11"/>
                </a:cxn>
                <a:cxn ang="T96">
                  <a:pos x="T12" y="T13"/>
                </a:cxn>
                <a:cxn ang="T97">
                  <a:pos x="T14" y="T15"/>
                </a:cxn>
                <a:cxn ang="T98">
                  <a:pos x="T16" y="T17"/>
                </a:cxn>
                <a:cxn ang="T99">
                  <a:pos x="T18" y="T19"/>
                </a:cxn>
                <a:cxn ang="T100">
                  <a:pos x="T20" y="T21"/>
                </a:cxn>
                <a:cxn ang="T101">
                  <a:pos x="T22" y="T23"/>
                </a:cxn>
                <a:cxn ang="T102">
                  <a:pos x="T24" y="T25"/>
                </a:cxn>
                <a:cxn ang="T103">
                  <a:pos x="T26" y="T27"/>
                </a:cxn>
                <a:cxn ang="T104">
                  <a:pos x="T28" y="T29"/>
                </a:cxn>
                <a:cxn ang="T105">
                  <a:pos x="T30" y="T31"/>
                </a:cxn>
                <a:cxn ang="T106">
                  <a:pos x="T32" y="T33"/>
                </a:cxn>
                <a:cxn ang="T107">
                  <a:pos x="T34" y="T35"/>
                </a:cxn>
                <a:cxn ang="T108">
                  <a:pos x="T36" y="T37"/>
                </a:cxn>
                <a:cxn ang="T109">
                  <a:pos x="T38" y="T39"/>
                </a:cxn>
                <a:cxn ang="T110">
                  <a:pos x="T40" y="T41"/>
                </a:cxn>
                <a:cxn ang="T111">
                  <a:pos x="T42" y="T43"/>
                </a:cxn>
                <a:cxn ang="T112">
                  <a:pos x="T44" y="T45"/>
                </a:cxn>
                <a:cxn ang="T113">
                  <a:pos x="T46" y="T47"/>
                </a:cxn>
                <a:cxn ang="T114">
                  <a:pos x="T48" y="T49"/>
                </a:cxn>
                <a:cxn ang="T115">
                  <a:pos x="T50" y="T51"/>
                </a:cxn>
                <a:cxn ang="T116">
                  <a:pos x="T52" y="T53"/>
                </a:cxn>
                <a:cxn ang="T117">
                  <a:pos x="T54" y="T55"/>
                </a:cxn>
                <a:cxn ang="T118">
                  <a:pos x="T56" y="T57"/>
                </a:cxn>
                <a:cxn ang="T119">
                  <a:pos x="T58" y="T59"/>
                </a:cxn>
                <a:cxn ang="T120">
                  <a:pos x="T60" y="T61"/>
                </a:cxn>
                <a:cxn ang="T121">
                  <a:pos x="T62" y="T63"/>
                </a:cxn>
                <a:cxn ang="T122">
                  <a:pos x="T64" y="T65"/>
                </a:cxn>
                <a:cxn ang="T123">
                  <a:pos x="T66" y="T67"/>
                </a:cxn>
                <a:cxn ang="T124">
                  <a:pos x="T68" y="T69"/>
                </a:cxn>
                <a:cxn ang="T125">
                  <a:pos x="T70" y="T71"/>
                </a:cxn>
                <a:cxn ang="T126">
                  <a:pos x="T72" y="T73"/>
                </a:cxn>
                <a:cxn ang="T127">
                  <a:pos x="T74" y="T75"/>
                </a:cxn>
                <a:cxn ang="T128">
                  <a:pos x="T76" y="T77"/>
                </a:cxn>
                <a:cxn ang="T129">
                  <a:pos x="T78" y="T79"/>
                </a:cxn>
                <a:cxn ang="T130">
                  <a:pos x="T80" y="T81"/>
                </a:cxn>
                <a:cxn ang="T131">
                  <a:pos x="T82" y="T83"/>
                </a:cxn>
                <a:cxn ang="T132">
                  <a:pos x="T84" y="T85"/>
                </a:cxn>
                <a:cxn ang="T133">
                  <a:pos x="T86" y="T87"/>
                </a:cxn>
                <a:cxn ang="T134">
                  <a:pos x="T88" y="T89"/>
                </a:cxn>
              </a:cxnLst>
              <a:rect l="T135" t="T136" r="T137" b="T138"/>
              <a:pathLst>
                <a:path w="156" h="211">
                  <a:moveTo>
                    <a:pt x="0" y="211"/>
                  </a:moveTo>
                  <a:lnTo>
                    <a:pt x="27" y="183"/>
                  </a:lnTo>
                  <a:lnTo>
                    <a:pt x="56" y="183"/>
                  </a:lnTo>
                  <a:lnTo>
                    <a:pt x="39" y="183"/>
                  </a:lnTo>
                  <a:lnTo>
                    <a:pt x="12" y="183"/>
                  </a:lnTo>
                  <a:lnTo>
                    <a:pt x="12" y="171"/>
                  </a:lnTo>
                  <a:lnTo>
                    <a:pt x="27" y="150"/>
                  </a:lnTo>
                  <a:lnTo>
                    <a:pt x="27" y="138"/>
                  </a:lnTo>
                  <a:lnTo>
                    <a:pt x="56" y="138"/>
                  </a:lnTo>
                  <a:lnTo>
                    <a:pt x="68" y="112"/>
                  </a:lnTo>
                  <a:lnTo>
                    <a:pt x="39" y="98"/>
                  </a:lnTo>
                  <a:lnTo>
                    <a:pt x="56" y="98"/>
                  </a:lnTo>
                  <a:lnTo>
                    <a:pt x="27" y="98"/>
                  </a:lnTo>
                  <a:lnTo>
                    <a:pt x="12" y="98"/>
                  </a:lnTo>
                  <a:lnTo>
                    <a:pt x="27" y="83"/>
                  </a:lnTo>
                  <a:lnTo>
                    <a:pt x="27" y="71"/>
                  </a:lnTo>
                  <a:lnTo>
                    <a:pt x="12" y="83"/>
                  </a:lnTo>
                  <a:lnTo>
                    <a:pt x="12" y="71"/>
                  </a:lnTo>
                  <a:lnTo>
                    <a:pt x="0" y="71"/>
                  </a:lnTo>
                  <a:lnTo>
                    <a:pt x="12" y="71"/>
                  </a:lnTo>
                  <a:lnTo>
                    <a:pt x="12" y="50"/>
                  </a:lnTo>
                  <a:lnTo>
                    <a:pt x="0" y="50"/>
                  </a:lnTo>
                  <a:lnTo>
                    <a:pt x="12" y="39"/>
                  </a:lnTo>
                  <a:lnTo>
                    <a:pt x="12" y="23"/>
                  </a:lnTo>
                  <a:lnTo>
                    <a:pt x="27" y="0"/>
                  </a:lnTo>
                  <a:lnTo>
                    <a:pt x="68" y="0"/>
                  </a:lnTo>
                  <a:lnTo>
                    <a:pt x="68" y="12"/>
                  </a:lnTo>
                  <a:lnTo>
                    <a:pt x="39" y="23"/>
                  </a:lnTo>
                  <a:lnTo>
                    <a:pt x="83" y="23"/>
                  </a:lnTo>
                  <a:lnTo>
                    <a:pt x="56" y="71"/>
                  </a:lnTo>
                  <a:lnTo>
                    <a:pt x="83" y="71"/>
                  </a:lnTo>
                  <a:lnTo>
                    <a:pt x="98" y="98"/>
                  </a:lnTo>
                  <a:lnTo>
                    <a:pt x="112" y="112"/>
                  </a:lnTo>
                  <a:lnTo>
                    <a:pt x="127" y="138"/>
                  </a:lnTo>
                  <a:lnTo>
                    <a:pt x="112" y="138"/>
                  </a:lnTo>
                  <a:lnTo>
                    <a:pt x="139" y="138"/>
                  </a:lnTo>
                  <a:lnTo>
                    <a:pt x="156" y="150"/>
                  </a:lnTo>
                  <a:lnTo>
                    <a:pt x="127" y="183"/>
                  </a:lnTo>
                  <a:lnTo>
                    <a:pt x="139" y="183"/>
                  </a:lnTo>
                  <a:lnTo>
                    <a:pt x="127" y="194"/>
                  </a:lnTo>
                  <a:lnTo>
                    <a:pt x="68" y="211"/>
                  </a:lnTo>
                  <a:lnTo>
                    <a:pt x="56" y="194"/>
                  </a:lnTo>
                  <a:lnTo>
                    <a:pt x="39" y="211"/>
                  </a:lnTo>
                  <a:lnTo>
                    <a:pt x="12" y="211"/>
                  </a:lnTo>
                  <a:lnTo>
                    <a:pt x="0" y="211"/>
                  </a:lnTo>
                  <a:close/>
                </a:path>
              </a:pathLst>
            </a:custGeom>
            <a:solidFill>
              <a:srgbClr val="FF0000">
                <a:alpha val="70195"/>
              </a:srgbClr>
            </a:solidFill>
            <a:ln w="0">
              <a:solidFill>
                <a:schemeClr val="tx1"/>
              </a:solidFill>
              <a:round/>
              <a:headEnd/>
              <a:tailEnd/>
            </a:ln>
          </p:spPr>
          <p:txBody>
            <a:bodyPr/>
            <a:lstStyle/>
            <a:p>
              <a:endParaRPr lang="it-IT"/>
            </a:p>
          </p:txBody>
        </p:sp>
        <p:sp>
          <p:nvSpPr>
            <p:cNvPr id="9364" name="Freeform 119"/>
            <p:cNvSpPr>
              <a:spLocks/>
            </p:cNvSpPr>
            <p:nvPr/>
          </p:nvSpPr>
          <p:spPr bwMode="auto">
            <a:xfrm>
              <a:off x="3097" y="1535"/>
              <a:ext cx="41" cy="43"/>
            </a:xfrm>
            <a:custGeom>
              <a:avLst/>
              <a:gdLst>
                <a:gd name="T0" fmla="*/ 0 w 46"/>
                <a:gd name="T1" fmla="*/ 0 h 46"/>
                <a:gd name="T2" fmla="*/ 19 w 46"/>
                <a:gd name="T3" fmla="*/ 0 h 46"/>
                <a:gd name="T4" fmla="*/ 19 w 46"/>
                <a:gd name="T5" fmla="*/ 27 h 46"/>
                <a:gd name="T6" fmla="*/ 0 w 46"/>
                <a:gd name="T7" fmla="*/ 19 h 46"/>
                <a:gd name="T8" fmla="*/ 0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0"/>
                  </a:moveTo>
                  <a:lnTo>
                    <a:pt x="46" y="0"/>
                  </a:lnTo>
                  <a:lnTo>
                    <a:pt x="46" y="46"/>
                  </a:lnTo>
                  <a:lnTo>
                    <a:pt x="0" y="31"/>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365" name="Freeform 120"/>
            <p:cNvSpPr>
              <a:spLocks/>
            </p:cNvSpPr>
            <p:nvPr/>
          </p:nvSpPr>
          <p:spPr bwMode="auto">
            <a:xfrm>
              <a:off x="3090" y="1579"/>
              <a:ext cx="40" cy="49"/>
            </a:xfrm>
            <a:custGeom>
              <a:avLst/>
              <a:gdLst>
                <a:gd name="T0" fmla="*/ 0 w 46"/>
                <a:gd name="T1" fmla="*/ 0 h 52"/>
                <a:gd name="T2" fmla="*/ 10 w 46"/>
                <a:gd name="T3" fmla="*/ 0 h 52"/>
                <a:gd name="T4" fmla="*/ 15 w 46"/>
                <a:gd name="T5" fmla="*/ 8 h 52"/>
                <a:gd name="T6" fmla="*/ 15 w 46"/>
                <a:gd name="T7" fmla="*/ 33 h 52"/>
                <a:gd name="T8" fmla="*/ 4 w 46"/>
                <a:gd name="T9" fmla="*/ 33 h 52"/>
                <a:gd name="T10" fmla="*/ 0 w 46"/>
                <a:gd name="T11" fmla="*/ 0 h 52"/>
                <a:gd name="T12" fmla="*/ 0 60000 65536"/>
                <a:gd name="T13" fmla="*/ 0 60000 65536"/>
                <a:gd name="T14" fmla="*/ 0 60000 65536"/>
                <a:gd name="T15" fmla="*/ 0 60000 65536"/>
                <a:gd name="T16" fmla="*/ 0 60000 65536"/>
                <a:gd name="T17" fmla="*/ 0 60000 65536"/>
                <a:gd name="T18" fmla="*/ 0 w 46"/>
                <a:gd name="T19" fmla="*/ 0 h 52"/>
                <a:gd name="T20" fmla="*/ 46 w 46"/>
                <a:gd name="T21" fmla="*/ 52 h 52"/>
              </a:gdLst>
              <a:ahLst/>
              <a:cxnLst>
                <a:cxn ang="T12">
                  <a:pos x="T0" y="T1"/>
                </a:cxn>
                <a:cxn ang="T13">
                  <a:pos x="T2" y="T3"/>
                </a:cxn>
                <a:cxn ang="T14">
                  <a:pos x="T4" y="T5"/>
                </a:cxn>
                <a:cxn ang="T15">
                  <a:pos x="T6" y="T7"/>
                </a:cxn>
                <a:cxn ang="T16">
                  <a:pos x="T8" y="T9"/>
                </a:cxn>
                <a:cxn ang="T17">
                  <a:pos x="T10" y="T11"/>
                </a:cxn>
              </a:cxnLst>
              <a:rect l="T18" t="T19" r="T20" b="T21"/>
              <a:pathLst>
                <a:path w="46" h="52">
                  <a:moveTo>
                    <a:pt x="0" y="0"/>
                  </a:moveTo>
                  <a:lnTo>
                    <a:pt x="31" y="0"/>
                  </a:lnTo>
                  <a:lnTo>
                    <a:pt x="46" y="12"/>
                  </a:lnTo>
                  <a:lnTo>
                    <a:pt x="46" y="52"/>
                  </a:lnTo>
                  <a:lnTo>
                    <a:pt x="13" y="52"/>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366" name="Freeform 121"/>
            <p:cNvSpPr>
              <a:spLocks/>
            </p:cNvSpPr>
            <p:nvPr/>
          </p:nvSpPr>
          <p:spPr bwMode="auto">
            <a:xfrm>
              <a:off x="3175" y="1643"/>
              <a:ext cx="62" cy="43"/>
            </a:xfrm>
            <a:custGeom>
              <a:avLst/>
              <a:gdLst>
                <a:gd name="T0" fmla="*/ 0 w 71"/>
                <a:gd name="T1" fmla="*/ 8 h 46"/>
                <a:gd name="T2" fmla="*/ 3 w 71"/>
                <a:gd name="T3" fmla="*/ 8 h 46"/>
                <a:gd name="T4" fmla="*/ 13 w 71"/>
                <a:gd name="T5" fmla="*/ 8 h 46"/>
                <a:gd name="T6" fmla="*/ 24 w 71"/>
                <a:gd name="T7" fmla="*/ 0 h 46"/>
                <a:gd name="T8" fmla="*/ 18 w 71"/>
                <a:gd name="T9" fmla="*/ 27 h 46"/>
                <a:gd name="T10" fmla="*/ 0 w 71"/>
                <a:gd name="T11" fmla="*/ 20 h 46"/>
                <a:gd name="T12" fmla="*/ 0 w 71"/>
                <a:gd name="T13" fmla="*/ 8 h 46"/>
                <a:gd name="T14" fmla="*/ 0 60000 65536"/>
                <a:gd name="T15" fmla="*/ 0 60000 65536"/>
                <a:gd name="T16" fmla="*/ 0 60000 65536"/>
                <a:gd name="T17" fmla="*/ 0 60000 65536"/>
                <a:gd name="T18" fmla="*/ 0 60000 65536"/>
                <a:gd name="T19" fmla="*/ 0 60000 65536"/>
                <a:gd name="T20" fmla="*/ 0 60000 65536"/>
                <a:gd name="T21" fmla="*/ 0 w 71"/>
                <a:gd name="T22" fmla="*/ 0 h 46"/>
                <a:gd name="T23" fmla="*/ 71 w 71"/>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71" h="46">
                  <a:moveTo>
                    <a:pt x="0" y="16"/>
                  </a:moveTo>
                  <a:lnTo>
                    <a:pt x="11" y="16"/>
                  </a:lnTo>
                  <a:lnTo>
                    <a:pt x="38" y="16"/>
                  </a:lnTo>
                  <a:lnTo>
                    <a:pt x="71" y="0"/>
                  </a:lnTo>
                  <a:lnTo>
                    <a:pt x="54" y="46"/>
                  </a:lnTo>
                  <a:lnTo>
                    <a:pt x="0" y="33"/>
                  </a:lnTo>
                  <a:lnTo>
                    <a:pt x="0" y="16"/>
                  </a:lnTo>
                  <a:close/>
                </a:path>
              </a:pathLst>
            </a:custGeom>
            <a:solidFill>
              <a:srgbClr val="FFCC99">
                <a:alpha val="70195"/>
              </a:srgbClr>
            </a:solidFill>
            <a:ln w="0">
              <a:solidFill>
                <a:schemeClr val="tx1"/>
              </a:solidFill>
              <a:round/>
              <a:headEnd/>
              <a:tailEnd/>
            </a:ln>
          </p:spPr>
          <p:txBody>
            <a:bodyPr/>
            <a:lstStyle/>
            <a:p>
              <a:endParaRPr lang="it-IT"/>
            </a:p>
          </p:txBody>
        </p:sp>
        <p:sp>
          <p:nvSpPr>
            <p:cNvPr id="9367" name="Freeform 122"/>
            <p:cNvSpPr>
              <a:spLocks/>
            </p:cNvSpPr>
            <p:nvPr/>
          </p:nvSpPr>
          <p:spPr bwMode="auto">
            <a:xfrm>
              <a:off x="3348" y="1643"/>
              <a:ext cx="41" cy="52"/>
            </a:xfrm>
            <a:custGeom>
              <a:avLst/>
              <a:gdLst>
                <a:gd name="T0" fmla="*/ 0 w 46"/>
                <a:gd name="T1" fmla="*/ 8 h 56"/>
                <a:gd name="T2" fmla="*/ 6 w 46"/>
                <a:gd name="T3" fmla="*/ 0 h 56"/>
                <a:gd name="T4" fmla="*/ 11 w 46"/>
                <a:gd name="T5" fmla="*/ 8 h 56"/>
                <a:gd name="T6" fmla="*/ 19 w 46"/>
                <a:gd name="T7" fmla="*/ 18 h 56"/>
                <a:gd name="T8" fmla="*/ 11 w 46"/>
                <a:gd name="T9" fmla="*/ 18 h 56"/>
                <a:gd name="T10" fmla="*/ 19 w 46"/>
                <a:gd name="T11" fmla="*/ 31 h 56"/>
                <a:gd name="T12" fmla="*/ 11 w 46"/>
                <a:gd name="T13" fmla="*/ 24 h 56"/>
                <a:gd name="T14" fmla="*/ 11 w 46"/>
                <a:gd name="T15" fmla="*/ 31 h 56"/>
                <a:gd name="T16" fmla="*/ 6 w 46"/>
                <a:gd name="T17" fmla="*/ 24 h 56"/>
                <a:gd name="T18" fmla="*/ 0 w 46"/>
                <a:gd name="T19" fmla="*/ 18 h 56"/>
                <a:gd name="T20" fmla="*/ 0 w 46"/>
                <a:gd name="T21" fmla="*/ 8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6"/>
                <a:gd name="T34" fmla="*/ 0 h 56"/>
                <a:gd name="T35" fmla="*/ 46 w 46"/>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6" h="56">
                  <a:moveTo>
                    <a:pt x="0" y="16"/>
                  </a:moveTo>
                  <a:lnTo>
                    <a:pt x="15" y="0"/>
                  </a:lnTo>
                  <a:lnTo>
                    <a:pt x="28" y="16"/>
                  </a:lnTo>
                  <a:lnTo>
                    <a:pt x="46" y="31"/>
                  </a:lnTo>
                  <a:lnTo>
                    <a:pt x="28" y="31"/>
                  </a:lnTo>
                  <a:lnTo>
                    <a:pt x="46" y="56"/>
                  </a:lnTo>
                  <a:lnTo>
                    <a:pt x="28" y="43"/>
                  </a:lnTo>
                  <a:lnTo>
                    <a:pt x="28" y="56"/>
                  </a:lnTo>
                  <a:lnTo>
                    <a:pt x="15" y="43"/>
                  </a:lnTo>
                  <a:lnTo>
                    <a:pt x="0" y="31"/>
                  </a:lnTo>
                  <a:lnTo>
                    <a:pt x="0" y="16"/>
                  </a:lnTo>
                  <a:close/>
                </a:path>
              </a:pathLst>
            </a:custGeom>
            <a:solidFill>
              <a:srgbClr val="FFCC99">
                <a:alpha val="70195"/>
              </a:srgbClr>
            </a:solidFill>
            <a:ln w="0">
              <a:solidFill>
                <a:schemeClr val="tx1"/>
              </a:solidFill>
              <a:round/>
              <a:headEnd/>
              <a:tailEnd/>
            </a:ln>
          </p:spPr>
          <p:txBody>
            <a:bodyPr/>
            <a:lstStyle/>
            <a:p>
              <a:endParaRPr lang="it-IT"/>
            </a:p>
          </p:txBody>
        </p:sp>
        <p:sp>
          <p:nvSpPr>
            <p:cNvPr id="9368" name="Freeform 123"/>
            <p:cNvSpPr>
              <a:spLocks/>
            </p:cNvSpPr>
            <p:nvPr/>
          </p:nvSpPr>
          <p:spPr bwMode="auto">
            <a:xfrm>
              <a:off x="3401" y="1708"/>
              <a:ext cx="50" cy="43"/>
            </a:xfrm>
            <a:custGeom>
              <a:avLst/>
              <a:gdLst>
                <a:gd name="T0" fmla="*/ 0 w 56"/>
                <a:gd name="T1" fmla="*/ 9 h 47"/>
                <a:gd name="T2" fmla="*/ 0 w 56"/>
                <a:gd name="T3" fmla="*/ 0 h 47"/>
                <a:gd name="T4" fmla="*/ 15 w 56"/>
                <a:gd name="T5" fmla="*/ 9 h 47"/>
                <a:gd name="T6" fmla="*/ 23 w 56"/>
                <a:gd name="T7" fmla="*/ 9 h 47"/>
                <a:gd name="T8" fmla="*/ 23 w 56"/>
                <a:gd name="T9" fmla="*/ 23 h 47"/>
                <a:gd name="T10" fmla="*/ 11 w 56"/>
                <a:gd name="T11" fmla="*/ 23 h 47"/>
                <a:gd name="T12" fmla="*/ 0 w 56"/>
                <a:gd name="T13" fmla="*/ 9 h 47"/>
                <a:gd name="T14" fmla="*/ 0 60000 65536"/>
                <a:gd name="T15" fmla="*/ 0 60000 65536"/>
                <a:gd name="T16" fmla="*/ 0 60000 65536"/>
                <a:gd name="T17" fmla="*/ 0 60000 65536"/>
                <a:gd name="T18" fmla="*/ 0 60000 65536"/>
                <a:gd name="T19" fmla="*/ 0 60000 65536"/>
                <a:gd name="T20" fmla="*/ 0 60000 65536"/>
                <a:gd name="T21" fmla="*/ 0 w 56"/>
                <a:gd name="T22" fmla="*/ 0 h 47"/>
                <a:gd name="T23" fmla="*/ 56 w 5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7">
                  <a:moveTo>
                    <a:pt x="0" y="18"/>
                  </a:moveTo>
                  <a:lnTo>
                    <a:pt x="0" y="0"/>
                  </a:lnTo>
                  <a:lnTo>
                    <a:pt x="38" y="18"/>
                  </a:lnTo>
                  <a:lnTo>
                    <a:pt x="56" y="18"/>
                  </a:lnTo>
                  <a:lnTo>
                    <a:pt x="56" y="47"/>
                  </a:lnTo>
                  <a:lnTo>
                    <a:pt x="27" y="47"/>
                  </a:lnTo>
                  <a:lnTo>
                    <a:pt x="0" y="18"/>
                  </a:lnTo>
                  <a:close/>
                </a:path>
              </a:pathLst>
            </a:custGeom>
            <a:solidFill>
              <a:srgbClr val="FFCC99">
                <a:alpha val="70195"/>
              </a:srgbClr>
            </a:solidFill>
            <a:ln w="0">
              <a:solidFill>
                <a:schemeClr val="tx1"/>
              </a:solidFill>
              <a:round/>
              <a:headEnd/>
              <a:tailEnd/>
            </a:ln>
          </p:spPr>
          <p:txBody>
            <a:bodyPr/>
            <a:lstStyle/>
            <a:p>
              <a:endParaRPr lang="it-IT"/>
            </a:p>
          </p:txBody>
        </p:sp>
        <p:sp>
          <p:nvSpPr>
            <p:cNvPr id="9369" name="Freeform 124"/>
            <p:cNvSpPr>
              <a:spLocks/>
            </p:cNvSpPr>
            <p:nvPr/>
          </p:nvSpPr>
          <p:spPr bwMode="auto">
            <a:xfrm>
              <a:off x="3562" y="1708"/>
              <a:ext cx="48" cy="43"/>
            </a:xfrm>
            <a:custGeom>
              <a:avLst/>
              <a:gdLst>
                <a:gd name="T0" fmla="*/ 0 w 56"/>
                <a:gd name="T1" fmla="*/ 23 h 47"/>
                <a:gd name="T2" fmla="*/ 16 w 56"/>
                <a:gd name="T3" fmla="*/ 0 h 47"/>
                <a:gd name="T4" fmla="*/ 13 w 56"/>
                <a:gd name="T5" fmla="*/ 9 h 47"/>
                <a:gd name="T6" fmla="*/ 13 w 56"/>
                <a:gd name="T7" fmla="*/ 23 h 47"/>
                <a:gd name="T8" fmla="*/ 8 w 56"/>
                <a:gd name="T9" fmla="*/ 23 h 47"/>
                <a:gd name="T10" fmla="*/ 5 w 56"/>
                <a:gd name="T11" fmla="*/ 23 h 47"/>
                <a:gd name="T12" fmla="*/ 0 w 56"/>
                <a:gd name="T13" fmla="*/ 23 h 47"/>
                <a:gd name="T14" fmla="*/ 0 60000 65536"/>
                <a:gd name="T15" fmla="*/ 0 60000 65536"/>
                <a:gd name="T16" fmla="*/ 0 60000 65536"/>
                <a:gd name="T17" fmla="*/ 0 60000 65536"/>
                <a:gd name="T18" fmla="*/ 0 60000 65536"/>
                <a:gd name="T19" fmla="*/ 0 60000 65536"/>
                <a:gd name="T20" fmla="*/ 0 60000 65536"/>
                <a:gd name="T21" fmla="*/ 0 w 56"/>
                <a:gd name="T22" fmla="*/ 0 h 47"/>
                <a:gd name="T23" fmla="*/ 56 w 56"/>
                <a:gd name="T24" fmla="*/ 47 h 47"/>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56" h="47">
                  <a:moveTo>
                    <a:pt x="0" y="47"/>
                  </a:moveTo>
                  <a:lnTo>
                    <a:pt x="56" y="0"/>
                  </a:lnTo>
                  <a:lnTo>
                    <a:pt x="43" y="18"/>
                  </a:lnTo>
                  <a:lnTo>
                    <a:pt x="43" y="47"/>
                  </a:lnTo>
                  <a:lnTo>
                    <a:pt x="27" y="47"/>
                  </a:lnTo>
                  <a:lnTo>
                    <a:pt x="16" y="47"/>
                  </a:lnTo>
                  <a:lnTo>
                    <a:pt x="0" y="47"/>
                  </a:lnTo>
                  <a:close/>
                </a:path>
              </a:pathLst>
            </a:custGeom>
            <a:solidFill>
              <a:srgbClr val="FFCC99">
                <a:alpha val="70195"/>
              </a:srgbClr>
            </a:solidFill>
            <a:ln w="0">
              <a:solidFill>
                <a:schemeClr val="tx1"/>
              </a:solidFill>
              <a:round/>
              <a:headEnd/>
              <a:tailEnd/>
            </a:ln>
          </p:spPr>
          <p:txBody>
            <a:bodyPr/>
            <a:lstStyle/>
            <a:p>
              <a:endParaRPr lang="it-IT"/>
            </a:p>
          </p:txBody>
        </p:sp>
        <p:sp>
          <p:nvSpPr>
            <p:cNvPr id="9370" name="Freeform 125"/>
            <p:cNvSpPr>
              <a:spLocks/>
            </p:cNvSpPr>
            <p:nvPr/>
          </p:nvSpPr>
          <p:spPr bwMode="auto">
            <a:xfrm>
              <a:off x="5212" y="2882"/>
              <a:ext cx="807" cy="716"/>
            </a:xfrm>
            <a:custGeom>
              <a:avLst/>
              <a:gdLst>
                <a:gd name="T0" fmla="*/ 0 w 927"/>
                <a:gd name="T1" fmla="*/ 353 h 766"/>
                <a:gd name="T2" fmla="*/ 9 w 927"/>
                <a:gd name="T3" fmla="*/ 331 h 766"/>
                <a:gd name="T4" fmla="*/ 3 w 927"/>
                <a:gd name="T5" fmla="*/ 246 h 766"/>
                <a:gd name="T6" fmla="*/ 9 w 927"/>
                <a:gd name="T7" fmla="*/ 246 h 766"/>
                <a:gd name="T8" fmla="*/ 13 w 927"/>
                <a:gd name="T9" fmla="*/ 196 h 766"/>
                <a:gd name="T10" fmla="*/ 19 w 927"/>
                <a:gd name="T11" fmla="*/ 170 h 766"/>
                <a:gd name="T12" fmla="*/ 32 w 927"/>
                <a:gd name="T13" fmla="*/ 154 h 766"/>
                <a:gd name="T14" fmla="*/ 85 w 927"/>
                <a:gd name="T15" fmla="*/ 113 h 766"/>
                <a:gd name="T16" fmla="*/ 92 w 927"/>
                <a:gd name="T17" fmla="*/ 87 h 766"/>
                <a:gd name="T18" fmla="*/ 98 w 927"/>
                <a:gd name="T19" fmla="*/ 97 h 766"/>
                <a:gd name="T20" fmla="*/ 103 w 927"/>
                <a:gd name="T21" fmla="*/ 87 h 766"/>
                <a:gd name="T22" fmla="*/ 118 w 927"/>
                <a:gd name="T23" fmla="*/ 65 h 766"/>
                <a:gd name="T24" fmla="*/ 131 w 927"/>
                <a:gd name="T25" fmla="*/ 49 h 766"/>
                <a:gd name="T26" fmla="*/ 136 w 927"/>
                <a:gd name="T27" fmla="*/ 74 h 766"/>
                <a:gd name="T28" fmla="*/ 145 w 927"/>
                <a:gd name="T29" fmla="*/ 74 h 766"/>
                <a:gd name="T30" fmla="*/ 145 w 927"/>
                <a:gd name="T31" fmla="*/ 57 h 766"/>
                <a:gd name="T32" fmla="*/ 155 w 927"/>
                <a:gd name="T33" fmla="*/ 49 h 766"/>
                <a:gd name="T34" fmla="*/ 159 w 927"/>
                <a:gd name="T35" fmla="*/ 22 h 766"/>
                <a:gd name="T36" fmla="*/ 175 w 927"/>
                <a:gd name="T37" fmla="*/ 14 h 766"/>
                <a:gd name="T38" fmla="*/ 193 w 927"/>
                <a:gd name="T39" fmla="*/ 22 h 766"/>
                <a:gd name="T40" fmla="*/ 198 w 927"/>
                <a:gd name="T41" fmla="*/ 31 h 766"/>
                <a:gd name="T42" fmla="*/ 207 w 927"/>
                <a:gd name="T43" fmla="*/ 22 h 766"/>
                <a:gd name="T44" fmla="*/ 198 w 927"/>
                <a:gd name="T45" fmla="*/ 39 h 766"/>
                <a:gd name="T46" fmla="*/ 193 w 927"/>
                <a:gd name="T47" fmla="*/ 65 h 766"/>
                <a:gd name="T48" fmla="*/ 198 w 927"/>
                <a:gd name="T49" fmla="*/ 81 h 766"/>
                <a:gd name="T50" fmla="*/ 217 w 927"/>
                <a:gd name="T51" fmla="*/ 97 h 766"/>
                <a:gd name="T52" fmla="*/ 225 w 927"/>
                <a:gd name="T53" fmla="*/ 107 h 766"/>
                <a:gd name="T54" fmla="*/ 241 w 927"/>
                <a:gd name="T55" fmla="*/ 81 h 766"/>
                <a:gd name="T56" fmla="*/ 249 w 927"/>
                <a:gd name="T57" fmla="*/ 0 h 766"/>
                <a:gd name="T58" fmla="*/ 259 w 927"/>
                <a:gd name="T59" fmla="*/ 57 h 766"/>
                <a:gd name="T60" fmla="*/ 267 w 927"/>
                <a:gd name="T61" fmla="*/ 65 h 766"/>
                <a:gd name="T62" fmla="*/ 273 w 927"/>
                <a:gd name="T63" fmla="*/ 107 h 766"/>
                <a:gd name="T64" fmla="*/ 278 w 927"/>
                <a:gd name="T65" fmla="*/ 138 h 766"/>
                <a:gd name="T66" fmla="*/ 292 w 927"/>
                <a:gd name="T67" fmla="*/ 181 h 766"/>
                <a:gd name="T68" fmla="*/ 297 w 927"/>
                <a:gd name="T69" fmla="*/ 196 h 766"/>
                <a:gd name="T70" fmla="*/ 306 w 927"/>
                <a:gd name="T71" fmla="*/ 240 h 766"/>
                <a:gd name="T72" fmla="*/ 292 w 927"/>
                <a:gd name="T73" fmla="*/ 322 h 766"/>
                <a:gd name="T74" fmla="*/ 241 w 927"/>
                <a:gd name="T75" fmla="*/ 419 h 766"/>
                <a:gd name="T76" fmla="*/ 207 w 927"/>
                <a:gd name="T77" fmla="*/ 436 h 766"/>
                <a:gd name="T78" fmla="*/ 202 w 927"/>
                <a:gd name="T79" fmla="*/ 436 h 766"/>
                <a:gd name="T80" fmla="*/ 188 w 927"/>
                <a:gd name="T81" fmla="*/ 436 h 766"/>
                <a:gd name="T82" fmla="*/ 169 w 927"/>
                <a:gd name="T83" fmla="*/ 410 h 766"/>
                <a:gd name="T84" fmla="*/ 169 w 927"/>
                <a:gd name="T85" fmla="*/ 394 h 766"/>
                <a:gd name="T86" fmla="*/ 166 w 927"/>
                <a:gd name="T87" fmla="*/ 388 h 766"/>
                <a:gd name="T88" fmla="*/ 169 w 927"/>
                <a:gd name="T89" fmla="*/ 368 h 766"/>
                <a:gd name="T90" fmla="*/ 169 w 927"/>
                <a:gd name="T91" fmla="*/ 353 h 766"/>
                <a:gd name="T92" fmla="*/ 145 w 927"/>
                <a:gd name="T93" fmla="*/ 379 h 766"/>
                <a:gd name="T94" fmla="*/ 126 w 927"/>
                <a:gd name="T95" fmla="*/ 331 h 766"/>
                <a:gd name="T96" fmla="*/ 64 w 927"/>
                <a:gd name="T97" fmla="*/ 345 h 766"/>
                <a:gd name="T98" fmla="*/ 37 w 927"/>
                <a:gd name="T99" fmla="*/ 363 h 766"/>
                <a:gd name="T100" fmla="*/ 3 w 927"/>
                <a:gd name="T101" fmla="*/ 379 h 76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927"/>
                <a:gd name="T154" fmla="*/ 0 h 766"/>
                <a:gd name="T155" fmla="*/ 927 w 927"/>
                <a:gd name="T156" fmla="*/ 766 h 76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927" h="766">
                  <a:moveTo>
                    <a:pt x="0" y="634"/>
                  </a:moveTo>
                  <a:lnTo>
                    <a:pt x="0" y="605"/>
                  </a:lnTo>
                  <a:lnTo>
                    <a:pt x="11" y="605"/>
                  </a:lnTo>
                  <a:lnTo>
                    <a:pt x="26" y="567"/>
                  </a:lnTo>
                  <a:lnTo>
                    <a:pt x="26" y="494"/>
                  </a:lnTo>
                  <a:lnTo>
                    <a:pt x="11" y="423"/>
                  </a:lnTo>
                  <a:lnTo>
                    <a:pt x="11" y="394"/>
                  </a:lnTo>
                  <a:lnTo>
                    <a:pt x="26" y="423"/>
                  </a:lnTo>
                  <a:lnTo>
                    <a:pt x="26" y="350"/>
                  </a:lnTo>
                  <a:lnTo>
                    <a:pt x="38" y="338"/>
                  </a:lnTo>
                  <a:lnTo>
                    <a:pt x="38" y="323"/>
                  </a:lnTo>
                  <a:lnTo>
                    <a:pt x="59" y="294"/>
                  </a:lnTo>
                  <a:lnTo>
                    <a:pt x="59" y="311"/>
                  </a:lnTo>
                  <a:lnTo>
                    <a:pt x="97" y="263"/>
                  </a:lnTo>
                  <a:lnTo>
                    <a:pt x="211" y="238"/>
                  </a:lnTo>
                  <a:lnTo>
                    <a:pt x="259" y="194"/>
                  </a:lnTo>
                  <a:lnTo>
                    <a:pt x="259" y="183"/>
                  </a:lnTo>
                  <a:lnTo>
                    <a:pt x="282" y="150"/>
                  </a:lnTo>
                  <a:lnTo>
                    <a:pt x="282" y="183"/>
                  </a:lnTo>
                  <a:lnTo>
                    <a:pt x="297" y="167"/>
                  </a:lnTo>
                  <a:lnTo>
                    <a:pt x="297" y="139"/>
                  </a:lnTo>
                  <a:lnTo>
                    <a:pt x="311" y="150"/>
                  </a:lnTo>
                  <a:lnTo>
                    <a:pt x="341" y="112"/>
                  </a:lnTo>
                  <a:lnTo>
                    <a:pt x="357" y="112"/>
                  </a:lnTo>
                  <a:lnTo>
                    <a:pt x="382" y="83"/>
                  </a:lnTo>
                  <a:lnTo>
                    <a:pt x="397" y="83"/>
                  </a:lnTo>
                  <a:lnTo>
                    <a:pt x="397" y="98"/>
                  </a:lnTo>
                  <a:lnTo>
                    <a:pt x="414" y="127"/>
                  </a:lnTo>
                  <a:lnTo>
                    <a:pt x="430" y="112"/>
                  </a:lnTo>
                  <a:lnTo>
                    <a:pt x="441" y="127"/>
                  </a:lnTo>
                  <a:lnTo>
                    <a:pt x="457" y="112"/>
                  </a:lnTo>
                  <a:lnTo>
                    <a:pt x="441" y="98"/>
                  </a:lnTo>
                  <a:lnTo>
                    <a:pt x="457" y="83"/>
                  </a:lnTo>
                  <a:lnTo>
                    <a:pt x="470" y="83"/>
                  </a:lnTo>
                  <a:lnTo>
                    <a:pt x="470" y="52"/>
                  </a:lnTo>
                  <a:lnTo>
                    <a:pt x="481" y="39"/>
                  </a:lnTo>
                  <a:lnTo>
                    <a:pt x="512" y="39"/>
                  </a:lnTo>
                  <a:lnTo>
                    <a:pt x="530" y="23"/>
                  </a:lnTo>
                  <a:lnTo>
                    <a:pt x="530" y="12"/>
                  </a:lnTo>
                  <a:lnTo>
                    <a:pt x="585" y="39"/>
                  </a:lnTo>
                  <a:lnTo>
                    <a:pt x="601" y="39"/>
                  </a:lnTo>
                  <a:lnTo>
                    <a:pt x="601" y="52"/>
                  </a:lnTo>
                  <a:lnTo>
                    <a:pt x="612" y="39"/>
                  </a:lnTo>
                  <a:lnTo>
                    <a:pt x="629" y="39"/>
                  </a:lnTo>
                  <a:lnTo>
                    <a:pt x="612" y="67"/>
                  </a:lnTo>
                  <a:lnTo>
                    <a:pt x="601" y="67"/>
                  </a:lnTo>
                  <a:lnTo>
                    <a:pt x="601" y="98"/>
                  </a:lnTo>
                  <a:lnTo>
                    <a:pt x="585" y="112"/>
                  </a:lnTo>
                  <a:lnTo>
                    <a:pt x="601" y="127"/>
                  </a:lnTo>
                  <a:lnTo>
                    <a:pt x="601" y="139"/>
                  </a:lnTo>
                  <a:lnTo>
                    <a:pt x="629" y="139"/>
                  </a:lnTo>
                  <a:lnTo>
                    <a:pt x="656" y="167"/>
                  </a:lnTo>
                  <a:lnTo>
                    <a:pt x="674" y="194"/>
                  </a:lnTo>
                  <a:lnTo>
                    <a:pt x="685" y="183"/>
                  </a:lnTo>
                  <a:lnTo>
                    <a:pt x="700" y="183"/>
                  </a:lnTo>
                  <a:lnTo>
                    <a:pt x="729" y="139"/>
                  </a:lnTo>
                  <a:lnTo>
                    <a:pt x="756" y="12"/>
                  </a:lnTo>
                  <a:lnTo>
                    <a:pt x="756" y="0"/>
                  </a:lnTo>
                  <a:lnTo>
                    <a:pt x="771" y="12"/>
                  </a:lnTo>
                  <a:lnTo>
                    <a:pt x="785" y="98"/>
                  </a:lnTo>
                  <a:lnTo>
                    <a:pt x="800" y="98"/>
                  </a:lnTo>
                  <a:lnTo>
                    <a:pt x="812" y="112"/>
                  </a:lnTo>
                  <a:lnTo>
                    <a:pt x="812" y="150"/>
                  </a:lnTo>
                  <a:lnTo>
                    <a:pt x="829" y="183"/>
                  </a:lnTo>
                  <a:lnTo>
                    <a:pt x="829" y="223"/>
                  </a:lnTo>
                  <a:lnTo>
                    <a:pt x="841" y="238"/>
                  </a:lnTo>
                  <a:lnTo>
                    <a:pt x="871" y="250"/>
                  </a:lnTo>
                  <a:lnTo>
                    <a:pt x="885" y="311"/>
                  </a:lnTo>
                  <a:lnTo>
                    <a:pt x="900" y="323"/>
                  </a:lnTo>
                  <a:lnTo>
                    <a:pt x="900" y="338"/>
                  </a:lnTo>
                  <a:lnTo>
                    <a:pt x="912" y="350"/>
                  </a:lnTo>
                  <a:lnTo>
                    <a:pt x="927" y="411"/>
                  </a:lnTo>
                  <a:lnTo>
                    <a:pt x="927" y="482"/>
                  </a:lnTo>
                  <a:lnTo>
                    <a:pt x="885" y="553"/>
                  </a:lnTo>
                  <a:lnTo>
                    <a:pt x="771" y="678"/>
                  </a:lnTo>
                  <a:lnTo>
                    <a:pt x="729" y="718"/>
                  </a:lnTo>
                  <a:lnTo>
                    <a:pt x="629" y="766"/>
                  </a:lnTo>
                  <a:lnTo>
                    <a:pt x="629" y="749"/>
                  </a:lnTo>
                  <a:lnTo>
                    <a:pt x="629" y="738"/>
                  </a:lnTo>
                  <a:lnTo>
                    <a:pt x="612" y="749"/>
                  </a:lnTo>
                  <a:lnTo>
                    <a:pt x="612" y="718"/>
                  </a:lnTo>
                  <a:lnTo>
                    <a:pt x="570" y="749"/>
                  </a:lnTo>
                  <a:lnTo>
                    <a:pt x="530" y="749"/>
                  </a:lnTo>
                  <a:lnTo>
                    <a:pt x="512" y="705"/>
                  </a:lnTo>
                  <a:lnTo>
                    <a:pt x="530" y="693"/>
                  </a:lnTo>
                  <a:lnTo>
                    <a:pt x="512" y="678"/>
                  </a:lnTo>
                  <a:lnTo>
                    <a:pt x="512" y="667"/>
                  </a:lnTo>
                  <a:lnTo>
                    <a:pt x="501" y="667"/>
                  </a:lnTo>
                  <a:lnTo>
                    <a:pt x="512" y="649"/>
                  </a:lnTo>
                  <a:lnTo>
                    <a:pt x="512" y="634"/>
                  </a:lnTo>
                  <a:lnTo>
                    <a:pt x="470" y="667"/>
                  </a:lnTo>
                  <a:lnTo>
                    <a:pt x="512" y="605"/>
                  </a:lnTo>
                  <a:lnTo>
                    <a:pt x="512" y="594"/>
                  </a:lnTo>
                  <a:lnTo>
                    <a:pt x="441" y="649"/>
                  </a:lnTo>
                  <a:lnTo>
                    <a:pt x="441" y="594"/>
                  </a:lnTo>
                  <a:lnTo>
                    <a:pt x="382" y="567"/>
                  </a:lnTo>
                  <a:lnTo>
                    <a:pt x="259" y="582"/>
                  </a:lnTo>
                  <a:lnTo>
                    <a:pt x="197" y="594"/>
                  </a:lnTo>
                  <a:lnTo>
                    <a:pt x="182" y="622"/>
                  </a:lnTo>
                  <a:lnTo>
                    <a:pt x="111" y="622"/>
                  </a:lnTo>
                  <a:lnTo>
                    <a:pt x="59" y="649"/>
                  </a:lnTo>
                  <a:lnTo>
                    <a:pt x="11" y="649"/>
                  </a:lnTo>
                  <a:lnTo>
                    <a:pt x="0" y="634"/>
                  </a:lnTo>
                  <a:close/>
                </a:path>
              </a:pathLst>
            </a:custGeom>
            <a:solidFill>
              <a:srgbClr val="FFCC99">
                <a:alpha val="70195"/>
              </a:srgbClr>
            </a:solidFill>
            <a:ln w="0">
              <a:solidFill>
                <a:schemeClr val="tx1"/>
              </a:solidFill>
              <a:round/>
              <a:headEnd/>
              <a:tailEnd/>
            </a:ln>
          </p:spPr>
          <p:txBody>
            <a:bodyPr/>
            <a:lstStyle/>
            <a:p>
              <a:endParaRPr lang="it-IT"/>
            </a:p>
          </p:txBody>
        </p:sp>
        <p:sp>
          <p:nvSpPr>
            <p:cNvPr id="9371" name="Freeform 126"/>
            <p:cNvSpPr>
              <a:spLocks/>
            </p:cNvSpPr>
            <p:nvPr/>
          </p:nvSpPr>
          <p:spPr bwMode="auto">
            <a:xfrm>
              <a:off x="5698" y="3635"/>
              <a:ext cx="72" cy="67"/>
            </a:xfrm>
            <a:custGeom>
              <a:avLst/>
              <a:gdLst>
                <a:gd name="T0" fmla="*/ 3 w 83"/>
                <a:gd name="T1" fmla="*/ 0 h 71"/>
                <a:gd name="T2" fmla="*/ 14 w 83"/>
                <a:gd name="T3" fmla="*/ 8 h 71"/>
                <a:gd name="T4" fmla="*/ 27 w 83"/>
                <a:gd name="T5" fmla="*/ 0 h 71"/>
                <a:gd name="T6" fmla="*/ 14 w 83"/>
                <a:gd name="T7" fmla="*/ 36 h 71"/>
                <a:gd name="T8" fmla="*/ 3 w 83"/>
                <a:gd name="T9" fmla="*/ 44 h 71"/>
                <a:gd name="T10" fmla="*/ 0 w 83"/>
                <a:gd name="T11" fmla="*/ 44 h 71"/>
                <a:gd name="T12" fmla="*/ 0 w 83"/>
                <a:gd name="T13" fmla="*/ 36 h 71"/>
                <a:gd name="T14" fmla="*/ 3 w 83"/>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83"/>
                <a:gd name="T25" fmla="*/ 0 h 71"/>
                <a:gd name="T26" fmla="*/ 83 w 83"/>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83" h="71">
                  <a:moveTo>
                    <a:pt x="12" y="0"/>
                  </a:moveTo>
                  <a:lnTo>
                    <a:pt x="43" y="11"/>
                  </a:lnTo>
                  <a:lnTo>
                    <a:pt x="83" y="0"/>
                  </a:lnTo>
                  <a:lnTo>
                    <a:pt x="43" y="57"/>
                  </a:lnTo>
                  <a:lnTo>
                    <a:pt x="12" y="71"/>
                  </a:lnTo>
                  <a:lnTo>
                    <a:pt x="0" y="71"/>
                  </a:lnTo>
                  <a:lnTo>
                    <a:pt x="0" y="57"/>
                  </a:lnTo>
                  <a:lnTo>
                    <a:pt x="12" y="0"/>
                  </a:lnTo>
                  <a:close/>
                </a:path>
              </a:pathLst>
            </a:custGeom>
            <a:solidFill>
              <a:srgbClr val="FFCC99">
                <a:alpha val="70195"/>
              </a:srgbClr>
            </a:solidFill>
            <a:ln w="0">
              <a:solidFill>
                <a:schemeClr val="tx1"/>
              </a:solidFill>
              <a:round/>
              <a:headEnd/>
              <a:tailEnd/>
            </a:ln>
          </p:spPr>
          <p:txBody>
            <a:bodyPr/>
            <a:lstStyle/>
            <a:p>
              <a:endParaRPr lang="it-IT"/>
            </a:p>
          </p:txBody>
        </p:sp>
        <p:sp>
          <p:nvSpPr>
            <p:cNvPr id="9372" name="Freeform 127"/>
            <p:cNvSpPr>
              <a:spLocks/>
            </p:cNvSpPr>
            <p:nvPr/>
          </p:nvSpPr>
          <p:spPr bwMode="auto">
            <a:xfrm>
              <a:off x="6287" y="3474"/>
              <a:ext cx="121" cy="170"/>
            </a:xfrm>
            <a:custGeom>
              <a:avLst/>
              <a:gdLst>
                <a:gd name="T0" fmla="*/ 0 w 138"/>
                <a:gd name="T1" fmla="*/ 75 h 182"/>
                <a:gd name="T2" fmla="*/ 9 w 138"/>
                <a:gd name="T3" fmla="*/ 65 h 182"/>
                <a:gd name="T4" fmla="*/ 25 w 138"/>
                <a:gd name="T5" fmla="*/ 41 h 182"/>
                <a:gd name="T6" fmla="*/ 19 w 138"/>
                <a:gd name="T7" fmla="*/ 41 h 182"/>
                <a:gd name="T8" fmla="*/ 19 w 138"/>
                <a:gd name="T9" fmla="*/ 0 h 182"/>
                <a:gd name="T10" fmla="*/ 25 w 138"/>
                <a:gd name="T11" fmla="*/ 7 h 182"/>
                <a:gd name="T12" fmla="*/ 29 w 138"/>
                <a:gd name="T13" fmla="*/ 7 h 182"/>
                <a:gd name="T14" fmla="*/ 29 w 138"/>
                <a:gd name="T15" fmla="*/ 18 h 182"/>
                <a:gd name="T16" fmla="*/ 25 w 138"/>
                <a:gd name="T17" fmla="*/ 41 h 182"/>
                <a:gd name="T18" fmla="*/ 29 w 138"/>
                <a:gd name="T19" fmla="*/ 41 h 182"/>
                <a:gd name="T20" fmla="*/ 29 w 138"/>
                <a:gd name="T21" fmla="*/ 33 h 182"/>
                <a:gd name="T22" fmla="*/ 34 w 138"/>
                <a:gd name="T23" fmla="*/ 33 h 182"/>
                <a:gd name="T24" fmla="*/ 29 w 138"/>
                <a:gd name="T25" fmla="*/ 49 h 182"/>
                <a:gd name="T26" fmla="*/ 34 w 138"/>
                <a:gd name="T27" fmla="*/ 60 h 182"/>
                <a:gd name="T28" fmla="*/ 44 w 138"/>
                <a:gd name="T29" fmla="*/ 49 h 182"/>
                <a:gd name="T30" fmla="*/ 48 w 138"/>
                <a:gd name="T31" fmla="*/ 49 h 182"/>
                <a:gd name="T32" fmla="*/ 39 w 138"/>
                <a:gd name="T33" fmla="*/ 65 h 182"/>
                <a:gd name="T34" fmla="*/ 29 w 138"/>
                <a:gd name="T35" fmla="*/ 75 h 182"/>
                <a:gd name="T36" fmla="*/ 4 w 138"/>
                <a:gd name="T37" fmla="*/ 106 h 182"/>
                <a:gd name="T38" fmla="*/ 0 w 138"/>
                <a:gd name="T39" fmla="*/ 106 h 182"/>
                <a:gd name="T40" fmla="*/ 9 w 138"/>
                <a:gd name="T41" fmla="*/ 92 h 182"/>
                <a:gd name="T42" fmla="*/ 0 w 138"/>
                <a:gd name="T43" fmla="*/ 75 h 182"/>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138"/>
                <a:gd name="T67" fmla="*/ 0 h 182"/>
                <a:gd name="T68" fmla="*/ 138 w 138"/>
                <a:gd name="T69" fmla="*/ 182 h 182"/>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138" h="182">
                  <a:moveTo>
                    <a:pt x="0" y="131"/>
                  </a:moveTo>
                  <a:lnTo>
                    <a:pt x="23" y="113"/>
                  </a:lnTo>
                  <a:lnTo>
                    <a:pt x="71" y="71"/>
                  </a:lnTo>
                  <a:lnTo>
                    <a:pt x="54" y="71"/>
                  </a:lnTo>
                  <a:lnTo>
                    <a:pt x="54" y="0"/>
                  </a:lnTo>
                  <a:lnTo>
                    <a:pt x="71" y="15"/>
                  </a:lnTo>
                  <a:lnTo>
                    <a:pt x="83" y="15"/>
                  </a:lnTo>
                  <a:lnTo>
                    <a:pt x="83" y="31"/>
                  </a:lnTo>
                  <a:lnTo>
                    <a:pt x="71" y="71"/>
                  </a:lnTo>
                  <a:lnTo>
                    <a:pt x="83" y="71"/>
                  </a:lnTo>
                  <a:lnTo>
                    <a:pt x="83" y="58"/>
                  </a:lnTo>
                  <a:lnTo>
                    <a:pt x="98" y="58"/>
                  </a:lnTo>
                  <a:lnTo>
                    <a:pt x="83" y="83"/>
                  </a:lnTo>
                  <a:lnTo>
                    <a:pt x="98" y="102"/>
                  </a:lnTo>
                  <a:lnTo>
                    <a:pt x="125" y="83"/>
                  </a:lnTo>
                  <a:lnTo>
                    <a:pt x="138" y="83"/>
                  </a:lnTo>
                  <a:lnTo>
                    <a:pt x="110" y="113"/>
                  </a:lnTo>
                  <a:lnTo>
                    <a:pt x="83" y="131"/>
                  </a:lnTo>
                  <a:lnTo>
                    <a:pt x="12" y="182"/>
                  </a:lnTo>
                  <a:lnTo>
                    <a:pt x="0" y="182"/>
                  </a:lnTo>
                  <a:lnTo>
                    <a:pt x="23" y="157"/>
                  </a:lnTo>
                  <a:lnTo>
                    <a:pt x="0" y="131"/>
                  </a:lnTo>
                  <a:close/>
                </a:path>
              </a:pathLst>
            </a:custGeom>
            <a:solidFill>
              <a:srgbClr val="FF0000">
                <a:alpha val="70195"/>
              </a:srgbClr>
            </a:solidFill>
            <a:ln w="0">
              <a:solidFill>
                <a:schemeClr val="tx1"/>
              </a:solidFill>
              <a:round/>
              <a:headEnd/>
              <a:tailEnd/>
            </a:ln>
          </p:spPr>
          <p:txBody>
            <a:bodyPr/>
            <a:lstStyle/>
            <a:p>
              <a:endParaRPr lang="it-IT"/>
            </a:p>
          </p:txBody>
        </p:sp>
        <p:sp>
          <p:nvSpPr>
            <p:cNvPr id="9373" name="Freeform 128"/>
            <p:cNvSpPr>
              <a:spLocks/>
            </p:cNvSpPr>
            <p:nvPr/>
          </p:nvSpPr>
          <p:spPr bwMode="auto">
            <a:xfrm>
              <a:off x="6050" y="3635"/>
              <a:ext cx="222" cy="150"/>
            </a:xfrm>
            <a:custGeom>
              <a:avLst/>
              <a:gdLst>
                <a:gd name="T0" fmla="*/ 0 w 255"/>
                <a:gd name="T1" fmla="*/ 89 h 159"/>
                <a:gd name="T2" fmla="*/ 24 w 255"/>
                <a:gd name="T3" fmla="*/ 52 h 159"/>
                <a:gd name="T4" fmla="*/ 49 w 255"/>
                <a:gd name="T5" fmla="*/ 38 h 159"/>
                <a:gd name="T6" fmla="*/ 69 w 255"/>
                <a:gd name="T7" fmla="*/ 0 h 159"/>
                <a:gd name="T8" fmla="*/ 75 w 255"/>
                <a:gd name="T9" fmla="*/ 0 h 159"/>
                <a:gd name="T10" fmla="*/ 75 w 255"/>
                <a:gd name="T11" fmla="*/ 8 h 159"/>
                <a:gd name="T12" fmla="*/ 84 w 255"/>
                <a:gd name="T13" fmla="*/ 0 h 159"/>
                <a:gd name="T14" fmla="*/ 79 w 255"/>
                <a:gd name="T15" fmla="*/ 8 h 159"/>
                <a:gd name="T16" fmla="*/ 84 w 255"/>
                <a:gd name="T17" fmla="*/ 8 h 159"/>
                <a:gd name="T18" fmla="*/ 79 w 255"/>
                <a:gd name="T19" fmla="*/ 20 h 159"/>
                <a:gd name="T20" fmla="*/ 60 w 255"/>
                <a:gd name="T21" fmla="*/ 38 h 159"/>
                <a:gd name="T22" fmla="*/ 60 w 255"/>
                <a:gd name="T23" fmla="*/ 52 h 159"/>
                <a:gd name="T24" fmla="*/ 43 w 255"/>
                <a:gd name="T25" fmla="*/ 61 h 159"/>
                <a:gd name="T26" fmla="*/ 24 w 255"/>
                <a:gd name="T27" fmla="*/ 89 h 159"/>
                <a:gd name="T28" fmla="*/ 8 w 255"/>
                <a:gd name="T29" fmla="*/ 100 h 159"/>
                <a:gd name="T30" fmla="*/ 3 w 255"/>
                <a:gd name="T31" fmla="*/ 100 h 159"/>
                <a:gd name="T32" fmla="*/ 3 w 255"/>
                <a:gd name="T33" fmla="*/ 89 h 159"/>
                <a:gd name="T34" fmla="*/ 0 w 255"/>
                <a:gd name="T35" fmla="*/ 89 h 159"/>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55"/>
                <a:gd name="T55" fmla="*/ 0 h 159"/>
                <a:gd name="T56" fmla="*/ 255 w 255"/>
                <a:gd name="T57" fmla="*/ 159 h 159"/>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55" h="159">
                  <a:moveTo>
                    <a:pt x="0" y="142"/>
                  </a:moveTo>
                  <a:lnTo>
                    <a:pt x="71" y="82"/>
                  </a:lnTo>
                  <a:lnTo>
                    <a:pt x="149" y="59"/>
                  </a:lnTo>
                  <a:lnTo>
                    <a:pt x="211" y="0"/>
                  </a:lnTo>
                  <a:lnTo>
                    <a:pt x="226" y="0"/>
                  </a:lnTo>
                  <a:lnTo>
                    <a:pt x="226" y="11"/>
                  </a:lnTo>
                  <a:lnTo>
                    <a:pt x="255" y="0"/>
                  </a:lnTo>
                  <a:lnTo>
                    <a:pt x="238" y="11"/>
                  </a:lnTo>
                  <a:lnTo>
                    <a:pt x="255" y="11"/>
                  </a:lnTo>
                  <a:lnTo>
                    <a:pt x="238" y="31"/>
                  </a:lnTo>
                  <a:lnTo>
                    <a:pt x="182" y="59"/>
                  </a:lnTo>
                  <a:lnTo>
                    <a:pt x="182" y="82"/>
                  </a:lnTo>
                  <a:lnTo>
                    <a:pt x="126" y="98"/>
                  </a:lnTo>
                  <a:lnTo>
                    <a:pt x="71" y="142"/>
                  </a:lnTo>
                  <a:lnTo>
                    <a:pt x="23" y="159"/>
                  </a:lnTo>
                  <a:lnTo>
                    <a:pt x="11" y="159"/>
                  </a:lnTo>
                  <a:lnTo>
                    <a:pt x="11" y="142"/>
                  </a:lnTo>
                  <a:lnTo>
                    <a:pt x="0" y="142"/>
                  </a:lnTo>
                  <a:close/>
                </a:path>
              </a:pathLst>
            </a:custGeom>
            <a:solidFill>
              <a:srgbClr val="FF0000">
                <a:alpha val="70195"/>
              </a:srgbClr>
            </a:solidFill>
            <a:ln w="0">
              <a:solidFill>
                <a:schemeClr val="tx1"/>
              </a:solidFill>
              <a:round/>
              <a:headEnd/>
              <a:tailEnd/>
            </a:ln>
          </p:spPr>
          <p:txBody>
            <a:bodyPr/>
            <a:lstStyle/>
            <a:p>
              <a:endParaRPr lang="it-IT"/>
            </a:p>
          </p:txBody>
        </p:sp>
        <p:sp>
          <p:nvSpPr>
            <p:cNvPr id="9374" name="Freeform 129"/>
            <p:cNvSpPr>
              <a:spLocks/>
            </p:cNvSpPr>
            <p:nvPr/>
          </p:nvSpPr>
          <p:spPr bwMode="auto">
            <a:xfrm>
              <a:off x="4911" y="2467"/>
              <a:ext cx="224" cy="292"/>
            </a:xfrm>
            <a:custGeom>
              <a:avLst/>
              <a:gdLst>
                <a:gd name="T0" fmla="*/ 0 w 255"/>
                <a:gd name="T1" fmla="*/ 0 h 311"/>
                <a:gd name="T2" fmla="*/ 15 w 255"/>
                <a:gd name="T3" fmla="*/ 8 h 311"/>
                <a:gd name="T4" fmla="*/ 47 w 255"/>
                <a:gd name="T5" fmla="*/ 59 h 311"/>
                <a:gd name="T6" fmla="*/ 51 w 255"/>
                <a:gd name="T7" fmla="*/ 59 h 311"/>
                <a:gd name="T8" fmla="*/ 65 w 255"/>
                <a:gd name="T9" fmla="*/ 76 h 311"/>
                <a:gd name="T10" fmla="*/ 65 w 255"/>
                <a:gd name="T11" fmla="*/ 84 h 311"/>
                <a:gd name="T12" fmla="*/ 70 w 255"/>
                <a:gd name="T13" fmla="*/ 95 h 311"/>
                <a:gd name="T14" fmla="*/ 65 w 255"/>
                <a:gd name="T15" fmla="*/ 103 h 311"/>
                <a:gd name="T16" fmla="*/ 70 w 255"/>
                <a:gd name="T17" fmla="*/ 110 h 311"/>
                <a:gd name="T18" fmla="*/ 76 w 255"/>
                <a:gd name="T19" fmla="*/ 110 h 311"/>
                <a:gd name="T20" fmla="*/ 81 w 255"/>
                <a:gd name="T21" fmla="*/ 128 h 311"/>
                <a:gd name="T22" fmla="*/ 86 w 255"/>
                <a:gd name="T23" fmla="*/ 128 h 311"/>
                <a:gd name="T24" fmla="*/ 91 w 255"/>
                <a:gd name="T25" fmla="*/ 143 h 311"/>
                <a:gd name="T26" fmla="*/ 86 w 255"/>
                <a:gd name="T27" fmla="*/ 187 h 311"/>
                <a:gd name="T28" fmla="*/ 81 w 255"/>
                <a:gd name="T29" fmla="*/ 180 h 311"/>
                <a:gd name="T30" fmla="*/ 76 w 255"/>
                <a:gd name="T31" fmla="*/ 187 h 311"/>
                <a:gd name="T32" fmla="*/ 76 w 255"/>
                <a:gd name="T33" fmla="*/ 180 h 311"/>
                <a:gd name="T34" fmla="*/ 51 w 255"/>
                <a:gd name="T35" fmla="*/ 143 h 311"/>
                <a:gd name="T36" fmla="*/ 47 w 255"/>
                <a:gd name="T37" fmla="*/ 128 h 311"/>
                <a:gd name="T38" fmla="*/ 40 w 255"/>
                <a:gd name="T39" fmla="*/ 103 h 311"/>
                <a:gd name="T40" fmla="*/ 29 w 255"/>
                <a:gd name="T41" fmla="*/ 84 h 311"/>
                <a:gd name="T42" fmla="*/ 29 w 255"/>
                <a:gd name="T43" fmla="*/ 59 h 311"/>
                <a:gd name="T44" fmla="*/ 19 w 255"/>
                <a:gd name="T45" fmla="*/ 50 h 311"/>
                <a:gd name="T46" fmla="*/ 10 w 255"/>
                <a:gd name="T47" fmla="*/ 36 h 311"/>
                <a:gd name="T48" fmla="*/ 0 w 255"/>
                <a:gd name="T49" fmla="*/ 17 h 311"/>
                <a:gd name="T50" fmla="*/ 0 w 255"/>
                <a:gd name="T51" fmla="*/ 0 h 311"/>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255"/>
                <a:gd name="T79" fmla="*/ 0 h 311"/>
                <a:gd name="T80" fmla="*/ 255 w 255"/>
                <a:gd name="T81" fmla="*/ 311 h 311"/>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255" h="311">
                  <a:moveTo>
                    <a:pt x="0" y="0"/>
                  </a:moveTo>
                  <a:lnTo>
                    <a:pt x="42" y="11"/>
                  </a:lnTo>
                  <a:lnTo>
                    <a:pt x="130" y="98"/>
                  </a:lnTo>
                  <a:lnTo>
                    <a:pt x="142" y="98"/>
                  </a:lnTo>
                  <a:lnTo>
                    <a:pt x="182" y="126"/>
                  </a:lnTo>
                  <a:lnTo>
                    <a:pt x="182" y="138"/>
                  </a:lnTo>
                  <a:lnTo>
                    <a:pt x="198" y="159"/>
                  </a:lnTo>
                  <a:lnTo>
                    <a:pt x="182" y="171"/>
                  </a:lnTo>
                  <a:lnTo>
                    <a:pt x="198" y="182"/>
                  </a:lnTo>
                  <a:lnTo>
                    <a:pt x="215" y="182"/>
                  </a:lnTo>
                  <a:lnTo>
                    <a:pt x="230" y="211"/>
                  </a:lnTo>
                  <a:lnTo>
                    <a:pt x="242" y="211"/>
                  </a:lnTo>
                  <a:lnTo>
                    <a:pt x="255" y="238"/>
                  </a:lnTo>
                  <a:lnTo>
                    <a:pt x="242" y="311"/>
                  </a:lnTo>
                  <a:lnTo>
                    <a:pt x="230" y="297"/>
                  </a:lnTo>
                  <a:lnTo>
                    <a:pt x="215" y="311"/>
                  </a:lnTo>
                  <a:lnTo>
                    <a:pt x="215" y="297"/>
                  </a:lnTo>
                  <a:lnTo>
                    <a:pt x="142" y="238"/>
                  </a:lnTo>
                  <a:lnTo>
                    <a:pt x="130" y="211"/>
                  </a:lnTo>
                  <a:lnTo>
                    <a:pt x="111" y="171"/>
                  </a:lnTo>
                  <a:lnTo>
                    <a:pt x="82" y="138"/>
                  </a:lnTo>
                  <a:lnTo>
                    <a:pt x="82" y="98"/>
                  </a:lnTo>
                  <a:lnTo>
                    <a:pt x="56" y="82"/>
                  </a:lnTo>
                  <a:lnTo>
                    <a:pt x="27" y="59"/>
                  </a:lnTo>
                  <a:lnTo>
                    <a:pt x="0" y="27"/>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375" name="Freeform 130"/>
            <p:cNvSpPr>
              <a:spLocks/>
            </p:cNvSpPr>
            <p:nvPr/>
          </p:nvSpPr>
          <p:spPr bwMode="auto">
            <a:xfrm>
              <a:off x="5114" y="2759"/>
              <a:ext cx="185" cy="65"/>
            </a:xfrm>
            <a:custGeom>
              <a:avLst/>
              <a:gdLst>
                <a:gd name="T0" fmla="*/ 0 w 211"/>
                <a:gd name="T1" fmla="*/ 5 h 71"/>
                <a:gd name="T2" fmla="*/ 9 w 211"/>
                <a:gd name="T3" fmla="*/ 0 h 71"/>
                <a:gd name="T4" fmla="*/ 18 w 211"/>
                <a:gd name="T5" fmla="*/ 0 h 71"/>
                <a:gd name="T6" fmla="*/ 29 w 211"/>
                <a:gd name="T7" fmla="*/ 15 h 71"/>
                <a:gd name="T8" fmla="*/ 43 w 211"/>
                <a:gd name="T9" fmla="*/ 15 h 71"/>
                <a:gd name="T10" fmla="*/ 43 w 211"/>
                <a:gd name="T11" fmla="*/ 5 h 71"/>
                <a:gd name="T12" fmla="*/ 60 w 211"/>
                <a:gd name="T13" fmla="*/ 15 h 71"/>
                <a:gd name="T14" fmla="*/ 64 w 211"/>
                <a:gd name="T15" fmla="*/ 21 h 71"/>
                <a:gd name="T16" fmla="*/ 74 w 211"/>
                <a:gd name="T17" fmla="*/ 21 h 71"/>
                <a:gd name="T18" fmla="*/ 74 w 211"/>
                <a:gd name="T19" fmla="*/ 35 h 71"/>
                <a:gd name="T20" fmla="*/ 64 w 211"/>
                <a:gd name="T21" fmla="*/ 28 h 71"/>
                <a:gd name="T22" fmla="*/ 60 w 211"/>
                <a:gd name="T23" fmla="*/ 35 h 71"/>
                <a:gd name="T24" fmla="*/ 32 w 211"/>
                <a:gd name="T25" fmla="*/ 21 h 71"/>
                <a:gd name="T26" fmla="*/ 25 w 211"/>
                <a:gd name="T27" fmla="*/ 21 h 71"/>
                <a:gd name="T28" fmla="*/ 0 w 211"/>
                <a:gd name="T29" fmla="*/ 5 h 71"/>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1"/>
                <a:gd name="T46" fmla="*/ 0 h 71"/>
                <a:gd name="T47" fmla="*/ 211 w 211"/>
                <a:gd name="T48" fmla="*/ 71 h 71"/>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1" h="71">
                  <a:moveTo>
                    <a:pt x="0" y="11"/>
                  </a:moveTo>
                  <a:lnTo>
                    <a:pt x="23" y="0"/>
                  </a:lnTo>
                  <a:lnTo>
                    <a:pt x="50" y="0"/>
                  </a:lnTo>
                  <a:lnTo>
                    <a:pt x="83" y="31"/>
                  </a:lnTo>
                  <a:lnTo>
                    <a:pt x="123" y="31"/>
                  </a:lnTo>
                  <a:lnTo>
                    <a:pt x="123" y="11"/>
                  </a:lnTo>
                  <a:lnTo>
                    <a:pt x="171" y="31"/>
                  </a:lnTo>
                  <a:lnTo>
                    <a:pt x="183" y="42"/>
                  </a:lnTo>
                  <a:lnTo>
                    <a:pt x="211" y="42"/>
                  </a:lnTo>
                  <a:lnTo>
                    <a:pt x="211" y="71"/>
                  </a:lnTo>
                  <a:lnTo>
                    <a:pt x="183" y="57"/>
                  </a:lnTo>
                  <a:lnTo>
                    <a:pt x="171" y="71"/>
                  </a:lnTo>
                  <a:lnTo>
                    <a:pt x="94" y="42"/>
                  </a:lnTo>
                  <a:lnTo>
                    <a:pt x="71" y="42"/>
                  </a:lnTo>
                  <a:lnTo>
                    <a:pt x="0" y="11"/>
                  </a:lnTo>
                  <a:close/>
                </a:path>
              </a:pathLst>
            </a:custGeom>
            <a:solidFill>
              <a:srgbClr val="FFCC99">
                <a:alpha val="70195"/>
              </a:srgbClr>
            </a:solidFill>
            <a:ln w="0">
              <a:solidFill>
                <a:schemeClr val="tx1"/>
              </a:solidFill>
              <a:round/>
              <a:headEnd/>
              <a:tailEnd/>
            </a:ln>
          </p:spPr>
          <p:txBody>
            <a:bodyPr/>
            <a:lstStyle/>
            <a:p>
              <a:endParaRPr lang="it-IT"/>
            </a:p>
          </p:txBody>
        </p:sp>
        <p:sp>
          <p:nvSpPr>
            <p:cNvPr id="9376" name="Freeform 131"/>
            <p:cNvSpPr>
              <a:spLocks/>
            </p:cNvSpPr>
            <p:nvPr/>
          </p:nvSpPr>
          <p:spPr bwMode="auto">
            <a:xfrm>
              <a:off x="5337" y="2815"/>
              <a:ext cx="163" cy="43"/>
            </a:xfrm>
            <a:custGeom>
              <a:avLst/>
              <a:gdLst>
                <a:gd name="T0" fmla="*/ 0 w 186"/>
                <a:gd name="T1" fmla="*/ 27 h 46"/>
                <a:gd name="T2" fmla="*/ 0 w 186"/>
                <a:gd name="T3" fmla="*/ 12 h 46"/>
                <a:gd name="T4" fmla="*/ 5 w 186"/>
                <a:gd name="T5" fmla="*/ 0 h 46"/>
                <a:gd name="T6" fmla="*/ 13 w 186"/>
                <a:gd name="T7" fmla="*/ 12 h 46"/>
                <a:gd name="T8" fmla="*/ 13 w 186"/>
                <a:gd name="T9" fmla="*/ 0 h 46"/>
                <a:gd name="T10" fmla="*/ 30 w 186"/>
                <a:gd name="T11" fmla="*/ 12 h 46"/>
                <a:gd name="T12" fmla="*/ 34 w 186"/>
                <a:gd name="T13" fmla="*/ 0 h 46"/>
                <a:gd name="T14" fmla="*/ 48 w 186"/>
                <a:gd name="T15" fmla="*/ 12 h 46"/>
                <a:gd name="T16" fmla="*/ 53 w 186"/>
                <a:gd name="T17" fmla="*/ 0 h 46"/>
                <a:gd name="T18" fmla="*/ 65 w 186"/>
                <a:gd name="T19" fmla="*/ 12 h 46"/>
                <a:gd name="T20" fmla="*/ 48 w 186"/>
                <a:gd name="T21" fmla="*/ 27 h 46"/>
                <a:gd name="T22" fmla="*/ 30 w 186"/>
                <a:gd name="T23" fmla="*/ 12 h 46"/>
                <a:gd name="T24" fmla="*/ 10 w 186"/>
                <a:gd name="T25" fmla="*/ 27 h 46"/>
                <a:gd name="T26" fmla="*/ 0 w 186"/>
                <a:gd name="T27" fmla="*/ 27 h 4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86"/>
                <a:gd name="T43" fmla="*/ 0 h 46"/>
                <a:gd name="T44" fmla="*/ 186 w 186"/>
                <a:gd name="T45" fmla="*/ 46 h 4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86" h="46">
                  <a:moveTo>
                    <a:pt x="0" y="46"/>
                  </a:moveTo>
                  <a:lnTo>
                    <a:pt x="0" y="20"/>
                  </a:lnTo>
                  <a:lnTo>
                    <a:pt x="15" y="0"/>
                  </a:lnTo>
                  <a:lnTo>
                    <a:pt x="38" y="20"/>
                  </a:lnTo>
                  <a:lnTo>
                    <a:pt x="38" y="0"/>
                  </a:lnTo>
                  <a:lnTo>
                    <a:pt x="86" y="20"/>
                  </a:lnTo>
                  <a:lnTo>
                    <a:pt x="97" y="0"/>
                  </a:lnTo>
                  <a:lnTo>
                    <a:pt x="138" y="20"/>
                  </a:lnTo>
                  <a:lnTo>
                    <a:pt x="153" y="0"/>
                  </a:lnTo>
                  <a:lnTo>
                    <a:pt x="186" y="20"/>
                  </a:lnTo>
                  <a:lnTo>
                    <a:pt x="138" y="46"/>
                  </a:lnTo>
                  <a:lnTo>
                    <a:pt x="86" y="20"/>
                  </a:lnTo>
                  <a:lnTo>
                    <a:pt x="26" y="46"/>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77" name="Freeform 132"/>
            <p:cNvSpPr>
              <a:spLocks/>
            </p:cNvSpPr>
            <p:nvPr/>
          </p:nvSpPr>
          <p:spPr bwMode="auto">
            <a:xfrm>
              <a:off x="5395" y="2852"/>
              <a:ext cx="40" cy="43"/>
            </a:xfrm>
            <a:custGeom>
              <a:avLst/>
              <a:gdLst>
                <a:gd name="T0" fmla="*/ 0 w 46"/>
                <a:gd name="T1" fmla="*/ 0 h 46"/>
                <a:gd name="T2" fmla="*/ 7 w 46"/>
                <a:gd name="T3" fmla="*/ 0 h 46"/>
                <a:gd name="T4" fmla="*/ 15 w 46"/>
                <a:gd name="T5" fmla="*/ 27 h 46"/>
                <a:gd name="T6" fmla="*/ 10 w 46"/>
                <a:gd name="T7" fmla="*/ 27 h 46"/>
                <a:gd name="T8" fmla="*/ 0 w 46"/>
                <a:gd name="T9" fmla="*/ 0 h 46"/>
                <a:gd name="T10" fmla="*/ 0 60000 65536"/>
                <a:gd name="T11" fmla="*/ 0 60000 65536"/>
                <a:gd name="T12" fmla="*/ 0 60000 65536"/>
                <a:gd name="T13" fmla="*/ 0 60000 65536"/>
                <a:gd name="T14" fmla="*/ 0 60000 65536"/>
                <a:gd name="T15" fmla="*/ 0 w 46"/>
                <a:gd name="T16" fmla="*/ 0 h 46"/>
                <a:gd name="T17" fmla="*/ 46 w 46"/>
                <a:gd name="T18" fmla="*/ 46 h 46"/>
              </a:gdLst>
              <a:ahLst/>
              <a:cxnLst>
                <a:cxn ang="T10">
                  <a:pos x="T0" y="T1"/>
                </a:cxn>
                <a:cxn ang="T11">
                  <a:pos x="T2" y="T3"/>
                </a:cxn>
                <a:cxn ang="T12">
                  <a:pos x="T4" y="T5"/>
                </a:cxn>
                <a:cxn ang="T13">
                  <a:pos x="T6" y="T7"/>
                </a:cxn>
                <a:cxn ang="T14">
                  <a:pos x="T8" y="T9"/>
                </a:cxn>
              </a:cxnLst>
              <a:rect l="T15" t="T16" r="T17" b="T18"/>
              <a:pathLst>
                <a:path w="46" h="46">
                  <a:moveTo>
                    <a:pt x="0" y="0"/>
                  </a:moveTo>
                  <a:lnTo>
                    <a:pt x="19" y="0"/>
                  </a:lnTo>
                  <a:lnTo>
                    <a:pt x="46" y="46"/>
                  </a:lnTo>
                  <a:lnTo>
                    <a:pt x="30" y="46"/>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378" name="Freeform 133"/>
            <p:cNvSpPr>
              <a:spLocks/>
            </p:cNvSpPr>
            <p:nvPr/>
          </p:nvSpPr>
          <p:spPr bwMode="auto">
            <a:xfrm>
              <a:off x="5395" y="2572"/>
              <a:ext cx="139" cy="187"/>
            </a:xfrm>
            <a:custGeom>
              <a:avLst/>
              <a:gdLst>
                <a:gd name="T0" fmla="*/ 0 w 159"/>
                <a:gd name="T1" fmla="*/ 67 h 200"/>
                <a:gd name="T2" fmla="*/ 10 w 159"/>
                <a:gd name="T3" fmla="*/ 35 h 200"/>
                <a:gd name="T4" fmla="*/ 10 w 159"/>
                <a:gd name="T5" fmla="*/ 7 h 200"/>
                <a:gd name="T6" fmla="*/ 16 w 159"/>
                <a:gd name="T7" fmla="*/ 7 h 200"/>
                <a:gd name="T8" fmla="*/ 20 w 159"/>
                <a:gd name="T9" fmla="*/ 0 h 200"/>
                <a:gd name="T10" fmla="*/ 34 w 159"/>
                <a:gd name="T11" fmla="*/ 7 h 200"/>
                <a:gd name="T12" fmla="*/ 45 w 159"/>
                <a:gd name="T13" fmla="*/ 7 h 200"/>
                <a:gd name="T14" fmla="*/ 51 w 159"/>
                <a:gd name="T15" fmla="*/ 0 h 200"/>
                <a:gd name="T16" fmla="*/ 55 w 159"/>
                <a:gd name="T17" fmla="*/ 0 h 200"/>
                <a:gd name="T18" fmla="*/ 51 w 159"/>
                <a:gd name="T19" fmla="*/ 17 h 200"/>
                <a:gd name="T20" fmla="*/ 40 w 159"/>
                <a:gd name="T21" fmla="*/ 17 h 200"/>
                <a:gd name="T22" fmla="*/ 16 w 159"/>
                <a:gd name="T23" fmla="*/ 17 h 200"/>
                <a:gd name="T24" fmla="*/ 10 w 159"/>
                <a:gd name="T25" fmla="*/ 27 h 200"/>
                <a:gd name="T26" fmla="*/ 10 w 159"/>
                <a:gd name="T27" fmla="*/ 35 h 200"/>
                <a:gd name="T28" fmla="*/ 16 w 159"/>
                <a:gd name="T29" fmla="*/ 41 h 200"/>
                <a:gd name="T30" fmla="*/ 34 w 159"/>
                <a:gd name="T31" fmla="*/ 35 h 200"/>
                <a:gd name="T32" fmla="*/ 40 w 159"/>
                <a:gd name="T33" fmla="*/ 41 h 200"/>
                <a:gd name="T34" fmla="*/ 34 w 159"/>
                <a:gd name="T35" fmla="*/ 41 h 200"/>
                <a:gd name="T36" fmla="*/ 24 w 159"/>
                <a:gd name="T37" fmla="*/ 50 h 200"/>
                <a:gd name="T38" fmla="*/ 30 w 159"/>
                <a:gd name="T39" fmla="*/ 74 h 200"/>
                <a:gd name="T40" fmla="*/ 24 w 159"/>
                <a:gd name="T41" fmla="*/ 74 h 200"/>
                <a:gd name="T42" fmla="*/ 34 w 159"/>
                <a:gd name="T43" fmla="*/ 100 h 200"/>
                <a:gd name="T44" fmla="*/ 34 w 159"/>
                <a:gd name="T45" fmla="*/ 108 h 200"/>
                <a:gd name="T46" fmla="*/ 30 w 159"/>
                <a:gd name="T47" fmla="*/ 117 h 200"/>
                <a:gd name="T48" fmla="*/ 30 w 159"/>
                <a:gd name="T49" fmla="*/ 108 h 200"/>
                <a:gd name="T50" fmla="*/ 30 w 159"/>
                <a:gd name="T51" fmla="*/ 100 h 200"/>
                <a:gd name="T52" fmla="*/ 24 w 159"/>
                <a:gd name="T53" fmla="*/ 100 h 200"/>
                <a:gd name="T54" fmla="*/ 24 w 159"/>
                <a:gd name="T55" fmla="*/ 94 h 200"/>
                <a:gd name="T56" fmla="*/ 16 w 159"/>
                <a:gd name="T57" fmla="*/ 74 h 200"/>
                <a:gd name="T58" fmla="*/ 20 w 159"/>
                <a:gd name="T59" fmla="*/ 67 h 200"/>
                <a:gd name="T60" fmla="*/ 16 w 159"/>
                <a:gd name="T61" fmla="*/ 67 h 200"/>
                <a:gd name="T62" fmla="*/ 10 w 159"/>
                <a:gd name="T63" fmla="*/ 74 h 200"/>
                <a:gd name="T64" fmla="*/ 10 w 159"/>
                <a:gd name="T65" fmla="*/ 108 h 200"/>
                <a:gd name="T66" fmla="*/ 7 w 159"/>
                <a:gd name="T67" fmla="*/ 108 h 200"/>
                <a:gd name="T68" fmla="*/ 7 w 159"/>
                <a:gd name="T69" fmla="*/ 82 h 200"/>
                <a:gd name="T70" fmla="*/ 7 w 159"/>
                <a:gd name="T71" fmla="*/ 74 h 200"/>
                <a:gd name="T72" fmla="*/ 0 w 159"/>
                <a:gd name="T73" fmla="*/ 74 h 200"/>
                <a:gd name="T74" fmla="*/ 0 w 159"/>
                <a:gd name="T75" fmla="*/ 67 h 20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w 159"/>
                <a:gd name="T115" fmla="*/ 0 h 200"/>
                <a:gd name="T116" fmla="*/ 159 w 159"/>
                <a:gd name="T117" fmla="*/ 200 h 200"/>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T114" t="T115" r="T116" b="T117"/>
              <a:pathLst>
                <a:path w="159" h="200">
                  <a:moveTo>
                    <a:pt x="0" y="115"/>
                  </a:moveTo>
                  <a:lnTo>
                    <a:pt x="30" y="60"/>
                  </a:lnTo>
                  <a:lnTo>
                    <a:pt x="30" y="15"/>
                  </a:lnTo>
                  <a:lnTo>
                    <a:pt x="46" y="15"/>
                  </a:lnTo>
                  <a:lnTo>
                    <a:pt x="59" y="0"/>
                  </a:lnTo>
                  <a:lnTo>
                    <a:pt x="98" y="15"/>
                  </a:lnTo>
                  <a:lnTo>
                    <a:pt x="130" y="15"/>
                  </a:lnTo>
                  <a:lnTo>
                    <a:pt x="146" y="0"/>
                  </a:lnTo>
                  <a:lnTo>
                    <a:pt x="159" y="0"/>
                  </a:lnTo>
                  <a:lnTo>
                    <a:pt x="146" y="27"/>
                  </a:lnTo>
                  <a:lnTo>
                    <a:pt x="119" y="27"/>
                  </a:lnTo>
                  <a:lnTo>
                    <a:pt x="46" y="27"/>
                  </a:lnTo>
                  <a:lnTo>
                    <a:pt x="30" y="46"/>
                  </a:lnTo>
                  <a:lnTo>
                    <a:pt x="30" y="60"/>
                  </a:lnTo>
                  <a:lnTo>
                    <a:pt x="46" y="71"/>
                  </a:lnTo>
                  <a:lnTo>
                    <a:pt x="98" y="60"/>
                  </a:lnTo>
                  <a:lnTo>
                    <a:pt x="119" y="71"/>
                  </a:lnTo>
                  <a:lnTo>
                    <a:pt x="98" y="71"/>
                  </a:lnTo>
                  <a:lnTo>
                    <a:pt x="71" y="86"/>
                  </a:lnTo>
                  <a:lnTo>
                    <a:pt x="86" y="127"/>
                  </a:lnTo>
                  <a:lnTo>
                    <a:pt x="71" y="127"/>
                  </a:lnTo>
                  <a:lnTo>
                    <a:pt x="98" y="171"/>
                  </a:lnTo>
                  <a:lnTo>
                    <a:pt x="98" y="186"/>
                  </a:lnTo>
                  <a:lnTo>
                    <a:pt x="86" y="200"/>
                  </a:lnTo>
                  <a:lnTo>
                    <a:pt x="86" y="186"/>
                  </a:lnTo>
                  <a:lnTo>
                    <a:pt x="86" y="171"/>
                  </a:lnTo>
                  <a:lnTo>
                    <a:pt x="71" y="171"/>
                  </a:lnTo>
                  <a:lnTo>
                    <a:pt x="71" y="159"/>
                  </a:lnTo>
                  <a:lnTo>
                    <a:pt x="46" y="127"/>
                  </a:lnTo>
                  <a:lnTo>
                    <a:pt x="59" y="115"/>
                  </a:lnTo>
                  <a:lnTo>
                    <a:pt x="46" y="115"/>
                  </a:lnTo>
                  <a:lnTo>
                    <a:pt x="30" y="127"/>
                  </a:lnTo>
                  <a:lnTo>
                    <a:pt x="30" y="186"/>
                  </a:lnTo>
                  <a:lnTo>
                    <a:pt x="19" y="186"/>
                  </a:lnTo>
                  <a:lnTo>
                    <a:pt x="19" y="142"/>
                  </a:lnTo>
                  <a:lnTo>
                    <a:pt x="19" y="127"/>
                  </a:lnTo>
                  <a:lnTo>
                    <a:pt x="0" y="127"/>
                  </a:lnTo>
                  <a:lnTo>
                    <a:pt x="0" y="115"/>
                  </a:lnTo>
                  <a:close/>
                </a:path>
              </a:pathLst>
            </a:custGeom>
            <a:solidFill>
              <a:srgbClr val="FFCC99">
                <a:alpha val="70195"/>
              </a:srgbClr>
            </a:solidFill>
            <a:ln w="0">
              <a:solidFill>
                <a:schemeClr val="tx1"/>
              </a:solidFill>
              <a:round/>
              <a:headEnd/>
              <a:tailEnd/>
            </a:ln>
          </p:spPr>
          <p:txBody>
            <a:bodyPr/>
            <a:lstStyle/>
            <a:p>
              <a:endParaRPr lang="it-IT"/>
            </a:p>
          </p:txBody>
        </p:sp>
        <p:sp>
          <p:nvSpPr>
            <p:cNvPr id="9379" name="Freeform 134"/>
            <p:cNvSpPr>
              <a:spLocks/>
            </p:cNvSpPr>
            <p:nvPr/>
          </p:nvSpPr>
          <p:spPr bwMode="auto">
            <a:xfrm>
              <a:off x="5573" y="2561"/>
              <a:ext cx="40" cy="78"/>
            </a:xfrm>
            <a:custGeom>
              <a:avLst/>
              <a:gdLst>
                <a:gd name="T0" fmla="*/ 0 w 46"/>
                <a:gd name="T1" fmla="*/ 18 h 82"/>
                <a:gd name="T2" fmla="*/ 5 w 46"/>
                <a:gd name="T3" fmla="*/ 0 h 82"/>
                <a:gd name="T4" fmla="*/ 10 w 46"/>
                <a:gd name="T5" fmla="*/ 10 h 82"/>
                <a:gd name="T6" fmla="*/ 15 w 46"/>
                <a:gd name="T7" fmla="*/ 10 h 82"/>
                <a:gd name="T8" fmla="*/ 15 w 46"/>
                <a:gd name="T9" fmla="*/ 18 h 82"/>
                <a:gd name="T10" fmla="*/ 10 w 46"/>
                <a:gd name="T11" fmla="*/ 18 h 82"/>
                <a:gd name="T12" fmla="*/ 10 w 46"/>
                <a:gd name="T13" fmla="*/ 26 h 82"/>
                <a:gd name="T14" fmla="*/ 5 w 46"/>
                <a:gd name="T15" fmla="*/ 26 h 82"/>
                <a:gd name="T16" fmla="*/ 5 w 46"/>
                <a:gd name="T17" fmla="*/ 39 h 82"/>
                <a:gd name="T18" fmla="*/ 10 w 46"/>
                <a:gd name="T19" fmla="*/ 55 h 82"/>
                <a:gd name="T20" fmla="*/ 5 w 46"/>
                <a:gd name="T21" fmla="*/ 39 h 82"/>
                <a:gd name="T22" fmla="*/ 0 w 46"/>
                <a:gd name="T23" fmla="*/ 18 h 82"/>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82"/>
                <a:gd name="T38" fmla="*/ 46 w 46"/>
                <a:gd name="T39" fmla="*/ 82 h 82"/>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82">
                  <a:moveTo>
                    <a:pt x="0" y="26"/>
                  </a:moveTo>
                  <a:lnTo>
                    <a:pt x="16" y="0"/>
                  </a:lnTo>
                  <a:lnTo>
                    <a:pt x="29" y="11"/>
                  </a:lnTo>
                  <a:lnTo>
                    <a:pt x="46" y="11"/>
                  </a:lnTo>
                  <a:lnTo>
                    <a:pt x="46" y="26"/>
                  </a:lnTo>
                  <a:lnTo>
                    <a:pt x="29" y="26"/>
                  </a:lnTo>
                  <a:lnTo>
                    <a:pt x="29" y="38"/>
                  </a:lnTo>
                  <a:lnTo>
                    <a:pt x="16" y="38"/>
                  </a:lnTo>
                  <a:lnTo>
                    <a:pt x="16" y="57"/>
                  </a:lnTo>
                  <a:lnTo>
                    <a:pt x="29" y="82"/>
                  </a:lnTo>
                  <a:lnTo>
                    <a:pt x="16" y="57"/>
                  </a:lnTo>
                  <a:lnTo>
                    <a:pt x="0" y="26"/>
                  </a:lnTo>
                  <a:close/>
                </a:path>
              </a:pathLst>
            </a:custGeom>
            <a:solidFill>
              <a:srgbClr val="FFCC99">
                <a:alpha val="70195"/>
              </a:srgbClr>
            </a:solidFill>
            <a:ln w="0">
              <a:solidFill>
                <a:schemeClr val="tx1"/>
              </a:solidFill>
              <a:round/>
              <a:headEnd/>
              <a:tailEnd/>
            </a:ln>
          </p:spPr>
          <p:txBody>
            <a:bodyPr/>
            <a:lstStyle/>
            <a:p>
              <a:endParaRPr lang="it-IT"/>
            </a:p>
          </p:txBody>
        </p:sp>
        <p:sp>
          <p:nvSpPr>
            <p:cNvPr id="9380" name="Freeform 135"/>
            <p:cNvSpPr>
              <a:spLocks/>
            </p:cNvSpPr>
            <p:nvPr/>
          </p:nvSpPr>
          <p:spPr bwMode="auto">
            <a:xfrm>
              <a:off x="5587" y="2680"/>
              <a:ext cx="60" cy="43"/>
            </a:xfrm>
            <a:custGeom>
              <a:avLst/>
              <a:gdLst>
                <a:gd name="T0" fmla="*/ 0 w 71"/>
                <a:gd name="T1" fmla="*/ 11 h 46"/>
                <a:gd name="T2" fmla="*/ 3 w 71"/>
                <a:gd name="T3" fmla="*/ 0 h 46"/>
                <a:gd name="T4" fmla="*/ 10 w 71"/>
                <a:gd name="T5" fmla="*/ 0 h 46"/>
                <a:gd name="T6" fmla="*/ 13 w 71"/>
                <a:gd name="T7" fmla="*/ 11 h 46"/>
                <a:gd name="T8" fmla="*/ 18 w 71"/>
                <a:gd name="T9" fmla="*/ 27 h 46"/>
                <a:gd name="T10" fmla="*/ 0 w 71"/>
                <a:gd name="T11" fmla="*/ 11 h 46"/>
                <a:gd name="T12" fmla="*/ 0 60000 65536"/>
                <a:gd name="T13" fmla="*/ 0 60000 65536"/>
                <a:gd name="T14" fmla="*/ 0 60000 65536"/>
                <a:gd name="T15" fmla="*/ 0 60000 65536"/>
                <a:gd name="T16" fmla="*/ 0 60000 65536"/>
                <a:gd name="T17" fmla="*/ 0 60000 65536"/>
                <a:gd name="T18" fmla="*/ 0 w 71"/>
                <a:gd name="T19" fmla="*/ 0 h 46"/>
                <a:gd name="T20" fmla="*/ 71 w 7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71" h="46">
                  <a:moveTo>
                    <a:pt x="0" y="19"/>
                  </a:moveTo>
                  <a:lnTo>
                    <a:pt x="11" y="0"/>
                  </a:lnTo>
                  <a:lnTo>
                    <a:pt x="38" y="0"/>
                  </a:lnTo>
                  <a:lnTo>
                    <a:pt x="50" y="19"/>
                  </a:lnTo>
                  <a:lnTo>
                    <a:pt x="71" y="46"/>
                  </a:lnTo>
                  <a:lnTo>
                    <a:pt x="0" y="19"/>
                  </a:lnTo>
                  <a:close/>
                </a:path>
              </a:pathLst>
            </a:custGeom>
            <a:solidFill>
              <a:srgbClr val="FFCC99">
                <a:alpha val="70195"/>
              </a:srgbClr>
            </a:solidFill>
            <a:ln w="0">
              <a:solidFill>
                <a:schemeClr val="tx1"/>
              </a:solidFill>
              <a:round/>
              <a:headEnd/>
              <a:tailEnd/>
            </a:ln>
          </p:spPr>
          <p:txBody>
            <a:bodyPr/>
            <a:lstStyle/>
            <a:p>
              <a:endParaRPr lang="it-IT"/>
            </a:p>
          </p:txBody>
        </p:sp>
        <p:sp>
          <p:nvSpPr>
            <p:cNvPr id="9381" name="Freeform 136"/>
            <p:cNvSpPr>
              <a:spLocks/>
            </p:cNvSpPr>
            <p:nvPr/>
          </p:nvSpPr>
          <p:spPr bwMode="auto">
            <a:xfrm>
              <a:off x="5395" y="2146"/>
              <a:ext cx="105" cy="134"/>
            </a:xfrm>
            <a:custGeom>
              <a:avLst/>
              <a:gdLst>
                <a:gd name="T0" fmla="*/ 0 w 119"/>
                <a:gd name="T1" fmla="*/ 37 h 142"/>
                <a:gd name="T2" fmla="*/ 7 w 119"/>
                <a:gd name="T3" fmla="*/ 37 h 142"/>
                <a:gd name="T4" fmla="*/ 0 w 119"/>
                <a:gd name="T5" fmla="*/ 0 h 142"/>
                <a:gd name="T6" fmla="*/ 17 w 119"/>
                <a:gd name="T7" fmla="*/ 0 h 142"/>
                <a:gd name="T8" fmla="*/ 17 w 119"/>
                <a:gd name="T9" fmla="*/ 20 h 142"/>
                <a:gd name="T10" fmla="*/ 22 w 119"/>
                <a:gd name="T11" fmla="*/ 26 h 142"/>
                <a:gd name="T12" fmla="*/ 17 w 119"/>
                <a:gd name="T13" fmla="*/ 54 h 142"/>
                <a:gd name="T14" fmla="*/ 22 w 119"/>
                <a:gd name="T15" fmla="*/ 71 h 142"/>
                <a:gd name="T16" fmla="*/ 22 w 119"/>
                <a:gd name="T17" fmla="*/ 82 h 142"/>
                <a:gd name="T18" fmla="*/ 26 w 119"/>
                <a:gd name="T19" fmla="*/ 71 h 142"/>
                <a:gd name="T20" fmla="*/ 36 w 119"/>
                <a:gd name="T21" fmla="*/ 82 h 142"/>
                <a:gd name="T22" fmla="*/ 43 w 119"/>
                <a:gd name="T23" fmla="*/ 89 h 142"/>
                <a:gd name="T24" fmla="*/ 32 w 119"/>
                <a:gd name="T25" fmla="*/ 89 h 142"/>
                <a:gd name="T26" fmla="*/ 26 w 119"/>
                <a:gd name="T27" fmla="*/ 82 h 142"/>
                <a:gd name="T28" fmla="*/ 26 w 119"/>
                <a:gd name="T29" fmla="*/ 89 h 142"/>
                <a:gd name="T30" fmla="*/ 17 w 119"/>
                <a:gd name="T31" fmla="*/ 82 h 142"/>
                <a:gd name="T32" fmla="*/ 11 w 119"/>
                <a:gd name="T33" fmla="*/ 82 h 142"/>
                <a:gd name="T34" fmla="*/ 11 w 119"/>
                <a:gd name="T35" fmla="*/ 61 h 142"/>
                <a:gd name="T36" fmla="*/ 0 w 119"/>
                <a:gd name="T37" fmla="*/ 61 h 142"/>
                <a:gd name="T38" fmla="*/ 0 w 119"/>
                <a:gd name="T39" fmla="*/ 37 h 142"/>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19"/>
                <a:gd name="T61" fmla="*/ 0 h 142"/>
                <a:gd name="T62" fmla="*/ 119 w 119"/>
                <a:gd name="T63" fmla="*/ 142 h 142"/>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19" h="142">
                  <a:moveTo>
                    <a:pt x="0" y="58"/>
                  </a:moveTo>
                  <a:lnTo>
                    <a:pt x="19" y="58"/>
                  </a:lnTo>
                  <a:lnTo>
                    <a:pt x="0" y="0"/>
                  </a:lnTo>
                  <a:lnTo>
                    <a:pt x="46" y="0"/>
                  </a:lnTo>
                  <a:lnTo>
                    <a:pt x="46" y="31"/>
                  </a:lnTo>
                  <a:lnTo>
                    <a:pt x="59" y="42"/>
                  </a:lnTo>
                  <a:lnTo>
                    <a:pt x="46" y="86"/>
                  </a:lnTo>
                  <a:lnTo>
                    <a:pt x="59" y="113"/>
                  </a:lnTo>
                  <a:lnTo>
                    <a:pt x="59" y="129"/>
                  </a:lnTo>
                  <a:lnTo>
                    <a:pt x="71" y="113"/>
                  </a:lnTo>
                  <a:lnTo>
                    <a:pt x="98" y="129"/>
                  </a:lnTo>
                  <a:lnTo>
                    <a:pt x="119" y="142"/>
                  </a:lnTo>
                  <a:lnTo>
                    <a:pt x="86" y="142"/>
                  </a:lnTo>
                  <a:lnTo>
                    <a:pt x="71" y="129"/>
                  </a:lnTo>
                  <a:lnTo>
                    <a:pt x="71" y="142"/>
                  </a:lnTo>
                  <a:lnTo>
                    <a:pt x="46" y="129"/>
                  </a:lnTo>
                  <a:lnTo>
                    <a:pt x="30" y="129"/>
                  </a:lnTo>
                  <a:lnTo>
                    <a:pt x="30" y="98"/>
                  </a:lnTo>
                  <a:lnTo>
                    <a:pt x="0" y="98"/>
                  </a:lnTo>
                  <a:lnTo>
                    <a:pt x="0" y="58"/>
                  </a:lnTo>
                  <a:close/>
                </a:path>
              </a:pathLst>
            </a:custGeom>
            <a:solidFill>
              <a:srgbClr val="FF0000">
                <a:alpha val="70195"/>
              </a:srgbClr>
            </a:solidFill>
            <a:ln w="0">
              <a:solidFill>
                <a:schemeClr val="tx1"/>
              </a:solidFill>
              <a:round/>
              <a:headEnd/>
              <a:tailEnd/>
            </a:ln>
          </p:spPr>
          <p:txBody>
            <a:bodyPr/>
            <a:lstStyle/>
            <a:p>
              <a:endParaRPr lang="it-IT"/>
            </a:p>
          </p:txBody>
        </p:sp>
        <p:sp>
          <p:nvSpPr>
            <p:cNvPr id="9382" name="Freeform 137"/>
            <p:cNvSpPr>
              <a:spLocks/>
            </p:cNvSpPr>
            <p:nvPr/>
          </p:nvSpPr>
          <p:spPr bwMode="auto">
            <a:xfrm>
              <a:off x="5361" y="2333"/>
              <a:ext cx="51" cy="67"/>
            </a:xfrm>
            <a:custGeom>
              <a:avLst/>
              <a:gdLst>
                <a:gd name="T0" fmla="*/ 0 w 60"/>
                <a:gd name="T1" fmla="*/ 44 h 71"/>
                <a:gd name="T2" fmla="*/ 10 w 60"/>
                <a:gd name="T3" fmla="*/ 8 h 71"/>
                <a:gd name="T4" fmla="*/ 10 w 60"/>
                <a:gd name="T5" fmla="*/ 0 h 71"/>
                <a:gd name="T6" fmla="*/ 16 w 60"/>
                <a:gd name="T7" fmla="*/ 8 h 71"/>
                <a:gd name="T8" fmla="*/ 0 w 60"/>
                <a:gd name="T9" fmla="*/ 44 h 71"/>
                <a:gd name="T10" fmla="*/ 0 60000 65536"/>
                <a:gd name="T11" fmla="*/ 0 60000 65536"/>
                <a:gd name="T12" fmla="*/ 0 60000 65536"/>
                <a:gd name="T13" fmla="*/ 0 60000 65536"/>
                <a:gd name="T14" fmla="*/ 0 60000 65536"/>
                <a:gd name="T15" fmla="*/ 0 w 60"/>
                <a:gd name="T16" fmla="*/ 0 h 71"/>
                <a:gd name="T17" fmla="*/ 60 w 60"/>
                <a:gd name="T18" fmla="*/ 71 h 71"/>
              </a:gdLst>
              <a:ahLst/>
              <a:cxnLst>
                <a:cxn ang="T10">
                  <a:pos x="T0" y="T1"/>
                </a:cxn>
                <a:cxn ang="T11">
                  <a:pos x="T2" y="T3"/>
                </a:cxn>
                <a:cxn ang="T12">
                  <a:pos x="T4" y="T5"/>
                </a:cxn>
                <a:cxn ang="T13">
                  <a:pos x="T6" y="T7"/>
                </a:cxn>
                <a:cxn ang="T14">
                  <a:pos x="T8" y="T9"/>
                </a:cxn>
              </a:cxnLst>
              <a:rect l="T15" t="T16" r="T17" b="T18"/>
              <a:pathLst>
                <a:path w="60" h="71">
                  <a:moveTo>
                    <a:pt x="0" y="71"/>
                  </a:moveTo>
                  <a:lnTo>
                    <a:pt x="39" y="15"/>
                  </a:lnTo>
                  <a:lnTo>
                    <a:pt x="39" y="0"/>
                  </a:lnTo>
                  <a:lnTo>
                    <a:pt x="60" y="15"/>
                  </a:lnTo>
                  <a:lnTo>
                    <a:pt x="0" y="71"/>
                  </a:lnTo>
                  <a:close/>
                </a:path>
              </a:pathLst>
            </a:custGeom>
            <a:solidFill>
              <a:srgbClr val="FF0000">
                <a:alpha val="70195"/>
              </a:srgbClr>
            </a:solidFill>
            <a:ln w="0">
              <a:solidFill>
                <a:schemeClr val="tx1"/>
              </a:solidFill>
              <a:round/>
              <a:headEnd/>
              <a:tailEnd/>
            </a:ln>
          </p:spPr>
          <p:txBody>
            <a:bodyPr/>
            <a:lstStyle/>
            <a:p>
              <a:endParaRPr lang="it-IT"/>
            </a:p>
          </p:txBody>
        </p:sp>
        <p:sp>
          <p:nvSpPr>
            <p:cNvPr id="9383" name="Freeform 138"/>
            <p:cNvSpPr>
              <a:spLocks/>
            </p:cNvSpPr>
            <p:nvPr/>
          </p:nvSpPr>
          <p:spPr bwMode="auto">
            <a:xfrm>
              <a:off x="5500" y="2295"/>
              <a:ext cx="39" cy="67"/>
            </a:xfrm>
            <a:custGeom>
              <a:avLst/>
              <a:gdLst>
                <a:gd name="T0" fmla="*/ 0 w 46"/>
                <a:gd name="T1" fmla="*/ 0 h 71"/>
                <a:gd name="T2" fmla="*/ 12 w 46"/>
                <a:gd name="T3" fmla="*/ 0 h 71"/>
                <a:gd name="T4" fmla="*/ 12 w 46"/>
                <a:gd name="T5" fmla="*/ 8 h 71"/>
                <a:gd name="T6" fmla="*/ 12 w 46"/>
                <a:gd name="T7" fmla="*/ 24 h 71"/>
                <a:gd name="T8" fmla="*/ 5 w 46"/>
                <a:gd name="T9" fmla="*/ 24 h 71"/>
                <a:gd name="T10" fmla="*/ 12 w 46"/>
                <a:gd name="T11" fmla="*/ 34 h 71"/>
                <a:gd name="T12" fmla="*/ 5 w 46"/>
                <a:gd name="T13" fmla="*/ 44 h 71"/>
                <a:gd name="T14" fmla="*/ 5 w 46"/>
                <a:gd name="T15" fmla="*/ 24 h 71"/>
                <a:gd name="T16" fmla="*/ 0 w 46"/>
                <a:gd name="T17" fmla="*/ 24 h 71"/>
                <a:gd name="T18" fmla="*/ 0 w 46"/>
                <a:gd name="T19" fmla="*/ 18 h 71"/>
                <a:gd name="T20" fmla="*/ 5 w 46"/>
                <a:gd name="T21" fmla="*/ 18 h 71"/>
                <a:gd name="T22" fmla="*/ 0 w 46"/>
                <a:gd name="T23" fmla="*/ 0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46"/>
                <a:gd name="T37" fmla="*/ 0 h 71"/>
                <a:gd name="T38" fmla="*/ 46 w 46"/>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46" h="71">
                  <a:moveTo>
                    <a:pt x="0" y="0"/>
                  </a:moveTo>
                  <a:lnTo>
                    <a:pt x="46" y="0"/>
                  </a:lnTo>
                  <a:lnTo>
                    <a:pt x="46" y="12"/>
                  </a:lnTo>
                  <a:lnTo>
                    <a:pt x="46" y="39"/>
                  </a:lnTo>
                  <a:lnTo>
                    <a:pt x="19" y="39"/>
                  </a:lnTo>
                  <a:lnTo>
                    <a:pt x="46" y="54"/>
                  </a:lnTo>
                  <a:lnTo>
                    <a:pt x="19" y="71"/>
                  </a:lnTo>
                  <a:lnTo>
                    <a:pt x="19" y="39"/>
                  </a:lnTo>
                  <a:lnTo>
                    <a:pt x="0" y="39"/>
                  </a:lnTo>
                  <a:lnTo>
                    <a:pt x="0" y="27"/>
                  </a:lnTo>
                  <a:lnTo>
                    <a:pt x="19" y="27"/>
                  </a:lnTo>
                  <a:lnTo>
                    <a:pt x="0" y="0"/>
                  </a:lnTo>
                  <a:close/>
                </a:path>
              </a:pathLst>
            </a:custGeom>
            <a:solidFill>
              <a:srgbClr val="FF0000">
                <a:alpha val="70195"/>
              </a:srgbClr>
            </a:solidFill>
            <a:ln w="0">
              <a:solidFill>
                <a:schemeClr val="tx1"/>
              </a:solidFill>
              <a:round/>
              <a:headEnd/>
              <a:tailEnd/>
            </a:ln>
          </p:spPr>
          <p:txBody>
            <a:bodyPr/>
            <a:lstStyle/>
            <a:p>
              <a:endParaRPr lang="it-IT"/>
            </a:p>
          </p:txBody>
        </p:sp>
        <p:sp>
          <p:nvSpPr>
            <p:cNvPr id="9384" name="Freeform 139"/>
            <p:cNvSpPr>
              <a:spLocks/>
            </p:cNvSpPr>
            <p:nvPr/>
          </p:nvSpPr>
          <p:spPr bwMode="auto">
            <a:xfrm>
              <a:off x="5447" y="2306"/>
              <a:ext cx="62" cy="81"/>
            </a:xfrm>
            <a:custGeom>
              <a:avLst/>
              <a:gdLst>
                <a:gd name="T0" fmla="*/ 0 w 71"/>
                <a:gd name="T1" fmla="*/ 26 h 86"/>
                <a:gd name="T2" fmla="*/ 0 w 71"/>
                <a:gd name="T3" fmla="*/ 0 h 86"/>
                <a:gd name="T4" fmla="*/ 3 w 71"/>
                <a:gd name="T5" fmla="*/ 8 h 86"/>
                <a:gd name="T6" fmla="*/ 9 w 71"/>
                <a:gd name="T7" fmla="*/ 8 h 86"/>
                <a:gd name="T8" fmla="*/ 13 w 71"/>
                <a:gd name="T9" fmla="*/ 26 h 86"/>
                <a:gd name="T10" fmla="*/ 20 w 71"/>
                <a:gd name="T11" fmla="*/ 18 h 86"/>
                <a:gd name="T12" fmla="*/ 20 w 71"/>
                <a:gd name="T13" fmla="*/ 36 h 86"/>
                <a:gd name="T14" fmla="*/ 24 w 71"/>
                <a:gd name="T15" fmla="*/ 36 h 86"/>
                <a:gd name="T16" fmla="*/ 24 w 71"/>
                <a:gd name="T17" fmla="*/ 42 h 86"/>
                <a:gd name="T18" fmla="*/ 20 w 71"/>
                <a:gd name="T19" fmla="*/ 42 h 86"/>
                <a:gd name="T20" fmla="*/ 20 w 71"/>
                <a:gd name="T21" fmla="*/ 36 h 86"/>
                <a:gd name="T22" fmla="*/ 13 w 71"/>
                <a:gd name="T23" fmla="*/ 42 h 86"/>
                <a:gd name="T24" fmla="*/ 13 w 71"/>
                <a:gd name="T25" fmla="*/ 36 h 86"/>
                <a:gd name="T26" fmla="*/ 13 w 71"/>
                <a:gd name="T27" fmla="*/ 42 h 86"/>
                <a:gd name="T28" fmla="*/ 9 w 71"/>
                <a:gd name="T29" fmla="*/ 54 h 86"/>
                <a:gd name="T30" fmla="*/ 3 w 71"/>
                <a:gd name="T31" fmla="*/ 36 h 86"/>
                <a:gd name="T32" fmla="*/ 9 w 71"/>
                <a:gd name="T33" fmla="*/ 36 h 86"/>
                <a:gd name="T34" fmla="*/ 9 w 71"/>
                <a:gd name="T35" fmla="*/ 26 h 86"/>
                <a:gd name="T36" fmla="*/ 0 w 71"/>
                <a:gd name="T37" fmla="*/ 26 h 8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71"/>
                <a:gd name="T58" fmla="*/ 0 h 86"/>
                <a:gd name="T59" fmla="*/ 71 w 71"/>
                <a:gd name="T60" fmla="*/ 86 h 8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71" h="86">
                  <a:moveTo>
                    <a:pt x="0" y="42"/>
                  </a:moveTo>
                  <a:lnTo>
                    <a:pt x="0" y="0"/>
                  </a:lnTo>
                  <a:lnTo>
                    <a:pt x="12" y="15"/>
                  </a:lnTo>
                  <a:lnTo>
                    <a:pt x="27" y="15"/>
                  </a:lnTo>
                  <a:lnTo>
                    <a:pt x="39" y="42"/>
                  </a:lnTo>
                  <a:lnTo>
                    <a:pt x="58" y="27"/>
                  </a:lnTo>
                  <a:lnTo>
                    <a:pt x="58" y="57"/>
                  </a:lnTo>
                  <a:lnTo>
                    <a:pt x="71" y="57"/>
                  </a:lnTo>
                  <a:lnTo>
                    <a:pt x="71" y="69"/>
                  </a:lnTo>
                  <a:lnTo>
                    <a:pt x="58" y="69"/>
                  </a:lnTo>
                  <a:lnTo>
                    <a:pt x="58" y="57"/>
                  </a:lnTo>
                  <a:lnTo>
                    <a:pt x="39" y="69"/>
                  </a:lnTo>
                  <a:lnTo>
                    <a:pt x="39" y="57"/>
                  </a:lnTo>
                  <a:lnTo>
                    <a:pt x="39" y="69"/>
                  </a:lnTo>
                  <a:lnTo>
                    <a:pt x="27" y="86"/>
                  </a:lnTo>
                  <a:lnTo>
                    <a:pt x="12" y="57"/>
                  </a:lnTo>
                  <a:lnTo>
                    <a:pt x="27" y="57"/>
                  </a:lnTo>
                  <a:lnTo>
                    <a:pt x="27" y="42"/>
                  </a:lnTo>
                  <a:lnTo>
                    <a:pt x="0" y="42"/>
                  </a:lnTo>
                  <a:close/>
                </a:path>
              </a:pathLst>
            </a:custGeom>
            <a:solidFill>
              <a:srgbClr val="FF0000">
                <a:alpha val="70195"/>
              </a:srgbClr>
            </a:solidFill>
            <a:ln w="0">
              <a:solidFill>
                <a:schemeClr val="tx1"/>
              </a:solidFill>
              <a:round/>
              <a:headEnd/>
              <a:tailEnd/>
            </a:ln>
          </p:spPr>
          <p:txBody>
            <a:bodyPr/>
            <a:lstStyle/>
            <a:p>
              <a:endParaRPr lang="it-IT"/>
            </a:p>
          </p:txBody>
        </p:sp>
        <p:sp>
          <p:nvSpPr>
            <p:cNvPr id="9385" name="Freeform 140"/>
            <p:cNvSpPr>
              <a:spLocks/>
            </p:cNvSpPr>
            <p:nvPr/>
          </p:nvSpPr>
          <p:spPr bwMode="auto">
            <a:xfrm>
              <a:off x="5458" y="2364"/>
              <a:ext cx="101" cy="103"/>
            </a:xfrm>
            <a:custGeom>
              <a:avLst/>
              <a:gdLst>
                <a:gd name="T0" fmla="*/ 0 w 115"/>
                <a:gd name="T1" fmla="*/ 35 h 112"/>
                <a:gd name="T2" fmla="*/ 0 w 115"/>
                <a:gd name="T3" fmla="*/ 29 h 112"/>
                <a:gd name="T4" fmla="*/ 10 w 115"/>
                <a:gd name="T5" fmla="*/ 20 h 112"/>
                <a:gd name="T6" fmla="*/ 16 w 115"/>
                <a:gd name="T7" fmla="*/ 20 h 112"/>
                <a:gd name="T8" fmla="*/ 16 w 115"/>
                <a:gd name="T9" fmla="*/ 29 h 112"/>
                <a:gd name="T10" fmla="*/ 21 w 115"/>
                <a:gd name="T11" fmla="*/ 20 h 112"/>
                <a:gd name="T12" fmla="*/ 21 w 115"/>
                <a:gd name="T13" fmla="*/ 14 h 112"/>
                <a:gd name="T14" fmla="*/ 27 w 115"/>
                <a:gd name="T15" fmla="*/ 14 h 112"/>
                <a:gd name="T16" fmla="*/ 31 w 115"/>
                <a:gd name="T17" fmla="*/ 14 h 112"/>
                <a:gd name="T18" fmla="*/ 27 w 115"/>
                <a:gd name="T19" fmla="*/ 0 h 112"/>
                <a:gd name="T20" fmla="*/ 35 w 115"/>
                <a:gd name="T21" fmla="*/ 14 h 112"/>
                <a:gd name="T22" fmla="*/ 41 w 115"/>
                <a:gd name="T23" fmla="*/ 35 h 112"/>
                <a:gd name="T24" fmla="*/ 35 w 115"/>
                <a:gd name="T25" fmla="*/ 50 h 112"/>
                <a:gd name="T26" fmla="*/ 31 w 115"/>
                <a:gd name="T27" fmla="*/ 35 h 112"/>
                <a:gd name="T28" fmla="*/ 31 w 115"/>
                <a:gd name="T29" fmla="*/ 42 h 112"/>
                <a:gd name="T30" fmla="*/ 31 w 115"/>
                <a:gd name="T31" fmla="*/ 50 h 112"/>
                <a:gd name="T32" fmla="*/ 31 w 115"/>
                <a:gd name="T33" fmla="*/ 58 h 112"/>
                <a:gd name="T34" fmla="*/ 16 w 115"/>
                <a:gd name="T35" fmla="*/ 50 h 112"/>
                <a:gd name="T36" fmla="*/ 21 w 115"/>
                <a:gd name="T37" fmla="*/ 35 h 112"/>
                <a:gd name="T38" fmla="*/ 16 w 115"/>
                <a:gd name="T39" fmla="*/ 29 h 112"/>
                <a:gd name="T40" fmla="*/ 5 w 115"/>
                <a:gd name="T41" fmla="*/ 35 h 112"/>
                <a:gd name="T42" fmla="*/ 5 w 115"/>
                <a:gd name="T43" fmla="*/ 29 h 112"/>
                <a:gd name="T44" fmla="*/ 0 w 115"/>
                <a:gd name="T45" fmla="*/ 42 h 112"/>
                <a:gd name="T46" fmla="*/ 0 w 115"/>
                <a:gd name="T47" fmla="*/ 35 h 112"/>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15"/>
                <a:gd name="T73" fmla="*/ 0 h 112"/>
                <a:gd name="T74" fmla="*/ 115 w 115"/>
                <a:gd name="T75" fmla="*/ 112 h 112"/>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15" h="112">
                  <a:moveTo>
                    <a:pt x="0" y="68"/>
                  </a:moveTo>
                  <a:lnTo>
                    <a:pt x="0" y="56"/>
                  </a:lnTo>
                  <a:lnTo>
                    <a:pt x="27" y="39"/>
                  </a:lnTo>
                  <a:lnTo>
                    <a:pt x="46" y="39"/>
                  </a:lnTo>
                  <a:lnTo>
                    <a:pt x="46" y="56"/>
                  </a:lnTo>
                  <a:lnTo>
                    <a:pt x="59" y="39"/>
                  </a:lnTo>
                  <a:lnTo>
                    <a:pt x="59" y="27"/>
                  </a:lnTo>
                  <a:lnTo>
                    <a:pt x="75" y="27"/>
                  </a:lnTo>
                  <a:lnTo>
                    <a:pt x="86" y="27"/>
                  </a:lnTo>
                  <a:lnTo>
                    <a:pt x="75" y="0"/>
                  </a:lnTo>
                  <a:lnTo>
                    <a:pt x="98" y="27"/>
                  </a:lnTo>
                  <a:lnTo>
                    <a:pt x="115" y="68"/>
                  </a:lnTo>
                  <a:lnTo>
                    <a:pt x="98" y="98"/>
                  </a:lnTo>
                  <a:lnTo>
                    <a:pt x="86" y="68"/>
                  </a:lnTo>
                  <a:lnTo>
                    <a:pt x="86" y="83"/>
                  </a:lnTo>
                  <a:lnTo>
                    <a:pt x="86" y="98"/>
                  </a:lnTo>
                  <a:lnTo>
                    <a:pt x="86" y="112"/>
                  </a:lnTo>
                  <a:lnTo>
                    <a:pt x="46" y="98"/>
                  </a:lnTo>
                  <a:lnTo>
                    <a:pt x="59" y="68"/>
                  </a:lnTo>
                  <a:lnTo>
                    <a:pt x="46" y="56"/>
                  </a:lnTo>
                  <a:lnTo>
                    <a:pt x="15" y="68"/>
                  </a:lnTo>
                  <a:lnTo>
                    <a:pt x="15" y="56"/>
                  </a:lnTo>
                  <a:lnTo>
                    <a:pt x="0" y="83"/>
                  </a:lnTo>
                  <a:lnTo>
                    <a:pt x="0" y="68"/>
                  </a:lnTo>
                  <a:close/>
                </a:path>
              </a:pathLst>
            </a:custGeom>
            <a:solidFill>
              <a:srgbClr val="FF0000">
                <a:alpha val="70195"/>
              </a:srgbClr>
            </a:solidFill>
            <a:ln w="0">
              <a:solidFill>
                <a:schemeClr val="tx1"/>
              </a:solidFill>
              <a:round/>
              <a:headEnd/>
              <a:tailEnd/>
            </a:ln>
          </p:spPr>
          <p:txBody>
            <a:bodyPr/>
            <a:lstStyle/>
            <a:p>
              <a:endParaRPr lang="it-IT"/>
            </a:p>
          </p:txBody>
        </p:sp>
        <p:sp>
          <p:nvSpPr>
            <p:cNvPr id="9386" name="Freeform 141"/>
            <p:cNvSpPr>
              <a:spLocks/>
            </p:cNvSpPr>
            <p:nvPr/>
          </p:nvSpPr>
          <p:spPr bwMode="auto">
            <a:xfrm>
              <a:off x="6008" y="2721"/>
              <a:ext cx="87" cy="49"/>
            </a:xfrm>
            <a:custGeom>
              <a:avLst/>
              <a:gdLst>
                <a:gd name="T0" fmla="*/ 0 w 99"/>
                <a:gd name="T1" fmla="*/ 18 h 52"/>
                <a:gd name="T2" fmla="*/ 21 w 99"/>
                <a:gd name="T3" fmla="*/ 18 h 52"/>
                <a:gd name="T4" fmla="*/ 25 w 99"/>
                <a:gd name="T5" fmla="*/ 8 h 52"/>
                <a:gd name="T6" fmla="*/ 31 w 99"/>
                <a:gd name="T7" fmla="*/ 8 h 52"/>
                <a:gd name="T8" fmla="*/ 31 w 99"/>
                <a:gd name="T9" fmla="*/ 0 h 52"/>
                <a:gd name="T10" fmla="*/ 35 w 99"/>
                <a:gd name="T11" fmla="*/ 0 h 52"/>
                <a:gd name="T12" fmla="*/ 35 w 99"/>
                <a:gd name="T13" fmla="*/ 8 h 52"/>
                <a:gd name="T14" fmla="*/ 31 w 99"/>
                <a:gd name="T15" fmla="*/ 18 h 52"/>
                <a:gd name="T16" fmla="*/ 21 w 99"/>
                <a:gd name="T17" fmla="*/ 33 h 52"/>
                <a:gd name="T18" fmla="*/ 5 w 99"/>
                <a:gd name="T19" fmla="*/ 33 h 52"/>
                <a:gd name="T20" fmla="*/ 0 w 99"/>
                <a:gd name="T21" fmla="*/ 18 h 52"/>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99"/>
                <a:gd name="T34" fmla="*/ 0 h 52"/>
                <a:gd name="T35" fmla="*/ 99 w 99"/>
                <a:gd name="T36" fmla="*/ 52 h 52"/>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99" h="52">
                  <a:moveTo>
                    <a:pt x="0" y="27"/>
                  </a:moveTo>
                  <a:lnTo>
                    <a:pt x="59" y="27"/>
                  </a:lnTo>
                  <a:lnTo>
                    <a:pt x="71" y="12"/>
                  </a:lnTo>
                  <a:lnTo>
                    <a:pt x="86" y="12"/>
                  </a:lnTo>
                  <a:lnTo>
                    <a:pt x="86" y="0"/>
                  </a:lnTo>
                  <a:lnTo>
                    <a:pt x="99" y="0"/>
                  </a:lnTo>
                  <a:lnTo>
                    <a:pt x="99" y="12"/>
                  </a:lnTo>
                  <a:lnTo>
                    <a:pt x="86" y="27"/>
                  </a:lnTo>
                  <a:lnTo>
                    <a:pt x="59" y="52"/>
                  </a:lnTo>
                  <a:lnTo>
                    <a:pt x="15" y="52"/>
                  </a:lnTo>
                  <a:lnTo>
                    <a:pt x="0" y="27"/>
                  </a:lnTo>
                  <a:close/>
                </a:path>
              </a:pathLst>
            </a:custGeom>
            <a:solidFill>
              <a:srgbClr val="FFCC99">
                <a:alpha val="70195"/>
              </a:srgbClr>
            </a:solidFill>
            <a:ln w="0">
              <a:solidFill>
                <a:schemeClr val="tx1"/>
              </a:solidFill>
              <a:round/>
              <a:headEnd/>
              <a:tailEnd/>
            </a:ln>
          </p:spPr>
          <p:txBody>
            <a:bodyPr/>
            <a:lstStyle/>
            <a:p>
              <a:endParaRPr lang="it-IT"/>
            </a:p>
          </p:txBody>
        </p:sp>
        <p:sp>
          <p:nvSpPr>
            <p:cNvPr id="9387" name="Freeform 142"/>
            <p:cNvSpPr>
              <a:spLocks/>
            </p:cNvSpPr>
            <p:nvPr/>
          </p:nvSpPr>
          <p:spPr bwMode="auto">
            <a:xfrm>
              <a:off x="6072" y="2680"/>
              <a:ext cx="39" cy="51"/>
            </a:xfrm>
            <a:custGeom>
              <a:avLst/>
              <a:gdLst>
                <a:gd name="T0" fmla="*/ 0 w 47"/>
                <a:gd name="T1" fmla="*/ 0 h 56"/>
                <a:gd name="T2" fmla="*/ 3 w 47"/>
                <a:gd name="T3" fmla="*/ 0 h 56"/>
                <a:gd name="T4" fmla="*/ 10 w 47"/>
                <a:gd name="T5" fmla="*/ 13 h 56"/>
                <a:gd name="T6" fmla="*/ 10 w 47"/>
                <a:gd name="T7" fmla="*/ 26 h 56"/>
                <a:gd name="T8" fmla="*/ 6 w 47"/>
                <a:gd name="T9" fmla="*/ 13 h 56"/>
                <a:gd name="T10" fmla="*/ 0 w 47"/>
                <a:gd name="T11" fmla="*/ 0 h 56"/>
                <a:gd name="T12" fmla="*/ 0 60000 65536"/>
                <a:gd name="T13" fmla="*/ 0 60000 65536"/>
                <a:gd name="T14" fmla="*/ 0 60000 65536"/>
                <a:gd name="T15" fmla="*/ 0 60000 65536"/>
                <a:gd name="T16" fmla="*/ 0 60000 65536"/>
                <a:gd name="T17" fmla="*/ 0 60000 65536"/>
                <a:gd name="T18" fmla="*/ 0 w 47"/>
                <a:gd name="T19" fmla="*/ 0 h 56"/>
                <a:gd name="T20" fmla="*/ 47 w 47"/>
                <a:gd name="T21" fmla="*/ 56 h 56"/>
              </a:gdLst>
              <a:ahLst/>
              <a:cxnLst>
                <a:cxn ang="T12">
                  <a:pos x="T0" y="T1"/>
                </a:cxn>
                <a:cxn ang="T13">
                  <a:pos x="T2" y="T3"/>
                </a:cxn>
                <a:cxn ang="T14">
                  <a:pos x="T4" y="T5"/>
                </a:cxn>
                <a:cxn ang="T15">
                  <a:pos x="T6" y="T7"/>
                </a:cxn>
                <a:cxn ang="T16">
                  <a:pos x="T8" y="T9"/>
                </a:cxn>
                <a:cxn ang="T17">
                  <a:pos x="T10" y="T11"/>
                </a:cxn>
              </a:cxnLst>
              <a:rect l="T18" t="T19" r="T20" b="T21"/>
              <a:pathLst>
                <a:path w="47" h="56">
                  <a:moveTo>
                    <a:pt x="0" y="0"/>
                  </a:moveTo>
                  <a:lnTo>
                    <a:pt x="16" y="0"/>
                  </a:lnTo>
                  <a:lnTo>
                    <a:pt x="47" y="27"/>
                  </a:lnTo>
                  <a:lnTo>
                    <a:pt x="47" y="56"/>
                  </a:lnTo>
                  <a:lnTo>
                    <a:pt x="27" y="27"/>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388" name="Freeform 143"/>
            <p:cNvSpPr>
              <a:spLocks/>
            </p:cNvSpPr>
            <p:nvPr/>
          </p:nvSpPr>
          <p:spPr bwMode="auto">
            <a:xfrm>
              <a:off x="6287" y="3117"/>
              <a:ext cx="50" cy="57"/>
            </a:xfrm>
            <a:custGeom>
              <a:avLst/>
              <a:gdLst>
                <a:gd name="T0" fmla="*/ 0 w 56"/>
                <a:gd name="T1" fmla="*/ 0 h 59"/>
                <a:gd name="T2" fmla="*/ 10 w 56"/>
                <a:gd name="T3" fmla="*/ 11 h 59"/>
                <a:gd name="T4" fmla="*/ 23 w 56"/>
                <a:gd name="T5" fmla="*/ 43 h 59"/>
                <a:gd name="T6" fmla="*/ 16 w 56"/>
                <a:gd name="T7" fmla="*/ 43 h 59"/>
                <a:gd name="T8" fmla="*/ 4 w 56"/>
                <a:gd name="T9" fmla="*/ 23 h 59"/>
                <a:gd name="T10" fmla="*/ 0 w 56"/>
                <a:gd name="T11" fmla="*/ 0 h 59"/>
                <a:gd name="T12" fmla="*/ 0 60000 65536"/>
                <a:gd name="T13" fmla="*/ 0 60000 65536"/>
                <a:gd name="T14" fmla="*/ 0 60000 65536"/>
                <a:gd name="T15" fmla="*/ 0 60000 65536"/>
                <a:gd name="T16" fmla="*/ 0 60000 65536"/>
                <a:gd name="T17" fmla="*/ 0 60000 65536"/>
                <a:gd name="T18" fmla="*/ 0 w 56"/>
                <a:gd name="T19" fmla="*/ 0 h 59"/>
                <a:gd name="T20" fmla="*/ 56 w 56"/>
                <a:gd name="T21" fmla="*/ 59 h 59"/>
              </a:gdLst>
              <a:ahLst/>
              <a:cxnLst>
                <a:cxn ang="T12">
                  <a:pos x="T0" y="T1"/>
                </a:cxn>
                <a:cxn ang="T13">
                  <a:pos x="T2" y="T3"/>
                </a:cxn>
                <a:cxn ang="T14">
                  <a:pos x="T4" y="T5"/>
                </a:cxn>
                <a:cxn ang="T15">
                  <a:pos x="T6" y="T7"/>
                </a:cxn>
                <a:cxn ang="T16">
                  <a:pos x="T8" y="T9"/>
                </a:cxn>
                <a:cxn ang="T17">
                  <a:pos x="T10" y="T11"/>
                </a:cxn>
              </a:cxnLst>
              <a:rect l="T18" t="T19" r="T20" b="T21"/>
              <a:pathLst>
                <a:path w="56" h="59">
                  <a:moveTo>
                    <a:pt x="0" y="0"/>
                  </a:moveTo>
                  <a:lnTo>
                    <a:pt x="23" y="11"/>
                  </a:lnTo>
                  <a:lnTo>
                    <a:pt x="56" y="59"/>
                  </a:lnTo>
                  <a:lnTo>
                    <a:pt x="39" y="59"/>
                  </a:lnTo>
                  <a:lnTo>
                    <a:pt x="12" y="31"/>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389" name="Freeform 144"/>
            <p:cNvSpPr>
              <a:spLocks/>
            </p:cNvSpPr>
            <p:nvPr/>
          </p:nvSpPr>
          <p:spPr bwMode="auto">
            <a:xfrm>
              <a:off x="5447" y="1258"/>
              <a:ext cx="162" cy="198"/>
            </a:xfrm>
            <a:custGeom>
              <a:avLst/>
              <a:gdLst>
                <a:gd name="T0" fmla="*/ 3 w 187"/>
                <a:gd name="T1" fmla="*/ 16 h 212"/>
                <a:gd name="T2" fmla="*/ 3 w 187"/>
                <a:gd name="T3" fmla="*/ 7 h 212"/>
                <a:gd name="T4" fmla="*/ 0 w 187"/>
                <a:gd name="T5" fmla="*/ 0 h 212"/>
                <a:gd name="T6" fmla="*/ 9 w 187"/>
                <a:gd name="T7" fmla="*/ 0 h 212"/>
                <a:gd name="T8" fmla="*/ 50 w 187"/>
                <a:gd name="T9" fmla="*/ 71 h 212"/>
                <a:gd name="T10" fmla="*/ 41 w 187"/>
                <a:gd name="T11" fmla="*/ 71 h 212"/>
                <a:gd name="T12" fmla="*/ 41 w 187"/>
                <a:gd name="T13" fmla="*/ 89 h 212"/>
                <a:gd name="T14" fmla="*/ 59 w 187"/>
                <a:gd name="T15" fmla="*/ 115 h 212"/>
                <a:gd name="T16" fmla="*/ 50 w 187"/>
                <a:gd name="T17" fmla="*/ 115 h 212"/>
                <a:gd name="T18" fmla="*/ 50 w 187"/>
                <a:gd name="T19" fmla="*/ 123 h 212"/>
                <a:gd name="T20" fmla="*/ 46 w 187"/>
                <a:gd name="T21" fmla="*/ 115 h 212"/>
                <a:gd name="T22" fmla="*/ 41 w 187"/>
                <a:gd name="T23" fmla="*/ 89 h 212"/>
                <a:gd name="T24" fmla="*/ 3 w 187"/>
                <a:gd name="T25" fmla="*/ 16 h 21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87"/>
                <a:gd name="T40" fmla="*/ 0 h 212"/>
                <a:gd name="T41" fmla="*/ 187 w 187"/>
                <a:gd name="T42" fmla="*/ 212 h 21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87" h="212">
                  <a:moveTo>
                    <a:pt x="12" y="27"/>
                  </a:moveTo>
                  <a:lnTo>
                    <a:pt x="12" y="12"/>
                  </a:lnTo>
                  <a:lnTo>
                    <a:pt x="0" y="0"/>
                  </a:lnTo>
                  <a:lnTo>
                    <a:pt x="27" y="0"/>
                  </a:lnTo>
                  <a:lnTo>
                    <a:pt x="158" y="123"/>
                  </a:lnTo>
                  <a:lnTo>
                    <a:pt x="127" y="123"/>
                  </a:lnTo>
                  <a:lnTo>
                    <a:pt x="127" y="154"/>
                  </a:lnTo>
                  <a:lnTo>
                    <a:pt x="187" y="198"/>
                  </a:lnTo>
                  <a:lnTo>
                    <a:pt x="158" y="198"/>
                  </a:lnTo>
                  <a:lnTo>
                    <a:pt x="158" y="212"/>
                  </a:lnTo>
                  <a:lnTo>
                    <a:pt x="142" y="198"/>
                  </a:lnTo>
                  <a:lnTo>
                    <a:pt x="127" y="154"/>
                  </a:lnTo>
                  <a:lnTo>
                    <a:pt x="12" y="27"/>
                  </a:lnTo>
                  <a:close/>
                </a:path>
              </a:pathLst>
            </a:custGeom>
            <a:solidFill>
              <a:srgbClr val="FFCC99">
                <a:alpha val="70195"/>
              </a:srgbClr>
            </a:solidFill>
            <a:ln w="0">
              <a:solidFill>
                <a:schemeClr val="tx1"/>
              </a:solidFill>
              <a:round/>
              <a:headEnd/>
              <a:tailEnd/>
            </a:ln>
          </p:spPr>
          <p:txBody>
            <a:bodyPr/>
            <a:lstStyle/>
            <a:p>
              <a:endParaRPr lang="it-IT"/>
            </a:p>
          </p:txBody>
        </p:sp>
        <p:sp>
          <p:nvSpPr>
            <p:cNvPr id="9390" name="Freeform 145"/>
            <p:cNvSpPr>
              <a:spLocks/>
            </p:cNvSpPr>
            <p:nvPr/>
          </p:nvSpPr>
          <p:spPr bwMode="auto">
            <a:xfrm>
              <a:off x="5482" y="2824"/>
              <a:ext cx="91" cy="43"/>
            </a:xfrm>
            <a:custGeom>
              <a:avLst/>
              <a:gdLst>
                <a:gd name="T0" fmla="*/ 0 w 103"/>
                <a:gd name="T1" fmla="*/ 27 h 46"/>
                <a:gd name="T2" fmla="*/ 7 w 103"/>
                <a:gd name="T3" fmla="*/ 19 h 46"/>
                <a:gd name="T4" fmla="*/ 17 w 103"/>
                <a:gd name="T5" fmla="*/ 0 h 46"/>
                <a:gd name="T6" fmla="*/ 38 w 103"/>
                <a:gd name="T7" fmla="*/ 0 h 46"/>
                <a:gd name="T8" fmla="*/ 17 w 103"/>
                <a:gd name="T9" fmla="*/ 9 h 46"/>
                <a:gd name="T10" fmla="*/ 11 w 103"/>
                <a:gd name="T11" fmla="*/ 27 h 46"/>
                <a:gd name="T12" fmla="*/ 0 w 103"/>
                <a:gd name="T13" fmla="*/ 27 h 46"/>
                <a:gd name="T14" fmla="*/ 0 60000 65536"/>
                <a:gd name="T15" fmla="*/ 0 60000 65536"/>
                <a:gd name="T16" fmla="*/ 0 60000 65536"/>
                <a:gd name="T17" fmla="*/ 0 60000 65536"/>
                <a:gd name="T18" fmla="*/ 0 60000 65536"/>
                <a:gd name="T19" fmla="*/ 0 60000 65536"/>
                <a:gd name="T20" fmla="*/ 0 60000 65536"/>
                <a:gd name="T21" fmla="*/ 0 w 103"/>
                <a:gd name="T22" fmla="*/ 0 h 46"/>
                <a:gd name="T23" fmla="*/ 103 w 10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6">
                  <a:moveTo>
                    <a:pt x="0" y="46"/>
                  </a:moveTo>
                  <a:lnTo>
                    <a:pt x="19" y="31"/>
                  </a:lnTo>
                  <a:lnTo>
                    <a:pt x="46" y="0"/>
                  </a:lnTo>
                  <a:lnTo>
                    <a:pt x="103" y="0"/>
                  </a:lnTo>
                  <a:lnTo>
                    <a:pt x="46" y="17"/>
                  </a:lnTo>
                  <a:lnTo>
                    <a:pt x="30" y="46"/>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91" name="Freeform 146"/>
            <p:cNvSpPr>
              <a:spLocks/>
            </p:cNvSpPr>
            <p:nvPr/>
          </p:nvSpPr>
          <p:spPr bwMode="auto">
            <a:xfrm>
              <a:off x="3474" y="3332"/>
              <a:ext cx="40" cy="49"/>
            </a:xfrm>
            <a:custGeom>
              <a:avLst/>
              <a:gdLst>
                <a:gd name="T0" fmla="*/ 15 w 46"/>
                <a:gd name="T1" fmla="*/ 8 h 52"/>
                <a:gd name="T2" fmla="*/ 15 w 46"/>
                <a:gd name="T3" fmla="*/ 0 h 52"/>
                <a:gd name="T4" fmla="*/ 9 w 46"/>
                <a:gd name="T5" fmla="*/ 0 h 52"/>
                <a:gd name="T6" fmla="*/ 0 w 46"/>
                <a:gd name="T7" fmla="*/ 15 h 52"/>
                <a:gd name="T8" fmla="*/ 5 w 46"/>
                <a:gd name="T9" fmla="*/ 33 h 52"/>
                <a:gd name="T10" fmla="*/ 15 w 46"/>
                <a:gd name="T11" fmla="*/ 15 h 52"/>
                <a:gd name="T12" fmla="*/ 15 w 46"/>
                <a:gd name="T13" fmla="*/ 8 h 52"/>
                <a:gd name="T14" fmla="*/ 0 60000 65536"/>
                <a:gd name="T15" fmla="*/ 0 60000 65536"/>
                <a:gd name="T16" fmla="*/ 0 60000 65536"/>
                <a:gd name="T17" fmla="*/ 0 60000 65536"/>
                <a:gd name="T18" fmla="*/ 0 60000 65536"/>
                <a:gd name="T19" fmla="*/ 0 60000 65536"/>
                <a:gd name="T20" fmla="*/ 0 60000 65536"/>
                <a:gd name="T21" fmla="*/ 0 w 46"/>
                <a:gd name="T22" fmla="*/ 0 h 52"/>
                <a:gd name="T23" fmla="*/ 46 w 46"/>
                <a:gd name="T24" fmla="*/ 52 h 52"/>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52">
                  <a:moveTo>
                    <a:pt x="46" y="12"/>
                  </a:moveTo>
                  <a:lnTo>
                    <a:pt x="46" y="0"/>
                  </a:lnTo>
                  <a:lnTo>
                    <a:pt x="28" y="0"/>
                  </a:lnTo>
                  <a:lnTo>
                    <a:pt x="0" y="23"/>
                  </a:lnTo>
                  <a:lnTo>
                    <a:pt x="15" y="52"/>
                  </a:lnTo>
                  <a:lnTo>
                    <a:pt x="46" y="23"/>
                  </a:lnTo>
                  <a:lnTo>
                    <a:pt x="46" y="12"/>
                  </a:lnTo>
                  <a:close/>
                </a:path>
              </a:pathLst>
            </a:custGeom>
            <a:solidFill>
              <a:srgbClr val="FFCC99">
                <a:alpha val="70195"/>
              </a:srgbClr>
            </a:solidFill>
            <a:ln w="0">
              <a:solidFill>
                <a:schemeClr val="tx1"/>
              </a:solidFill>
              <a:round/>
              <a:headEnd/>
              <a:tailEnd/>
            </a:ln>
          </p:spPr>
          <p:txBody>
            <a:bodyPr/>
            <a:lstStyle/>
            <a:p>
              <a:endParaRPr lang="it-IT"/>
            </a:p>
          </p:txBody>
        </p:sp>
        <p:sp>
          <p:nvSpPr>
            <p:cNvPr id="9392" name="Freeform 147"/>
            <p:cNvSpPr>
              <a:spLocks/>
            </p:cNvSpPr>
            <p:nvPr/>
          </p:nvSpPr>
          <p:spPr bwMode="auto">
            <a:xfrm>
              <a:off x="2763" y="1232"/>
              <a:ext cx="88" cy="93"/>
            </a:xfrm>
            <a:custGeom>
              <a:avLst/>
              <a:gdLst>
                <a:gd name="T0" fmla="*/ 22 w 99"/>
                <a:gd name="T1" fmla="*/ 8 h 99"/>
                <a:gd name="T2" fmla="*/ 26 w 99"/>
                <a:gd name="T3" fmla="*/ 0 h 99"/>
                <a:gd name="T4" fmla="*/ 22 w 99"/>
                <a:gd name="T5" fmla="*/ 0 h 99"/>
                <a:gd name="T6" fmla="*/ 15 w 99"/>
                <a:gd name="T7" fmla="*/ 8 h 99"/>
                <a:gd name="T8" fmla="*/ 22 w 99"/>
                <a:gd name="T9" fmla="*/ 8 h 99"/>
                <a:gd name="T10" fmla="*/ 15 w 99"/>
                <a:gd name="T11" fmla="*/ 17 h 99"/>
                <a:gd name="T12" fmla="*/ 10 w 99"/>
                <a:gd name="T13" fmla="*/ 17 h 99"/>
                <a:gd name="T14" fmla="*/ 4 w 99"/>
                <a:gd name="T15" fmla="*/ 17 h 99"/>
                <a:gd name="T16" fmla="*/ 10 w 99"/>
                <a:gd name="T17" fmla="*/ 23 h 99"/>
                <a:gd name="T18" fmla="*/ 4 w 99"/>
                <a:gd name="T19" fmla="*/ 23 h 99"/>
                <a:gd name="T20" fmla="*/ 15 w 99"/>
                <a:gd name="T21" fmla="*/ 34 h 99"/>
                <a:gd name="T22" fmla="*/ 4 w 99"/>
                <a:gd name="T23" fmla="*/ 52 h 99"/>
                <a:gd name="T24" fmla="*/ 0 w 99"/>
                <a:gd name="T25" fmla="*/ 52 h 99"/>
                <a:gd name="T26" fmla="*/ 4 w 99"/>
                <a:gd name="T27" fmla="*/ 60 h 99"/>
                <a:gd name="T28" fmla="*/ 30 w 99"/>
                <a:gd name="T29" fmla="*/ 52 h 99"/>
                <a:gd name="T30" fmla="*/ 38 w 99"/>
                <a:gd name="T31" fmla="*/ 34 h 99"/>
                <a:gd name="T32" fmla="*/ 38 w 99"/>
                <a:gd name="T33" fmla="*/ 17 h 99"/>
                <a:gd name="T34" fmla="*/ 26 w 99"/>
                <a:gd name="T35" fmla="*/ 17 h 99"/>
                <a:gd name="T36" fmla="*/ 22 w 99"/>
                <a:gd name="T37" fmla="*/ 8 h 99"/>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99"/>
                <a:gd name="T59" fmla="*/ 99 w 99"/>
                <a:gd name="T60" fmla="*/ 99 h 99"/>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99">
                  <a:moveTo>
                    <a:pt x="55" y="15"/>
                  </a:moveTo>
                  <a:lnTo>
                    <a:pt x="67" y="0"/>
                  </a:lnTo>
                  <a:lnTo>
                    <a:pt x="55" y="0"/>
                  </a:lnTo>
                  <a:lnTo>
                    <a:pt x="38" y="15"/>
                  </a:lnTo>
                  <a:lnTo>
                    <a:pt x="55" y="15"/>
                  </a:lnTo>
                  <a:lnTo>
                    <a:pt x="38" y="27"/>
                  </a:lnTo>
                  <a:lnTo>
                    <a:pt x="26" y="27"/>
                  </a:lnTo>
                  <a:lnTo>
                    <a:pt x="11" y="27"/>
                  </a:lnTo>
                  <a:lnTo>
                    <a:pt x="26" y="38"/>
                  </a:lnTo>
                  <a:lnTo>
                    <a:pt x="11" y="38"/>
                  </a:lnTo>
                  <a:lnTo>
                    <a:pt x="38" y="55"/>
                  </a:lnTo>
                  <a:lnTo>
                    <a:pt x="11" y="86"/>
                  </a:lnTo>
                  <a:lnTo>
                    <a:pt x="0" y="86"/>
                  </a:lnTo>
                  <a:lnTo>
                    <a:pt x="11" y="99"/>
                  </a:lnTo>
                  <a:lnTo>
                    <a:pt x="78" y="86"/>
                  </a:lnTo>
                  <a:lnTo>
                    <a:pt x="99" y="55"/>
                  </a:lnTo>
                  <a:lnTo>
                    <a:pt x="99" y="27"/>
                  </a:lnTo>
                  <a:lnTo>
                    <a:pt x="67" y="27"/>
                  </a:lnTo>
                  <a:lnTo>
                    <a:pt x="55" y="15"/>
                  </a:lnTo>
                  <a:close/>
                </a:path>
              </a:pathLst>
            </a:custGeom>
            <a:solidFill>
              <a:srgbClr val="FFCC99">
                <a:alpha val="70195"/>
              </a:srgbClr>
            </a:solidFill>
            <a:ln w="0">
              <a:solidFill>
                <a:schemeClr val="tx1"/>
              </a:solidFill>
              <a:round/>
              <a:headEnd/>
              <a:tailEnd/>
            </a:ln>
          </p:spPr>
          <p:txBody>
            <a:bodyPr/>
            <a:lstStyle/>
            <a:p>
              <a:endParaRPr lang="it-IT"/>
            </a:p>
          </p:txBody>
        </p:sp>
        <p:sp>
          <p:nvSpPr>
            <p:cNvPr id="9393" name="Freeform 148"/>
            <p:cNvSpPr>
              <a:spLocks/>
            </p:cNvSpPr>
            <p:nvPr/>
          </p:nvSpPr>
          <p:spPr bwMode="auto">
            <a:xfrm>
              <a:off x="3011" y="1269"/>
              <a:ext cx="77" cy="66"/>
            </a:xfrm>
            <a:custGeom>
              <a:avLst/>
              <a:gdLst>
                <a:gd name="T0" fmla="*/ 0 w 86"/>
                <a:gd name="T1" fmla="*/ 32 h 71"/>
                <a:gd name="T2" fmla="*/ 11 w 86"/>
                <a:gd name="T3" fmla="*/ 32 h 71"/>
                <a:gd name="T4" fmla="*/ 21 w 86"/>
                <a:gd name="T5" fmla="*/ 40 h 71"/>
                <a:gd name="T6" fmla="*/ 21 w 86"/>
                <a:gd name="T7" fmla="*/ 26 h 71"/>
                <a:gd name="T8" fmla="*/ 30 w 86"/>
                <a:gd name="T9" fmla="*/ 16 h 71"/>
                <a:gd name="T10" fmla="*/ 36 w 86"/>
                <a:gd name="T11" fmla="*/ 0 h 71"/>
                <a:gd name="T12" fmla="*/ 17 w 86"/>
                <a:gd name="T13" fmla="*/ 7 h 71"/>
                <a:gd name="T14" fmla="*/ 21 w 86"/>
                <a:gd name="T15" fmla="*/ 16 h 71"/>
                <a:gd name="T16" fmla="*/ 17 w 86"/>
                <a:gd name="T17" fmla="*/ 16 h 71"/>
                <a:gd name="T18" fmla="*/ 11 w 86"/>
                <a:gd name="T19" fmla="*/ 16 h 71"/>
                <a:gd name="T20" fmla="*/ 11 w 86"/>
                <a:gd name="T21" fmla="*/ 7 h 71"/>
                <a:gd name="T22" fmla="*/ 0 w 86"/>
                <a:gd name="T23" fmla="*/ 32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86"/>
                <a:gd name="T37" fmla="*/ 0 h 71"/>
                <a:gd name="T38" fmla="*/ 86 w 86"/>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86" h="71">
                  <a:moveTo>
                    <a:pt x="0" y="58"/>
                  </a:moveTo>
                  <a:lnTo>
                    <a:pt x="27" y="58"/>
                  </a:lnTo>
                  <a:lnTo>
                    <a:pt x="53" y="71"/>
                  </a:lnTo>
                  <a:lnTo>
                    <a:pt x="53" y="46"/>
                  </a:lnTo>
                  <a:lnTo>
                    <a:pt x="73" y="27"/>
                  </a:lnTo>
                  <a:lnTo>
                    <a:pt x="86" y="0"/>
                  </a:lnTo>
                  <a:lnTo>
                    <a:pt x="42" y="15"/>
                  </a:lnTo>
                  <a:lnTo>
                    <a:pt x="53" y="27"/>
                  </a:lnTo>
                  <a:lnTo>
                    <a:pt x="42" y="27"/>
                  </a:lnTo>
                  <a:lnTo>
                    <a:pt x="27" y="27"/>
                  </a:lnTo>
                  <a:lnTo>
                    <a:pt x="27" y="15"/>
                  </a:lnTo>
                  <a:lnTo>
                    <a:pt x="0" y="58"/>
                  </a:lnTo>
                  <a:close/>
                </a:path>
              </a:pathLst>
            </a:custGeom>
            <a:solidFill>
              <a:srgbClr val="FFCC99">
                <a:alpha val="70195"/>
              </a:srgbClr>
            </a:solidFill>
            <a:ln w="0">
              <a:solidFill>
                <a:schemeClr val="tx1"/>
              </a:solidFill>
              <a:round/>
              <a:headEnd/>
              <a:tailEnd/>
            </a:ln>
          </p:spPr>
          <p:txBody>
            <a:bodyPr/>
            <a:lstStyle/>
            <a:p>
              <a:endParaRPr lang="it-IT"/>
            </a:p>
          </p:txBody>
        </p:sp>
        <p:sp>
          <p:nvSpPr>
            <p:cNvPr id="9394" name="Freeform 149"/>
            <p:cNvSpPr>
              <a:spLocks/>
            </p:cNvSpPr>
            <p:nvPr/>
          </p:nvSpPr>
          <p:spPr bwMode="auto">
            <a:xfrm>
              <a:off x="3164" y="1325"/>
              <a:ext cx="121" cy="66"/>
            </a:xfrm>
            <a:custGeom>
              <a:avLst/>
              <a:gdLst>
                <a:gd name="T0" fmla="*/ 17 w 139"/>
                <a:gd name="T1" fmla="*/ 5 h 72"/>
                <a:gd name="T2" fmla="*/ 28 w 139"/>
                <a:gd name="T3" fmla="*/ 5 h 72"/>
                <a:gd name="T4" fmla="*/ 32 w 139"/>
                <a:gd name="T5" fmla="*/ 14 h 72"/>
                <a:gd name="T6" fmla="*/ 37 w 139"/>
                <a:gd name="T7" fmla="*/ 14 h 72"/>
                <a:gd name="T8" fmla="*/ 45 w 139"/>
                <a:gd name="T9" fmla="*/ 20 h 72"/>
                <a:gd name="T10" fmla="*/ 32 w 139"/>
                <a:gd name="T11" fmla="*/ 36 h 72"/>
                <a:gd name="T12" fmla="*/ 22 w 139"/>
                <a:gd name="T13" fmla="*/ 25 h 72"/>
                <a:gd name="T14" fmla="*/ 17 w 139"/>
                <a:gd name="T15" fmla="*/ 36 h 72"/>
                <a:gd name="T16" fmla="*/ 13 w 139"/>
                <a:gd name="T17" fmla="*/ 36 h 72"/>
                <a:gd name="T18" fmla="*/ 3 w 139"/>
                <a:gd name="T19" fmla="*/ 20 h 72"/>
                <a:gd name="T20" fmla="*/ 0 w 139"/>
                <a:gd name="T21" fmla="*/ 14 h 72"/>
                <a:gd name="T22" fmla="*/ 17 w 139"/>
                <a:gd name="T23" fmla="*/ 0 h 72"/>
                <a:gd name="T24" fmla="*/ 17 w 139"/>
                <a:gd name="T25" fmla="*/ 5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9"/>
                <a:gd name="T40" fmla="*/ 0 h 72"/>
                <a:gd name="T41" fmla="*/ 139 w 139"/>
                <a:gd name="T42" fmla="*/ 72 h 72"/>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9" h="72">
                  <a:moveTo>
                    <a:pt x="50" y="12"/>
                  </a:moveTo>
                  <a:lnTo>
                    <a:pt x="83" y="12"/>
                  </a:lnTo>
                  <a:lnTo>
                    <a:pt x="98" y="27"/>
                  </a:lnTo>
                  <a:lnTo>
                    <a:pt x="110" y="27"/>
                  </a:lnTo>
                  <a:lnTo>
                    <a:pt x="139" y="39"/>
                  </a:lnTo>
                  <a:lnTo>
                    <a:pt x="98" y="72"/>
                  </a:lnTo>
                  <a:lnTo>
                    <a:pt x="66" y="50"/>
                  </a:lnTo>
                  <a:lnTo>
                    <a:pt x="50" y="72"/>
                  </a:lnTo>
                  <a:lnTo>
                    <a:pt x="39" y="72"/>
                  </a:lnTo>
                  <a:lnTo>
                    <a:pt x="12" y="39"/>
                  </a:lnTo>
                  <a:lnTo>
                    <a:pt x="0" y="27"/>
                  </a:lnTo>
                  <a:lnTo>
                    <a:pt x="50" y="0"/>
                  </a:lnTo>
                  <a:lnTo>
                    <a:pt x="50" y="12"/>
                  </a:lnTo>
                  <a:close/>
                </a:path>
              </a:pathLst>
            </a:custGeom>
            <a:solidFill>
              <a:srgbClr val="FFCC99">
                <a:alpha val="70195"/>
              </a:srgbClr>
            </a:solidFill>
            <a:ln w="0">
              <a:solidFill>
                <a:schemeClr val="tx1"/>
              </a:solidFill>
              <a:round/>
              <a:headEnd/>
              <a:tailEnd/>
            </a:ln>
          </p:spPr>
          <p:txBody>
            <a:bodyPr/>
            <a:lstStyle/>
            <a:p>
              <a:endParaRPr lang="it-IT"/>
            </a:p>
          </p:txBody>
        </p:sp>
        <p:sp>
          <p:nvSpPr>
            <p:cNvPr id="9395" name="Freeform 150"/>
            <p:cNvSpPr>
              <a:spLocks/>
            </p:cNvSpPr>
            <p:nvPr/>
          </p:nvSpPr>
          <p:spPr bwMode="auto">
            <a:xfrm>
              <a:off x="1423" y="1497"/>
              <a:ext cx="91" cy="43"/>
            </a:xfrm>
            <a:custGeom>
              <a:avLst/>
              <a:gdLst>
                <a:gd name="T0" fmla="*/ 7 w 103"/>
                <a:gd name="T1" fmla="*/ 27 h 46"/>
                <a:gd name="T2" fmla="*/ 0 w 103"/>
                <a:gd name="T3" fmla="*/ 27 h 46"/>
                <a:gd name="T4" fmla="*/ 7 w 103"/>
                <a:gd name="T5" fmla="*/ 16 h 46"/>
                <a:gd name="T6" fmla="*/ 27 w 103"/>
                <a:gd name="T7" fmla="*/ 16 h 46"/>
                <a:gd name="T8" fmla="*/ 38 w 103"/>
                <a:gd name="T9" fmla="*/ 0 h 46"/>
                <a:gd name="T10" fmla="*/ 32 w 103"/>
                <a:gd name="T11" fmla="*/ 27 h 46"/>
                <a:gd name="T12" fmla="*/ 7 w 103"/>
                <a:gd name="T13" fmla="*/ 27 h 46"/>
                <a:gd name="T14" fmla="*/ 0 60000 65536"/>
                <a:gd name="T15" fmla="*/ 0 60000 65536"/>
                <a:gd name="T16" fmla="*/ 0 60000 65536"/>
                <a:gd name="T17" fmla="*/ 0 60000 65536"/>
                <a:gd name="T18" fmla="*/ 0 60000 65536"/>
                <a:gd name="T19" fmla="*/ 0 60000 65536"/>
                <a:gd name="T20" fmla="*/ 0 60000 65536"/>
                <a:gd name="T21" fmla="*/ 0 w 103"/>
                <a:gd name="T22" fmla="*/ 0 h 46"/>
                <a:gd name="T23" fmla="*/ 103 w 103"/>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03" h="46">
                  <a:moveTo>
                    <a:pt x="19" y="46"/>
                  </a:moveTo>
                  <a:lnTo>
                    <a:pt x="0" y="46"/>
                  </a:lnTo>
                  <a:lnTo>
                    <a:pt x="19" y="25"/>
                  </a:lnTo>
                  <a:lnTo>
                    <a:pt x="71" y="25"/>
                  </a:lnTo>
                  <a:lnTo>
                    <a:pt x="103" y="0"/>
                  </a:lnTo>
                  <a:lnTo>
                    <a:pt x="86" y="46"/>
                  </a:lnTo>
                  <a:lnTo>
                    <a:pt x="19" y="46"/>
                  </a:lnTo>
                  <a:close/>
                </a:path>
              </a:pathLst>
            </a:custGeom>
            <a:solidFill>
              <a:srgbClr val="FFCC99">
                <a:alpha val="70195"/>
              </a:srgbClr>
            </a:solidFill>
            <a:ln w="0">
              <a:solidFill>
                <a:schemeClr val="tx1"/>
              </a:solidFill>
              <a:round/>
              <a:headEnd/>
              <a:tailEnd/>
            </a:ln>
          </p:spPr>
          <p:txBody>
            <a:bodyPr/>
            <a:lstStyle/>
            <a:p>
              <a:endParaRPr lang="it-IT"/>
            </a:p>
          </p:txBody>
        </p:sp>
        <p:sp>
          <p:nvSpPr>
            <p:cNvPr id="9396" name="Freeform 151"/>
            <p:cNvSpPr>
              <a:spLocks/>
            </p:cNvSpPr>
            <p:nvPr/>
          </p:nvSpPr>
          <p:spPr bwMode="auto">
            <a:xfrm>
              <a:off x="1350" y="1535"/>
              <a:ext cx="101" cy="43"/>
            </a:xfrm>
            <a:custGeom>
              <a:avLst/>
              <a:gdLst>
                <a:gd name="T0" fmla="*/ 0 w 115"/>
                <a:gd name="T1" fmla="*/ 27 h 46"/>
                <a:gd name="T2" fmla="*/ 15 w 115"/>
                <a:gd name="T3" fmla="*/ 0 h 46"/>
                <a:gd name="T4" fmla="*/ 41 w 115"/>
                <a:gd name="T5" fmla="*/ 0 h 46"/>
                <a:gd name="T6" fmla="*/ 10 w 115"/>
                <a:gd name="T7" fmla="*/ 27 h 46"/>
                <a:gd name="T8" fmla="*/ 0 w 115"/>
                <a:gd name="T9" fmla="*/ 27 h 46"/>
                <a:gd name="T10" fmla="*/ 0 60000 65536"/>
                <a:gd name="T11" fmla="*/ 0 60000 65536"/>
                <a:gd name="T12" fmla="*/ 0 60000 65536"/>
                <a:gd name="T13" fmla="*/ 0 60000 65536"/>
                <a:gd name="T14" fmla="*/ 0 60000 65536"/>
                <a:gd name="T15" fmla="*/ 0 w 115"/>
                <a:gd name="T16" fmla="*/ 0 h 46"/>
                <a:gd name="T17" fmla="*/ 115 w 115"/>
                <a:gd name="T18" fmla="*/ 46 h 46"/>
              </a:gdLst>
              <a:ahLst/>
              <a:cxnLst>
                <a:cxn ang="T10">
                  <a:pos x="T0" y="T1"/>
                </a:cxn>
                <a:cxn ang="T11">
                  <a:pos x="T2" y="T3"/>
                </a:cxn>
                <a:cxn ang="T12">
                  <a:pos x="T4" y="T5"/>
                </a:cxn>
                <a:cxn ang="T13">
                  <a:pos x="T6" y="T7"/>
                </a:cxn>
                <a:cxn ang="T14">
                  <a:pos x="T8" y="T9"/>
                </a:cxn>
              </a:cxnLst>
              <a:rect l="T15" t="T16" r="T17" b="T18"/>
              <a:pathLst>
                <a:path w="115" h="46">
                  <a:moveTo>
                    <a:pt x="0" y="46"/>
                  </a:moveTo>
                  <a:lnTo>
                    <a:pt x="42" y="0"/>
                  </a:lnTo>
                  <a:lnTo>
                    <a:pt x="115" y="0"/>
                  </a:lnTo>
                  <a:lnTo>
                    <a:pt x="27" y="46"/>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397" name="Freeform 152"/>
            <p:cNvSpPr>
              <a:spLocks/>
            </p:cNvSpPr>
            <p:nvPr/>
          </p:nvSpPr>
          <p:spPr bwMode="auto">
            <a:xfrm>
              <a:off x="1260" y="1445"/>
              <a:ext cx="191" cy="118"/>
            </a:xfrm>
            <a:custGeom>
              <a:avLst/>
              <a:gdLst>
                <a:gd name="T0" fmla="*/ 44 w 219"/>
                <a:gd name="T1" fmla="*/ 0 h 127"/>
                <a:gd name="T2" fmla="*/ 69 w 219"/>
                <a:gd name="T3" fmla="*/ 7 h 127"/>
                <a:gd name="T4" fmla="*/ 74 w 219"/>
                <a:gd name="T5" fmla="*/ 23 h 127"/>
                <a:gd name="T6" fmla="*/ 69 w 219"/>
                <a:gd name="T7" fmla="*/ 30 h 127"/>
                <a:gd name="T8" fmla="*/ 58 w 219"/>
                <a:gd name="T9" fmla="*/ 14 h 127"/>
                <a:gd name="T10" fmla="*/ 50 w 219"/>
                <a:gd name="T11" fmla="*/ 46 h 127"/>
                <a:gd name="T12" fmla="*/ 44 w 219"/>
                <a:gd name="T13" fmla="*/ 46 h 127"/>
                <a:gd name="T14" fmla="*/ 44 w 219"/>
                <a:gd name="T15" fmla="*/ 40 h 127"/>
                <a:gd name="T16" fmla="*/ 39 w 219"/>
                <a:gd name="T17" fmla="*/ 40 h 127"/>
                <a:gd name="T18" fmla="*/ 44 w 219"/>
                <a:gd name="T19" fmla="*/ 30 h 127"/>
                <a:gd name="T20" fmla="*/ 44 w 219"/>
                <a:gd name="T21" fmla="*/ 14 h 127"/>
                <a:gd name="T22" fmla="*/ 39 w 219"/>
                <a:gd name="T23" fmla="*/ 14 h 127"/>
                <a:gd name="T24" fmla="*/ 25 w 219"/>
                <a:gd name="T25" fmla="*/ 23 h 127"/>
                <a:gd name="T26" fmla="*/ 20 w 219"/>
                <a:gd name="T27" fmla="*/ 40 h 127"/>
                <a:gd name="T28" fmla="*/ 10 w 219"/>
                <a:gd name="T29" fmla="*/ 61 h 127"/>
                <a:gd name="T30" fmla="*/ 5 w 219"/>
                <a:gd name="T31" fmla="*/ 71 h 127"/>
                <a:gd name="T32" fmla="*/ 0 w 219"/>
                <a:gd name="T33" fmla="*/ 71 h 127"/>
                <a:gd name="T34" fmla="*/ 0 w 219"/>
                <a:gd name="T35" fmla="*/ 61 h 127"/>
                <a:gd name="T36" fmla="*/ 5 w 219"/>
                <a:gd name="T37" fmla="*/ 46 h 127"/>
                <a:gd name="T38" fmla="*/ 20 w 219"/>
                <a:gd name="T39" fmla="*/ 23 h 127"/>
                <a:gd name="T40" fmla="*/ 10 w 219"/>
                <a:gd name="T41" fmla="*/ 30 h 127"/>
                <a:gd name="T42" fmla="*/ 25 w 219"/>
                <a:gd name="T43" fmla="*/ 7 h 127"/>
                <a:gd name="T44" fmla="*/ 44 w 219"/>
                <a:gd name="T45" fmla="*/ 7 h 127"/>
                <a:gd name="T46" fmla="*/ 44 w 219"/>
                <a:gd name="T47" fmla="*/ 0 h 12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19"/>
                <a:gd name="T73" fmla="*/ 0 h 127"/>
                <a:gd name="T74" fmla="*/ 219 w 219"/>
                <a:gd name="T75" fmla="*/ 127 h 12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19" h="127">
                  <a:moveTo>
                    <a:pt x="131" y="0"/>
                  </a:moveTo>
                  <a:lnTo>
                    <a:pt x="206" y="12"/>
                  </a:lnTo>
                  <a:lnTo>
                    <a:pt x="219" y="42"/>
                  </a:lnTo>
                  <a:lnTo>
                    <a:pt x="206" y="54"/>
                  </a:lnTo>
                  <a:lnTo>
                    <a:pt x="175" y="23"/>
                  </a:lnTo>
                  <a:lnTo>
                    <a:pt x="146" y="83"/>
                  </a:lnTo>
                  <a:lnTo>
                    <a:pt x="131" y="83"/>
                  </a:lnTo>
                  <a:lnTo>
                    <a:pt x="131" y="71"/>
                  </a:lnTo>
                  <a:lnTo>
                    <a:pt x="119" y="71"/>
                  </a:lnTo>
                  <a:lnTo>
                    <a:pt x="131" y="54"/>
                  </a:lnTo>
                  <a:lnTo>
                    <a:pt x="131" y="23"/>
                  </a:lnTo>
                  <a:lnTo>
                    <a:pt x="119" y="23"/>
                  </a:lnTo>
                  <a:lnTo>
                    <a:pt x="75" y="42"/>
                  </a:lnTo>
                  <a:lnTo>
                    <a:pt x="60" y="71"/>
                  </a:lnTo>
                  <a:lnTo>
                    <a:pt x="31" y="110"/>
                  </a:lnTo>
                  <a:lnTo>
                    <a:pt x="16" y="127"/>
                  </a:lnTo>
                  <a:lnTo>
                    <a:pt x="0" y="127"/>
                  </a:lnTo>
                  <a:lnTo>
                    <a:pt x="0" y="110"/>
                  </a:lnTo>
                  <a:lnTo>
                    <a:pt x="16" y="83"/>
                  </a:lnTo>
                  <a:lnTo>
                    <a:pt x="60" y="42"/>
                  </a:lnTo>
                  <a:lnTo>
                    <a:pt x="31" y="54"/>
                  </a:lnTo>
                  <a:lnTo>
                    <a:pt x="75" y="12"/>
                  </a:lnTo>
                  <a:lnTo>
                    <a:pt x="131" y="12"/>
                  </a:lnTo>
                  <a:lnTo>
                    <a:pt x="131" y="0"/>
                  </a:lnTo>
                  <a:close/>
                </a:path>
              </a:pathLst>
            </a:custGeom>
            <a:solidFill>
              <a:srgbClr val="FFCC99">
                <a:alpha val="70195"/>
              </a:srgbClr>
            </a:solidFill>
            <a:ln w="0">
              <a:solidFill>
                <a:schemeClr val="tx1"/>
              </a:solidFill>
              <a:round/>
              <a:headEnd/>
              <a:tailEnd/>
            </a:ln>
          </p:spPr>
          <p:txBody>
            <a:bodyPr/>
            <a:lstStyle/>
            <a:p>
              <a:endParaRPr lang="it-IT"/>
            </a:p>
          </p:txBody>
        </p:sp>
        <p:sp>
          <p:nvSpPr>
            <p:cNvPr id="9398" name="Freeform 153"/>
            <p:cNvSpPr>
              <a:spLocks/>
            </p:cNvSpPr>
            <p:nvPr/>
          </p:nvSpPr>
          <p:spPr bwMode="auto">
            <a:xfrm>
              <a:off x="1240" y="1374"/>
              <a:ext cx="149" cy="69"/>
            </a:xfrm>
            <a:custGeom>
              <a:avLst/>
              <a:gdLst>
                <a:gd name="T0" fmla="*/ 51 w 171"/>
                <a:gd name="T1" fmla="*/ 38 h 75"/>
                <a:gd name="T2" fmla="*/ 47 w 171"/>
                <a:gd name="T3" fmla="*/ 38 h 75"/>
                <a:gd name="T4" fmla="*/ 51 w 171"/>
                <a:gd name="T5" fmla="*/ 38 h 75"/>
                <a:gd name="T6" fmla="*/ 32 w 171"/>
                <a:gd name="T7" fmla="*/ 38 h 75"/>
                <a:gd name="T8" fmla="*/ 32 w 171"/>
                <a:gd name="T9" fmla="*/ 29 h 75"/>
                <a:gd name="T10" fmla="*/ 24 w 171"/>
                <a:gd name="T11" fmla="*/ 38 h 75"/>
                <a:gd name="T12" fmla="*/ 32 w 171"/>
                <a:gd name="T13" fmla="*/ 24 h 75"/>
                <a:gd name="T14" fmla="*/ 8 w 171"/>
                <a:gd name="T15" fmla="*/ 38 h 75"/>
                <a:gd name="T16" fmla="*/ 8 w 171"/>
                <a:gd name="T17" fmla="*/ 29 h 75"/>
                <a:gd name="T18" fmla="*/ 0 w 171"/>
                <a:gd name="T19" fmla="*/ 38 h 75"/>
                <a:gd name="T20" fmla="*/ 18 w 171"/>
                <a:gd name="T21" fmla="*/ 16 h 75"/>
                <a:gd name="T22" fmla="*/ 24 w 171"/>
                <a:gd name="T23" fmla="*/ 16 h 75"/>
                <a:gd name="T24" fmla="*/ 18 w 171"/>
                <a:gd name="T25" fmla="*/ 16 h 75"/>
                <a:gd name="T26" fmla="*/ 37 w 171"/>
                <a:gd name="T27" fmla="*/ 0 h 75"/>
                <a:gd name="T28" fmla="*/ 47 w 171"/>
                <a:gd name="T29" fmla="*/ 11 h 75"/>
                <a:gd name="T30" fmla="*/ 47 w 171"/>
                <a:gd name="T31" fmla="*/ 16 h 75"/>
                <a:gd name="T32" fmla="*/ 56 w 171"/>
                <a:gd name="T33" fmla="*/ 16 h 75"/>
                <a:gd name="T34" fmla="*/ 51 w 171"/>
                <a:gd name="T35" fmla="*/ 38 h 75"/>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71"/>
                <a:gd name="T55" fmla="*/ 0 h 75"/>
                <a:gd name="T56" fmla="*/ 171 w 171"/>
                <a:gd name="T57" fmla="*/ 75 h 75"/>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71" h="75">
                  <a:moveTo>
                    <a:pt x="154" y="75"/>
                  </a:moveTo>
                  <a:lnTo>
                    <a:pt x="142" y="75"/>
                  </a:lnTo>
                  <a:lnTo>
                    <a:pt x="154" y="75"/>
                  </a:lnTo>
                  <a:lnTo>
                    <a:pt x="98" y="75"/>
                  </a:lnTo>
                  <a:lnTo>
                    <a:pt x="98" y="58"/>
                  </a:lnTo>
                  <a:lnTo>
                    <a:pt x="71" y="75"/>
                  </a:lnTo>
                  <a:lnTo>
                    <a:pt x="98" y="46"/>
                  </a:lnTo>
                  <a:lnTo>
                    <a:pt x="23" y="75"/>
                  </a:lnTo>
                  <a:lnTo>
                    <a:pt x="23" y="58"/>
                  </a:lnTo>
                  <a:lnTo>
                    <a:pt x="0" y="75"/>
                  </a:lnTo>
                  <a:lnTo>
                    <a:pt x="54" y="31"/>
                  </a:lnTo>
                  <a:lnTo>
                    <a:pt x="71" y="31"/>
                  </a:lnTo>
                  <a:lnTo>
                    <a:pt x="54" y="31"/>
                  </a:lnTo>
                  <a:lnTo>
                    <a:pt x="110" y="0"/>
                  </a:lnTo>
                  <a:lnTo>
                    <a:pt x="142" y="20"/>
                  </a:lnTo>
                  <a:lnTo>
                    <a:pt x="142" y="31"/>
                  </a:lnTo>
                  <a:lnTo>
                    <a:pt x="171" y="31"/>
                  </a:lnTo>
                  <a:lnTo>
                    <a:pt x="154" y="75"/>
                  </a:lnTo>
                  <a:close/>
                </a:path>
              </a:pathLst>
            </a:custGeom>
            <a:solidFill>
              <a:srgbClr val="FFCC99">
                <a:alpha val="70195"/>
              </a:srgbClr>
            </a:solidFill>
            <a:ln w="0">
              <a:solidFill>
                <a:schemeClr val="tx1"/>
              </a:solidFill>
              <a:round/>
              <a:headEnd/>
              <a:tailEnd/>
            </a:ln>
          </p:spPr>
          <p:txBody>
            <a:bodyPr/>
            <a:lstStyle/>
            <a:p>
              <a:endParaRPr lang="it-IT"/>
            </a:p>
          </p:txBody>
        </p:sp>
        <p:sp>
          <p:nvSpPr>
            <p:cNvPr id="9399" name="Freeform 154"/>
            <p:cNvSpPr>
              <a:spLocks/>
            </p:cNvSpPr>
            <p:nvPr/>
          </p:nvSpPr>
          <p:spPr bwMode="auto">
            <a:xfrm>
              <a:off x="627" y="817"/>
              <a:ext cx="1335" cy="746"/>
            </a:xfrm>
            <a:custGeom>
              <a:avLst/>
              <a:gdLst>
                <a:gd name="T0" fmla="*/ 404 w 1532"/>
                <a:gd name="T1" fmla="*/ 378 h 799"/>
                <a:gd name="T2" fmla="*/ 370 w 1532"/>
                <a:gd name="T3" fmla="*/ 413 h 799"/>
                <a:gd name="T4" fmla="*/ 328 w 1532"/>
                <a:gd name="T5" fmla="*/ 428 h 799"/>
                <a:gd name="T6" fmla="*/ 310 w 1532"/>
                <a:gd name="T7" fmla="*/ 436 h 799"/>
                <a:gd name="T8" fmla="*/ 275 w 1532"/>
                <a:gd name="T9" fmla="*/ 462 h 799"/>
                <a:gd name="T10" fmla="*/ 298 w 1532"/>
                <a:gd name="T11" fmla="*/ 401 h 799"/>
                <a:gd name="T12" fmla="*/ 310 w 1532"/>
                <a:gd name="T13" fmla="*/ 395 h 799"/>
                <a:gd name="T14" fmla="*/ 281 w 1532"/>
                <a:gd name="T15" fmla="*/ 361 h 799"/>
                <a:gd name="T16" fmla="*/ 251 w 1532"/>
                <a:gd name="T17" fmla="*/ 361 h 799"/>
                <a:gd name="T18" fmla="*/ 224 w 1532"/>
                <a:gd name="T19" fmla="*/ 343 h 799"/>
                <a:gd name="T20" fmla="*/ 18 w 1532"/>
                <a:gd name="T21" fmla="*/ 329 h 799"/>
                <a:gd name="T22" fmla="*/ 9 w 1532"/>
                <a:gd name="T23" fmla="*/ 294 h 799"/>
                <a:gd name="T24" fmla="*/ 27 w 1532"/>
                <a:gd name="T25" fmla="*/ 247 h 799"/>
                <a:gd name="T26" fmla="*/ 27 w 1532"/>
                <a:gd name="T27" fmla="*/ 189 h 799"/>
                <a:gd name="T28" fmla="*/ 9 w 1532"/>
                <a:gd name="T29" fmla="*/ 178 h 799"/>
                <a:gd name="T30" fmla="*/ 110 w 1532"/>
                <a:gd name="T31" fmla="*/ 66 h 799"/>
                <a:gd name="T32" fmla="*/ 157 w 1532"/>
                <a:gd name="T33" fmla="*/ 49 h 799"/>
                <a:gd name="T34" fmla="*/ 171 w 1532"/>
                <a:gd name="T35" fmla="*/ 58 h 799"/>
                <a:gd name="T36" fmla="*/ 204 w 1532"/>
                <a:gd name="T37" fmla="*/ 49 h 799"/>
                <a:gd name="T38" fmla="*/ 234 w 1532"/>
                <a:gd name="T39" fmla="*/ 74 h 799"/>
                <a:gd name="T40" fmla="*/ 251 w 1532"/>
                <a:gd name="T41" fmla="*/ 74 h 799"/>
                <a:gd name="T42" fmla="*/ 261 w 1532"/>
                <a:gd name="T43" fmla="*/ 74 h 799"/>
                <a:gd name="T44" fmla="*/ 298 w 1532"/>
                <a:gd name="T45" fmla="*/ 79 h 799"/>
                <a:gd name="T46" fmla="*/ 318 w 1532"/>
                <a:gd name="T47" fmla="*/ 66 h 799"/>
                <a:gd name="T48" fmla="*/ 342 w 1532"/>
                <a:gd name="T49" fmla="*/ 66 h 799"/>
                <a:gd name="T50" fmla="*/ 332 w 1532"/>
                <a:gd name="T51" fmla="*/ 79 h 799"/>
                <a:gd name="T52" fmla="*/ 347 w 1532"/>
                <a:gd name="T53" fmla="*/ 49 h 799"/>
                <a:gd name="T54" fmla="*/ 381 w 1532"/>
                <a:gd name="T55" fmla="*/ 7 h 799"/>
                <a:gd name="T56" fmla="*/ 389 w 1532"/>
                <a:gd name="T57" fmla="*/ 16 h 799"/>
                <a:gd name="T58" fmla="*/ 370 w 1532"/>
                <a:gd name="T59" fmla="*/ 24 h 799"/>
                <a:gd name="T60" fmla="*/ 370 w 1532"/>
                <a:gd name="T61" fmla="*/ 58 h 799"/>
                <a:gd name="T62" fmla="*/ 384 w 1532"/>
                <a:gd name="T63" fmla="*/ 66 h 799"/>
                <a:gd name="T64" fmla="*/ 400 w 1532"/>
                <a:gd name="T65" fmla="*/ 74 h 799"/>
                <a:gd name="T66" fmla="*/ 428 w 1532"/>
                <a:gd name="T67" fmla="*/ 58 h 799"/>
                <a:gd name="T68" fmla="*/ 414 w 1532"/>
                <a:gd name="T69" fmla="*/ 91 h 799"/>
                <a:gd name="T70" fmla="*/ 381 w 1532"/>
                <a:gd name="T71" fmla="*/ 99 h 799"/>
                <a:gd name="T72" fmla="*/ 342 w 1532"/>
                <a:gd name="T73" fmla="*/ 132 h 799"/>
                <a:gd name="T74" fmla="*/ 315 w 1532"/>
                <a:gd name="T75" fmla="*/ 155 h 799"/>
                <a:gd name="T76" fmla="*/ 281 w 1532"/>
                <a:gd name="T77" fmla="*/ 207 h 799"/>
                <a:gd name="T78" fmla="*/ 295 w 1532"/>
                <a:gd name="T79" fmla="*/ 230 h 799"/>
                <a:gd name="T80" fmla="*/ 328 w 1532"/>
                <a:gd name="T81" fmla="*/ 289 h 799"/>
                <a:gd name="T82" fmla="*/ 357 w 1532"/>
                <a:gd name="T83" fmla="*/ 265 h 799"/>
                <a:gd name="T84" fmla="*/ 384 w 1532"/>
                <a:gd name="T85" fmla="*/ 207 h 799"/>
                <a:gd name="T86" fmla="*/ 404 w 1532"/>
                <a:gd name="T87" fmla="*/ 155 h 799"/>
                <a:gd name="T88" fmla="*/ 441 w 1532"/>
                <a:gd name="T89" fmla="*/ 165 h 799"/>
                <a:gd name="T90" fmla="*/ 446 w 1532"/>
                <a:gd name="T91" fmla="*/ 198 h 799"/>
                <a:gd name="T92" fmla="*/ 471 w 1532"/>
                <a:gd name="T93" fmla="*/ 189 h 799"/>
                <a:gd name="T94" fmla="*/ 480 w 1532"/>
                <a:gd name="T95" fmla="*/ 238 h 799"/>
                <a:gd name="T96" fmla="*/ 495 w 1532"/>
                <a:gd name="T97" fmla="*/ 256 h 799"/>
                <a:gd name="T98" fmla="*/ 495 w 1532"/>
                <a:gd name="T99" fmla="*/ 273 h 799"/>
                <a:gd name="T100" fmla="*/ 509 w 1532"/>
                <a:gd name="T101" fmla="*/ 278 h 799"/>
                <a:gd name="T102" fmla="*/ 471 w 1532"/>
                <a:gd name="T103" fmla="*/ 329 h 799"/>
                <a:gd name="T104" fmla="*/ 417 w 1532"/>
                <a:gd name="T105" fmla="*/ 343 h 799"/>
                <a:gd name="T106" fmla="*/ 381 w 1532"/>
                <a:gd name="T107" fmla="*/ 378 h 799"/>
                <a:gd name="T108" fmla="*/ 437 w 1532"/>
                <a:gd name="T109" fmla="*/ 355 h 799"/>
                <a:gd name="T110" fmla="*/ 428 w 1532"/>
                <a:gd name="T111" fmla="*/ 370 h 799"/>
                <a:gd name="T112" fmla="*/ 446 w 1532"/>
                <a:gd name="T113" fmla="*/ 395 h 799"/>
                <a:gd name="T114" fmla="*/ 457 w 1532"/>
                <a:gd name="T115" fmla="*/ 395 h 799"/>
                <a:gd name="T116" fmla="*/ 409 w 1532"/>
                <a:gd name="T117" fmla="*/ 436 h 799"/>
                <a:gd name="T118" fmla="*/ 417 w 1532"/>
                <a:gd name="T119" fmla="*/ 401 h 799"/>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1532"/>
                <a:gd name="T181" fmla="*/ 0 h 799"/>
                <a:gd name="T182" fmla="*/ 1532 w 1532"/>
                <a:gd name="T183" fmla="*/ 799 h 799"/>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1532" h="799">
                  <a:moveTo>
                    <a:pt x="1215" y="693"/>
                  </a:moveTo>
                  <a:lnTo>
                    <a:pt x="1204" y="693"/>
                  </a:lnTo>
                  <a:lnTo>
                    <a:pt x="1215" y="655"/>
                  </a:lnTo>
                  <a:lnTo>
                    <a:pt x="1184" y="641"/>
                  </a:lnTo>
                  <a:lnTo>
                    <a:pt x="1144" y="693"/>
                  </a:lnTo>
                  <a:lnTo>
                    <a:pt x="1115" y="714"/>
                  </a:lnTo>
                  <a:lnTo>
                    <a:pt x="1044" y="714"/>
                  </a:lnTo>
                  <a:lnTo>
                    <a:pt x="1015" y="726"/>
                  </a:lnTo>
                  <a:lnTo>
                    <a:pt x="985" y="741"/>
                  </a:lnTo>
                  <a:lnTo>
                    <a:pt x="933" y="741"/>
                  </a:lnTo>
                  <a:lnTo>
                    <a:pt x="912" y="755"/>
                  </a:lnTo>
                  <a:lnTo>
                    <a:pt x="933" y="755"/>
                  </a:lnTo>
                  <a:lnTo>
                    <a:pt x="944" y="766"/>
                  </a:lnTo>
                  <a:lnTo>
                    <a:pt x="873" y="766"/>
                  </a:lnTo>
                  <a:lnTo>
                    <a:pt x="829" y="799"/>
                  </a:lnTo>
                  <a:lnTo>
                    <a:pt x="856" y="755"/>
                  </a:lnTo>
                  <a:lnTo>
                    <a:pt x="873" y="755"/>
                  </a:lnTo>
                  <a:lnTo>
                    <a:pt x="900" y="693"/>
                  </a:lnTo>
                  <a:lnTo>
                    <a:pt x="933" y="726"/>
                  </a:lnTo>
                  <a:lnTo>
                    <a:pt x="944" y="714"/>
                  </a:lnTo>
                  <a:lnTo>
                    <a:pt x="933" y="682"/>
                  </a:lnTo>
                  <a:lnTo>
                    <a:pt x="856" y="670"/>
                  </a:lnTo>
                  <a:lnTo>
                    <a:pt x="873" y="626"/>
                  </a:lnTo>
                  <a:lnTo>
                    <a:pt x="844" y="626"/>
                  </a:lnTo>
                  <a:lnTo>
                    <a:pt x="844" y="615"/>
                  </a:lnTo>
                  <a:lnTo>
                    <a:pt x="812" y="593"/>
                  </a:lnTo>
                  <a:lnTo>
                    <a:pt x="756" y="626"/>
                  </a:lnTo>
                  <a:lnTo>
                    <a:pt x="773" y="626"/>
                  </a:lnTo>
                  <a:lnTo>
                    <a:pt x="685" y="615"/>
                  </a:lnTo>
                  <a:lnTo>
                    <a:pt x="674" y="593"/>
                  </a:lnTo>
                  <a:lnTo>
                    <a:pt x="652" y="593"/>
                  </a:lnTo>
                  <a:lnTo>
                    <a:pt x="82" y="593"/>
                  </a:lnTo>
                  <a:lnTo>
                    <a:pt x="55" y="570"/>
                  </a:lnTo>
                  <a:lnTo>
                    <a:pt x="27" y="542"/>
                  </a:lnTo>
                  <a:lnTo>
                    <a:pt x="42" y="511"/>
                  </a:lnTo>
                  <a:lnTo>
                    <a:pt x="27" y="511"/>
                  </a:lnTo>
                  <a:lnTo>
                    <a:pt x="27" y="471"/>
                  </a:lnTo>
                  <a:lnTo>
                    <a:pt x="71" y="459"/>
                  </a:lnTo>
                  <a:lnTo>
                    <a:pt x="82" y="430"/>
                  </a:lnTo>
                  <a:lnTo>
                    <a:pt x="71" y="411"/>
                  </a:lnTo>
                  <a:lnTo>
                    <a:pt x="82" y="359"/>
                  </a:lnTo>
                  <a:lnTo>
                    <a:pt x="82" y="326"/>
                  </a:lnTo>
                  <a:lnTo>
                    <a:pt x="27" y="342"/>
                  </a:lnTo>
                  <a:lnTo>
                    <a:pt x="11" y="326"/>
                  </a:lnTo>
                  <a:lnTo>
                    <a:pt x="27" y="311"/>
                  </a:lnTo>
                  <a:lnTo>
                    <a:pt x="0" y="311"/>
                  </a:lnTo>
                  <a:lnTo>
                    <a:pt x="270" y="100"/>
                  </a:lnTo>
                  <a:lnTo>
                    <a:pt x="330" y="115"/>
                  </a:lnTo>
                  <a:lnTo>
                    <a:pt x="353" y="100"/>
                  </a:lnTo>
                  <a:lnTo>
                    <a:pt x="382" y="100"/>
                  </a:lnTo>
                  <a:lnTo>
                    <a:pt x="470" y="86"/>
                  </a:lnTo>
                  <a:lnTo>
                    <a:pt x="514" y="75"/>
                  </a:lnTo>
                  <a:lnTo>
                    <a:pt x="530" y="86"/>
                  </a:lnTo>
                  <a:lnTo>
                    <a:pt x="514" y="100"/>
                  </a:lnTo>
                  <a:lnTo>
                    <a:pt x="553" y="100"/>
                  </a:lnTo>
                  <a:lnTo>
                    <a:pt x="585" y="86"/>
                  </a:lnTo>
                  <a:lnTo>
                    <a:pt x="614" y="86"/>
                  </a:lnTo>
                  <a:lnTo>
                    <a:pt x="629" y="100"/>
                  </a:lnTo>
                  <a:lnTo>
                    <a:pt x="700" y="115"/>
                  </a:lnTo>
                  <a:lnTo>
                    <a:pt x="700" y="127"/>
                  </a:lnTo>
                  <a:lnTo>
                    <a:pt x="652" y="138"/>
                  </a:lnTo>
                  <a:lnTo>
                    <a:pt x="700" y="138"/>
                  </a:lnTo>
                  <a:lnTo>
                    <a:pt x="756" y="127"/>
                  </a:lnTo>
                  <a:lnTo>
                    <a:pt x="785" y="138"/>
                  </a:lnTo>
                  <a:lnTo>
                    <a:pt x="800" y="127"/>
                  </a:lnTo>
                  <a:lnTo>
                    <a:pt x="785" y="127"/>
                  </a:lnTo>
                  <a:lnTo>
                    <a:pt x="856" y="115"/>
                  </a:lnTo>
                  <a:lnTo>
                    <a:pt x="856" y="127"/>
                  </a:lnTo>
                  <a:lnTo>
                    <a:pt x="900" y="138"/>
                  </a:lnTo>
                  <a:lnTo>
                    <a:pt x="944" y="138"/>
                  </a:lnTo>
                  <a:lnTo>
                    <a:pt x="985" y="115"/>
                  </a:lnTo>
                  <a:lnTo>
                    <a:pt x="956" y="115"/>
                  </a:lnTo>
                  <a:lnTo>
                    <a:pt x="1015" y="86"/>
                  </a:lnTo>
                  <a:lnTo>
                    <a:pt x="1029" y="100"/>
                  </a:lnTo>
                  <a:lnTo>
                    <a:pt x="1029" y="115"/>
                  </a:lnTo>
                  <a:lnTo>
                    <a:pt x="1000" y="127"/>
                  </a:lnTo>
                  <a:lnTo>
                    <a:pt x="985" y="138"/>
                  </a:lnTo>
                  <a:lnTo>
                    <a:pt x="1000" y="138"/>
                  </a:lnTo>
                  <a:lnTo>
                    <a:pt x="1044" y="115"/>
                  </a:lnTo>
                  <a:lnTo>
                    <a:pt x="1073" y="100"/>
                  </a:lnTo>
                  <a:lnTo>
                    <a:pt x="1044" y="86"/>
                  </a:lnTo>
                  <a:lnTo>
                    <a:pt x="1044" y="75"/>
                  </a:lnTo>
                  <a:lnTo>
                    <a:pt x="1100" y="42"/>
                  </a:lnTo>
                  <a:lnTo>
                    <a:pt x="1144" y="15"/>
                  </a:lnTo>
                  <a:lnTo>
                    <a:pt x="1184" y="0"/>
                  </a:lnTo>
                  <a:lnTo>
                    <a:pt x="1228" y="0"/>
                  </a:lnTo>
                  <a:lnTo>
                    <a:pt x="1171" y="27"/>
                  </a:lnTo>
                  <a:lnTo>
                    <a:pt x="1144" y="27"/>
                  </a:lnTo>
                  <a:lnTo>
                    <a:pt x="1144" y="42"/>
                  </a:lnTo>
                  <a:lnTo>
                    <a:pt x="1115" y="42"/>
                  </a:lnTo>
                  <a:lnTo>
                    <a:pt x="1129" y="86"/>
                  </a:lnTo>
                  <a:lnTo>
                    <a:pt x="1100" y="86"/>
                  </a:lnTo>
                  <a:lnTo>
                    <a:pt x="1115" y="100"/>
                  </a:lnTo>
                  <a:lnTo>
                    <a:pt x="1129" y="115"/>
                  </a:lnTo>
                  <a:lnTo>
                    <a:pt x="1156" y="100"/>
                  </a:lnTo>
                  <a:lnTo>
                    <a:pt x="1156" y="115"/>
                  </a:lnTo>
                  <a:lnTo>
                    <a:pt x="1144" y="138"/>
                  </a:lnTo>
                  <a:lnTo>
                    <a:pt x="1144" y="159"/>
                  </a:lnTo>
                  <a:lnTo>
                    <a:pt x="1204" y="127"/>
                  </a:lnTo>
                  <a:lnTo>
                    <a:pt x="1228" y="86"/>
                  </a:lnTo>
                  <a:lnTo>
                    <a:pt x="1271" y="100"/>
                  </a:lnTo>
                  <a:lnTo>
                    <a:pt x="1288" y="100"/>
                  </a:lnTo>
                  <a:lnTo>
                    <a:pt x="1244" y="138"/>
                  </a:lnTo>
                  <a:lnTo>
                    <a:pt x="1255" y="138"/>
                  </a:lnTo>
                  <a:lnTo>
                    <a:pt x="1244" y="159"/>
                  </a:lnTo>
                  <a:lnTo>
                    <a:pt x="1184" y="171"/>
                  </a:lnTo>
                  <a:lnTo>
                    <a:pt x="1156" y="171"/>
                  </a:lnTo>
                  <a:lnTo>
                    <a:pt x="1144" y="171"/>
                  </a:lnTo>
                  <a:lnTo>
                    <a:pt x="1100" y="200"/>
                  </a:lnTo>
                  <a:lnTo>
                    <a:pt x="1056" y="227"/>
                  </a:lnTo>
                  <a:lnTo>
                    <a:pt x="1029" y="227"/>
                  </a:lnTo>
                  <a:lnTo>
                    <a:pt x="1000" y="259"/>
                  </a:lnTo>
                  <a:lnTo>
                    <a:pt x="956" y="259"/>
                  </a:lnTo>
                  <a:lnTo>
                    <a:pt x="944" y="271"/>
                  </a:lnTo>
                  <a:lnTo>
                    <a:pt x="900" y="300"/>
                  </a:lnTo>
                  <a:lnTo>
                    <a:pt x="844" y="342"/>
                  </a:lnTo>
                  <a:lnTo>
                    <a:pt x="844" y="359"/>
                  </a:lnTo>
                  <a:lnTo>
                    <a:pt x="873" y="359"/>
                  </a:lnTo>
                  <a:lnTo>
                    <a:pt x="856" y="399"/>
                  </a:lnTo>
                  <a:lnTo>
                    <a:pt x="885" y="399"/>
                  </a:lnTo>
                  <a:lnTo>
                    <a:pt x="973" y="442"/>
                  </a:lnTo>
                  <a:lnTo>
                    <a:pt x="1029" y="459"/>
                  </a:lnTo>
                  <a:lnTo>
                    <a:pt x="985" y="499"/>
                  </a:lnTo>
                  <a:lnTo>
                    <a:pt x="1015" y="542"/>
                  </a:lnTo>
                  <a:lnTo>
                    <a:pt x="1056" y="530"/>
                  </a:lnTo>
                  <a:lnTo>
                    <a:pt x="1073" y="459"/>
                  </a:lnTo>
                  <a:lnTo>
                    <a:pt x="1144" y="430"/>
                  </a:lnTo>
                  <a:lnTo>
                    <a:pt x="1171" y="371"/>
                  </a:lnTo>
                  <a:lnTo>
                    <a:pt x="1156" y="359"/>
                  </a:lnTo>
                  <a:lnTo>
                    <a:pt x="1184" y="326"/>
                  </a:lnTo>
                  <a:lnTo>
                    <a:pt x="1204" y="300"/>
                  </a:lnTo>
                  <a:lnTo>
                    <a:pt x="1215" y="271"/>
                  </a:lnTo>
                  <a:lnTo>
                    <a:pt x="1244" y="259"/>
                  </a:lnTo>
                  <a:lnTo>
                    <a:pt x="1303" y="271"/>
                  </a:lnTo>
                  <a:lnTo>
                    <a:pt x="1328" y="286"/>
                  </a:lnTo>
                  <a:lnTo>
                    <a:pt x="1328" y="300"/>
                  </a:lnTo>
                  <a:lnTo>
                    <a:pt x="1355" y="300"/>
                  </a:lnTo>
                  <a:lnTo>
                    <a:pt x="1344" y="342"/>
                  </a:lnTo>
                  <a:lnTo>
                    <a:pt x="1355" y="371"/>
                  </a:lnTo>
                  <a:lnTo>
                    <a:pt x="1415" y="342"/>
                  </a:lnTo>
                  <a:lnTo>
                    <a:pt x="1415" y="326"/>
                  </a:lnTo>
                  <a:lnTo>
                    <a:pt x="1444" y="311"/>
                  </a:lnTo>
                  <a:lnTo>
                    <a:pt x="1474" y="399"/>
                  </a:lnTo>
                  <a:lnTo>
                    <a:pt x="1444" y="411"/>
                  </a:lnTo>
                  <a:lnTo>
                    <a:pt x="1474" y="430"/>
                  </a:lnTo>
                  <a:lnTo>
                    <a:pt x="1455" y="442"/>
                  </a:lnTo>
                  <a:lnTo>
                    <a:pt x="1488" y="442"/>
                  </a:lnTo>
                  <a:lnTo>
                    <a:pt x="1488" y="459"/>
                  </a:lnTo>
                  <a:lnTo>
                    <a:pt x="1515" y="459"/>
                  </a:lnTo>
                  <a:lnTo>
                    <a:pt x="1488" y="471"/>
                  </a:lnTo>
                  <a:lnTo>
                    <a:pt x="1515" y="471"/>
                  </a:lnTo>
                  <a:lnTo>
                    <a:pt x="1515" y="482"/>
                  </a:lnTo>
                  <a:lnTo>
                    <a:pt x="1532" y="482"/>
                  </a:lnTo>
                  <a:lnTo>
                    <a:pt x="1532" y="530"/>
                  </a:lnTo>
                  <a:lnTo>
                    <a:pt x="1455" y="542"/>
                  </a:lnTo>
                  <a:lnTo>
                    <a:pt x="1415" y="570"/>
                  </a:lnTo>
                  <a:lnTo>
                    <a:pt x="1328" y="570"/>
                  </a:lnTo>
                  <a:lnTo>
                    <a:pt x="1271" y="570"/>
                  </a:lnTo>
                  <a:lnTo>
                    <a:pt x="1255" y="593"/>
                  </a:lnTo>
                  <a:lnTo>
                    <a:pt x="1244" y="593"/>
                  </a:lnTo>
                  <a:lnTo>
                    <a:pt x="1204" y="615"/>
                  </a:lnTo>
                  <a:lnTo>
                    <a:pt x="1144" y="655"/>
                  </a:lnTo>
                  <a:lnTo>
                    <a:pt x="1215" y="615"/>
                  </a:lnTo>
                  <a:lnTo>
                    <a:pt x="1303" y="593"/>
                  </a:lnTo>
                  <a:lnTo>
                    <a:pt x="1315" y="615"/>
                  </a:lnTo>
                  <a:lnTo>
                    <a:pt x="1255" y="626"/>
                  </a:lnTo>
                  <a:lnTo>
                    <a:pt x="1271" y="641"/>
                  </a:lnTo>
                  <a:lnTo>
                    <a:pt x="1288" y="641"/>
                  </a:lnTo>
                  <a:lnTo>
                    <a:pt x="1271" y="670"/>
                  </a:lnTo>
                  <a:lnTo>
                    <a:pt x="1303" y="682"/>
                  </a:lnTo>
                  <a:lnTo>
                    <a:pt x="1344" y="682"/>
                  </a:lnTo>
                  <a:lnTo>
                    <a:pt x="1374" y="655"/>
                  </a:lnTo>
                  <a:lnTo>
                    <a:pt x="1374" y="670"/>
                  </a:lnTo>
                  <a:lnTo>
                    <a:pt x="1374" y="682"/>
                  </a:lnTo>
                  <a:lnTo>
                    <a:pt x="1344" y="693"/>
                  </a:lnTo>
                  <a:lnTo>
                    <a:pt x="1271" y="726"/>
                  </a:lnTo>
                  <a:lnTo>
                    <a:pt x="1228" y="755"/>
                  </a:lnTo>
                  <a:lnTo>
                    <a:pt x="1228" y="726"/>
                  </a:lnTo>
                  <a:lnTo>
                    <a:pt x="1271" y="693"/>
                  </a:lnTo>
                  <a:lnTo>
                    <a:pt x="1255" y="693"/>
                  </a:lnTo>
                  <a:lnTo>
                    <a:pt x="1271" y="693"/>
                  </a:lnTo>
                  <a:lnTo>
                    <a:pt x="1215" y="693"/>
                  </a:lnTo>
                  <a:close/>
                </a:path>
              </a:pathLst>
            </a:custGeom>
            <a:solidFill>
              <a:srgbClr val="FF0000">
                <a:alpha val="70195"/>
              </a:srgbClr>
            </a:solidFill>
            <a:ln w="0">
              <a:solidFill>
                <a:schemeClr val="tx1"/>
              </a:solidFill>
              <a:round/>
              <a:headEnd/>
              <a:tailEnd/>
            </a:ln>
          </p:spPr>
          <p:txBody>
            <a:bodyPr/>
            <a:lstStyle/>
            <a:p>
              <a:endParaRPr lang="it-IT"/>
            </a:p>
          </p:txBody>
        </p:sp>
        <p:sp>
          <p:nvSpPr>
            <p:cNvPr id="9400" name="Freeform 155"/>
            <p:cNvSpPr>
              <a:spLocks/>
            </p:cNvSpPr>
            <p:nvPr/>
          </p:nvSpPr>
          <p:spPr bwMode="auto">
            <a:xfrm>
              <a:off x="64" y="873"/>
              <a:ext cx="800" cy="383"/>
            </a:xfrm>
            <a:custGeom>
              <a:avLst/>
              <a:gdLst>
                <a:gd name="T0" fmla="*/ 307 w 917"/>
                <a:gd name="T1" fmla="*/ 21 h 411"/>
                <a:gd name="T2" fmla="*/ 254 w 917"/>
                <a:gd name="T3" fmla="*/ 7 h 411"/>
                <a:gd name="T4" fmla="*/ 241 w 917"/>
                <a:gd name="T5" fmla="*/ 0 h 411"/>
                <a:gd name="T6" fmla="*/ 193 w 917"/>
                <a:gd name="T7" fmla="*/ 16 h 411"/>
                <a:gd name="T8" fmla="*/ 148 w 917"/>
                <a:gd name="T9" fmla="*/ 32 h 411"/>
                <a:gd name="T10" fmla="*/ 148 w 917"/>
                <a:gd name="T11" fmla="*/ 45 h 411"/>
                <a:gd name="T12" fmla="*/ 148 w 917"/>
                <a:gd name="T13" fmla="*/ 62 h 411"/>
                <a:gd name="T14" fmla="*/ 133 w 917"/>
                <a:gd name="T15" fmla="*/ 62 h 411"/>
                <a:gd name="T16" fmla="*/ 99 w 917"/>
                <a:gd name="T17" fmla="*/ 72 h 411"/>
                <a:gd name="T18" fmla="*/ 99 w 917"/>
                <a:gd name="T19" fmla="*/ 88 h 411"/>
                <a:gd name="T20" fmla="*/ 133 w 917"/>
                <a:gd name="T21" fmla="*/ 78 h 411"/>
                <a:gd name="T22" fmla="*/ 92 w 917"/>
                <a:gd name="T23" fmla="*/ 112 h 411"/>
                <a:gd name="T24" fmla="*/ 62 w 917"/>
                <a:gd name="T25" fmla="*/ 150 h 411"/>
                <a:gd name="T26" fmla="*/ 65 w 917"/>
                <a:gd name="T27" fmla="*/ 170 h 411"/>
                <a:gd name="T28" fmla="*/ 92 w 917"/>
                <a:gd name="T29" fmla="*/ 170 h 411"/>
                <a:gd name="T30" fmla="*/ 0 w 917"/>
                <a:gd name="T31" fmla="*/ 234 h 411"/>
                <a:gd name="T32" fmla="*/ 82 w 917"/>
                <a:gd name="T33" fmla="*/ 193 h 411"/>
                <a:gd name="T34" fmla="*/ 120 w 917"/>
                <a:gd name="T35" fmla="*/ 170 h 411"/>
                <a:gd name="T36" fmla="*/ 133 w 917"/>
                <a:gd name="T37" fmla="*/ 160 h 411"/>
                <a:gd name="T38" fmla="*/ 174 w 917"/>
                <a:gd name="T39" fmla="*/ 136 h 411"/>
                <a:gd name="T40" fmla="*/ 193 w 917"/>
                <a:gd name="T41" fmla="*/ 150 h 411"/>
                <a:gd name="T42" fmla="*/ 220 w 917"/>
                <a:gd name="T43" fmla="*/ 150 h 411"/>
                <a:gd name="T44" fmla="*/ 226 w 917"/>
                <a:gd name="T45" fmla="*/ 177 h 411"/>
                <a:gd name="T46" fmla="*/ 226 w 917"/>
                <a:gd name="T47" fmla="*/ 193 h 411"/>
                <a:gd name="T48" fmla="*/ 236 w 917"/>
                <a:gd name="T49" fmla="*/ 193 h 411"/>
                <a:gd name="T50" fmla="*/ 226 w 917"/>
                <a:gd name="T51" fmla="*/ 193 h 411"/>
                <a:gd name="T52" fmla="*/ 226 w 917"/>
                <a:gd name="T53" fmla="*/ 198 h 411"/>
                <a:gd name="T54" fmla="*/ 226 w 917"/>
                <a:gd name="T55" fmla="*/ 226 h 411"/>
                <a:gd name="T56" fmla="*/ 236 w 917"/>
                <a:gd name="T57" fmla="*/ 211 h 411"/>
                <a:gd name="T58" fmla="*/ 231 w 917"/>
                <a:gd name="T59" fmla="*/ 226 h 411"/>
                <a:gd name="T60" fmla="*/ 241 w 917"/>
                <a:gd name="T61" fmla="*/ 226 h 411"/>
                <a:gd name="T62" fmla="*/ 241 w 917"/>
                <a:gd name="T63" fmla="*/ 198 h 411"/>
                <a:gd name="T64" fmla="*/ 244 w 917"/>
                <a:gd name="T65" fmla="*/ 150 h 411"/>
                <a:gd name="T66" fmla="*/ 220 w 917"/>
                <a:gd name="T67" fmla="*/ 150 h 411"/>
                <a:gd name="T68" fmla="*/ 216 w 917"/>
                <a:gd name="T69" fmla="*/ 141 h 411"/>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917"/>
                <a:gd name="T106" fmla="*/ 0 h 411"/>
                <a:gd name="T107" fmla="*/ 917 w 917"/>
                <a:gd name="T108" fmla="*/ 411 h 411"/>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917" h="411">
                  <a:moveTo>
                    <a:pt x="645" y="249"/>
                  </a:moveTo>
                  <a:lnTo>
                    <a:pt x="917" y="38"/>
                  </a:lnTo>
                  <a:lnTo>
                    <a:pt x="889" y="26"/>
                  </a:lnTo>
                  <a:lnTo>
                    <a:pt x="756" y="15"/>
                  </a:lnTo>
                  <a:lnTo>
                    <a:pt x="718" y="15"/>
                  </a:lnTo>
                  <a:lnTo>
                    <a:pt x="718" y="0"/>
                  </a:lnTo>
                  <a:lnTo>
                    <a:pt x="700" y="0"/>
                  </a:lnTo>
                  <a:lnTo>
                    <a:pt x="574" y="26"/>
                  </a:lnTo>
                  <a:lnTo>
                    <a:pt x="497" y="55"/>
                  </a:lnTo>
                  <a:lnTo>
                    <a:pt x="445" y="55"/>
                  </a:lnTo>
                  <a:lnTo>
                    <a:pt x="430" y="67"/>
                  </a:lnTo>
                  <a:lnTo>
                    <a:pt x="445" y="78"/>
                  </a:lnTo>
                  <a:lnTo>
                    <a:pt x="430" y="97"/>
                  </a:lnTo>
                  <a:lnTo>
                    <a:pt x="445" y="111"/>
                  </a:lnTo>
                  <a:lnTo>
                    <a:pt x="386" y="111"/>
                  </a:lnTo>
                  <a:lnTo>
                    <a:pt x="397" y="111"/>
                  </a:lnTo>
                  <a:lnTo>
                    <a:pt x="386" y="111"/>
                  </a:lnTo>
                  <a:lnTo>
                    <a:pt x="297" y="126"/>
                  </a:lnTo>
                  <a:lnTo>
                    <a:pt x="314" y="138"/>
                  </a:lnTo>
                  <a:lnTo>
                    <a:pt x="297" y="155"/>
                  </a:lnTo>
                  <a:lnTo>
                    <a:pt x="359" y="155"/>
                  </a:lnTo>
                  <a:lnTo>
                    <a:pt x="397" y="138"/>
                  </a:lnTo>
                  <a:lnTo>
                    <a:pt x="359" y="182"/>
                  </a:lnTo>
                  <a:lnTo>
                    <a:pt x="270" y="197"/>
                  </a:lnTo>
                  <a:lnTo>
                    <a:pt x="197" y="226"/>
                  </a:lnTo>
                  <a:lnTo>
                    <a:pt x="186" y="266"/>
                  </a:lnTo>
                  <a:lnTo>
                    <a:pt x="226" y="266"/>
                  </a:lnTo>
                  <a:lnTo>
                    <a:pt x="197" y="297"/>
                  </a:lnTo>
                  <a:lnTo>
                    <a:pt x="245" y="297"/>
                  </a:lnTo>
                  <a:lnTo>
                    <a:pt x="270" y="297"/>
                  </a:lnTo>
                  <a:lnTo>
                    <a:pt x="245" y="322"/>
                  </a:lnTo>
                  <a:lnTo>
                    <a:pt x="0" y="411"/>
                  </a:lnTo>
                  <a:lnTo>
                    <a:pt x="174" y="370"/>
                  </a:lnTo>
                  <a:lnTo>
                    <a:pt x="245" y="338"/>
                  </a:lnTo>
                  <a:lnTo>
                    <a:pt x="345" y="297"/>
                  </a:lnTo>
                  <a:lnTo>
                    <a:pt x="359" y="297"/>
                  </a:lnTo>
                  <a:lnTo>
                    <a:pt x="359" y="282"/>
                  </a:lnTo>
                  <a:lnTo>
                    <a:pt x="397" y="282"/>
                  </a:lnTo>
                  <a:lnTo>
                    <a:pt x="470" y="266"/>
                  </a:lnTo>
                  <a:lnTo>
                    <a:pt x="518" y="238"/>
                  </a:lnTo>
                  <a:lnTo>
                    <a:pt x="545" y="238"/>
                  </a:lnTo>
                  <a:lnTo>
                    <a:pt x="574" y="266"/>
                  </a:lnTo>
                  <a:lnTo>
                    <a:pt x="629" y="266"/>
                  </a:lnTo>
                  <a:lnTo>
                    <a:pt x="656" y="266"/>
                  </a:lnTo>
                  <a:lnTo>
                    <a:pt x="645" y="282"/>
                  </a:lnTo>
                  <a:lnTo>
                    <a:pt x="674" y="311"/>
                  </a:lnTo>
                  <a:lnTo>
                    <a:pt x="689" y="311"/>
                  </a:lnTo>
                  <a:lnTo>
                    <a:pt x="674" y="338"/>
                  </a:lnTo>
                  <a:lnTo>
                    <a:pt x="700" y="322"/>
                  </a:lnTo>
                  <a:lnTo>
                    <a:pt x="700" y="338"/>
                  </a:lnTo>
                  <a:lnTo>
                    <a:pt x="689" y="338"/>
                  </a:lnTo>
                  <a:lnTo>
                    <a:pt x="674" y="338"/>
                  </a:lnTo>
                  <a:lnTo>
                    <a:pt x="656" y="349"/>
                  </a:lnTo>
                  <a:lnTo>
                    <a:pt x="674" y="349"/>
                  </a:lnTo>
                  <a:lnTo>
                    <a:pt x="656" y="382"/>
                  </a:lnTo>
                  <a:lnTo>
                    <a:pt x="674" y="397"/>
                  </a:lnTo>
                  <a:lnTo>
                    <a:pt x="689" y="349"/>
                  </a:lnTo>
                  <a:lnTo>
                    <a:pt x="700" y="370"/>
                  </a:lnTo>
                  <a:lnTo>
                    <a:pt x="689" y="370"/>
                  </a:lnTo>
                  <a:lnTo>
                    <a:pt x="689" y="397"/>
                  </a:lnTo>
                  <a:lnTo>
                    <a:pt x="700" y="397"/>
                  </a:lnTo>
                  <a:lnTo>
                    <a:pt x="718" y="397"/>
                  </a:lnTo>
                  <a:lnTo>
                    <a:pt x="729" y="370"/>
                  </a:lnTo>
                  <a:lnTo>
                    <a:pt x="718" y="349"/>
                  </a:lnTo>
                  <a:lnTo>
                    <a:pt x="729" y="297"/>
                  </a:lnTo>
                  <a:lnTo>
                    <a:pt x="729" y="266"/>
                  </a:lnTo>
                  <a:lnTo>
                    <a:pt x="674" y="282"/>
                  </a:lnTo>
                  <a:lnTo>
                    <a:pt x="656" y="266"/>
                  </a:lnTo>
                  <a:lnTo>
                    <a:pt x="674" y="249"/>
                  </a:lnTo>
                  <a:lnTo>
                    <a:pt x="645" y="249"/>
                  </a:lnTo>
                  <a:close/>
                </a:path>
              </a:pathLst>
            </a:custGeom>
            <a:solidFill>
              <a:srgbClr val="FFCC99">
                <a:alpha val="70195"/>
              </a:srgbClr>
            </a:solidFill>
            <a:ln w="0">
              <a:solidFill>
                <a:schemeClr val="tx1"/>
              </a:solidFill>
              <a:round/>
              <a:headEnd/>
              <a:tailEnd/>
            </a:ln>
          </p:spPr>
          <p:txBody>
            <a:bodyPr/>
            <a:lstStyle/>
            <a:p>
              <a:endParaRPr lang="it-IT"/>
            </a:p>
          </p:txBody>
        </p:sp>
        <p:sp>
          <p:nvSpPr>
            <p:cNvPr id="9401" name="Freeform 156"/>
            <p:cNvSpPr>
              <a:spLocks/>
            </p:cNvSpPr>
            <p:nvPr/>
          </p:nvSpPr>
          <p:spPr bwMode="auto">
            <a:xfrm>
              <a:off x="603" y="1787"/>
              <a:ext cx="549" cy="450"/>
            </a:xfrm>
            <a:custGeom>
              <a:avLst/>
              <a:gdLst>
                <a:gd name="T0" fmla="*/ 18 w 630"/>
                <a:gd name="T1" fmla="*/ 0 h 482"/>
                <a:gd name="T2" fmla="*/ 79 w 630"/>
                <a:gd name="T3" fmla="*/ 16 h 482"/>
                <a:gd name="T4" fmla="*/ 85 w 630"/>
                <a:gd name="T5" fmla="*/ 41 h 482"/>
                <a:gd name="T6" fmla="*/ 93 w 630"/>
                <a:gd name="T7" fmla="*/ 56 h 482"/>
                <a:gd name="T8" fmla="*/ 110 w 630"/>
                <a:gd name="T9" fmla="*/ 49 h 482"/>
                <a:gd name="T10" fmla="*/ 132 w 630"/>
                <a:gd name="T11" fmla="*/ 105 h 482"/>
                <a:gd name="T12" fmla="*/ 123 w 630"/>
                <a:gd name="T13" fmla="*/ 155 h 482"/>
                <a:gd name="T14" fmla="*/ 143 w 630"/>
                <a:gd name="T15" fmla="*/ 220 h 482"/>
                <a:gd name="T16" fmla="*/ 166 w 630"/>
                <a:gd name="T17" fmla="*/ 220 h 482"/>
                <a:gd name="T18" fmla="*/ 166 w 630"/>
                <a:gd name="T19" fmla="*/ 214 h 482"/>
                <a:gd name="T20" fmla="*/ 180 w 630"/>
                <a:gd name="T21" fmla="*/ 177 h 482"/>
                <a:gd name="T22" fmla="*/ 209 w 630"/>
                <a:gd name="T23" fmla="*/ 173 h 482"/>
                <a:gd name="T24" fmla="*/ 193 w 630"/>
                <a:gd name="T25" fmla="*/ 230 h 482"/>
                <a:gd name="T26" fmla="*/ 186 w 630"/>
                <a:gd name="T27" fmla="*/ 230 h 482"/>
                <a:gd name="T28" fmla="*/ 166 w 630"/>
                <a:gd name="T29" fmla="*/ 239 h 482"/>
                <a:gd name="T30" fmla="*/ 166 w 630"/>
                <a:gd name="T31" fmla="*/ 256 h 482"/>
                <a:gd name="T32" fmla="*/ 143 w 630"/>
                <a:gd name="T33" fmla="*/ 256 h 482"/>
                <a:gd name="T34" fmla="*/ 123 w 630"/>
                <a:gd name="T35" fmla="*/ 262 h 482"/>
                <a:gd name="T36" fmla="*/ 91 w 630"/>
                <a:gd name="T37" fmla="*/ 239 h 482"/>
                <a:gd name="T38" fmla="*/ 70 w 630"/>
                <a:gd name="T39" fmla="*/ 220 h 482"/>
                <a:gd name="T40" fmla="*/ 56 w 630"/>
                <a:gd name="T41" fmla="*/ 190 h 482"/>
                <a:gd name="T42" fmla="*/ 61 w 630"/>
                <a:gd name="T43" fmla="*/ 155 h 482"/>
                <a:gd name="T44" fmla="*/ 37 w 630"/>
                <a:gd name="T45" fmla="*/ 105 h 482"/>
                <a:gd name="T46" fmla="*/ 32 w 630"/>
                <a:gd name="T47" fmla="*/ 82 h 482"/>
                <a:gd name="T48" fmla="*/ 27 w 630"/>
                <a:gd name="T49" fmla="*/ 56 h 482"/>
                <a:gd name="T50" fmla="*/ 24 w 630"/>
                <a:gd name="T51" fmla="*/ 16 h 482"/>
                <a:gd name="T52" fmla="*/ 9 w 630"/>
                <a:gd name="T53" fmla="*/ 41 h 482"/>
                <a:gd name="T54" fmla="*/ 27 w 630"/>
                <a:gd name="T55" fmla="*/ 134 h 482"/>
                <a:gd name="T56" fmla="*/ 27 w 630"/>
                <a:gd name="T57" fmla="*/ 155 h 482"/>
                <a:gd name="T58" fmla="*/ 13 w 630"/>
                <a:gd name="T59" fmla="*/ 120 h 482"/>
                <a:gd name="T60" fmla="*/ 18 w 630"/>
                <a:gd name="T61" fmla="*/ 98 h 482"/>
                <a:gd name="T62" fmla="*/ 0 w 630"/>
                <a:gd name="T63" fmla="*/ 74 h 482"/>
                <a:gd name="T64" fmla="*/ 9 w 630"/>
                <a:gd name="T65" fmla="*/ 64 h 482"/>
                <a:gd name="T66" fmla="*/ 0 w 630"/>
                <a:gd name="T67" fmla="*/ 0 h 48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30"/>
                <a:gd name="T103" fmla="*/ 0 h 482"/>
                <a:gd name="T104" fmla="*/ 630 w 630"/>
                <a:gd name="T105" fmla="*/ 482 h 482"/>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30" h="482">
                  <a:moveTo>
                    <a:pt x="0" y="0"/>
                  </a:moveTo>
                  <a:lnTo>
                    <a:pt x="56" y="0"/>
                  </a:lnTo>
                  <a:lnTo>
                    <a:pt x="127" y="46"/>
                  </a:lnTo>
                  <a:lnTo>
                    <a:pt x="242" y="27"/>
                  </a:lnTo>
                  <a:lnTo>
                    <a:pt x="257" y="59"/>
                  </a:lnTo>
                  <a:lnTo>
                    <a:pt x="257" y="71"/>
                  </a:lnTo>
                  <a:lnTo>
                    <a:pt x="271" y="98"/>
                  </a:lnTo>
                  <a:lnTo>
                    <a:pt x="282" y="98"/>
                  </a:lnTo>
                  <a:lnTo>
                    <a:pt x="297" y="71"/>
                  </a:lnTo>
                  <a:lnTo>
                    <a:pt x="330" y="86"/>
                  </a:lnTo>
                  <a:lnTo>
                    <a:pt x="357" y="171"/>
                  </a:lnTo>
                  <a:lnTo>
                    <a:pt x="397" y="182"/>
                  </a:lnTo>
                  <a:lnTo>
                    <a:pt x="382" y="230"/>
                  </a:lnTo>
                  <a:lnTo>
                    <a:pt x="370" y="271"/>
                  </a:lnTo>
                  <a:lnTo>
                    <a:pt x="397" y="353"/>
                  </a:lnTo>
                  <a:lnTo>
                    <a:pt x="430" y="382"/>
                  </a:lnTo>
                  <a:lnTo>
                    <a:pt x="482" y="382"/>
                  </a:lnTo>
                  <a:lnTo>
                    <a:pt x="497" y="382"/>
                  </a:lnTo>
                  <a:lnTo>
                    <a:pt x="513" y="382"/>
                  </a:lnTo>
                  <a:lnTo>
                    <a:pt x="497" y="369"/>
                  </a:lnTo>
                  <a:lnTo>
                    <a:pt x="530" y="353"/>
                  </a:lnTo>
                  <a:lnTo>
                    <a:pt x="541" y="309"/>
                  </a:lnTo>
                  <a:lnTo>
                    <a:pt x="601" y="298"/>
                  </a:lnTo>
                  <a:lnTo>
                    <a:pt x="630" y="298"/>
                  </a:lnTo>
                  <a:lnTo>
                    <a:pt x="582" y="382"/>
                  </a:lnTo>
                  <a:lnTo>
                    <a:pt x="582" y="397"/>
                  </a:lnTo>
                  <a:lnTo>
                    <a:pt x="568" y="382"/>
                  </a:lnTo>
                  <a:lnTo>
                    <a:pt x="557" y="397"/>
                  </a:lnTo>
                  <a:lnTo>
                    <a:pt x="513" y="397"/>
                  </a:lnTo>
                  <a:lnTo>
                    <a:pt x="497" y="413"/>
                  </a:lnTo>
                  <a:lnTo>
                    <a:pt x="513" y="442"/>
                  </a:lnTo>
                  <a:lnTo>
                    <a:pt x="497" y="442"/>
                  </a:lnTo>
                  <a:lnTo>
                    <a:pt x="468" y="482"/>
                  </a:lnTo>
                  <a:lnTo>
                    <a:pt x="430" y="442"/>
                  </a:lnTo>
                  <a:lnTo>
                    <a:pt x="397" y="442"/>
                  </a:lnTo>
                  <a:lnTo>
                    <a:pt x="370" y="453"/>
                  </a:lnTo>
                  <a:lnTo>
                    <a:pt x="342" y="442"/>
                  </a:lnTo>
                  <a:lnTo>
                    <a:pt x="271" y="413"/>
                  </a:lnTo>
                  <a:lnTo>
                    <a:pt x="257" y="397"/>
                  </a:lnTo>
                  <a:lnTo>
                    <a:pt x="211" y="382"/>
                  </a:lnTo>
                  <a:lnTo>
                    <a:pt x="182" y="342"/>
                  </a:lnTo>
                  <a:lnTo>
                    <a:pt x="171" y="330"/>
                  </a:lnTo>
                  <a:lnTo>
                    <a:pt x="198" y="298"/>
                  </a:lnTo>
                  <a:lnTo>
                    <a:pt x="182" y="271"/>
                  </a:lnTo>
                  <a:lnTo>
                    <a:pt x="138" y="198"/>
                  </a:lnTo>
                  <a:lnTo>
                    <a:pt x="111" y="182"/>
                  </a:lnTo>
                  <a:lnTo>
                    <a:pt x="127" y="171"/>
                  </a:lnTo>
                  <a:lnTo>
                    <a:pt x="98" y="142"/>
                  </a:lnTo>
                  <a:lnTo>
                    <a:pt x="98" y="127"/>
                  </a:lnTo>
                  <a:lnTo>
                    <a:pt x="82" y="98"/>
                  </a:lnTo>
                  <a:lnTo>
                    <a:pt x="71" y="46"/>
                  </a:lnTo>
                  <a:lnTo>
                    <a:pt x="71" y="27"/>
                  </a:lnTo>
                  <a:lnTo>
                    <a:pt x="38" y="27"/>
                  </a:lnTo>
                  <a:lnTo>
                    <a:pt x="27" y="71"/>
                  </a:lnTo>
                  <a:lnTo>
                    <a:pt x="71" y="171"/>
                  </a:lnTo>
                  <a:lnTo>
                    <a:pt x="82" y="230"/>
                  </a:lnTo>
                  <a:lnTo>
                    <a:pt x="98" y="257"/>
                  </a:lnTo>
                  <a:lnTo>
                    <a:pt x="82" y="271"/>
                  </a:lnTo>
                  <a:lnTo>
                    <a:pt x="82" y="242"/>
                  </a:lnTo>
                  <a:lnTo>
                    <a:pt x="38" y="209"/>
                  </a:lnTo>
                  <a:lnTo>
                    <a:pt x="56" y="182"/>
                  </a:lnTo>
                  <a:lnTo>
                    <a:pt x="56" y="171"/>
                  </a:lnTo>
                  <a:lnTo>
                    <a:pt x="11" y="142"/>
                  </a:lnTo>
                  <a:lnTo>
                    <a:pt x="0" y="127"/>
                  </a:lnTo>
                  <a:lnTo>
                    <a:pt x="11" y="127"/>
                  </a:lnTo>
                  <a:lnTo>
                    <a:pt x="27" y="111"/>
                  </a:lnTo>
                  <a:lnTo>
                    <a:pt x="0" y="86"/>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402" name="Freeform 157"/>
            <p:cNvSpPr>
              <a:spLocks/>
            </p:cNvSpPr>
            <p:nvPr/>
          </p:nvSpPr>
          <p:spPr bwMode="auto">
            <a:xfrm>
              <a:off x="540" y="1374"/>
              <a:ext cx="1148" cy="598"/>
            </a:xfrm>
            <a:custGeom>
              <a:avLst/>
              <a:gdLst>
                <a:gd name="T0" fmla="*/ 157 w 1317"/>
                <a:gd name="T1" fmla="*/ 353 h 642"/>
                <a:gd name="T2" fmla="*/ 133 w 1317"/>
                <a:gd name="T3" fmla="*/ 300 h 642"/>
                <a:gd name="T4" fmla="*/ 118 w 1317"/>
                <a:gd name="T5" fmla="*/ 307 h 642"/>
                <a:gd name="T6" fmla="*/ 110 w 1317"/>
                <a:gd name="T7" fmla="*/ 291 h 642"/>
                <a:gd name="T8" fmla="*/ 105 w 1317"/>
                <a:gd name="T9" fmla="*/ 265 h 642"/>
                <a:gd name="T10" fmla="*/ 44 w 1317"/>
                <a:gd name="T11" fmla="*/ 251 h 642"/>
                <a:gd name="T12" fmla="*/ 24 w 1317"/>
                <a:gd name="T13" fmla="*/ 244 h 642"/>
                <a:gd name="T14" fmla="*/ 18 w 1317"/>
                <a:gd name="T15" fmla="*/ 227 h 642"/>
                <a:gd name="T16" fmla="*/ 9 w 1317"/>
                <a:gd name="T17" fmla="*/ 209 h 642"/>
                <a:gd name="T18" fmla="*/ 3 w 1317"/>
                <a:gd name="T19" fmla="*/ 180 h 642"/>
                <a:gd name="T20" fmla="*/ 3 w 1317"/>
                <a:gd name="T21" fmla="*/ 161 h 642"/>
                <a:gd name="T22" fmla="*/ 3 w 1317"/>
                <a:gd name="T23" fmla="*/ 147 h 642"/>
                <a:gd name="T24" fmla="*/ 9 w 1317"/>
                <a:gd name="T25" fmla="*/ 115 h 642"/>
                <a:gd name="T26" fmla="*/ 38 w 1317"/>
                <a:gd name="T27" fmla="*/ 49 h 642"/>
                <a:gd name="T28" fmla="*/ 47 w 1317"/>
                <a:gd name="T29" fmla="*/ 12 h 642"/>
                <a:gd name="T30" fmla="*/ 51 w 1317"/>
                <a:gd name="T31" fmla="*/ 26 h 642"/>
                <a:gd name="T32" fmla="*/ 61 w 1317"/>
                <a:gd name="T33" fmla="*/ 12 h 642"/>
                <a:gd name="T34" fmla="*/ 251 w 1317"/>
                <a:gd name="T35" fmla="*/ 0 h 642"/>
                <a:gd name="T36" fmla="*/ 262 w 1317"/>
                <a:gd name="T37" fmla="*/ 12 h 642"/>
                <a:gd name="T38" fmla="*/ 286 w 1317"/>
                <a:gd name="T39" fmla="*/ 18 h 642"/>
                <a:gd name="T40" fmla="*/ 275 w 1317"/>
                <a:gd name="T41" fmla="*/ 34 h 642"/>
                <a:gd name="T42" fmla="*/ 300 w 1317"/>
                <a:gd name="T43" fmla="*/ 26 h 642"/>
                <a:gd name="T44" fmla="*/ 300 w 1317"/>
                <a:gd name="T45" fmla="*/ 34 h 642"/>
                <a:gd name="T46" fmla="*/ 318 w 1317"/>
                <a:gd name="T47" fmla="*/ 43 h 642"/>
                <a:gd name="T48" fmla="*/ 318 w 1317"/>
                <a:gd name="T49" fmla="*/ 43 h 642"/>
                <a:gd name="T50" fmla="*/ 300 w 1317"/>
                <a:gd name="T51" fmla="*/ 49 h 642"/>
                <a:gd name="T52" fmla="*/ 295 w 1317"/>
                <a:gd name="T53" fmla="*/ 67 h 642"/>
                <a:gd name="T54" fmla="*/ 275 w 1317"/>
                <a:gd name="T55" fmla="*/ 106 h 642"/>
                <a:gd name="T56" fmla="*/ 282 w 1317"/>
                <a:gd name="T57" fmla="*/ 115 h 642"/>
                <a:gd name="T58" fmla="*/ 295 w 1317"/>
                <a:gd name="T59" fmla="*/ 82 h 642"/>
                <a:gd name="T60" fmla="*/ 315 w 1317"/>
                <a:gd name="T61" fmla="*/ 56 h 642"/>
                <a:gd name="T62" fmla="*/ 318 w 1317"/>
                <a:gd name="T63" fmla="*/ 75 h 642"/>
                <a:gd name="T64" fmla="*/ 318 w 1317"/>
                <a:gd name="T65" fmla="*/ 82 h 642"/>
                <a:gd name="T66" fmla="*/ 309 w 1317"/>
                <a:gd name="T67" fmla="*/ 115 h 642"/>
                <a:gd name="T68" fmla="*/ 348 w 1317"/>
                <a:gd name="T69" fmla="*/ 97 h 642"/>
                <a:gd name="T70" fmla="*/ 367 w 1317"/>
                <a:gd name="T71" fmla="*/ 89 h 642"/>
                <a:gd name="T72" fmla="*/ 381 w 1317"/>
                <a:gd name="T73" fmla="*/ 67 h 642"/>
                <a:gd name="T74" fmla="*/ 415 w 1317"/>
                <a:gd name="T75" fmla="*/ 56 h 642"/>
                <a:gd name="T76" fmla="*/ 439 w 1317"/>
                <a:gd name="T77" fmla="*/ 34 h 642"/>
                <a:gd name="T78" fmla="*/ 439 w 1317"/>
                <a:gd name="T79" fmla="*/ 56 h 642"/>
                <a:gd name="T80" fmla="*/ 425 w 1317"/>
                <a:gd name="T81" fmla="*/ 75 h 642"/>
                <a:gd name="T82" fmla="*/ 400 w 1317"/>
                <a:gd name="T83" fmla="*/ 106 h 642"/>
                <a:gd name="T84" fmla="*/ 405 w 1317"/>
                <a:gd name="T85" fmla="*/ 106 h 642"/>
                <a:gd name="T86" fmla="*/ 395 w 1317"/>
                <a:gd name="T87" fmla="*/ 115 h 642"/>
                <a:gd name="T88" fmla="*/ 372 w 1317"/>
                <a:gd name="T89" fmla="*/ 130 h 642"/>
                <a:gd name="T90" fmla="*/ 363 w 1317"/>
                <a:gd name="T91" fmla="*/ 154 h 642"/>
                <a:gd name="T92" fmla="*/ 358 w 1317"/>
                <a:gd name="T93" fmla="*/ 161 h 642"/>
                <a:gd name="T94" fmla="*/ 352 w 1317"/>
                <a:gd name="T95" fmla="*/ 161 h 642"/>
                <a:gd name="T96" fmla="*/ 348 w 1317"/>
                <a:gd name="T97" fmla="*/ 170 h 642"/>
                <a:gd name="T98" fmla="*/ 348 w 1317"/>
                <a:gd name="T99" fmla="*/ 203 h 642"/>
                <a:gd name="T100" fmla="*/ 300 w 1317"/>
                <a:gd name="T101" fmla="*/ 251 h 642"/>
                <a:gd name="T102" fmla="*/ 291 w 1317"/>
                <a:gd name="T103" fmla="*/ 341 h 642"/>
                <a:gd name="T104" fmla="*/ 286 w 1317"/>
                <a:gd name="T105" fmla="*/ 363 h 642"/>
                <a:gd name="T106" fmla="*/ 275 w 1317"/>
                <a:gd name="T107" fmla="*/ 341 h 642"/>
                <a:gd name="T108" fmla="*/ 272 w 1317"/>
                <a:gd name="T109" fmla="*/ 291 h 642"/>
                <a:gd name="T110" fmla="*/ 258 w 1317"/>
                <a:gd name="T111" fmla="*/ 291 h 642"/>
                <a:gd name="T112" fmla="*/ 237 w 1317"/>
                <a:gd name="T113" fmla="*/ 285 h 642"/>
                <a:gd name="T114" fmla="*/ 225 w 1317"/>
                <a:gd name="T115" fmla="*/ 300 h 642"/>
                <a:gd name="T116" fmla="*/ 218 w 1317"/>
                <a:gd name="T117" fmla="*/ 307 h 642"/>
                <a:gd name="T118" fmla="*/ 210 w 1317"/>
                <a:gd name="T119" fmla="*/ 291 h 642"/>
                <a:gd name="T120" fmla="*/ 190 w 1317"/>
                <a:gd name="T121" fmla="*/ 300 h 642"/>
                <a:gd name="T122" fmla="*/ 160 w 1317"/>
                <a:gd name="T123" fmla="*/ 323 h 642"/>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w 1317"/>
                <a:gd name="T187" fmla="*/ 0 h 642"/>
                <a:gd name="T188" fmla="*/ 1317 w 1317"/>
                <a:gd name="T189" fmla="*/ 642 h 642"/>
              </a:gdLst>
              <a:ahLst/>
              <a:cxnLst>
                <a:cxn ang="T124">
                  <a:pos x="T0" y="T1"/>
                </a:cxn>
                <a:cxn ang="T125">
                  <a:pos x="T2" y="T3"/>
                </a:cxn>
                <a:cxn ang="T126">
                  <a:pos x="T4" y="T5"/>
                </a:cxn>
                <a:cxn ang="T127">
                  <a:pos x="T6" y="T7"/>
                </a:cxn>
                <a:cxn ang="T128">
                  <a:pos x="T8" y="T9"/>
                </a:cxn>
                <a:cxn ang="T129">
                  <a:pos x="T10" y="T11"/>
                </a:cxn>
                <a:cxn ang="T130">
                  <a:pos x="T12" y="T13"/>
                </a:cxn>
                <a:cxn ang="T131">
                  <a:pos x="T14" y="T15"/>
                </a:cxn>
                <a:cxn ang="T132">
                  <a:pos x="T16" y="T17"/>
                </a:cxn>
                <a:cxn ang="T133">
                  <a:pos x="T18" y="T19"/>
                </a:cxn>
                <a:cxn ang="T134">
                  <a:pos x="T20" y="T21"/>
                </a:cxn>
                <a:cxn ang="T135">
                  <a:pos x="T22" y="T23"/>
                </a:cxn>
                <a:cxn ang="T136">
                  <a:pos x="T24" y="T25"/>
                </a:cxn>
                <a:cxn ang="T137">
                  <a:pos x="T26" y="T27"/>
                </a:cxn>
                <a:cxn ang="T138">
                  <a:pos x="T28" y="T29"/>
                </a:cxn>
                <a:cxn ang="T139">
                  <a:pos x="T30" y="T31"/>
                </a:cxn>
                <a:cxn ang="T140">
                  <a:pos x="T32" y="T33"/>
                </a:cxn>
                <a:cxn ang="T141">
                  <a:pos x="T34" y="T35"/>
                </a:cxn>
                <a:cxn ang="T142">
                  <a:pos x="T36" y="T37"/>
                </a:cxn>
                <a:cxn ang="T143">
                  <a:pos x="T38" y="T39"/>
                </a:cxn>
                <a:cxn ang="T144">
                  <a:pos x="T40" y="T41"/>
                </a:cxn>
                <a:cxn ang="T145">
                  <a:pos x="T42" y="T43"/>
                </a:cxn>
                <a:cxn ang="T146">
                  <a:pos x="T44" y="T45"/>
                </a:cxn>
                <a:cxn ang="T147">
                  <a:pos x="T46" y="T47"/>
                </a:cxn>
                <a:cxn ang="T148">
                  <a:pos x="T48" y="T49"/>
                </a:cxn>
                <a:cxn ang="T149">
                  <a:pos x="T50" y="T51"/>
                </a:cxn>
                <a:cxn ang="T150">
                  <a:pos x="T52" y="T53"/>
                </a:cxn>
                <a:cxn ang="T151">
                  <a:pos x="T54" y="T55"/>
                </a:cxn>
                <a:cxn ang="T152">
                  <a:pos x="T56" y="T57"/>
                </a:cxn>
                <a:cxn ang="T153">
                  <a:pos x="T58" y="T59"/>
                </a:cxn>
                <a:cxn ang="T154">
                  <a:pos x="T60" y="T61"/>
                </a:cxn>
                <a:cxn ang="T155">
                  <a:pos x="T62" y="T63"/>
                </a:cxn>
                <a:cxn ang="T156">
                  <a:pos x="T64" y="T65"/>
                </a:cxn>
                <a:cxn ang="T157">
                  <a:pos x="T66" y="T67"/>
                </a:cxn>
                <a:cxn ang="T158">
                  <a:pos x="T68" y="T69"/>
                </a:cxn>
                <a:cxn ang="T159">
                  <a:pos x="T70" y="T71"/>
                </a:cxn>
                <a:cxn ang="T160">
                  <a:pos x="T72" y="T73"/>
                </a:cxn>
                <a:cxn ang="T161">
                  <a:pos x="T74" y="T75"/>
                </a:cxn>
                <a:cxn ang="T162">
                  <a:pos x="T76" y="T77"/>
                </a:cxn>
                <a:cxn ang="T163">
                  <a:pos x="T78" y="T79"/>
                </a:cxn>
                <a:cxn ang="T164">
                  <a:pos x="T80" y="T81"/>
                </a:cxn>
                <a:cxn ang="T165">
                  <a:pos x="T82" y="T83"/>
                </a:cxn>
                <a:cxn ang="T166">
                  <a:pos x="T84" y="T85"/>
                </a:cxn>
                <a:cxn ang="T167">
                  <a:pos x="T86" y="T87"/>
                </a:cxn>
                <a:cxn ang="T168">
                  <a:pos x="T88" y="T89"/>
                </a:cxn>
                <a:cxn ang="T169">
                  <a:pos x="T90" y="T91"/>
                </a:cxn>
                <a:cxn ang="T170">
                  <a:pos x="T92" y="T93"/>
                </a:cxn>
                <a:cxn ang="T171">
                  <a:pos x="T94" y="T95"/>
                </a:cxn>
                <a:cxn ang="T172">
                  <a:pos x="T96" y="T97"/>
                </a:cxn>
                <a:cxn ang="T173">
                  <a:pos x="T98" y="T99"/>
                </a:cxn>
                <a:cxn ang="T174">
                  <a:pos x="T100" y="T101"/>
                </a:cxn>
                <a:cxn ang="T175">
                  <a:pos x="T102" y="T103"/>
                </a:cxn>
                <a:cxn ang="T176">
                  <a:pos x="T104" y="T105"/>
                </a:cxn>
                <a:cxn ang="T177">
                  <a:pos x="T106" y="T107"/>
                </a:cxn>
                <a:cxn ang="T178">
                  <a:pos x="T108" y="T109"/>
                </a:cxn>
                <a:cxn ang="T179">
                  <a:pos x="T110" y="T111"/>
                </a:cxn>
                <a:cxn ang="T180">
                  <a:pos x="T112" y="T113"/>
                </a:cxn>
                <a:cxn ang="T181">
                  <a:pos x="T114" y="T115"/>
                </a:cxn>
                <a:cxn ang="T182">
                  <a:pos x="T116" y="T117"/>
                </a:cxn>
                <a:cxn ang="T183">
                  <a:pos x="T118" y="T119"/>
                </a:cxn>
                <a:cxn ang="T184">
                  <a:pos x="T120" y="T121"/>
                </a:cxn>
                <a:cxn ang="T185">
                  <a:pos x="T122" y="T123"/>
                </a:cxn>
              </a:cxnLst>
              <a:rect l="T186" t="T187" r="T188" b="T189"/>
              <a:pathLst>
                <a:path w="1317" h="642">
                  <a:moveTo>
                    <a:pt x="482" y="569"/>
                  </a:moveTo>
                  <a:lnTo>
                    <a:pt x="470" y="624"/>
                  </a:lnTo>
                  <a:lnTo>
                    <a:pt x="430" y="613"/>
                  </a:lnTo>
                  <a:lnTo>
                    <a:pt x="401" y="528"/>
                  </a:lnTo>
                  <a:lnTo>
                    <a:pt x="370" y="513"/>
                  </a:lnTo>
                  <a:lnTo>
                    <a:pt x="355" y="542"/>
                  </a:lnTo>
                  <a:lnTo>
                    <a:pt x="342" y="542"/>
                  </a:lnTo>
                  <a:lnTo>
                    <a:pt x="330" y="513"/>
                  </a:lnTo>
                  <a:lnTo>
                    <a:pt x="330" y="502"/>
                  </a:lnTo>
                  <a:lnTo>
                    <a:pt x="315" y="469"/>
                  </a:lnTo>
                  <a:lnTo>
                    <a:pt x="198" y="490"/>
                  </a:lnTo>
                  <a:lnTo>
                    <a:pt x="127" y="442"/>
                  </a:lnTo>
                  <a:lnTo>
                    <a:pt x="71" y="442"/>
                  </a:lnTo>
                  <a:lnTo>
                    <a:pt x="71" y="430"/>
                  </a:lnTo>
                  <a:lnTo>
                    <a:pt x="55" y="413"/>
                  </a:lnTo>
                  <a:lnTo>
                    <a:pt x="55" y="402"/>
                  </a:lnTo>
                  <a:lnTo>
                    <a:pt x="11" y="390"/>
                  </a:lnTo>
                  <a:lnTo>
                    <a:pt x="27" y="369"/>
                  </a:lnTo>
                  <a:lnTo>
                    <a:pt x="11" y="342"/>
                  </a:lnTo>
                  <a:lnTo>
                    <a:pt x="11" y="317"/>
                  </a:lnTo>
                  <a:lnTo>
                    <a:pt x="0" y="302"/>
                  </a:lnTo>
                  <a:lnTo>
                    <a:pt x="11" y="286"/>
                  </a:lnTo>
                  <a:lnTo>
                    <a:pt x="0" y="271"/>
                  </a:lnTo>
                  <a:lnTo>
                    <a:pt x="11" y="258"/>
                  </a:lnTo>
                  <a:lnTo>
                    <a:pt x="11" y="246"/>
                  </a:lnTo>
                  <a:lnTo>
                    <a:pt x="27" y="202"/>
                  </a:lnTo>
                  <a:lnTo>
                    <a:pt x="38" y="171"/>
                  </a:lnTo>
                  <a:lnTo>
                    <a:pt x="111" y="87"/>
                  </a:lnTo>
                  <a:lnTo>
                    <a:pt x="127" y="31"/>
                  </a:lnTo>
                  <a:lnTo>
                    <a:pt x="142" y="20"/>
                  </a:lnTo>
                  <a:lnTo>
                    <a:pt x="171" y="31"/>
                  </a:lnTo>
                  <a:lnTo>
                    <a:pt x="155" y="46"/>
                  </a:lnTo>
                  <a:lnTo>
                    <a:pt x="171" y="46"/>
                  </a:lnTo>
                  <a:lnTo>
                    <a:pt x="182" y="20"/>
                  </a:lnTo>
                  <a:lnTo>
                    <a:pt x="182" y="0"/>
                  </a:lnTo>
                  <a:lnTo>
                    <a:pt x="752" y="0"/>
                  </a:lnTo>
                  <a:lnTo>
                    <a:pt x="774" y="0"/>
                  </a:lnTo>
                  <a:lnTo>
                    <a:pt x="785" y="20"/>
                  </a:lnTo>
                  <a:lnTo>
                    <a:pt x="873" y="31"/>
                  </a:lnTo>
                  <a:lnTo>
                    <a:pt x="856" y="31"/>
                  </a:lnTo>
                  <a:lnTo>
                    <a:pt x="800" y="75"/>
                  </a:lnTo>
                  <a:lnTo>
                    <a:pt x="825" y="60"/>
                  </a:lnTo>
                  <a:lnTo>
                    <a:pt x="825" y="75"/>
                  </a:lnTo>
                  <a:lnTo>
                    <a:pt x="900" y="46"/>
                  </a:lnTo>
                  <a:lnTo>
                    <a:pt x="873" y="75"/>
                  </a:lnTo>
                  <a:lnTo>
                    <a:pt x="900" y="60"/>
                  </a:lnTo>
                  <a:lnTo>
                    <a:pt x="900" y="75"/>
                  </a:lnTo>
                  <a:lnTo>
                    <a:pt x="956" y="75"/>
                  </a:lnTo>
                  <a:lnTo>
                    <a:pt x="944" y="75"/>
                  </a:lnTo>
                  <a:lnTo>
                    <a:pt x="956" y="75"/>
                  </a:lnTo>
                  <a:lnTo>
                    <a:pt x="956" y="87"/>
                  </a:lnTo>
                  <a:lnTo>
                    <a:pt x="900" y="87"/>
                  </a:lnTo>
                  <a:lnTo>
                    <a:pt x="856" y="131"/>
                  </a:lnTo>
                  <a:lnTo>
                    <a:pt x="885" y="119"/>
                  </a:lnTo>
                  <a:lnTo>
                    <a:pt x="841" y="158"/>
                  </a:lnTo>
                  <a:lnTo>
                    <a:pt x="825" y="187"/>
                  </a:lnTo>
                  <a:lnTo>
                    <a:pt x="825" y="202"/>
                  </a:lnTo>
                  <a:lnTo>
                    <a:pt x="841" y="202"/>
                  </a:lnTo>
                  <a:lnTo>
                    <a:pt x="856" y="187"/>
                  </a:lnTo>
                  <a:lnTo>
                    <a:pt x="885" y="146"/>
                  </a:lnTo>
                  <a:lnTo>
                    <a:pt x="900" y="119"/>
                  </a:lnTo>
                  <a:lnTo>
                    <a:pt x="944" y="98"/>
                  </a:lnTo>
                  <a:lnTo>
                    <a:pt x="956" y="98"/>
                  </a:lnTo>
                  <a:lnTo>
                    <a:pt x="956" y="131"/>
                  </a:lnTo>
                  <a:lnTo>
                    <a:pt x="944" y="146"/>
                  </a:lnTo>
                  <a:lnTo>
                    <a:pt x="956" y="146"/>
                  </a:lnTo>
                  <a:lnTo>
                    <a:pt x="956" y="158"/>
                  </a:lnTo>
                  <a:lnTo>
                    <a:pt x="929" y="202"/>
                  </a:lnTo>
                  <a:lnTo>
                    <a:pt x="956" y="202"/>
                  </a:lnTo>
                  <a:lnTo>
                    <a:pt x="1044" y="171"/>
                  </a:lnTo>
                  <a:lnTo>
                    <a:pt x="1033" y="158"/>
                  </a:lnTo>
                  <a:lnTo>
                    <a:pt x="1100" y="158"/>
                  </a:lnTo>
                  <a:lnTo>
                    <a:pt x="1117" y="131"/>
                  </a:lnTo>
                  <a:lnTo>
                    <a:pt x="1144" y="119"/>
                  </a:lnTo>
                  <a:lnTo>
                    <a:pt x="1217" y="119"/>
                  </a:lnTo>
                  <a:lnTo>
                    <a:pt x="1244" y="98"/>
                  </a:lnTo>
                  <a:lnTo>
                    <a:pt x="1284" y="46"/>
                  </a:lnTo>
                  <a:lnTo>
                    <a:pt x="1317" y="60"/>
                  </a:lnTo>
                  <a:lnTo>
                    <a:pt x="1304" y="98"/>
                  </a:lnTo>
                  <a:lnTo>
                    <a:pt x="1317" y="98"/>
                  </a:lnTo>
                  <a:lnTo>
                    <a:pt x="1304" y="131"/>
                  </a:lnTo>
                  <a:lnTo>
                    <a:pt x="1273" y="131"/>
                  </a:lnTo>
                  <a:lnTo>
                    <a:pt x="1229" y="146"/>
                  </a:lnTo>
                  <a:lnTo>
                    <a:pt x="1200" y="187"/>
                  </a:lnTo>
                  <a:lnTo>
                    <a:pt x="1200" y="202"/>
                  </a:lnTo>
                  <a:lnTo>
                    <a:pt x="1217" y="187"/>
                  </a:lnTo>
                  <a:lnTo>
                    <a:pt x="1217" y="202"/>
                  </a:lnTo>
                  <a:lnTo>
                    <a:pt x="1184" y="202"/>
                  </a:lnTo>
                  <a:lnTo>
                    <a:pt x="1184" y="219"/>
                  </a:lnTo>
                  <a:lnTo>
                    <a:pt x="1117" y="231"/>
                  </a:lnTo>
                  <a:lnTo>
                    <a:pt x="1100" y="258"/>
                  </a:lnTo>
                  <a:lnTo>
                    <a:pt x="1085" y="271"/>
                  </a:lnTo>
                  <a:lnTo>
                    <a:pt x="1073" y="258"/>
                  </a:lnTo>
                  <a:lnTo>
                    <a:pt x="1073" y="286"/>
                  </a:lnTo>
                  <a:lnTo>
                    <a:pt x="1056" y="302"/>
                  </a:lnTo>
                  <a:lnTo>
                    <a:pt x="1056" y="286"/>
                  </a:lnTo>
                  <a:lnTo>
                    <a:pt x="1044" y="286"/>
                  </a:lnTo>
                  <a:lnTo>
                    <a:pt x="1044" y="302"/>
                  </a:lnTo>
                  <a:lnTo>
                    <a:pt x="1033" y="331"/>
                  </a:lnTo>
                  <a:lnTo>
                    <a:pt x="1044" y="357"/>
                  </a:lnTo>
                  <a:lnTo>
                    <a:pt x="1033" y="369"/>
                  </a:lnTo>
                  <a:lnTo>
                    <a:pt x="900" y="442"/>
                  </a:lnTo>
                  <a:lnTo>
                    <a:pt x="873" y="490"/>
                  </a:lnTo>
                  <a:lnTo>
                    <a:pt x="873" y="601"/>
                  </a:lnTo>
                  <a:lnTo>
                    <a:pt x="873" y="624"/>
                  </a:lnTo>
                  <a:lnTo>
                    <a:pt x="856" y="642"/>
                  </a:lnTo>
                  <a:lnTo>
                    <a:pt x="841" y="642"/>
                  </a:lnTo>
                  <a:lnTo>
                    <a:pt x="825" y="601"/>
                  </a:lnTo>
                  <a:lnTo>
                    <a:pt x="825" y="542"/>
                  </a:lnTo>
                  <a:lnTo>
                    <a:pt x="814" y="513"/>
                  </a:lnTo>
                  <a:lnTo>
                    <a:pt x="774" y="528"/>
                  </a:lnTo>
                  <a:lnTo>
                    <a:pt x="774" y="513"/>
                  </a:lnTo>
                  <a:lnTo>
                    <a:pt x="752" y="502"/>
                  </a:lnTo>
                  <a:lnTo>
                    <a:pt x="714" y="502"/>
                  </a:lnTo>
                  <a:lnTo>
                    <a:pt x="685" y="513"/>
                  </a:lnTo>
                  <a:lnTo>
                    <a:pt x="674" y="528"/>
                  </a:lnTo>
                  <a:lnTo>
                    <a:pt x="685" y="542"/>
                  </a:lnTo>
                  <a:lnTo>
                    <a:pt x="653" y="542"/>
                  </a:lnTo>
                  <a:lnTo>
                    <a:pt x="630" y="542"/>
                  </a:lnTo>
                  <a:lnTo>
                    <a:pt x="630" y="513"/>
                  </a:lnTo>
                  <a:lnTo>
                    <a:pt x="614" y="528"/>
                  </a:lnTo>
                  <a:lnTo>
                    <a:pt x="570" y="528"/>
                  </a:lnTo>
                  <a:lnTo>
                    <a:pt x="553" y="528"/>
                  </a:lnTo>
                  <a:lnTo>
                    <a:pt x="482" y="569"/>
                  </a:lnTo>
                  <a:close/>
                </a:path>
              </a:pathLst>
            </a:custGeom>
            <a:solidFill>
              <a:srgbClr val="FF0000">
                <a:alpha val="70195"/>
              </a:srgbClr>
            </a:solidFill>
            <a:ln w="0">
              <a:solidFill>
                <a:schemeClr val="tx1"/>
              </a:solidFill>
              <a:round/>
              <a:headEnd/>
              <a:tailEnd/>
            </a:ln>
          </p:spPr>
          <p:txBody>
            <a:bodyPr/>
            <a:lstStyle/>
            <a:p>
              <a:endParaRPr lang="it-IT"/>
            </a:p>
          </p:txBody>
        </p:sp>
        <p:sp>
          <p:nvSpPr>
            <p:cNvPr id="9403" name="Freeform 158"/>
            <p:cNvSpPr>
              <a:spLocks/>
            </p:cNvSpPr>
            <p:nvPr/>
          </p:nvSpPr>
          <p:spPr bwMode="auto">
            <a:xfrm>
              <a:off x="1014" y="2161"/>
              <a:ext cx="87" cy="108"/>
            </a:xfrm>
            <a:custGeom>
              <a:avLst/>
              <a:gdLst>
                <a:gd name="T0" fmla="*/ 20 w 100"/>
                <a:gd name="T1" fmla="*/ 47 h 116"/>
                <a:gd name="T2" fmla="*/ 33 w 100"/>
                <a:gd name="T3" fmla="*/ 31 h 116"/>
                <a:gd name="T4" fmla="*/ 29 w 100"/>
                <a:gd name="T5" fmla="*/ 31 h 116"/>
                <a:gd name="T6" fmla="*/ 23 w 100"/>
                <a:gd name="T7" fmla="*/ 24 h 116"/>
                <a:gd name="T8" fmla="*/ 29 w 100"/>
                <a:gd name="T9" fmla="*/ 0 h 116"/>
                <a:gd name="T10" fmla="*/ 14 w 100"/>
                <a:gd name="T11" fmla="*/ 0 h 116"/>
                <a:gd name="T12" fmla="*/ 9 w 100"/>
                <a:gd name="T13" fmla="*/ 8 h 116"/>
                <a:gd name="T14" fmla="*/ 14 w 100"/>
                <a:gd name="T15" fmla="*/ 24 h 116"/>
                <a:gd name="T16" fmla="*/ 9 w 100"/>
                <a:gd name="T17" fmla="*/ 24 h 116"/>
                <a:gd name="T18" fmla="*/ 0 w 100"/>
                <a:gd name="T19" fmla="*/ 47 h 116"/>
                <a:gd name="T20" fmla="*/ 0 w 100"/>
                <a:gd name="T21" fmla="*/ 56 h 116"/>
                <a:gd name="T22" fmla="*/ 14 w 100"/>
                <a:gd name="T23" fmla="*/ 66 h 116"/>
                <a:gd name="T24" fmla="*/ 20 w 100"/>
                <a:gd name="T25" fmla="*/ 47 h 11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00"/>
                <a:gd name="T40" fmla="*/ 0 h 116"/>
                <a:gd name="T41" fmla="*/ 100 w 100"/>
                <a:gd name="T42" fmla="*/ 116 h 11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00" h="116">
                  <a:moveTo>
                    <a:pt x="60" y="83"/>
                  </a:moveTo>
                  <a:lnTo>
                    <a:pt x="100" y="54"/>
                  </a:lnTo>
                  <a:lnTo>
                    <a:pt x="87" y="54"/>
                  </a:lnTo>
                  <a:lnTo>
                    <a:pt x="71" y="43"/>
                  </a:lnTo>
                  <a:lnTo>
                    <a:pt x="87" y="0"/>
                  </a:lnTo>
                  <a:lnTo>
                    <a:pt x="42" y="0"/>
                  </a:lnTo>
                  <a:lnTo>
                    <a:pt x="27" y="16"/>
                  </a:lnTo>
                  <a:lnTo>
                    <a:pt x="42" y="43"/>
                  </a:lnTo>
                  <a:lnTo>
                    <a:pt x="27" y="43"/>
                  </a:lnTo>
                  <a:lnTo>
                    <a:pt x="0" y="83"/>
                  </a:lnTo>
                  <a:lnTo>
                    <a:pt x="0" y="98"/>
                  </a:lnTo>
                  <a:lnTo>
                    <a:pt x="42" y="116"/>
                  </a:lnTo>
                  <a:lnTo>
                    <a:pt x="60" y="83"/>
                  </a:lnTo>
                  <a:close/>
                </a:path>
              </a:pathLst>
            </a:custGeom>
            <a:solidFill>
              <a:srgbClr val="FFCC99">
                <a:alpha val="70195"/>
              </a:srgbClr>
            </a:solidFill>
            <a:ln w="0">
              <a:solidFill>
                <a:schemeClr val="tx1"/>
              </a:solidFill>
              <a:round/>
              <a:headEnd/>
              <a:tailEnd/>
            </a:ln>
          </p:spPr>
          <p:txBody>
            <a:bodyPr/>
            <a:lstStyle/>
            <a:p>
              <a:endParaRPr lang="it-IT"/>
            </a:p>
          </p:txBody>
        </p:sp>
        <p:sp>
          <p:nvSpPr>
            <p:cNvPr id="9404" name="Freeform 159"/>
            <p:cNvSpPr>
              <a:spLocks/>
            </p:cNvSpPr>
            <p:nvPr/>
          </p:nvSpPr>
          <p:spPr bwMode="auto">
            <a:xfrm>
              <a:off x="1050" y="2239"/>
              <a:ext cx="49" cy="43"/>
            </a:xfrm>
            <a:custGeom>
              <a:avLst/>
              <a:gdLst>
                <a:gd name="T0" fmla="*/ 19 w 56"/>
                <a:gd name="T1" fmla="*/ 19 h 46"/>
                <a:gd name="T2" fmla="*/ 19 w 56"/>
                <a:gd name="T3" fmla="*/ 27 h 46"/>
                <a:gd name="T4" fmla="*/ 6 w 56"/>
                <a:gd name="T5" fmla="*/ 19 h 46"/>
                <a:gd name="T6" fmla="*/ 0 w 56"/>
                <a:gd name="T7" fmla="*/ 19 h 46"/>
                <a:gd name="T8" fmla="*/ 6 w 56"/>
                <a:gd name="T9" fmla="*/ 0 h 46"/>
                <a:gd name="T10" fmla="*/ 19 w 56"/>
                <a:gd name="T11" fmla="*/ 19 h 46"/>
                <a:gd name="T12" fmla="*/ 0 60000 65536"/>
                <a:gd name="T13" fmla="*/ 0 60000 65536"/>
                <a:gd name="T14" fmla="*/ 0 60000 65536"/>
                <a:gd name="T15" fmla="*/ 0 60000 65536"/>
                <a:gd name="T16" fmla="*/ 0 60000 65536"/>
                <a:gd name="T17" fmla="*/ 0 60000 65536"/>
                <a:gd name="T18" fmla="*/ 0 w 56"/>
                <a:gd name="T19" fmla="*/ 0 h 46"/>
                <a:gd name="T20" fmla="*/ 56 w 5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56" h="46">
                  <a:moveTo>
                    <a:pt x="56" y="32"/>
                  </a:moveTo>
                  <a:lnTo>
                    <a:pt x="56" y="46"/>
                  </a:lnTo>
                  <a:lnTo>
                    <a:pt x="16" y="32"/>
                  </a:lnTo>
                  <a:lnTo>
                    <a:pt x="0" y="32"/>
                  </a:lnTo>
                  <a:lnTo>
                    <a:pt x="16" y="0"/>
                  </a:lnTo>
                  <a:lnTo>
                    <a:pt x="56" y="32"/>
                  </a:lnTo>
                  <a:close/>
                </a:path>
              </a:pathLst>
            </a:custGeom>
            <a:solidFill>
              <a:srgbClr val="FFCC99">
                <a:alpha val="70195"/>
              </a:srgbClr>
            </a:solidFill>
            <a:ln w="0">
              <a:solidFill>
                <a:schemeClr val="tx1"/>
              </a:solidFill>
              <a:round/>
              <a:headEnd/>
              <a:tailEnd/>
            </a:ln>
          </p:spPr>
          <p:txBody>
            <a:bodyPr/>
            <a:lstStyle/>
            <a:p>
              <a:endParaRPr lang="it-IT"/>
            </a:p>
          </p:txBody>
        </p:sp>
        <p:sp>
          <p:nvSpPr>
            <p:cNvPr id="9405" name="Freeform 160"/>
            <p:cNvSpPr>
              <a:spLocks/>
            </p:cNvSpPr>
            <p:nvPr/>
          </p:nvSpPr>
          <p:spPr bwMode="auto">
            <a:xfrm>
              <a:off x="1260" y="2374"/>
              <a:ext cx="52" cy="52"/>
            </a:xfrm>
            <a:custGeom>
              <a:avLst/>
              <a:gdLst>
                <a:gd name="T0" fmla="*/ 19 w 60"/>
                <a:gd name="T1" fmla="*/ 16 h 56"/>
                <a:gd name="T2" fmla="*/ 19 w 60"/>
                <a:gd name="T3" fmla="*/ 23 h 56"/>
                <a:gd name="T4" fmla="*/ 15 w 60"/>
                <a:gd name="T5" fmla="*/ 31 h 56"/>
                <a:gd name="T6" fmla="*/ 10 w 60"/>
                <a:gd name="T7" fmla="*/ 23 h 56"/>
                <a:gd name="T8" fmla="*/ 10 w 60"/>
                <a:gd name="T9" fmla="*/ 16 h 56"/>
                <a:gd name="T10" fmla="*/ 0 w 60"/>
                <a:gd name="T11" fmla="*/ 7 h 56"/>
                <a:gd name="T12" fmla="*/ 0 w 60"/>
                <a:gd name="T13" fmla="*/ 0 h 56"/>
                <a:gd name="T14" fmla="*/ 5 w 60"/>
                <a:gd name="T15" fmla="*/ 0 h 56"/>
                <a:gd name="T16" fmla="*/ 10 w 60"/>
                <a:gd name="T17" fmla="*/ 0 h 56"/>
                <a:gd name="T18" fmla="*/ 19 w 60"/>
                <a:gd name="T19" fmla="*/ 16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56"/>
                <a:gd name="T32" fmla="*/ 60 w 60"/>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56">
                  <a:moveTo>
                    <a:pt x="60" y="27"/>
                  </a:moveTo>
                  <a:lnTo>
                    <a:pt x="60" y="42"/>
                  </a:lnTo>
                  <a:lnTo>
                    <a:pt x="47" y="56"/>
                  </a:lnTo>
                  <a:lnTo>
                    <a:pt x="31" y="42"/>
                  </a:lnTo>
                  <a:lnTo>
                    <a:pt x="31" y="27"/>
                  </a:lnTo>
                  <a:lnTo>
                    <a:pt x="0" y="15"/>
                  </a:lnTo>
                  <a:lnTo>
                    <a:pt x="0" y="0"/>
                  </a:lnTo>
                  <a:lnTo>
                    <a:pt x="16" y="0"/>
                  </a:lnTo>
                  <a:lnTo>
                    <a:pt x="31" y="0"/>
                  </a:lnTo>
                  <a:lnTo>
                    <a:pt x="60" y="27"/>
                  </a:lnTo>
                  <a:close/>
                </a:path>
              </a:pathLst>
            </a:custGeom>
            <a:solidFill>
              <a:srgbClr val="FFCC99">
                <a:alpha val="70195"/>
              </a:srgbClr>
            </a:solidFill>
            <a:ln w="0">
              <a:solidFill>
                <a:schemeClr val="tx1"/>
              </a:solidFill>
              <a:round/>
              <a:headEnd/>
              <a:tailEnd/>
            </a:ln>
          </p:spPr>
          <p:txBody>
            <a:bodyPr/>
            <a:lstStyle/>
            <a:p>
              <a:endParaRPr lang="it-IT"/>
            </a:p>
          </p:txBody>
        </p:sp>
        <p:sp>
          <p:nvSpPr>
            <p:cNvPr id="9406" name="Freeform 161"/>
            <p:cNvSpPr>
              <a:spLocks/>
            </p:cNvSpPr>
            <p:nvPr/>
          </p:nvSpPr>
          <p:spPr bwMode="auto">
            <a:xfrm>
              <a:off x="1188" y="2374"/>
              <a:ext cx="72" cy="52"/>
            </a:xfrm>
            <a:custGeom>
              <a:avLst/>
              <a:gdLst>
                <a:gd name="T0" fmla="*/ 4 w 82"/>
                <a:gd name="T1" fmla="*/ 0 h 56"/>
                <a:gd name="T2" fmla="*/ 0 w 82"/>
                <a:gd name="T3" fmla="*/ 16 h 56"/>
                <a:gd name="T4" fmla="*/ 15 w 82"/>
                <a:gd name="T5" fmla="*/ 23 h 56"/>
                <a:gd name="T6" fmla="*/ 20 w 82"/>
                <a:gd name="T7" fmla="*/ 31 h 56"/>
                <a:gd name="T8" fmla="*/ 25 w 82"/>
                <a:gd name="T9" fmla="*/ 31 h 56"/>
                <a:gd name="T10" fmla="*/ 20 w 82"/>
                <a:gd name="T11" fmla="*/ 16 h 56"/>
                <a:gd name="T12" fmla="*/ 28 w 82"/>
                <a:gd name="T13" fmla="*/ 7 h 56"/>
                <a:gd name="T14" fmla="*/ 25 w 82"/>
                <a:gd name="T15" fmla="*/ 0 h 56"/>
                <a:gd name="T16" fmla="*/ 15 w 82"/>
                <a:gd name="T17" fmla="*/ 7 h 56"/>
                <a:gd name="T18" fmla="*/ 11 w 82"/>
                <a:gd name="T19" fmla="*/ 7 h 56"/>
                <a:gd name="T20" fmla="*/ 4 w 82"/>
                <a:gd name="T21" fmla="*/ 0 h 5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56"/>
                <a:gd name="T35" fmla="*/ 82 w 82"/>
                <a:gd name="T36" fmla="*/ 56 h 5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56">
                  <a:moveTo>
                    <a:pt x="11" y="0"/>
                  </a:moveTo>
                  <a:lnTo>
                    <a:pt x="0" y="27"/>
                  </a:lnTo>
                  <a:lnTo>
                    <a:pt x="42" y="42"/>
                  </a:lnTo>
                  <a:lnTo>
                    <a:pt x="57" y="56"/>
                  </a:lnTo>
                  <a:lnTo>
                    <a:pt x="69" y="56"/>
                  </a:lnTo>
                  <a:lnTo>
                    <a:pt x="57" y="27"/>
                  </a:lnTo>
                  <a:lnTo>
                    <a:pt x="82" y="15"/>
                  </a:lnTo>
                  <a:lnTo>
                    <a:pt x="69" y="0"/>
                  </a:lnTo>
                  <a:lnTo>
                    <a:pt x="42" y="15"/>
                  </a:lnTo>
                  <a:lnTo>
                    <a:pt x="31" y="15"/>
                  </a:lnTo>
                  <a:lnTo>
                    <a:pt x="11" y="0"/>
                  </a:lnTo>
                  <a:close/>
                </a:path>
              </a:pathLst>
            </a:custGeom>
            <a:solidFill>
              <a:srgbClr val="FFCC99">
                <a:alpha val="70195"/>
              </a:srgbClr>
            </a:solidFill>
            <a:ln w="0">
              <a:solidFill>
                <a:schemeClr val="tx1"/>
              </a:solidFill>
              <a:round/>
              <a:headEnd/>
              <a:tailEnd/>
            </a:ln>
          </p:spPr>
          <p:txBody>
            <a:bodyPr/>
            <a:lstStyle/>
            <a:p>
              <a:endParaRPr lang="it-IT"/>
            </a:p>
          </p:txBody>
        </p:sp>
        <p:sp>
          <p:nvSpPr>
            <p:cNvPr id="9407" name="Freeform 162"/>
            <p:cNvSpPr>
              <a:spLocks/>
            </p:cNvSpPr>
            <p:nvPr/>
          </p:nvSpPr>
          <p:spPr bwMode="auto">
            <a:xfrm>
              <a:off x="1138" y="2333"/>
              <a:ext cx="59" cy="67"/>
            </a:xfrm>
            <a:custGeom>
              <a:avLst/>
              <a:gdLst>
                <a:gd name="T0" fmla="*/ 25 w 67"/>
                <a:gd name="T1" fmla="*/ 26 h 71"/>
                <a:gd name="T2" fmla="*/ 20 w 67"/>
                <a:gd name="T3" fmla="*/ 44 h 71"/>
                <a:gd name="T4" fmla="*/ 16 w 67"/>
                <a:gd name="T5" fmla="*/ 44 h 71"/>
                <a:gd name="T6" fmla="*/ 16 w 67"/>
                <a:gd name="T7" fmla="*/ 36 h 71"/>
                <a:gd name="T8" fmla="*/ 6 w 67"/>
                <a:gd name="T9" fmla="*/ 20 h 71"/>
                <a:gd name="T10" fmla="*/ 6 w 67"/>
                <a:gd name="T11" fmla="*/ 26 h 71"/>
                <a:gd name="T12" fmla="*/ 0 w 67"/>
                <a:gd name="T13" fmla="*/ 20 h 71"/>
                <a:gd name="T14" fmla="*/ 0 w 67"/>
                <a:gd name="T15" fmla="*/ 0 h 71"/>
                <a:gd name="T16" fmla="*/ 16 w 67"/>
                <a:gd name="T17" fmla="*/ 0 h 71"/>
                <a:gd name="T18" fmla="*/ 20 w 67"/>
                <a:gd name="T19" fmla="*/ 20 h 71"/>
                <a:gd name="T20" fmla="*/ 25 w 67"/>
                <a:gd name="T21" fmla="*/ 26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7"/>
                <a:gd name="T34" fmla="*/ 0 h 71"/>
                <a:gd name="T35" fmla="*/ 67 w 67"/>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7" h="71">
                  <a:moveTo>
                    <a:pt x="67" y="42"/>
                  </a:moveTo>
                  <a:lnTo>
                    <a:pt x="54" y="71"/>
                  </a:lnTo>
                  <a:lnTo>
                    <a:pt x="43" y="71"/>
                  </a:lnTo>
                  <a:lnTo>
                    <a:pt x="43" y="57"/>
                  </a:lnTo>
                  <a:lnTo>
                    <a:pt x="16" y="30"/>
                  </a:lnTo>
                  <a:lnTo>
                    <a:pt x="16" y="42"/>
                  </a:lnTo>
                  <a:lnTo>
                    <a:pt x="0" y="30"/>
                  </a:lnTo>
                  <a:lnTo>
                    <a:pt x="0" y="0"/>
                  </a:lnTo>
                  <a:lnTo>
                    <a:pt x="43" y="0"/>
                  </a:lnTo>
                  <a:lnTo>
                    <a:pt x="54" y="30"/>
                  </a:lnTo>
                  <a:lnTo>
                    <a:pt x="67" y="42"/>
                  </a:lnTo>
                  <a:close/>
                </a:path>
              </a:pathLst>
            </a:custGeom>
            <a:solidFill>
              <a:srgbClr val="FFCC99">
                <a:alpha val="70195"/>
              </a:srgbClr>
            </a:solidFill>
            <a:ln w="0">
              <a:solidFill>
                <a:schemeClr val="tx1"/>
              </a:solidFill>
              <a:round/>
              <a:headEnd/>
              <a:tailEnd/>
            </a:ln>
          </p:spPr>
          <p:txBody>
            <a:bodyPr/>
            <a:lstStyle/>
            <a:p>
              <a:endParaRPr lang="it-IT"/>
            </a:p>
          </p:txBody>
        </p:sp>
        <p:sp>
          <p:nvSpPr>
            <p:cNvPr id="9408" name="Freeform 163"/>
            <p:cNvSpPr>
              <a:spLocks/>
            </p:cNvSpPr>
            <p:nvPr/>
          </p:nvSpPr>
          <p:spPr bwMode="auto">
            <a:xfrm>
              <a:off x="1111" y="2230"/>
              <a:ext cx="88" cy="103"/>
            </a:xfrm>
            <a:custGeom>
              <a:avLst/>
              <a:gdLst>
                <a:gd name="T0" fmla="*/ 28 w 99"/>
                <a:gd name="T1" fmla="*/ 58 h 112"/>
                <a:gd name="T2" fmla="*/ 12 w 99"/>
                <a:gd name="T3" fmla="*/ 58 h 112"/>
                <a:gd name="T4" fmla="*/ 0 w 99"/>
                <a:gd name="T5" fmla="*/ 37 h 112"/>
                <a:gd name="T6" fmla="*/ 0 w 99"/>
                <a:gd name="T7" fmla="*/ 29 h 112"/>
                <a:gd name="T8" fmla="*/ 22 w 99"/>
                <a:gd name="T9" fmla="*/ 6 h 112"/>
                <a:gd name="T10" fmla="*/ 38 w 99"/>
                <a:gd name="T11" fmla="*/ 0 h 112"/>
                <a:gd name="T12" fmla="*/ 38 w 99"/>
                <a:gd name="T13" fmla="*/ 14 h 112"/>
                <a:gd name="T14" fmla="*/ 28 w 99"/>
                <a:gd name="T15" fmla="*/ 58 h 112"/>
                <a:gd name="T16" fmla="*/ 0 60000 65536"/>
                <a:gd name="T17" fmla="*/ 0 60000 65536"/>
                <a:gd name="T18" fmla="*/ 0 60000 65536"/>
                <a:gd name="T19" fmla="*/ 0 60000 65536"/>
                <a:gd name="T20" fmla="*/ 0 60000 65536"/>
                <a:gd name="T21" fmla="*/ 0 60000 65536"/>
                <a:gd name="T22" fmla="*/ 0 60000 65536"/>
                <a:gd name="T23" fmla="*/ 0 60000 65536"/>
                <a:gd name="T24" fmla="*/ 0 w 99"/>
                <a:gd name="T25" fmla="*/ 0 h 112"/>
                <a:gd name="T26" fmla="*/ 99 w 99"/>
                <a:gd name="T27" fmla="*/ 112 h 112"/>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99" h="112">
                  <a:moveTo>
                    <a:pt x="74" y="112"/>
                  </a:moveTo>
                  <a:lnTo>
                    <a:pt x="30" y="112"/>
                  </a:lnTo>
                  <a:lnTo>
                    <a:pt x="0" y="71"/>
                  </a:lnTo>
                  <a:lnTo>
                    <a:pt x="0" y="56"/>
                  </a:lnTo>
                  <a:lnTo>
                    <a:pt x="59" y="12"/>
                  </a:lnTo>
                  <a:lnTo>
                    <a:pt x="99" y="0"/>
                  </a:lnTo>
                  <a:lnTo>
                    <a:pt x="99" y="27"/>
                  </a:lnTo>
                  <a:lnTo>
                    <a:pt x="74" y="112"/>
                  </a:lnTo>
                  <a:close/>
                </a:path>
              </a:pathLst>
            </a:custGeom>
            <a:solidFill>
              <a:srgbClr val="FFCC99">
                <a:alpha val="70195"/>
              </a:srgbClr>
            </a:solidFill>
            <a:ln w="0">
              <a:solidFill>
                <a:schemeClr val="tx1"/>
              </a:solidFill>
              <a:round/>
              <a:headEnd/>
              <a:tailEnd/>
            </a:ln>
          </p:spPr>
          <p:txBody>
            <a:bodyPr/>
            <a:lstStyle/>
            <a:p>
              <a:endParaRPr lang="it-IT"/>
            </a:p>
          </p:txBody>
        </p:sp>
        <p:sp>
          <p:nvSpPr>
            <p:cNvPr id="9409" name="Freeform 164"/>
            <p:cNvSpPr>
              <a:spLocks/>
            </p:cNvSpPr>
            <p:nvPr/>
          </p:nvSpPr>
          <p:spPr bwMode="auto">
            <a:xfrm>
              <a:off x="1066" y="2213"/>
              <a:ext cx="133" cy="67"/>
            </a:xfrm>
            <a:custGeom>
              <a:avLst/>
              <a:gdLst>
                <a:gd name="T0" fmla="*/ 14 w 151"/>
                <a:gd name="T1" fmla="*/ 0 h 71"/>
                <a:gd name="T2" fmla="*/ 0 w 151"/>
                <a:gd name="T3" fmla="*/ 18 h 71"/>
                <a:gd name="T4" fmla="*/ 14 w 151"/>
                <a:gd name="T5" fmla="*/ 37 h 71"/>
                <a:gd name="T6" fmla="*/ 19 w 151"/>
                <a:gd name="T7" fmla="*/ 44 h 71"/>
                <a:gd name="T8" fmla="*/ 41 w 151"/>
                <a:gd name="T9" fmla="*/ 18 h 71"/>
                <a:gd name="T10" fmla="*/ 55 w 151"/>
                <a:gd name="T11" fmla="*/ 8 h 71"/>
                <a:gd name="T12" fmla="*/ 41 w 151"/>
                <a:gd name="T13" fmla="*/ 0 h 71"/>
                <a:gd name="T14" fmla="*/ 14 w 151"/>
                <a:gd name="T15" fmla="*/ 0 h 71"/>
                <a:gd name="T16" fmla="*/ 0 60000 65536"/>
                <a:gd name="T17" fmla="*/ 0 60000 65536"/>
                <a:gd name="T18" fmla="*/ 0 60000 65536"/>
                <a:gd name="T19" fmla="*/ 0 60000 65536"/>
                <a:gd name="T20" fmla="*/ 0 60000 65536"/>
                <a:gd name="T21" fmla="*/ 0 60000 65536"/>
                <a:gd name="T22" fmla="*/ 0 60000 65536"/>
                <a:gd name="T23" fmla="*/ 0 60000 65536"/>
                <a:gd name="T24" fmla="*/ 0 w 151"/>
                <a:gd name="T25" fmla="*/ 0 h 71"/>
                <a:gd name="T26" fmla="*/ 151 w 151"/>
                <a:gd name="T27" fmla="*/ 71 h 71"/>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151" h="71">
                  <a:moveTo>
                    <a:pt x="38" y="0"/>
                  </a:moveTo>
                  <a:lnTo>
                    <a:pt x="0" y="27"/>
                  </a:lnTo>
                  <a:lnTo>
                    <a:pt x="38" y="58"/>
                  </a:lnTo>
                  <a:lnTo>
                    <a:pt x="52" y="71"/>
                  </a:lnTo>
                  <a:lnTo>
                    <a:pt x="111" y="27"/>
                  </a:lnTo>
                  <a:lnTo>
                    <a:pt x="151" y="15"/>
                  </a:lnTo>
                  <a:lnTo>
                    <a:pt x="111" y="0"/>
                  </a:lnTo>
                  <a:lnTo>
                    <a:pt x="38" y="0"/>
                  </a:lnTo>
                  <a:close/>
                </a:path>
              </a:pathLst>
            </a:custGeom>
            <a:solidFill>
              <a:srgbClr val="FFCC99">
                <a:alpha val="70195"/>
              </a:srgbClr>
            </a:solidFill>
            <a:ln w="0">
              <a:solidFill>
                <a:schemeClr val="tx1"/>
              </a:solidFill>
              <a:round/>
              <a:headEnd/>
              <a:tailEnd/>
            </a:ln>
          </p:spPr>
          <p:txBody>
            <a:bodyPr/>
            <a:lstStyle/>
            <a:p>
              <a:endParaRPr lang="it-IT"/>
            </a:p>
          </p:txBody>
        </p:sp>
        <p:sp>
          <p:nvSpPr>
            <p:cNvPr id="9410" name="Freeform 165"/>
            <p:cNvSpPr>
              <a:spLocks/>
            </p:cNvSpPr>
            <p:nvPr/>
          </p:nvSpPr>
          <p:spPr bwMode="auto">
            <a:xfrm>
              <a:off x="1441" y="2108"/>
              <a:ext cx="71" cy="68"/>
            </a:xfrm>
            <a:custGeom>
              <a:avLst/>
              <a:gdLst>
                <a:gd name="T0" fmla="*/ 3 w 82"/>
                <a:gd name="T1" fmla="*/ 0 h 71"/>
                <a:gd name="T2" fmla="*/ 0 w 82"/>
                <a:gd name="T3" fmla="*/ 37 h 71"/>
                <a:gd name="T4" fmla="*/ 3 w 82"/>
                <a:gd name="T5" fmla="*/ 51 h 71"/>
                <a:gd name="T6" fmla="*/ 8 w 82"/>
                <a:gd name="T7" fmla="*/ 28 h 71"/>
                <a:gd name="T8" fmla="*/ 12 w 82"/>
                <a:gd name="T9" fmla="*/ 28 h 71"/>
                <a:gd name="T10" fmla="*/ 8 w 82"/>
                <a:gd name="T11" fmla="*/ 28 h 71"/>
                <a:gd name="T12" fmla="*/ 20 w 82"/>
                <a:gd name="T13" fmla="*/ 28 h 71"/>
                <a:gd name="T14" fmla="*/ 26 w 82"/>
                <a:gd name="T15" fmla="*/ 37 h 71"/>
                <a:gd name="T16" fmla="*/ 26 w 82"/>
                <a:gd name="T17" fmla="*/ 28 h 71"/>
                <a:gd name="T18" fmla="*/ 26 w 82"/>
                <a:gd name="T19" fmla="*/ 19 h 71"/>
                <a:gd name="T20" fmla="*/ 16 w 82"/>
                <a:gd name="T21" fmla="*/ 19 h 71"/>
                <a:gd name="T22" fmla="*/ 20 w 82"/>
                <a:gd name="T23" fmla="*/ 11 h 71"/>
                <a:gd name="T24" fmla="*/ 16 w 82"/>
                <a:gd name="T25" fmla="*/ 11 h 71"/>
                <a:gd name="T26" fmla="*/ 3 w 82"/>
                <a:gd name="T27" fmla="*/ 0 h 71"/>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82"/>
                <a:gd name="T43" fmla="*/ 0 h 71"/>
                <a:gd name="T44" fmla="*/ 82 w 82"/>
                <a:gd name="T45" fmla="*/ 71 h 71"/>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82" h="71">
                  <a:moveTo>
                    <a:pt x="11" y="0"/>
                  </a:moveTo>
                  <a:lnTo>
                    <a:pt x="0" y="53"/>
                  </a:lnTo>
                  <a:lnTo>
                    <a:pt x="11" y="71"/>
                  </a:lnTo>
                  <a:lnTo>
                    <a:pt x="23" y="38"/>
                  </a:lnTo>
                  <a:lnTo>
                    <a:pt x="38" y="38"/>
                  </a:lnTo>
                  <a:lnTo>
                    <a:pt x="23" y="38"/>
                  </a:lnTo>
                  <a:lnTo>
                    <a:pt x="65" y="38"/>
                  </a:lnTo>
                  <a:lnTo>
                    <a:pt x="82" y="53"/>
                  </a:lnTo>
                  <a:lnTo>
                    <a:pt x="82" y="38"/>
                  </a:lnTo>
                  <a:lnTo>
                    <a:pt x="82" y="27"/>
                  </a:lnTo>
                  <a:lnTo>
                    <a:pt x="50" y="27"/>
                  </a:lnTo>
                  <a:lnTo>
                    <a:pt x="65" y="11"/>
                  </a:lnTo>
                  <a:lnTo>
                    <a:pt x="50" y="11"/>
                  </a:lnTo>
                  <a:lnTo>
                    <a:pt x="11" y="0"/>
                  </a:lnTo>
                  <a:close/>
                </a:path>
              </a:pathLst>
            </a:custGeom>
            <a:solidFill>
              <a:srgbClr val="FFCC99">
                <a:alpha val="70195"/>
              </a:srgbClr>
            </a:solidFill>
            <a:ln w="0">
              <a:solidFill>
                <a:schemeClr val="tx1"/>
              </a:solidFill>
              <a:round/>
              <a:headEnd/>
              <a:tailEnd/>
            </a:ln>
          </p:spPr>
          <p:txBody>
            <a:bodyPr/>
            <a:lstStyle/>
            <a:p>
              <a:endParaRPr lang="it-IT"/>
            </a:p>
          </p:txBody>
        </p:sp>
        <p:sp>
          <p:nvSpPr>
            <p:cNvPr id="9411" name="Freeform 166"/>
            <p:cNvSpPr>
              <a:spLocks/>
            </p:cNvSpPr>
            <p:nvPr/>
          </p:nvSpPr>
          <p:spPr bwMode="auto">
            <a:xfrm>
              <a:off x="1389" y="2108"/>
              <a:ext cx="62" cy="53"/>
            </a:xfrm>
            <a:custGeom>
              <a:avLst/>
              <a:gdLst>
                <a:gd name="T0" fmla="*/ 24 w 71"/>
                <a:gd name="T1" fmla="*/ 0 h 55"/>
                <a:gd name="T2" fmla="*/ 20 w 71"/>
                <a:gd name="T3" fmla="*/ 40 h 55"/>
                <a:gd name="T4" fmla="*/ 3 w 71"/>
                <a:gd name="T5" fmla="*/ 40 h 55"/>
                <a:gd name="T6" fmla="*/ 0 w 71"/>
                <a:gd name="T7" fmla="*/ 30 h 55"/>
                <a:gd name="T8" fmla="*/ 3 w 71"/>
                <a:gd name="T9" fmla="*/ 30 h 55"/>
                <a:gd name="T10" fmla="*/ 9 w 71"/>
                <a:gd name="T11" fmla="*/ 30 h 55"/>
                <a:gd name="T12" fmla="*/ 20 w 71"/>
                <a:gd name="T13" fmla="*/ 30 h 55"/>
                <a:gd name="T14" fmla="*/ 13 w 71"/>
                <a:gd name="T15" fmla="*/ 11 h 55"/>
                <a:gd name="T16" fmla="*/ 9 w 71"/>
                <a:gd name="T17" fmla="*/ 11 h 55"/>
                <a:gd name="T18" fmla="*/ 13 w 71"/>
                <a:gd name="T19" fmla="*/ 0 h 55"/>
                <a:gd name="T20" fmla="*/ 24 w 71"/>
                <a:gd name="T21" fmla="*/ 0 h 5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71"/>
                <a:gd name="T34" fmla="*/ 0 h 55"/>
                <a:gd name="T35" fmla="*/ 71 w 71"/>
                <a:gd name="T36" fmla="*/ 55 h 5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71" h="55">
                  <a:moveTo>
                    <a:pt x="71" y="0"/>
                  </a:moveTo>
                  <a:lnTo>
                    <a:pt x="58" y="55"/>
                  </a:lnTo>
                  <a:lnTo>
                    <a:pt x="12" y="55"/>
                  </a:lnTo>
                  <a:lnTo>
                    <a:pt x="0" y="38"/>
                  </a:lnTo>
                  <a:lnTo>
                    <a:pt x="12" y="38"/>
                  </a:lnTo>
                  <a:lnTo>
                    <a:pt x="27" y="38"/>
                  </a:lnTo>
                  <a:lnTo>
                    <a:pt x="58" y="38"/>
                  </a:lnTo>
                  <a:lnTo>
                    <a:pt x="39" y="11"/>
                  </a:lnTo>
                  <a:lnTo>
                    <a:pt x="27" y="11"/>
                  </a:lnTo>
                  <a:lnTo>
                    <a:pt x="39" y="0"/>
                  </a:lnTo>
                  <a:lnTo>
                    <a:pt x="71" y="0"/>
                  </a:lnTo>
                  <a:close/>
                </a:path>
              </a:pathLst>
            </a:custGeom>
            <a:solidFill>
              <a:srgbClr val="FFCC99">
                <a:alpha val="70195"/>
              </a:srgbClr>
            </a:solidFill>
            <a:ln w="0">
              <a:solidFill>
                <a:schemeClr val="tx1"/>
              </a:solidFill>
              <a:round/>
              <a:headEnd/>
              <a:tailEnd/>
            </a:ln>
          </p:spPr>
          <p:txBody>
            <a:bodyPr/>
            <a:lstStyle/>
            <a:p>
              <a:endParaRPr lang="it-IT"/>
            </a:p>
          </p:txBody>
        </p:sp>
        <p:sp>
          <p:nvSpPr>
            <p:cNvPr id="9412" name="Freeform 167"/>
            <p:cNvSpPr>
              <a:spLocks/>
            </p:cNvSpPr>
            <p:nvPr/>
          </p:nvSpPr>
          <p:spPr bwMode="auto">
            <a:xfrm>
              <a:off x="1775" y="3370"/>
              <a:ext cx="98" cy="119"/>
            </a:xfrm>
            <a:custGeom>
              <a:avLst/>
              <a:gdLst>
                <a:gd name="T0" fmla="*/ 0 w 111"/>
                <a:gd name="T1" fmla="*/ 62 h 126"/>
                <a:gd name="T2" fmla="*/ 22 w 111"/>
                <a:gd name="T3" fmla="*/ 79 h 126"/>
                <a:gd name="T4" fmla="*/ 36 w 111"/>
                <a:gd name="T5" fmla="*/ 69 h 126"/>
                <a:gd name="T6" fmla="*/ 41 w 111"/>
                <a:gd name="T7" fmla="*/ 62 h 126"/>
                <a:gd name="T8" fmla="*/ 41 w 111"/>
                <a:gd name="T9" fmla="*/ 45 h 126"/>
                <a:gd name="T10" fmla="*/ 36 w 111"/>
                <a:gd name="T11" fmla="*/ 26 h 126"/>
                <a:gd name="T12" fmla="*/ 14 w 111"/>
                <a:gd name="T13" fmla="*/ 9 h 126"/>
                <a:gd name="T14" fmla="*/ 14 w 111"/>
                <a:gd name="T15" fmla="*/ 20 h 126"/>
                <a:gd name="T16" fmla="*/ 4 w 111"/>
                <a:gd name="T17" fmla="*/ 0 h 126"/>
                <a:gd name="T18" fmla="*/ 0 w 111"/>
                <a:gd name="T19" fmla="*/ 0 h 126"/>
                <a:gd name="T20" fmla="*/ 0 w 111"/>
                <a:gd name="T21" fmla="*/ 62 h 126"/>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11"/>
                <a:gd name="T34" fmla="*/ 0 h 126"/>
                <a:gd name="T35" fmla="*/ 111 w 111"/>
                <a:gd name="T36" fmla="*/ 126 h 12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11" h="126">
                  <a:moveTo>
                    <a:pt x="0" y="98"/>
                  </a:moveTo>
                  <a:lnTo>
                    <a:pt x="59" y="126"/>
                  </a:lnTo>
                  <a:lnTo>
                    <a:pt x="98" y="109"/>
                  </a:lnTo>
                  <a:lnTo>
                    <a:pt x="111" y="98"/>
                  </a:lnTo>
                  <a:lnTo>
                    <a:pt x="111" y="71"/>
                  </a:lnTo>
                  <a:lnTo>
                    <a:pt x="98" y="42"/>
                  </a:lnTo>
                  <a:lnTo>
                    <a:pt x="38" y="11"/>
                  </a:lnTo>
                  <a:lnTo>
                    <a:pt x="38" y="30"/>
                  </a:lnTo>
                  <a:lnTo>
                    <a:pt x="11" y="0"/>
                  </a:lnTo>
                  <a:lnTo>
                    <a:pt x="0" y="0"/>
                  </a:lnTo>
                  <a:lnTo>
                    <a:pt x="0" y="98"/>
                  </a:lnTo>
                  <a:close/>
                </a:path>
              </a:pathLst>
            </a:custGeom>
            <a:solidFill>
              <a:srgbClr val="FFCC99">
                <a:alpha val="70195"/>
              </a:srgbClr>
            </a:solidFill>
            <a:ln w="0">
              <a:solidFill>
                <a:schemeClr val="tx1"/>
              </a:solidFill>
              <a:round/>
              <a:headEnd/>
              <a:tailEnd/>
            </a:ln>
          </p:spPr>
          <p:txBody>
            <a:bodyPr/>
            <a:lstStyle/>
            <a:p>
              <a:endParaRPr lang="it-IT"/>
            </a:p>
          </p:txBody>
        </p:sp>
        <p:sp>
          <p:nvSpPr>
            <p:cNvPr id="9413" name="Freeform 168"/>
            <p:cNvSpPr>
              <a:spLocks/>
            </p:cNvSpPr>
            <p:nvPr/>
          </p:nvSpPr>
          <p:spPr bwMode="auto">
            <a:xfrm>
              <a:off x="1389" y="2478"/>
              <a:ext cx="796" cy="985"/>
            </a:xfrm>
            <a:custGeom>
              <a:avLst/>
              <a:gdLst>
                <a:gd name="T0" fmla="*/ 176 w 914"/>
                <a:gd name="T1" fmla="*/ 27 h 1054"/>
                <a:gd name="T2" fmla="*/ 184 w 914"/>
                <a:gd name="T3" fmla="*/ 57 h 1054"/>
                <a:gd name="T4" fmla="*/ 176 w 914"/>
                <a:gd name="T5" fmla="*/ 85 h 1054"/>
                <a:gd name="T6" fmla="*/ 179 w 914"/>
                <a:gd name="T7" fmla="*/ 108 h 1054"/>
                <a:gd name="T8" fmla="*/ 192 w 914"/>
                <a:gd name="T9" fmla="*/ 85 h 1054"/>
                <a:gd name="T10" fmla="*/ 192 w 914"/>
                <a:gd name="T11" fmla="*/ 108 h 1054"/>
                <a:gd name="T12" fmla="*/ 203 w 914"/>
                <a:gd name="T13" fmla="*/ 93 h 1054"/>
                <a:gd name="T14" fmla="*/ 222 w 914"/>
                <a:gd name="T15" fmla="*/ 108 h 1054"/>
                <a:gd name="T16" fmla="*/ 227 w 914"/>
                <a:gd name="T17" fmla="*/ 115 h 1054"/>
                <a:gd name="T18" fmla="*/ 238 w 914"/>
                <a:gd name="T19" fmla="*/ 115 h 1054"/>
                <a:gd name="T20" fmla="*/ 266 w 914"/>
                <a:gd name="T21" fmla="*/ 125 h 1054"/>
                <a:gd name="T22" fmla="*/ 299 w 914"/>
                <a:gd name="T23" fmla="*/ 167 h 1054"/>
                <a:gd name="T24" fmla="*/ 302 w 914"/>
                <a:gd name="T25" fmla="*/ 208 h 1054"/>
                <a:gd name="T26" fmla="*/ 274 w 914"/>
                <a:gd name="T27" fmla="*/ 290 h 1054"/>
                <a:gd name="T28" fmla="*/ 274 w 914"/>
                <a:gd name="T29" fmla="*/ 365 h 1054"/>
                <a:gd name="T30" fmla="*/ 266 w 914"/>
                <a:gd name="T31" fmla="*/ 416 h 1054"/>
                <a:gd name="T32" fmla="*/ 256 w 914"/>
                <a:gd name="T33" fmla="*/ 431 h 1054"/>
                <a:gd name="T34" fmla="*/ 238 w 914"/>
                <a:gd name="T35" fmla="*/ 440 h 1054"/>
                <a:gd name="T36" fmla="*/ 232 w 914"/>
                <a:gd name="T37" fmla="*/ 449 h 1054"/>
                <a:gd name="T38" fmla="*/ 227 w 914"/>
                <a:gd name="T39" fmla="*/ 455 h 1054"/>
                <a:gd name="T40" fmla="*/ 208 w 914"/>
                <a:gd name="T41" fmla="*/ 490 h 1054"/>
                <a:gd name="T42" fmla="*/ 203 w 914"/>
                <a:gd name="T43" fmla="*/ 545 h 1054"/>
                <a:gd name="T44" fmla="*/ 189 w 914"/>
                <a:gd name="T45" fmla="*/ 591 h 1054"/>
                <a:gd name="T46" fmla="*/ 184 w 914"/>
                <a:gd name="T47" fmla="*/ 596 h 1054"/>
                <a:gd name="T48" fmla="*/ 160 w 914"/>
                <a:gd name="T49" fmla="*/ 563 h 1054"/>
                <a:gd name="T50" fmla="*/ 150 w 914"/>
                <a:gd name="T51" fmla="*/ 554 h 1054"/>
                <a:gd name="T52" fmla="*/ 166 w 914"/>
                <a:gd name="T53" fmla="*/ 515 h 1054"/>
                <a:gd name="T54" fmla="*/ 166 w 914"/>
                <a:gd name="T55" fmla="*/ 480 h 1054"/>
                <a:gd name="T56" fmla="*/ 160 w 914"/>
                <a:gd name="T57" fmla="*/ 455 h 1054"/>
                <a:gd name="T58" fmla="*/ 150 w 914"/>
                <a:gd name="T59" fmla="*/ 431 h 1054"/>
                <a:gd name="T60" fmla="*/ 132 w 914"/>
                <a:gd name="T61" fmla="*/ 421 h 1054"/>
                <a:gd name="T62" fmla="*/ 132 w 914"/>
                <a:gd name="T63" fmla="*/ 365 h 1054"/>
                <a:gd name="T64" fmla="*/ 123 w 914"/>
                <a:gd name="T65" fmla="*/ 339 h 1054"/>
                <a:gd name="T66" fmla="*/ 110 w 914"/>
                <a:gd name="T67" fmla="*/ 325 h 1054"/>
                <a:gd name="T68" fmla="*/ 103 w 914"/>
                <a:gd name="T69" fmla="*/ 300 h 1054"/>
                <a:gd name="T70" fmla="*/ 65 w 914"/>
                <a:gd name="T71" fmla="*/ 257 h 1054"/>
                <a:gd name="T72" fmla="*/ 51 w 914"/>
                <a:gd name="T73" fmla="*/ 232 h 1054"/>
                <a:gd name="T74" fmla="*/ 32 w 914"/>
                <a:gd name="T75" fmla="*/ 250 h 1054"/>
                <a:gd name="T76" fmla="*/ 24 w 914"/>
                <a:gd name="T77" fmla="*/ 232 h 1054"/>
                <a:gd name="T78" fmla="*/ 3 w 914"/>
                <a:gd name="T79" fmla="*/ 224 h 1054"/>
                <a:gd name="T80" fmla="*/ 3 w 914"/>
                <a:gd name="T81" fmla="*/ 173 h 1054"/>
                <a:gd name="T82" fmla="*/ 28 w 914"/>
                <a:gd name="T83" fmla="*/ 150 h 1054"/>
                <a:gd name="T84" fmla="*/ 24 w 914"/>
                <a:gd name="T85" fmla="*/ 74 h 1054"/>
                <a:gd name="T86" fmla="*/ 28 w 914"/>
                <a:gd name="T87" fmla="*/ 66 h 1054"/>
                <a:gd name="T88" fmla="*/ 47 w 914"/>
                <a:gd name="T89" fmla="*/ 50 h 1054"/>
                <a:gd name="T90" fmla="*/ 51 w 914"/>
                <a:gd name="T91" fmla="*/ 66 h 1054"/>
                <a:gd name="T92" fmla="*/ 75 w 914"/>
                <a:gd name="T93" fmla="*/ 50 h 1054"/>
                <a:gd name="T94" fmla="*/ 69 w 914"/>
                <a:gd name="T95" fmla="*/ 27 h 1054"/>
                <a:gd name="T96" fmla="*/ 79 w 914"/>
                <a:gd name="T97" fmla="*/ 27 h 1054"/>
                <a:gd name="T98" fmla="*/ 99 w 914"/>
                <a:gd name="T99" fmla="*/ 0 h 1054"/>
                <a:gd name="T100" fmla="*/ 110 w 914"/>
                <a:gd name="T101" fmla="*/ 16 h 1054"/>
                <a:gd name="T102" fmla="*/ 110 w 914"/>
                <a:gd name="T103" fmla="*/ 57 h 1054"/>
                <a:gd name="T104" fmla="*/ 126 w 914"/>
                <a:gd name="T105" fmla="*/ 50 h 1054"/>
                <a:gd name="T106" fmla="*/ 137 w 914"/>
                <a:gd name="T107" fmla="*/ 50 h 1054"/>
                <a:gd name="T108" fmla="*/ 150 w 914"/>
                <a:gd name="T109" fmla="*/ 50 h 1054"/>
                <a:gd name="T110" fmla="*/ 172 w 914"/>
                <a:gd name="T111" fmla="*/ 16 h 1054"/>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914"/>
                <a:gd name="T169" fmla="*/ 0 h 1054"/>
                <a:gd name="T170" fmla="*/ 914 w 914"/>
                <a:gd name="T171" fmla="*/ 1054 h 1054"/>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914" h="1054">
                  <a:moveTo>
                    <a:pt x="515" y="27"/>
                  </a:moveTo>
                  <a:lnTo>
                    <a:pt x="530" y="46"/>
                  </a:lnTo>
                  <a:lnTo>
                    <a:pt x="542" y="87"/>
                  </a:lnTo>
                  <a:lnTo>
                    <a:pt x="553" y="98"/>
                  </a:lnTo>
                  <a:lnTo>
                    <a:pt x="553" y="115"/>
                  </a:lnTo>
                  <a:lnTo>
                    <a:pt x="530" y="146"/>
                  </a:lnTo>
                  <a:lnTo>
                    <a:pt x="530" y="171"/>
                  </a:lnTo>
                  <a:lnTo>
                    <a:pt x="542" y="186"/>
                  </a:lnTo>
                  <a:lnTo>
                    <a:pt x="542" y="160"/>
                  </a:lnTo>
                  <a:lnTo>
                    <a:pt x="582" y="146"/>
                  </a:lnTo>
                  <a:lnTo>
                    <a:pt x="601" y="146"/>
                  </a:lnTo>
                  <a:lnTo>
                    <a:pt x="582" y="186"/>
                  </a:lnTo>
                  <a:lnTo>
                    <a:pt x="601" y="160"/>
                  </a:lnTo>
                  <a:lnTo>
                    <a:pt x="615" y="160"/>
                  </a:lnTo>
                  <a:lnTo>
                    <a:pt x="657" y="171"/>
                  </a:lnTo>
                  <a:lnTo>
                    <a:pt x="670" y="186"/>
                  </a:lnTo>
                  <a:lnTo>
                    <a:pt x="686" y="186"/>
                  </a:lnTo>
                  <a:lnTo>
                    <a:pt x="686" y="198"/>
                  </a:lnTo>
                  <a:lnTo>
                    <a:pt x="686" y="215"/>
                  </a:lnTo>
                  <a:lnTo>
                    <a:pt x="715" y="198"/>
                  </a:lnTo>
                  <a:lnTo>
                    <a:pt x="757" y="227"/>
                  </a:lnTo>
                  <a:lnTo>
                    <a:pt x="801" y="215"/>
                  </a:lnTo>
                  <a:lnTo>
                    <a:pt x="874" y="271"/>
                  </a:lnTo>
                  <a:lnTo>
                    <a:pt x="901" y="286"/>
                  </a:lnTo>
                  <a:lnTo>
                    <a:pt x="914" y="331"/>
                  </a:lnTo>
                  <a:lnTo>
                    <a:pt x="914" y="359"/>
                  </a:lnTo>
                  <a:lnTo>
                    <a:pt x="901" y="398"/>
                  </a:lnTo>
                  <a:lnTo>
                    <a:pt x="830" y="498"/>
                  </a:lnTo>
                  <a:lnTo>
                    <a:pt x="830" y="615"/>
                  </a:lnTo>
                  <a:lnTo>
                    <a:pt x="830" y="626"/>
                  </a:lnTo>
                  <a:lnTo>
                    <a:pt x="830" y="670"/>
                  </a:lnTo>
                  <a:lnTo>
                    <a:pt x="801" y="715"/>
                  </a:lnTo>
                  <a:lnTo>
                    <a:pt x="801" y="726"/>
                  </a:lnTo>
                  <a:lnTo>
                    <a:pt x="774" y="741"/>
                  </a:lnTo>
                  <a:lnTo>
                    <a:pt x="774" y="755"/>
                  </a:lnTo>
                  <a:lnTo>
                    <a:pt x="715" y="755"/>
                  </a:lnTo>
                  <a:lnTo>
                    <a:pt x="715" y="770"/>
                  </a:lnTo>
                  <a:lnTo>
                    <a:pt x="701" y="770"/>
                  </a:lnTo>
                  <a:lnTo>
                    <a:pt x="701" y="782"/>
                  </a:lnTo>
                  <a:lnTo>
                    <a:pt x="686" y="782"/>
                  </a:lnTo>
                  <a:lnTo>
                    <a:pt x="670" y="797"/>
                  </a:lnTo>
                  <a:lnTo>
                    <a:pt x="630" y="841"/>
                  </a:lnTo>
                  <a:lnTo>
                    <a:pt x="642" y="914"/>
                  </a:lnTo>
                  <a:lnTo>
                    <a:pt x="615" y="937"/>
                  </a:lnTo>
                  <a:lnTo>
                    <a:pt x="601" y="985"/>
                  </a:lnTo>
                  <a:lnTo>
                    <a:pt x="571" y="1014"/>
                  </a:lnTo>
                  <a:lnTo>
                    <a:pt x="553" y="1054"/>
                  </a:lnTo>
                  <a:lnTo>
                    <a:pt x="553" y="1026"/>
                  </a:lnTo>
                  <a:lnTo>
                    <a:pt x="542" y="997"/>
                  </a:lnTo>
                  <a:lnTo>
                    <a:pt x="482" y="966"/>
                  </a:lnTo>
                  <a:lnTo>
                    <a:pt x="482" y="985"/>
                  </a:lnTo>
                  <a:lnTo>
                    <a:pt x="453" y="955"/>
                  </a:lnTo>
                  <a:lnTo>
                    <a:pt x="442" y="955"/>
                  </a:lnTo>
                  <a:lnTo>
                    <a:pt x="501" y="885"/>
                  </a:lnTo>
                  <a:lnTo>
                    <a:pt x="515" y="866"/>
                  </a:lnTo>
                  <a:lnTo>
                    <a:pt x="501" y="826"/>
                  </a:lnTo>
                  <a:lnTo>
                    <a:pt x="482" y="826"/>
                  </a:lnTo>
                  <a:lnTo>
                    <a:pt x="482" y="782"/>
                  </a:lnTo>
                  <a:lnTo>
                    <a:pt x="453" y="782"/>
                  </a:lnTo>
                  <a:lnTo>
                    <a:pt x="453" y="741"/>
                  </a:lnTo>
                  <a:lnTo>
                    <a:pt x="442" y="741"/>
                  </a:lnTo>
                  <a:lnTo>
                    <a:pt x="398" y="726"/>
                  </a:lnTo>
                  <a:lnTo>
                    <a:pt x="382" y="682"/>
                  </a:lnTo>
                  <a:lnTo>
                    <a:pt x="398" y="626"/>
                  </a:lnTo>
                  <a:lnTo>
                    <a:pt x="371" y="597"/>
                  </a:lnTo>
                  <a:lnTo>
                    <a:pt x="371" y="582"/>
                  </a:lnTo>
                  <a:lnTo>
                    <a:pt x="331" y="571"/>
                  </a:lnTo>
                  <a:lnTo>
                    <a:pt x="331" y="559"/>
                  </a:lnTo>
                  <a:lnTo>
                    <a:pt x="331" y="542"/>
                  </a:lnTo>
                  <a:lnTo>
                    <a:pt x="311" y="515"/>
                  </a:lnTo>
                  <a:lnTo>
                    <a:pt x="211" y="471"/>
                  </a:lnTo>
                  <a:lnTo>
                    <a:pt x="198" y="442"/>
                  </a:lnTo>
                  <a:lnTo>
                    <a:pt x="198" y="398"/>
                  </a:lnTo>
                  <a:lnTo>
                    <a:pt x="156" y="398"/>
                  </a:lnTo>
                  <a:lnTo>
                    <a:pt x="127" y="442"/>
                  </a:lnTo>
                  <a:lnTo>
                    <a:pt x="98" y="430"/>
                  </a:lnTo>
                  <a:lnTo>
                    <a:pt x="71" y="430"/>
                  </a:lnTo>
                  <a:lnTo>
                    <a:pt x="71" y="398"/>
                  </a:lnTo>
                  <a:lnTo>
                    <a:pt x="39" y="411"/>
                  </a:lnTo>
                  <a:lnTo>
                    <a:pt x="12" y="386"/>
                  </a:lnTo>
                  <a:lnTo>
                    <a:pt x="0" y="342"/>
                  </a:lnTo>
                  <a:lnTo>
                    <a:pt x="12" y="298"/>
                  </a:lnTo>
                  <a:lnTo>
                    <a:pt x="27" y="271"/>
                  </a:lnTo>
                  <a:lnTo>
                    <a:pt x="83" y="259"/>
                  </a:lnTo>
                  <a:lnTo>
                    <a:pt x="83" y="171"/>
                  </a:lnTo>
                  <a:lnTo>
                    <a:pt x="71" y="127"/>
                  </a:lnTo>
                  <a:lnTo>
                    <a:pt x="98" y="127"/>
                  </a:lnTo>
                  <a:lnTo>
                    <a:pt x="83" y="115"/>
                  </a:lnTo>
                  <a:lnTo>
                    <a:pt x="83" y="98"/>
                  </a:lnTo>
                  <a:lnTo>
                    <a:pt x="142" y="87"/>
                  </a:lnTo>
                  <a:lnTo>
                    <a:pt x="156" y="98"/>
                  </a:lnTo>
                  <a:lnTo>
                    <a:pt x="156" y="115"/>
                  </a:lnTo>
                  <a:lnTo>
                    <a:pt x="183" y="115"/>
                  </a:lnTo>
                  <a:lnTo>
                    <a:pt x="227" y="87"/>
                  </a:lnTo>
                  <a:lnTo>
                    <a:pt x="211" y="71"/>
                  </a:lnTo>
                  <a:lnTo>
                    <a:pt x="211" y="46"/>
                  </a:lnTo>
                  <a:lnTo>
                    <a:pt x="198" y="27"/>
                  </a:lnTo>
                  <a:lnTo>
                    <a:pt x="242" y="46"/>
                  </a:lnTo>
                  <a:lnTo>
                    <a:pt x="298" y="16"/>
                  </a:lnTo>
                  <a:lnTo>
                    <a:pt x="298" y="0"/>
                  </a:lnTo>
                  <a:lnTo>
                    <a:pt x="311" y="0"/>
                  </a:lnTo>
                  <a:lnTo>
                    <a:pt x="331" y="27"/>
                  </a:lnTo>
                  <a:lnTo>
                    <a:pt x="311" y="71"/>
                  </a:lnTo>
                  <a:lnTo>
                    <a:pt x="331" y="98"/>
                  </a:lnTo>
                  <a:lnTo>
                    <a:pt x="342" y="98"/>
                  </a:lnTo>
                  <a:lnTo>
                    <a:pt x="382" y="87"/>
                  </a:lnTo>
                  <a:lnTo>
                    <a:pt x="398" y="87"/>
                  </a:lnTo>
                  <a:lnTo>
                    <a:pt x="415" y="87"/>
                  </a:lnTo>
                  <a:lnTo>
                    <a:pt x="415" y="71"/>
                  </a:lnTo>
                  <a:lnTo>
                    <a:pt x="453" y="87"/>
                  </a:lnTo>
                  <a:lnTo>
                    <a:pt x="482" y="87"/>
                  </a:lnTo>
                  <a:lnTo>
                    <a:pt x="515" y="27"/>
                  </a:lnTo>
                  <a:close/>
                </a:path>
              </a:pathLst>
            </a:custGeom>
            <a:solidFill>
              <a:srgbClr val="FFCC99">
                <a:alpha val="70195"/>
              </a:srgbClr>
            </a:solidFill>
            <a:ln w="0">
              <a:solidFill>
                <a:schemeClr val="tx1"/>
              </a:solidFill>
              <a:round/>
              <a:headEnd/>
              <a:tailEnd/>
            </a:ln>
          </p:spPr>
          <p:txBody>
            <a:bodyPr/>
            <a:lstStyle/>
            <a:p>
              <a:endParaRPr lang="it-IT"/>
            </a:p>
          </p:txBody>
        </p:sp>
        <p:sp>
          <p:nvSpPr>
            <p:cNvPr id="9414" name="Freeform 169"/>
            <p:cNvSpPr>
              <a:spLocks/>
            </p:cNvSpPr>
            <p:nvPr/>
          </p:nvSpPr>
          <p:spPr bwMode="auto">
            <a:xfrm>
              <a:off x="1723" y="3930"/>
              <a:ext cx="87" cy="62"/>
            </a:xfrm>
            <a:custGeom>
              <a:avLst/>
              <a:gdLst>
                <a:gd name="T0" fmla="*/ 0 w 100"/>
                <a:gd name="T1" fmla="*/ 0 h 67"/>
                <a:gd name="T2" fmla="*/ 15 w 100"/>
                <a:gd name="T3" fmla="*/ 36 h 67"/>
                <a:gd name="T4" fmla="*/ 20 w 100"/>
                <a:gd name="T5" fmla="*/ 36 h 67"/>
                <a:gd name="T6" fmla="*/ 33 w 100"/>
                <a:gd name="T7" fmla="*/ 29 h 67"/>
                <a:gd name="T8" fmla="*/ 10 w 100"/>
                <a:gd name="T9" fmla="*/ 15 h 67"/>
                <a:gd name="T10" fmla="*/ 0 w 100"/>
                <a:gd name="T11" fmla="*/ 0 h 67"/>
                <a:gd name="T12" fmla="*/ 0 60000 65536"/>
                <a:gd name="T13" fmla="*/ 0 60000 65536"/>
                <a:gd name="T14" fmla="*/ 0 60000 65536"/>
                <a:gd name="T15" fmla="*/ 0 60000 65536"/>
                <a:gd name="T16" fmla="*/ 0 60000 65536"/>
                <a:gd name="T17" fmla="*/ 0 60000 65536"/>
                <a:gd name="T18" fmla="*/ 0 w 100"/>
                <a:gd name="T19" fmla="*/ 0 h 67"/>
                <a:gd name="T20" fmla="*/ 100 w 100"/>
                <a:gd name="T21" fmla="*/ 67 h 67"/>
              </a:gdLst>
              <a:ahLst/>
              <a:cxnLst>
                <a:cxn ang="T12">
                  <a:pos x="T0" y="T1"/>
                </a:cxn>
                <a:cxn ang="T13">
                  <a:pos x="T2" y="T3"/>
                </a:cxn>
                <a:cxn ang="T14">
                  <a:pos x="T4" y="T5"/>
                </a:cxn>
                <a:cxn ang="T15">
                  <a:pos x="T6" y="T7"/>
                </a:cxn>
                <a:cxn ang="T16">
                  <a:pos x="T8" y="T9"/>
                </a:cxn>
                <a:cxn ang="T17">
                  <a:pos x="T10" y="T11"/>
                </a:cxn>
              </a:cxnLst>
              <a:rect l="T18" t="T19" r="T20" b="T21"/>
              <a:pathLst>
                <a:path w="100" h="67">
                  <a:moveTo>
                    <a:pt x="0" y="0"/>
                  </a:moveTo>
                  <a:lnTo>
                    <a:pt x="46" y="67"/>
                  </a:lnTo>
                  <a:lnTo>
                    <a:pt x="60" y="67"/>
                  </a:lnTo>
                  <a:lnTo>
                    <a:pt x="100" y="53"/>
                  </a:lnTo>
                  <a:lnTo>
                    <a:pt x="31" y="27"/>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415" name="Freeform 170"/>
            <p:cNvSpPr>
              <a:spLocks/>
            </p:cNvSpPr>
            <p:nvPr/>
          </p:nvSpPr>
          <p:spPr bwMode="auto">
            <a:xfrm>
              <a:off x="1650" y="3930"/>
              <a:ext cx="113" cy="62"/>
            </a:xfrm>
            <a:custGeom>
              <a:avLst/>
              <a:gdLst>
                <a:gd name="T0" fmla="*/ 27 w 130"/>
                <a:gd name="T1" fmla="*/ 0 h 67"/>
                <a:gd name="T2" fmla="*/ 43 w 130"/>
                <a:gd name="T3" fmla="*/ 36 h 67"/>
                <a:gd name="T4" fmla="*/ 32 w 130"/>
                <a:gd name="T5" fmla="*/ 36 h 67"/>
                <a:gd name="T6" fmla="*/ 32 w 130"/>
                <a:gd name="T7" fmla="*/ 29 h 67"/>
                <a:gd name="T8" fmla="*/ 23 w 130"/>
                <a:gd name="T9" fmla="*/ 29 h 67"/>
                <a:gd name="T10" fmla="*/ 10 w 130"/>
                <a:gd name="T11" fmla="*/ 20 h 67"/>
                <a:gd name="T12" fmla="*/ 3 w 130"/>
                <a:gd name="T13" fmla="*/ 20 h 67"/>
                <a:gd name="T14" fmla="*/ 0 w 130"/>
                <a:gd name="T15" fmla="*/ 15 h 67"/>
                <a:gd name="T16" fmla="*/ 0 w 130"/>
                <a:gd name="T17" fmla="*/ 6 h 67"/>
                <a:gd name="T18" fmla="*/ 23 w 130"/>
                <a:gd name="T19" fmla="*/ 20 h 67"/>
                <a:gd name="T20" fmla="*/ 23 w 130"/>
                <a:gd name="T21" fmla="*/ 15 h 67"/>
                <a:gd name="T22" fmla="*/ 27 w 130"/>
                <a:gd name="T23" fmla="*/ 6 h 67"/>
                <a:gd name="T24" fmla="*/ 23 w 130"/>
                <a:gd name="T25" fmla="*/ 6 h 67"/>
                <a:gd name="T26" fmla="*/ 17 w 130"/>
                <a:gd name="T27" fmla="*/ 0 h 67"/>
                <a:gd name="T28" fmla="*/ 27 w 130"/>
                <a:gd name="T29" fmla="*/ 0 h 67"/>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30"/>
                <a:gd name="T46" fmla="*/ 0 h 67"/>
                <a:gd name="T47" fmla="*/ 130 w 130"/>
                <a:gd name="T48" fmla="*/ 67 h 67"/>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30" h="67">
                  <a:moveTo>
                    <a:pt x="82" y="0"/>
                  </a:moveTo>
                  <a:lnTo>
                    <a:pt x="130" y="67"/>
                  </a:lnTo>
                  <a:lnTo>
                    <a:pt x="98" y="67"/>
                  </a:lnTo>
                  <a:lnTo>
                    <a:pt x="98" y="53"/>
                  </a:lnTo>
                  <a:lnTo>
                    <a:pt x="71" y="53"/>
                  </a:lnTo>
                  <a:lnTo>
                    <a:pt x="31" y="38"/>
                  </a:lnTo>
                  <a:lnTo>
                    <a:pt x="11" y="38"/>
                  </a:lnTo>
                  <a:lnTo>
                    <a:pt x="0" y="27"/>
                  </a:lnTo>
                  <a:lnTo>
                    <a:pt x="0" y="11"/>
                  </a:lnTo>
                  <a:lnTo>
                    <a:pt x="71" y="38"/>
                  </a:lnTo>
                  <a:lnTo>
                    <a:pt x="71" y="27"/>
                  </a:lnTo>
                  <a:lnTo>
                    <a:pt x="82" y="11"/>
                  </a:lnTo>
                  <a:lnTo>
                    <a:pt x="71" y="11"/>
                  </a:lnTo>
                  <a:lnTo>
                    <a:pt x="54" y="0"/>
                  </a:lnTo>
                  <a:lnTo>
                    <a:pt x="82" y="0"/>
                  </a:lnTo>
                  <a:close/>
                </a:path>
              </a:pathLst>
            </a:custGeom>
            <a:solidFill>
              <a:srgbClr val="FFCC99">
                <a:alpha val="70195"/>
              </a:srgbClr>
            </a:solidFill>
            <a:ln w="0">
              <a:solidFill>
                <a:schemeClr val="tx1"/>
              </a:solidFill>
              <a:round/>
              <a:headEnd/>
              <a:tailEnd/>
            </a:ln>
          </p:spPr>
          <p:txBody>
            <a:bodyPr/>
            <a:lstStyle/>
            <a:p>
              <a:endParaRPr lang="it-IT"/>
            </a:p>
          </p:txBody>
        </p:sp>
        <p:sp>
          <p:nvSpPr>
            <p:cNvPr id="9416" name="Freeform 171"/>
            <p:cNvSpPr>
              <a:spLocks/>
            </p:cNvSpPr>
            <p:nvPr/>
          </p:nvSpPr>
          <p:spPr bwMode="auto">
            <a:xfrm>
              <a:off x="1225" y="2617"/>
              <a:ext cx="273" cy="446"/>
            </a:xfrm>
            <a:custGeom>
              <a:avLst/>
              <a:gdLst>
                <a:gd name="T0" fmla="*/ 5 w 315"/>
                <a:gd name="T1" fmla="*/ 46 h 478"/>
                <a:gd name="T2" fmla="*/ 5 w 315"/>
                <a:gd name="T3" fmla="*/ 64 h 478"/>
                <a:gd name="T4" fmla="*/ 12 w 315"/>
                <a:gd name="T5" fmla="*/ 71 h 478"/>
                <a:gd name="T6" fmla="*/ 23 w 315"/>
                <a:gd name="T7" fmla="*/ 46 h 478"/>
                <a:gd name="T8" fmla="*/ 36 w 315"/>
                <a:gd name="T9" fmla="*/ 39 h 478"/>
                <a:gd name="T10" fmla="*/ 41 w 315"/>
                <a:gd name="T11" fmla="*/ 21 h 478"/>
                <a:gd name="T12" fmla="*/ 46 w 315"/>
                <a:gd name="T13" fmla="*/ 14 h 478"/>
                <a:gd name="T14" fmla="*/ 41 w 315"/>
                <a:gd name="T15" fmla="*/ 0 h 478"/>
                <a:gd name="T16" fmla="*/ 46 w 315"/>
                <a:gd name="T17" fmla="*/ 0 h 478"/>
                <a:gd name="T18" fmla="*/ 54 w 315"/>
                <a:gd name="T19" fmla="*/ 14 h 478"/>
                <a:gd name="T20" fmla="*/ 59 w 315"/>
                <a:gd name="T21" fmla="*/ 39 h 478"/>
                <a:gd name="T22" fmla="*/ 78 w 315"/>
                <a:gd name="T23" fmla="*/ 29 h 478"/>
                <a:gd name="T24" fmla="*/ 81 w 315"/>
                <a:gd name="T25" fmla="*/ 39 h 478"/>
                <a:gd name="T26" fmla="*/ 81 w 315"/>
                <a:gd name="T27" fmla="*/ 55 h 478"/>
                <a:gd name="T28" fmla="*/ 87 w 315"/>
                <a:gd name="T29" fmla="*/ 64 h 478"/>
                <a:gd name="T30" fmla="*/ 68 w 315"/>
                <a:gd name="T31" fmla="*/ 71 h 478"/>
                <a:gd name="T32" fmla="*/ 63 w 315"/>
                <a:gd name="T33" fmla="*/ 86 h 478"/>
                <a:gd name="T34" fmla="*/ 59 w 315"/>
                <a:gd name="T35" fmla="*/ 111 h 478"/>
                <a:gd name="T36" fmla="*/ 63 w 315"/>
                <a:gd name="T37" fmla="*/ 136 h 478"/>
                <a:gd name="T38" fmla="*/ 72 w 315"/>
                <a:gd name="T39" fmla="*/ 151 h 478"/>
                <a:gd name="T40" fmla="*/ 81 w 315"/>
                <a:gd name="T41" fmla="*/ 142 h 478"/>
                <a:gd name="T42" fmla="*/ 81 w 315"/>
                <a:gd name="T43" fmla="*/ 162 h 478"/>
                <a:gd name="T44" fmla="*/ 91 w 315"/>
                <a:gd name="T45" fmla="*/ 162 h 478"/>
                <a:gd name="T46" fmla="*/ 95 w 315"/>
                <a:gd name="T47" fmla="*/ 186 h 478"/>
                <a:gd name="T48" fmla="*/ 95 w 315"/>
                <a:gd name="T49" fmla="*/ 242 h 478"/>
                <a:gd name="T50" fmla="*/ 100 w 315"/>
                <a:gd name="T51" fmla="*/ 249 h 478"/>
                <a:gd name="T52" fmla="*/ 95 w 315"/>
                <a:gd name="T53" fmla="*/ 267 h 478"/>
                <a:gd name="T54" fmla="*/ 87 w 315"/>
                <a:gd name="T55" fmla="*/ 274 h 478"/>
                <a:gd name="T56" fmla="*/ 46 w 315"/>
                <a:gd name="T57" fmla="*/ 227 h 478"/>
                <a:gd name="T58" fmla="*/ 17 w 315"/>
                <a:gd name="T59" fmla="*/ 128 h 478"/>
                <a:gd name="T60" fmla="*/ 9 w 315"/>
                <a:gd name="T61" fmla="*/ 105 h 478"/>
                <a:gd name="T62" fmla="*/ 0 w 315"/>
                <a:gd name="T63" fmla="*/ 86 h 478"/>
                <a:gd name="T64" fmla="*/ 5 w 315"/>
                <a:gd name="T65" fmla="*/ 86 h 478"/>
                <a:gd name="T66" fmla="*/ 0 w 315"/>
                <a:gd name="T67" fmla="*/ 64 h 478"/>
                <a:gd name="T68" fmla="*/ 5 w 315"/>
                <a:gd name="T69" fmla="*/ 46 h 478"/>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315"/>
                <a:gd name="T106" fmla="*/ 0 h 478"/>
                <a:gd name="T107" fmla="*/ 315 w 315"/>
                <a:gd name="T108" fmla="*/ 478 h 478"/>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315" h="478">
                  <a:moveTo>
                    <a:pt x="15" y="79"/>
                  </a:moveTo>
                  <a:lnTo>
                    <a:pt x="15" y="111"/>
                  </a:lnTo>
                  <a:lnTo>
                    <a:pt x="39" y="123"/>
                  </a:lnTo>
                  <a:lnTo>
                    <a:pt x="71" y="79"/>
                  </a:lnTo>
                  <a:lnTo>
                    <a:pt x="115" y="67"/>
                  </a:lnTo>
                  <a:lnTo>
                    <a:pt x="127" y="38"/>
                  </a:lnTo>
                  <a:lnTo>
                    <a:pt x="142" y="23"/>
                  </a:lnTo>
                  <a:lnTo>
                    <a:pt x="127" y="0"/>
                  </a:lnTo>
                  <a:lnTo>
                    <a:pt x="142" y="0"/>
                  </a:lnTo>
                  <a:lnTo>
                    <a:pt x="171" y="23"/>
                  </a:lnTo>
                  <a:lnTo>
                    <a:pt x="186" y="67"/>
                  </a:lnTo>
                  <a:lnTo>
                    <a:pt x="246" y="50"/>
                  </a:lnTo>
                  <a:lnTo>
                    <a:pt x="257" y="67"/>
                  </a:lnTo>
                  <a:lnTo>
                    <a:pt x="257" y="94"/>
                  </a:lnTo>
                  <a:lnTo>
                    <a:pt x="271" y="111"/>
                  </a:lnTo>
                  <a:lnTo>
                    <a:pt x="215" y="123"/>
                  </a:lnTo>
                  <a:lnTo>
                    <a:pt x="198" y="150"/>
                  </a:lnTo>
                  <a:lnTo>
                    <a:pt x="186" y="194"/>
                  </a:lnTo>
                  <a:lnTo>
                    <a:pt x="198" y="238"/>
                  </a:lnTo>
                  <a:lnTo>
                    <a:pt x="227" y="261"/>
                  </a:lnTo>
                  <a:lnTo>
                    <a:pt x="257" y="250"/>
                  </a:lnTo>
                  <a:lnTo>
                    <a:pt x="257" y="282"/>
                  </a:lnTo>
                  <a:lnTo>
                    <a:pt x="286" y="282"/>
                  </a:lnTo>
                  <a:lnTo>
                    <a:pt x="298" y="323"/>
                  </a:lnTo>
                  <a:lnTo>
                    <a:pt x="298" y="421"/>
                  </a:lnTo>
                  <a:lnTo>
                    <a:pt x="315" y="434"/>
                  </a:lnTo>
                  <a:lnTo>
                    <a:pt x="298" y="465"/>
                  </a:lnTo>
                  <a:lnTo>
                    <a:pt x="271" y="478"/>
                  </a:lnTo>
                  <a:lnTo>
                    <a:pt x="142" y="394"/>
                  </a:lnTo>
                  <a:lnTo>
                    <a:pt x="56" y="223"/>
                  </a:lnTo>
                  <a:lnTo>
                    <a:pt x="27" y="183"/>
                  </a:lnTo>
                  <a:lnTo>
                    <a:pt x="0" y="150"/>
                  </a:lnTo>
                  <a:lnTo>
                    <a:pt x="15" y="150"/>
                  </a:lnTo>
                  <a:lnTo>
                    <a:pt x="0" y="111"/>
                  </a:lnTo>
                  <a:lnTo>
                    <a:pt x="15" y="79"/>
                  </a:lnTo>
                  <a:close/>
                </a:path>
              </a:pathLst>
            </a:custGeom>
            <a:solidFill>
              <a:srgbClr val="FFCC99">
                <a:alpha val="70195"/>
              </a:srgbClr>
            </a:solidFill>
            <a:ln w="0">
              <a:solidFill>
                <a:schemeClr val="tx1"/>
              </a:solidFill>
              <a:round/>
              <a:headEnd/>
              <a:tailEnd/>
            </a:ln>
          </p:spPr>
          <p:txBody>
            <a:bodyPr/>
            <a:lstStyle/>
            <a:p>
              <a:endParaRPr lang="it-IT"/>
            </a:p>
          </p:txBody>
        </p:sp>
        <p:sp>
          <p:nvSpPr>
            <p:cNvPr id="9417" name="Freeform 172"/>
            <p:cNvSpPr>
              <a:spLocks/>
            </p:cNvSpPr>
            <p:nvPr/>
          </p:nvSpPr>
          <p:spPr bwMode="auto">
            <a:xfrm>
              <a:off x="1225" y="2572"/>
              <a:ext cx="123" cy="159"/>
            </a:xfrm>
            <a:custGeom>
              <a:avLst/>
              <a:gdLst>
                <a:gd name="T0" fmla="*/ 5 w 142"/>
                <a:gd name="T1" fmla="*/ 71 h 171"/>
                <a:gd name="T2" fmla="*/ 9 w 142"/>
                <a:gd name="T3" fmla="*/ 71 h 171"/>
                <a:gd name="T4" fmla="*/ 0 w 142"/>
                <a:gd name="T5" fmla="*/ 55 h 171"/>
                <a:gd name="T6" fmla="*/ 0 w 142"/>
                <a:gd name="T7" fmla="*/ 40 h 171"/>
                <a:gd name="T8" fmla="*/ 5 w 142"/>
                <a:gd name="T9" fmla="*/ 33 h 171"/>
                <a:gd name="T10" fmla="*/ 5 w 142"/>
                <a:gd name="T11" fmla="*/ 26 h 171"/>
                <a:gd name="T12" fmla="*/ 9 w 142"/>
                <a:gd name="T13" fmla="*/ 26 h 171"/>
                <a:gd name="T14" fmla="*/ 9 w 142"/>
                <a:gd name="T15" fmla="*/ 16 h 171"/>
                <a:gd name="T16" fmla="*/ 17 w 142"/>
                <a:gd name="T17" fmla="*/ 0 h 171"/>
                <a:gd name="T18" fmla="*/ 27 w 142"/>
                <a:gd name="T19" fmla="*/ 26 h 171"/>
                <a:gd name="T20" fmla="*/ 40 w 142"/>
                <a:gd name="T21" fmla="*/ 16 h 171"/>
                <a:gd name="T22" fmla="*/ 46 w 142"/>
                <a:gd name="T23" fmla="*/ 26 h 171"/>
                <a:gd name="T24" fmla="*/ 40 w 142"/>
                <a:gd name="T25" fmla="*/ 26 h 171"/>
                <a:gd name="T26" fmla="*/ 46 w 142"/>
                <a:gd name="T27" fmla="*/ 40 h 171"/>
                <a:gd name="T28" fmla="*/ 40 w 142"/>
                <a:gd name="T29" fmla="*/ 48 h 171"/>
                <a:gd name="T30" fmla="*/ 36 w 142"/>
                <a:gd name="T31" fmla="*/ 64 h 171"/>
                <a:gd name="T32" fmla="*/ 23 w 142"/>
                <a:gd name="T33" fmla="*/ 71 h 171"/>
                <a:gd name="T34" fmla="*/ 12 w 142"/>
                <a:gd name="T35" fmla="*/ 96 h 171"/>
                <a:gd name="T36" fmla="*/ 5 w 142"/>
                <a:gd name="T37" fmla="*/ 88 h 171"/>
                <a:gd name="T38" fmla="*/ 5 w 142"/>
                <a:gd name="T39" fmla="*/ 71 h 171"/>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142"/>
                <a:gd name="T61" fmla="*/ 0 h 171"/>
                <a:gd name="T62" fmla="*/ 142 w 142"/>
                <a:gd name="T63" fmla="*/ 171 h 171"/>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142" h="171">
                  <a:moveTo>
                    <a:pt x="15" y="127"/>
                  </a:moveTo>
                  <a:lnTo>
                    <a:pt x="27" y="127"/>
                  </a:lnTo>
                  <a:lnTo>
                    <a:pt x="0" y="98"/>
                  </a:lnTo>
                  <a:lnTo>
                    <a:pt x="0" y="71"/>
                  </a:lnTo>
                  <a:lnTo>
                    <a:pt x="15" y="60"/>
                  </a:lnTo>
                  <a:lnTo>
                    <a:pt x="15" y="46"/>
                  </a:lnTo>
                  <a:lnTo>
                    <a:pt x="27" y="46"/>
                  </a:lnTo>
                  <a:lnTo>
                    <a:pt x="27" y="27"/>
                  </a:lnTo>
                  <a:lnTo>
                    <a:pt x="54" y="0"/>
                  </a:lnTo>
                  <a:lnTo>
                    <a:pt x="87" y="46"/>
                  </a:lnTo>
                  <a:lnTo>
                    <a:pt x="125" y="27"/>
                  </a:lnTo>
                  <a:lnTo>
                    <a:pt x="142" y="46"/>
                  </a:lnTo>
                  <a:lnTo>
                    <a:pt x="125" y="46"/>
                  </a:lnTo>
                  <a:lnTo>
                    <a:pt x="142" y="71"/>
                  </a:lnTo>
                  <a:lnTo>
                    <a:pt x="125" y="86"/>
                  </a:lnTo>
                  <a:lnTo>
                    <a:pt x="113" y="115"/>
                  </a:lnTo>
                  <a:lnTo>
                    <a:pt x="71" y="127"/>
                  </a:lnTo>
                  <a:lnTo>
                    <a:pt x="39" y="171"/>
                  </a:lnTo>
                  <a:lnTo>
                    <a:pt x="15" y="158"/>
                  </a:lnTo>
                  <a:lnTo>
                    <a:pt x="15" y="127"/>
                  </a:lnTo>
                  <a:close/>
                </a:path>
              </a:pathLst>
            </a:custGeom>
            <a:solidFill>
              <a:srgbClr val="FFCC99">
                <a:alpha val="70195"/>
              </a:srgbClr>
            </a:solidFill>
            <a:ln w="0">
              <a:solidFill>
                <a:schemeClr val="tx1"/>
              </a:solidFill>
              <a:round/>
              <a:headEnd/>
              <a:tailEnd/>
            </a:ln>
          </p:spPr>
          <p:txBody>
            <a:bodyPr/>
            <a:lstStyle/>
            <a:p>
              <a:endParaRPr lang="it-IT"/>
            </a:p>
          </p:txBody>
        </p:sp>
        <p:sp>
          <p:nvSpPr>
            <p:cNvPr id="9418" name="Freeform 173"/>
            <p:cNvSpPr>
              <a:spLocks/>
            </p:cNvSpPr>
            <p:nvPr/>
          </p:nvSpPr>
          <p:spPr bwMode="auto">
            <a:xfrm>
              <a:off x="1275" y="2295"/>
              <a:ext cx="249" cy="426"/>
            </a:xfrm>
            <a:custGeom>
              <a:avLst/>
              <a:gdLst>
                <a:gd name="T0" fmla="*/ 0 w 286"/>
                <a:gd name="T1" fmla="*/ 173 h 455"/>
                <a:gd name="T2" fmla="*/ 10 w 286"/>
                <a:gd name="T3" fmla="*/ 201 h 455"/>
                <a:gd name="T4" fmla="*/ 24 w 286"/>
                <a:gd name="T5" fmla="*/ 190 h 455"/>
                <a:gd name="T6" fmla="*/ 29 w 286"/>
                <a:gd name="T7" fmla="*/ 201 h 455"/>
                <a:gd name="T8" fmla="*/ 38 w 286"/>
                <a:gd name="T9" fmla="*/ 216 h 455"/>
                <a:gd name="T10" fmla="*/ 43 w 286"/>
                <a:gd name="T11" fmla="*/ 242 h 455"/>
                <a:gd name="T12" fmla="*/ 63 w 286"/>
                <a:gd name="T13" fmla="*/ 232 h 455"/>
                <a:gd name="T14" fmla="*/ 66 w 286"/>
                <a:gd name="T15" fmla="*/ 242 h 455"/>
                <a:gd name="T16" fmla="*/ 66 w 286"/>
                <a:gd name="T17" fmla="*/ 259 h 455"/>
                <a:gd name="T18" fmla="*/ 70 w 286"/>
                <a:gd name="T19" fmla="*/ 269 h 455"/>
                <a:gd name="T20" fmla="*/ 70 w 286"/>
                <a:gd name="T21" fmla="*/ 216 h 455"/>
                <a:gd name="T22" fmla="*/ 66 w 286"/>
                <a:gd name="T23" fmla="*/ 190 h 455"/>
                <a:gd name="T24" fmla="*/ 75 w 286"/>
                <a:gd name="T25" fmla="*/ 190 h 455"/>
                <a:gd name="T26" fmla="*/ 70 w 286"/>
                <a:gd name="T27" fmla="*/ 184 h 455"/>
                <a:gd name="T28" fmla="*/ 70 w 286"/>
                <a:gd name="T29" fmla="*/ 173 h 455"/>
                <a:gd name="T30" fmla="*/ 90 w 286"/>
                <a:gd name="T31" fmla="*/ 167 h 455"/>
                <a:gd name="T32" fmla="*/ 95 w 286"/>
                <a:gd name="T33" fmla="*/ 173 h 455"/>
                <a:gd name="T34" fmla="*/ 85 w 286"/>
                <a:gd name="T35" fmla="*/ 152 h 455"/>
                <a:gd name="T36" fmla="*/ 90 w 286"/>
                <a:gd name="T37" fmla="*/ 152 h 455"/>
                <a:gd name="T38" fmla="*/ 85 w 286"/>
                <a:gd name="T39" fmla="*/ 125 h 455"/>
                <a:gd name="T40" fmla="*/ 90 w 286"/>
                <a:gd name="T41" fmla="*/ 101 h 455"/>
                <a:gd name="T42" fmla="*/ 75 w 286"/>
                <a:gd name="T43" fmla="*/ 101 h 455"/>
                <a:gd name="T44" fmla="*/ 70 w 286"/>
                <a:gd name="T45" fmla="*/ 92 h 455"/>
                <a:gd name="T46" fmla="*/ 56 w 286"/>
                <a:gd name="T47" fmla="*/ 82 h 455"/>
                <a:gd name="T48" fmla="*/ 52 w 286"/>
                <a:gd name="T49" fmla="*/ 82 h 455"/>
                <a:gd name="T50" fmla="*/ 52 w 286"/>
                <a:gd name="T51" fmla="*/ 75 h 455"/>
                <a:gd name="T52" fmla="*/ 47 w 286"/>
                <a:gd name="T53" fmla="*/ 49 h 455"/>
                <a:gd name="T54" fmla="*/ 52 w 286"/>
                <a:gd name="T55" fmla="*/ 23 h 455"/>
                <a:gd name="T56" fmla="*/ 56 w 286"/>
                <a:gd name="T57" fmla="*/ 17 h 455"/>
                <a:gd name="T58" fmla="*/ 63 w 286"/>
                <a:gd name="T59" fmla="*/ 7 h 455"/>
                <a:gd name="T60" fmla="*/ 63 w 286"/>
                <a:gd name="T61" fmla="*/ 0 h 455"/>
                <a:gd name="T62" fmla="*/ 43 w 286"/>
                <a:gd name="T63" fmla="*/ 23 h 455"/>
                <a:gd name="T64" fmla="*/ 38 w 286"/>
                <a:gd name="T65" fmla="*/ 23 h 455"/>
                <a:gd name="T66" fmla="*/ 29 w 286"/>
                <a:gd name="T67" fmla="*/ 23 h 455"/>
                <a:gd name="T68" fmla="*/ 29 w 286"/>
                <a:gd name="T69" fmla="*/ 49 h 455"/>
                <a:gd name="T70" fmla="*/ 19 w 286"/>
                <a:gd name="T71" fmla="*/ 66 h 455"/>
                <a:gd name="T72" fmla="*/ 19 w 286"/>
                <a:gd name="T73" fmla="*/ 75 h 455"/>
                <a:gd name="T74" fmla="*/ 14 w 286"/>
                <a:gd name="T75" fmla="*/ 66 h 455"/>
                <a:gd name="T76" fmla="*/ 14 w 286"/>
                <a:gd name="T77" fmla="*/ 75 h 455"/>
                <a:gd name="T78" fmla="*/ 10 w 286"/>
                <a:gd name="T79" fmla="*/ 82 h 455"/>
                <a:gd name="T80" fmla="*/ 10 w 286"/>
                <a:gd name="T81" fmla="*/ 92 h 455"/>
                <a:gd name="T82" fmla="*/ 10 w 286"/>
                <a:gd name="T83" fmla="*/ 132 h 455"/>
                <a:gd name="T84" fmla="*/ 14 w 286"/>
                <a:gd name="T85" fmla="*/ 143 h 455"/>
                <a:gd name="T86" fmla="*/ 10 w 286"/>
                <a:gd name="T87" fmla="*/ 158 h 455"/>
                <a:gd name="T88" fmla="*/ 5 w 286"/>
                <a:gd name="T89" fmla="*/ 158 h 455"/>
                <a:gd name="T90" fmla="*/ 0 w 286"/>
                <a:gd name="T91" fmla="*/ 173 h 455"/>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w 286"/>
                <a:gd name="T139" fmla="*/ 0 h 455"/>
                <a:gd name="T140" fmla="*/ 286 w 286"/>
                <a:gd name="T141" fmla="*/ 455 h 455"/>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T138" t="T139" r="T140" b="T141"/>
              <a:pathLst>
                <a:path w="286" h="455">
                  <a:moveTo>
                    <a:pt x="0" y="294"/>
                  </a:moveTo>
                  <a:lnTo>
                    <a:pt x="30" y="342"/>
                  </a:lnTo>
                  <a:lnTo>
                    <a:pt x="71" y="323"/>
                  </a:lnTo>
                  <a:lnTo>
                    <a:pt x="86" y="342"/>
                  </a:lnTo>
                  <a:lnTo>
                    <a:pt x="115" y="367"/>
                  </a:lnTo>
                  <a:lnTo>
                    <a:pt x="130" y="411"/>
                  </a:lnTo>
                  <a:lnTo>
                    <a:pt x="190" y="394"/>
                  </a:lnTo>
                  <a:lnTo>
                    <a:pt x="201" y="411"/>
                  </a:lnTo>
                  <a:lnTo>
                    <a:pt x="201" y="438"/>
                  </a:lnTo>
                  <a:lnTo>
                    <a:pt x="213" y="455"/>
                  </a:lnTo>
                  <a:lnTo>
                    <a:pt x="213" y="367"/>
                  </a:lnTo>
                  <a:lnTo>
                    <a:pt x="201" y="323"/>
                  </a:lnTo>
                  <a:lnTo>
                    <a:pt x="230" y="323"/>
                  </a:lnTo>
                  <a:lnTo>
                    <a:pt x="213" y="311"/>
                  </a:lnTo>
                  <a:lnTo>
                    <a:pt x="213" y="294"/>
                  </a:lnTo>
                  <a:lnTo>
                    <a:pt x="272" y="283"/>
                  </a:lnTo>
                  <a:lnTo>
                    <a:pt x="286" y="294"/>
                  </a:lnTo>
                  <a:lnTo>
                    <a:pt x="257" y="256"/>
                  </a:lnTo>
                  <a:lnTo>
                    <a:pt x="272" y="256"/>
                  </a:lnTo>
                  <a:lnTo>
                    <a:pt x="257" y="212"/>
                  </a:lnTo>
                  <a:lnTo>
                    <a:pt x="272" y="171"/>
                  </a:lnTo>
                  <a:lnTo>
                    <a:pt x="230" y="171"/>
                  </a:lnTo>
                  <a:lnTo>
                    <a:pt x="213" y="156"/>
                  </a:lnTo>
                  <a:lnTo>
                    <a:pt x="169" y="139"/>
                  </a:lnTo>
                  <a:lnTo>
                    <a:pt x="157" y="139"/>
                  </a:lnTo>
                  <a:lnTo>
                    <a:pt x="157" y="127"/>
                  </a:lnTo>
                  <a:lnTo>
                    <a:pt x="142" y="83"/>
                  </a:lnTo>
                  <a:lnTo>
                    <a:pt x="157" y="39"/>
                  </a:lnTo>
                  <a:lnTo>
                    <a:pt x="169" y="27"/>
                  </a:lnTo>
                  <a:lnTo>
                    <a:pt x="190" y="12"/>
                  </a:lnTo>
                  <a:lnTo>
                    <a:pt x="190" y="0"/>
                  </a:lnTo>
                  <a:lnTo>
                    <a:pt x="130" y="39"/>
                  </a:lnTo>
                  <a:lnTo>
                    <a:pt x="115" y="39"/>
                  </a:lnTo>
                  <a:lnTo>
                    <a:pt x="86" y="39"/>
                  </a:lnTo>
                  <a:lnTo>
                    <a:pt x="86" y="83"/>
                  </a:lnTo>
                  <a:lnTo>
                    <a:pt x="59" y="112"/>
                  </a:lnTo>
                  <a:lnTo>
                    <a:pt x="59" y="127"/>
                  </a:lnTo>
                  <a:lnTo>
                    <a:pt x="42" y="112"/>
                  </a:lnTo>
                  <a:lnTo>
                    <a:pt x="42" y="127"/>
                  </a:lnTo>
                  <a:lnTo>
                    <a:pt x="30" y="139"/>
                  </a:lnTo>
                  <a:lnTo>
                    <a:pt x="30" y="156"/>
                  </a:lnTo>
                  <a:lnTo>
                    <a:pt x="30" y="223"/>
                  </a:lnTo>
                  <a:lnTo>
                    <a:pt x="42" y="242"/>
                  </a:lnTo>
                  <a:lnTo>
                    <a:pt x="30" y="267"/>
                  </a:lnTo>
                  <a:lnTo>
                    <a:pt x="15" y="267"/>
                  </a:lnTo>
                  <a:lnTo>
                    <a:pt x="0" y="294"/>
                  </a:lnTo>
                  <a:close/>
                </a:path>
              </a:pathLst>
            </a:custGeom>
            <a:solidFill>
              <a:srgbClr val="FFCC99">
                <a:alpha val="70195"/>
              </a:srgbClr>
            </a:solidFill>
            <a:ln w="0">
              <a:solidFill>
                <a:schemeClr val="tx1"/>
              </a:solidFill>
              <a:round/>
              <a:headEnd/>
              <a:tailEnd/>
            </a:ln>
          </p:spPr>
          <p:txBody>
            <a:bodyPr/>
            <a:lstStyle/>
            <a:p>
              <a:endParaRPr lang="it-IT"/>
            </a:p>
          </p:txBody>
        </p:sp>
        <p:sp>
          <p:nvSpPr>
            <p:cNvPr id="9419" name="Freeform 174"/>
            <p:cNvSpPr>
              <a:spLocks/>
            </p:cNvSpPr>
            <p:nvPr/>
          </p:nvSpPr>
          <p:spPr bwMode="auto">
            <a:xfrm>
              <a:off x="1399" y="2306"/>
              <a:ext cx="277" cy="281"/>
            </a:xfrm>
            <a:custGeom>
              <a:avLst/>
              <a:gdLst>
                <a:gd name="T0" fmla="*/ 102 w 319"/>
                <a:gd name="T1" fmla="*/ 61 h 299"/>
                <a:gd name="T2" fmla="*/ 96 w 319"/>
                <a:gd name="T3" fmla="*/ 61 h 299"/>
                <a:gd name="T4" fmla="*/ 92 w 319"/>
                <a:gd name="T5" fmla="*/ 61 h 299"/>
                <a:gd name="T6" fmla="*/ 92 w 319"/>
                <a:gd name="T7" fmla="*/ 43 h 299"/>
                <a:gd name="T8" fmla="*/ 83 w 319"/>
                <a:gd name="T9" fmla="*/ 36 h 299"/>
                <a:gd name="T10" fmla="*/ 77 w 319"/>
                <a:gd name="T11" fmla="*/ 25 h 299"/>
                <a:gd name="T12" fmla="*/ 83 w 319"/>
                <a:gd name="T13" fmla="*/ 25 h 299"/>
                <a:gd name="T14" fmla="*/ 69 w 319"/>
                <a:gd name="T15" fmla="*/ 25 h 299"/>
                <a:gd name="T16" fmla="*/ 60 w 319"/>
                <a:gd name="T17" fmla="*/ 36 h 299"/>
                <a:gd name="T18" fmla="*/ 51 w 319"/>
                <a:gd name="T19" fmla="*/ 25 h 299"/>
                <a:gd name="T20" fmla="*/ 37 w 319"/>
                <a:gd name="T21" fmla="*/ 25 h 299"/>
                <a:gd name="T22" fmla="*/ 37 w 319"/>
                <a:gd name="T23" fmla="*/ 17 h 299"/>
                <a:gd name="T24" fmla="*/ 28 w 319"/>
                <a:gd name="T25" fmla="*/ 8 h 299"/>
                <a:gd name="T26" fmla="*/ 23 w 319"/>
                <a:gd name="T27" fmla="*/ 0 h 299"/>
                <a:gd name="T28" fmla="*/ 23 w 319"/>
                <a:gd name="T29" fmla="*/ 8 h 299"/>
                <a:gd name="T30" fmla="*/ 15 w 319"/>
                <a:gd name="T31" fmla="*/ 17 h 299"/>
                <a:gd name="T32" fmla="*/ 15 w 319"/>
                <a:gd name="T33" fmla="*/ 43 h 299"/>
                <a:gd name="T34" fmla="*/ 9 w 319"/>
                <a:gd name="T35" fmla="*/ 52 h 299"/>
                <a:gd name="T36" fmla="*/ 9 w 319"/>
                <a:gd name="T37" fmla="*/ 36 h 299"/>
                <a:gd name="T38" fmla="*/ 15 w 319"/>
                <a:gd name="T39" fmla="*/ 25 h 299"/>
                <a:gd name="T40" fmla="*/ 9 w 319"/>
                <a:gd name="T41" fmla="*/ 8 h 299"/>
                <a:gd name="T42" fmla="*/ 5 w 319"/>
                <a:gd name="T43" fmla="*/ 17 h 299"/>
                <a:gd name="T44" fmla="*/ 0 w 319"/>
                <a:gd name="T45" fmla="*/ 43 h 299"/>
                <a:gd name="T46" fmla="*/ 5 w 319"/>
                <a:gd name="T47" fmla="*/ 70 h 299"/>
                <a:gd name="T48" fmla="*/ 5 w 319"/>
                <a:gd name="T49" fmla="*/ 77 h 299"/>
                <a:gd name="T50" fmla="*/ 9 w 319"/>
                <a:gd name="T51" fmla="*/ 77 h 299"/>
                <a:gd name="T52" fmla="*/ 23 w 319"/>
                <a:gd name="T53" fmla="*/ 86 h 299"/>
                <a:gd name="T54" fmla="*/ 28 w 319"/>
                <a:gd name="T55" fmla="*/ 97 h 299"/>
                <a:gd name="T56" fmla="*/ 43 w 319"/>
                <a:gd name="T57" fmla="*/ 97 h 299"/>
                <a:gd name="T58" fmla="*/ 37 w 319"/>
                <a:gd name="T59" fmla="*/ 122 h 299"/>
                <a:gd name="T60" fmla="*/ 43 w 319"/>
                <a:gd name="T61" fmla="*/ 147 h 299"/>
                <a:gd name="T62" fmla="*/ 37 w 319"/>
                <a:gd name="T63" fmla="*/ 147 h 299"/>
                <a:gd name="T64" fmla="*/ 46 w 319"/>
                <a:gd name="T65" fmla="*/ 172 h 299"/>
                <a:gd name="T66" fmla="*/ 46 w 319"/>
                <a:gd name="T67" fmla="*/ 182 h 299"/>
                <a:gd name="T68" fmla="*/ 55 w 319"/>
                <a:gd name="T69" fmla="*/ 182 h 299"/>
                <a:gd name="T70" fmla="*/ 69 w 319"/>
                <a:gd name="T71" fmla="*/ 165 h 299"/>
                <a:gd name="T72" fmla="*/ 63 w 319"/>
                <a:gd name="T73" fmla="*/ 155 h 299"/>
                <a:gd name="T74" fmla="*/ 63 w 319"/>
                <a:gd name="T75" fmla="*/ 140 h 299"/>
                <a:gd name="T76" fmla="*/ 60 w 319"/>
                <a:gd name="T77" fmla="*/ 128 h 299"/>
                <a:gd name="T78" fmla="*/ 75 w 319"/>
                <a:gd name="T79" fmla="*/ 140 h 299"/>
                <a:gd name="T80" fmla="*/ 92 w 319"/>
                <a:gd name="T81" fmla="*/ 122 h 299"/>
                <a:gd name="T82" fmla="*/ 92 w 319"/>
                <a:gd name="T83" fmla="*/ 110 h 299"/>
                <a:gd name="T84" fmla="*/ 88 w 319"/>
                <a:gd name="T85" fmla="*/ 103 h 299"/>
                <a:gd name="T86" fmla="*/ 92 w 319"/>
                <a:gd name="T87" fmla="*/ 86 h 299"/>
                <a:gd name="T88" fmla="*/ 96 w 319"/>
                <a:gd name="T89" fmla="*/ 86 h 299"/>
                <a:gd name="T90" fmla="*/ 92 w 319"/>
                <a:gd name="T91" fmla="*/ 77 h 299"/>
                <a:gd name="T92" fmla="*/ 92 w 319"/>
                <a:gd name="T93" fmla="*/ 70 h 299"/>
                <a:gd name="T94" fmla="*/ 102 w 319"/>
                <a:gd name="T95" fmla="*/ 61 h 299"/>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19"/>
                <a:gd name="T145" fmla="*/ 0 h 299"/>
                <a:gd name="T146" fmla="*/ 319 w 319"/>
                <a:gd name="T147" fmla="*/ 299 h 299"/>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19" h="299">
                  <a:moveTo>
                    <a:pt x="319" y="100"/>
                  </a:moveTo>
                  <a:lnTo>
                    <a:pt x="297" y="100"/>
                  </a:lnTo>
                  <a:lnTo>
                    <a:pt x="286" y="100"/>
                  </a:lnTo>
                  <a:lnTo>
                    <a:pt x="286" y="71"/>
                  </a:lnTo>
                  <a:lnTo>
                    <a:pt x="257" y="59"/>
                  </a:lnTo>
                  <a:lnTo>
                    <a:pt x="242" y="42"/>
                  </a:lnTo>
                  <a:lnTo>
                    <a:pt x="257" y="42"/>
                  </a:lnTo>
                  <a:lnTo>
                    <a:pt x="215" y="42"/>
                  </a:lnTo>
                  <a:lnTo>
                    <a:pt x="186" y="59"/>
                  </a:lnTo>
                  <a:lnTo>
                    <a:pt x="159" y="42"/>
                  </a:lnTo>
                  <a:lnTo>
                    <a:pt x="115" y="42"/>
                  </a:lnTo>
                  <a:lnTo>
                    <a:pt x="115" y="27"/>
                  </a:lnTo>
                  <a:lnTo>
                    <a:pt x="86" y="15"/>
                  </a:lnTo>
                  <a:lnTo>
                    <a:pt x="71" y="0"/>
                  </a:lnTo>
                  <a:lnTo>
                    <a:pt x="71" y="15"/>
                  </a:lnTo>
                  <a:lnTo>
                    <a:pt x="46" y="27"/>
                  </a:lnTo>
                  <a:lnTo>
                    <a:pt x="46" y="71"/>
                  </a:lnTo>
                  <a:lnTo>
                    <a:pt x="27" y="86"/>
                  </a:lnTo>
                  <a:lnTo>
                    <a:pt x="27" y="59"/>
                  </a:lnTo>
                  <a:lnTo>
                    <a:pt x="46" y="42"/>
                  </a:lnTo>
                  <a:lnTo>
                    <a:pt x="27" y="15"/>
                  </a:lnTo>
                  <a:lnTo>
                    <a:pt x="15" y="27"/>
                  </a:lnTo>
                  <a:lnTo>
                    <a:pt x="0" y="71"/>
                  </a:lnTo>
                  <a:lnTo>
                    <a:pt x="15" y="115"/>
                  </a:lnTo>
                  <a:lnTo>
                    <a:pt x="15" y="127"/>
                  </a:lnTo>
                  <a:lnTo>
                    <a:pt x="27" y="127"/>
                  </a:lnTo>
                  <a:lnTo>
                    <a:pt x="71" y="142"/>
                  </a:lnTo>
                  <a:lnTo>
                    <a:pt x="86" y="159"/>
                  </a:lnTo>
                  <a:lnTo>
                    <a:pt x="130" y="159"/>
                  </a:lnTo>
                  <a:lnTo>
                    <a:pt x="115" y="200"/>
                  </a:lnTo>
                  <a:lnTo>
                    <a:pt x="130" y="242"/>
                  </a:lnTo>
                  <a:lnTo>
                    <a:pt x="115" y="242"/>
                  </a:lnTo>
                  <a:lnTo>
                    <a:pt x="142" y="282"/>
                  </a:lnTo>
                  <a:lnTo>
                    <a:pt x="142" y="299"/>
                  </a:lnTo>
                  <a:lnTo>
                    <a:pt x="171" y="299"/>
                  </a:lnTo>
                  <a:lnTo>
                    <a:pt x="215" y="271"/>
                  </a:lnTo>
                  <a:lnTo>
                    <a:pt x="198" y="255"/>
                  </a:lnTo>
                  <a:lnTo>
                    <a:pt x="198" y="230"/>
                  </a:lnTo>
                  <a:lnTo>
                    <a:pt x="186" y="211"/>
                  </a:lnTo>
                  <a:lnTo>
                    <a:pt x="230" y="230"/>
                  </a:lnTo>
                  <a:lnTo>
                    <a:pt x="286" y="200"/>
                  </a:lnTo>
                  <a:lnTo>
                    <a:pt x="286" y="182"/>
                  </a:lnTo>
                  <a:lnTo>
                    <a:pt x="271" y="171"/>
                  </a:lnTo>
                  <a:lnTo>
                    <a:pt x="286" y="142"/>
                  </a:lnTo>
                  <a:lnTo>
                    <a:pt x="297" y="142"/>
                  </a:lnTo>
                  <a:lnTo>
                    <a:pt x="286" y="127"/>
                  </a:lnTo>
                  <a:lnTo>
                    <a:pt x="286" y="115"/>
                  </a:lnTo>
                  <a:lnTo>
                    <a:pt x="319" y="100"/>
                  </a:lnTo>
                  <a:close/>
                </a:path>
              </a:pathLst>
            </a:custGeom>
            <a:solidFill>
              <a:srgbClr val="FFCC99">
                <a:alpha val="70195"/>
              </a:srgbClr>
            </a:solidFill>
            <a:ln w="0">
              <a:solidFill>
                <a:schemeClr val="tx1"/>
              </a:solidFill>
              <a:round/>
              <a:headEnd/>
              <a:tailEnd/>
            </a:ln>
          </p:spPr>
          <p:txBody>
            <a:bodyPr/>
            <a:lstStyle/>
            <a:p>
              <a:endParaRPr lang="it-IT"/>
            </a:p>
          </p:txBody>
        </p:sp>
        <p:sp>
          <p:nvSpPr>
            <p:cNvPr id="9420" name="Freeform 175"/>
            <p:cNvSpPr>
              <a:spLocks/>
            </p:cNvSpPr>
            <p:nvPr/>
          </p:nvSpPr>
          <p:spPr bwMode="auto">
            <a:xfrm>
              <a:off x="1786" y="2467"/>
              <a:ext cx="50" cy="94"/>
            </a:xfrm>
            <a:custGeom>
              <a:avLst/>
              <a:gdLst>
                <a:gd name="T0" fmla="*/ 14 w 60"/>
                <a:gd name="T1" fmla="*/ 23 h 100"/>
                <a:gd name="T2" fmla="*/ 0 w 60"/>
                <a:gd name="T3" fmla="*/ 0 h 100"/>
                <a:gd name="T4" fmla="*/ 0 w 60"/>
                <a:gd name="T5" fmla="*/ 18 h 100"/>
                <a:gd name="T6" fmla="*/ 0 w 60"/>
                <a:gd name="T7" fmla="*/ 36 h 100"/>
                <a:gd name="T8" fmla="*/ 0 w 60"/>
                <a:gd name="T9" fmla="*/ 61 h 100"/>
                <a:gd name="T10" fmla="*/ 7 w 60"/>
                <a:gd name="T11" fmla="*/ 61 h 100"/>
                <a:gd name="T12" fmla="*/ 14 w 60"/>
                <a:gd name="T13" fmla="*/ 23 h 100"/>
                <a:gd name="T14" fmla="*/ 0 60000 65536"/>
                <a:gd name="T15" fmla="*/ 0 60000 65536"/>
                <a:gd name="T16" fmla="*/ 0 60000 65536"/>
                <a:gd name="T17" fmla="*/ 0 60000 65536"/>
                <a:gd name="T18" fmla="*/ 0 60000 65536"/>
                <a:gd name="T19" fmla="*/ 0 60000 65536"/>
                <a:gd name="T20" fmla="*/ 0 60000 65536"/>
                <a:gd name="T21" fmla="*/ 0 w 60"/>
                <a:gd name="T22" fmla="*/ 0 h 100"/>
                <a:gd name="T23" fmla="*/ 60 w 60"/>
                <a:gd name="T24" fmla="*/ 100 h 10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60" h="100">
                  <a:moveTo>
                    <a:pt x="60" y="38"/>
                  </a:moveTo>
                  <a:lnTo>
                    <a:pt x="0" y="0"/>
                  </a:lnTo>
                  <a:lnTo>
                    <a:pt x="0" y="27"/>
                  </a:lnTo>
                  <a:lnTo>
                    <a:pt x="0" y="59"/>
                  </a:lnTo>
                  <a:lnTo>
                    <a:pt x="0" y="100"/>
                  </a:lnTo>
                  <a:lnTo>
                    <a:pt x="27" y="100"/>
                  </a:lnTo>
                  <a:lnTo>
                    <a:pt x="60" y="38"/>
                  </a:lnTo>
                  <a:close/>
                </a:path>
              </a:pathLst>
            </a:custGeom>
            <a:solidFill>
              <a:srgbClr val="FFCC99">
                <a:alpha val="70195"/>
              </a:srgbClr>
            </a:solidFill>
            <a:ln w="0">
              <a:solidFill>
                <a:schemeClr val="tx1"/>
              </a:solidFill>
              <a:round/>
              <a:headEnd/>
              <a:tailEnd/>
            </a:ln>
          </p:spPr>
          <p:txBody>
            <a:bodyPr/>
            <a:lstStyle/>
            <a:p>
              <a:endParaRPr lang="it-IT"/>
            </a:p>
          </p:txBody>
        </p:sp>
        <p:sp>
          <p:nvSpPr>
            <p:cNvPr id="9421" name="Freeform 176"/>
            <p:cNvSpPr>
              <a:spLocks/>
            </p:cNvSpPr>
            <p:nvPr/>
          </p:nvSpPr>
          <p:spPr bwMode="auto">
            <a:xfrm>
              <a:off x="1713" y="2467"/>
              <a:ext cx="73" cy="94"/>
            </a:xfrm>
            <a:custGeom>
              <a:avLst/>
              <a:gdLst>
                <a:gd name="T0" fmla="*/ 33 w 82"/>
                <a:gd name="T1" fmla="*/ 0 h 100"/>
                <a:gd name="T2" fmla="*/ 33 w 82"/>
                <a:gd name="T3" fmla="*/ 18 h 100"/>
                <a:gd name="T4" fmla="*/ 33 w 82"/>
                <a:gd name="T5" fmla="*/ 36 h 100"/>
                <a:gd name="T6" fmla="*/ 33 w 82"/>
                <a:gd name="T7" fmla="*/ 61 h 100"/>
                <a:gd name="T8" fmla="*/ 16 w 82"/>
                <a:gd name="T9" fmla="*/ 50 h 100"/>
                <a:gd name="T10" fmla="*/ 16 w 82"/>
                <a:gd name="T11" fmla="*/ 61 h 100"/>
                <a:gd name="T12" fmla="*/ 11 w 82"/>
                <a:gd name="T13" fmla="*/ 61 h 100"/>
                <a:gd name="T14" fmla="*/ 0 w 82"/>
                <a:gd name="T15" fmla="*/ 23 h 100"/>
                <a:gd name="T16" fmla="*/ 4 w 82"/>
                <a:gd name="T17" fmla="*/ 0 h 100"/>
                <a:gd name="T18" fmla="*/ 27 w 82"/>
                <a:gd name="T19" fmla="*/ 0 h 100"/>
                <a:gd name="T20" fmla="*/ 33 w 82"/>
                <a:gd name="T21" fmla="*/ 0 h 10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2"/>
                <a:gd name="T34" fmla="*/ 0 h 100"/>
                <a:gd name="T35" fmla="*/ 82 w 82"/>
                <a:gd name="T36" fmla="*/ 100 h 10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2" h="100">
                  <a:moveTo>
                    <a:pt x="82" y="0"/>
                  </a:moveTo>
                  <a:lnTo>
                    <a:pt x="82" y="27"/>
                  </a:lnTo>
                  <a:lnTo>
                    <a:pt x="82" y="59"/>
                  </a:lnTo>
                  <a:lnTo>
                    <a:pt x="82" y="100"/>
                  </a:lnTo>
                  <a:lnTo>
                    <a:pt x="42" y="82"/>
                  </a:lnTo>
                  <a:lnTo>
                    <a:pt x="42" y="100"/>
                  </a:lnTo>
                  <a:lnTo>
                    <a:pt x="27" y="100"/>
                  </a:lnTo>
                  <a:lnTo>
                    <a:pt x="0" y="38"/>
                  </a:lnTo>
                  <a:lnTo>
                    <a:pt x="11" y="0"/>
                  </a:lnTo>
                  <a:lnTo>
                    <a:pt x="69" y="0"/>
                  </a:lnTo>
                  <a:lnTo>
                    <a:pt x="82" y="0"/>
                  </a:lnTo>
                  <a:close/>
                </a:path>
              </a:pathLst>
            </a:custGeom>
            <a:solidFill>
              <a:srgbClr val="FFCC99">
                <a:alpha val="70195"/>
              </a:srgbClr>
            </a:solidFill>
            <a:ln w="0">
              <a:solidFill>
                <a:schemeClr val="tx1"/>
              </a:solidFill>
              <a:round/>
              <a:headEnd/>
              <a:tailEnd/>
            </a:ln>
          </p:spPr>
          <p:txBody>
            <a:bodyPr/>
            <a:lstStyle/>
            <a:p>
              <a:endParaRPr lang="it-IT"/>
            </a:p>
          </p:txBody>
        </p:sp>
        <p:sp>
          <p:nvSpPr>
            <p:cNvPr id="9422" name="Freeform 177"/>
            <p:cNvSpPr>
              <a:spLocks/>
            </p:cNvSpPr>
            <p:nvPr/>
          </p:nvSpPr>
          <p:spPr bwMode="auto">
            <a:xfrm>
              <a:off x="1462" y="3052"/>
              <a:ext cx="249" cy="901"/>
            </a:xfrm>
            <a:custGeom>
              <a:avLst/>
              <a:gdLst>
                <a:gd name="T0" fmla="*/ 9 w 286"/>
                <a:gd name="T1" fmla="*/ 64 h 964"/>
                <a:gd name="T2" fmla="*/ 14 w 286"/>
                <a:gd name="T3" fmla="*/ 137 h 964"/>
                <a:gd name="T4" fmla="*/ 14 w 286"/>
                <a:gd name="T5" fmla="*/ 196 h 964"/>
                <a:gd name="T6" fmla="*/ 19 w 286"/>
                <a:gd name="T7" fmla="*/ 232 h 964"/>
                <a:gd name="T8" fmla="*/ 19 w 286"/>
                <a:gd name="T9" fmla="*/ 304 h 964"/>
                <a:gd name="T10" fmla="*/ 14 w 286"/>
                <a:gd name="T11" fmla="*/ 311 h 964"/>
                <a:gd name="T12" fmla="*/ 24 w 286"/>
                <a:gd name="T13" fmla="*/ 363 h 964"/>
                <a:gd name="T14" fmla="*/ 29 w 286"/>
                <a:gd name="T15" fmla="*/ 368 h 964"/>
                <a:gd name="T16" fmla="*/ 38 w 286"/>
                <a:gd name="T17" fmla="*/ 409 h 964"/>
                <a:gd name="T18" fmla="*/ 32 w 286"/>
                <a:gd name="T19" fmla="*/ 437 h 964"/>
                <a:gd name="T20" fmla="*/ 29 w 286"/>
                <a:gd name="T21" fmla="*/ 454 h 964"/>
                <a:gd name="T22" fmla="*/ 43 w 286"/>
                <a:gd name="T23" fmla="*/ 479 h 964"/>
                <a:gd name="T24" fmla="*/ 38 w 286"/>
                <a:gd name="T25" fmla="*/ 479 h 964"/>
                <a:gd name="T26" fmla="*/ 47 w 286"/>
                <a:gd name="T27" fmla="*/ 505 h 964"/>
                <a:gd name="T28" fmla="*/ 52 w 286"/>
                <a:gd name="T29" fmla="*/ 505 h 964"/>
                <a:gd name="T30" fmla="*/ 52 w 286"/>
                <a:gd name="T31" fmla="*/ 527 h 964"/>
                <a:gd name="T32" fmla="*/ 56 w 286"/>
                <a:gd name="T33" fmla="*/ 519 h 964"/>
                <a:gd name="T34" fmla="*/ 56 w 286"/>
                <a:gd name="T35" fmla="*/ 527 h 964"/>
                <a:gd name="T36" fmla="*/ 62 w 286"/>
                <a:gd name="T37" fmla="*/ 545 h 964"/>
                <a:gd name="T38" fmla="*/ 90 w 286"/>
                <a:gd name="T39" fmla="*/ 562 h 964"/>
                <a:gd name="T40" fmla="*/ 95 w 286"/>
                <a:gd name="T41" fmla="*/ 545 h 964"/>
                <a:gd name="T42" fmla="*/ 74 w 286"/>
                <a:gd name="T43" fmla="*/ 535 h 964"/>
                <a:gd name="T44" fmla="*/ 62 w 286"/>
                <a:gd name="T45" fmla="*/ 510 h 964"/>
                <a:gd name="T46" fmla="*/ 56 w 286"/>
                <a:gd name="T47" fmla="*/ 454 h 964"/>
                <a:gd name="T48" fmla="*/ 52 w 286"/>
                <a:gd name="T49" fmla="*/ 430 h 964"/>
                <a:gd name="T50" fmla="*/ 43 w 286"/>
                <a:gd name="T51" fmla="*/ 395 h 964"/>
                <a:gd name="T52" fmla="*/ 38 w 286"/>
                <a:gd name="T53" fmla="*/ 368 h 964"/>
                <a:gd name="T54" fmla="*/ 29 w 286"/>
                <a:gd name="T55" fmla="*/ 304 h 964"/>
                <a:gd name="T56" fmla="*/ 29 w 286"/>
                <a:gd name="T57" fmla="*/ 281 h 964"/>
                <a:gd name="T58" fmla="*/ 24 w 286"/>
                <a:gd name="T59" fmla="*/ 216 h 964"/>
                <a:gd name="T60" fmla="*/ 29 w 286"/>
                <a:gd name="T61" fmla="*/ 137 h 964"/>
                <a:gd name="T62" fmla="*/ 32 w 286"/>
                <a:gd name="T63" fmla="*/ 97 h 964"/>
                <a:gd name="T64" fmla="*/ 29 w 286"/>
                <a:gd name="T65" fmla="*/ 81 h 964"/>
                <a:gd name="T66" fmla="*/ 19 w 286"/>
                <a:gd name="T67" fmla="*/ 22 h 964"/>
                <a:gd name="T68" fmla="*/ 0 w 286"/>
                <a:gd name="T69" fmla="*/ 7 h 96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286"/>
                <a:gd name="T106" fmla="*/ 0 h 964"/>
                <a:gd name="T107" fmla="*/ 286 w 286"/>
                <a:gd name="T108" fmla="*/ 964 h 96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286" h="964">
                  <a:moveTo>
                    <a:pt x="0" y="11"/>
                  </a:moveTo>
                  <a:lnTo>
                    <a:pt x="27" y="111"/>
                  </a:lnTo>
                  <a:lnTo>
                    <a:pt x="27" y="138"/>
                  </a:lnTo>
                  <a:lnTo>
                    <a:pt x="42" y="238"/>
                  </a:lnTo>
                  <a:lnTo>
                    <a:pt x="27" y="311"/>
                  </a:lnTo>
                  <a:lnTo>
                    <a:pt x="42" y="338"/>
                  </a:lnTo>
                  <a:lnTo>
                    <a:pt x="27" y="349"/>
                  </a:lnTo>
                  <a:lnTo>
                    <a:pt x="59" y="397"/>
                  </a:lnTo>
                  <a:lnTo>
                    <a:pt x="59" y="438"/>
                  </a:lnTo>
                  <a:lnTo>
                    <a:pt x="59" y="522"/>
                  </a:lnTo>
                  <a:lnTo>
                    <a:pt x="42" y="522"/>
                  </a:lnTo>
                  <a:lnTo>
                    <a:pt x="42" y="534"/>
                  </a:lnTo>
                  <a:lnTo>
                    <a:pt x="71" y="593"/>
                  </a:lnTo>
                  <a:lnTo>
                    <a:pt x="71" y="622"/>
                  </a:lnTo>
                  <a:lnTo>
                    <a:pt x="86" y="653"/>
                  </a:lnTo>
                  <a:lnTo>
                    <a:pt x="86" y="633"/>
                  </a:lnTo>
                  <a:lnTo>
                    <a:pt x="98" y="653"/>
                  </a:lnTo>
                  <a:lnTo>
                    <a:pt x="115" y="704"/>
                  </a:lnTo>
                  <a:lnTo>
                    <a:pt x="86" y="704"/>
                  </a:lnTo>
                  <a:lnTo>
                    <a:pt x="98" y="752"/>
                  </a:lnTo>
                  <a:lnTo>
                    <a:pt x="98" y="766"/>
                  </a:lnTo>
                  <a:lnTo>
                    <a:pt x="86" y="781"/>
                  </a:lnTo>
                  <a:lnTo>
                    <a:pt x="126" y="781"/>
                  </a:lnTo>
                  <a:lnTo>
                    <a:pt x="126" y="822"/>
                  </a:lnTo>
                  <a:lnTo>
                    <a:pt x="115" y="804"/>
                  </a:lnTo>
                  <a:lnTo>
                    <a:pt x="115" y="822"/>
                  </a:lnTo>
                  <a:lnTo>
                    <a:pt x="126" y="866"/>
                  </a:lnTo>
                  <a:lnTo>
                    <a:pt x="142" y="866"/>
                  </a:lnTo>
                  <a:lnTo>
                    <a:pt x="142" y="877"/>
                  </a:lnTo>
                  <a:lnTo>
                    <a:pt x="157" y="866"/>
                  </a:lnTo>
                  <a:lnTo>
                    <a:pt x="157" y="877"/>
                  </a:lnTo>
                  <a:lnTo>
                    <a:pt x="157" y="904"/>
                  </a:lnTo>
                  <a:lnTo>
                    <a:pt x="169" y="904"/>
                  </a:lnTo>
                  <a:lnTo>
                    <a:pt x="169" y="893"/>
                  </a:lnTo>
                  <a:lnTo>
                    <a:pt x="186" y="904"/>
                  </a:lnTo>
                  <a:lnTo>
                    <a:pt x="169" y="904"/>
                  </a:lnTo>
                  <a:lnTo>
                    <a:pt x="169" y="918"/>
                  </a:lnTo>
                  <a:lnTo>
                    <a:pt x="186" y="937"/>
                  </a:lnTo>
                  <a:lnTo>
                    <a:pt x="186" y="918"/>
                  </a:lnTo>
                  <a:lnTo>
                    <a:pt x="269" y="964"/>
                  </a:lnTo>
                  <a:lnTo>
                    <a:pt x="269" y="937"/>
                  </a:lnTo>
                  <a:lnTo>
                    <a:pt x="286" y="937"/>
                  </a:lnTo>
                  <a:lnTo>
                    <a:pt x="286" y="918"/>
                  </a:lnTo>
                  <a:lnTo>
                    <a:pt x="224" y="918"/>
                  </a:lnTo>
                  <a:lnTo>
                    <a:pt x="198" y="877"/>
                  </a:lnTo>
                  <a:lnTo>
                    <a:pt x="186" y="877"/>
                  </a:lnTo>
                  <a:lnTo>
                    <a:pt x="169" y="866"/>
                  </a:lnTo>
                  <a:lnTo>
                    <a:pt x="169" y="781"/>
                  </a:lnTo>
                  <a:lnTo>
                    <a:pt x="157" y="722"/>
                  </a:lnTo>
                  <a:lnTo>
                    <a:pt x="157" y="737"/>
                  </a:lnTo>
                  <a:lnTo>
                    <a:pt x="142" y="722"/>
                  </a:lnTo>
                  <a:lnTo>
                    <a:pt x="126" y="681"/>
                  </a:lnTo>
                  <a:lnTo>
                    <a:pt x="126" y="653"/>
                  </a:lnTo>
                  <a:lnTo>
                    <a:pt x="115" y="633"/>
                  </a:lnTo>
                  <a:lnTo>
                    <a:pt x="115" y="566"/>
                  </a:lnTo>
                  <a:lnTo>
                    <a:pt x="86" y="522"/>
                  </a:lnTo>
                  <a:lnTo>
                    <a:pt x="98" y="493"/>
                  </a:lnTo>
                  <a:lnTo>
                    <a:pt x="86" y="482"/>
                  </a:lnTo>
                  <a:lnTo>
                    <a:pt x="98" y="438"/>
                  </a:lnTo>
                  <a:lnTo>
                    <a:pt x="71" y="370"/>
                  </a:lnTo>
                  <a:lnTo>
                    <a:pt x="71" y="282"/>
                  </a:lnTo>
                  <a:lnTo>
                    <a:pt x="86" y="238"/>
                  </a:lnTo>
                  <a:lnTo>
                    <a:pt x="71" y="182"/>
                  </a:lnTo>
                  <a:lnTo>
                    <a:pt x="98" y="167"/>
                  </a:lnTo>
                  <a:lnTo>
                    <a:pt x="98" y="138"/>
                  </a:lnTo>
                  <a:lnTo>
                    <a:pt x="86" y="138"/>
                  </a:lnTo>
                  <a:lnTo>
                    <a:pt x="59" y="67"/>
                  </a:lnTo>
                  <a:lnTo>
                    <a:pt x="59" y="38"/>
                  </a:lnTo>
                  <a:lnTo>
                    <a:pt x="27" y="0"/>
                  </a:lnTo>
                  <a:lnTo>
                    <a:pt x="0" y="11"/>
                  </a:lnTo>
                  <a:close/>
                </a:path>
              </a:pathLst>
            </a:custGeom>
            <a:solidFill>
              <a:srgbClr val="FFCC99">
                <a:alpha val="70195"/>
              </a:srgbClr>
            </a:solidFill>
            <a:ln w="0">
              <a:solidFill>
                <a:schemeClr val="tx1"/>
              </a:solidFill>
              <a:round/>
              <a:headEnd/>
              <a:tailEnd/>
            </a:ln>
          </p:spPr>
          <p:txBody>
            <a:bodyPr/>
            <a:lstStyle/>
            <a:p>
              <a:endParaRPr lang="it-IT"/>
            </a:p>
          </p:txBody>
        </p:sp>
        <p:sp>
          <p:nvSpPr>
            <p:cNvPr id="9423" name="Freeform 178"/>
            <p:cNvSpPr>
              <a:spLocks/>
            </p:cNvSpPr>
            <p:nvPr/>
          </p:nvSpPr>
          <p:spPr bwMode="auto">
            <a:xfrm>
              <a:off x="1476" y="2852"/>
              <a:ext cx="261" cy="331"/>
            </a:xfrm>
            <a:custGeom>
              <a:avLst/>
              <a:gdLst>
                <a:gd name="T0" fmla="*/ 0 w 300"/>
                <a:gd name="T1" fmla="*/ 18 h 355"/>
                <a:gd name="T2" fmla="*/ 3 w 300"/>
                <a:gd name="T3" fmla="*/ 41 h 355"/>
                <a:gd name="T4" fmla="*/ 3 w 300"/>
                <a:gd name="T5" fmla="*/ 97 h 355"/>
                <a:gd name="T6" fmla="*/ 9 w 300"/>
                <a:gd name="T7" fmla="*/ 104 h 355"/>
                <a:gd name="T8" fmla="*/ 3 w 300"/>
                <a:gd name="T9" fmla="*/ 122 h 355"/>
                <a:gd name="T10" fmla="*/ 14 w 300"/>
                <a:gd name="T11" fmla="*/ 146 h 355"/>
                <a:gd name="T12" fmla="*/ 14 w 300"/>
                <a:gd name="T13" fmla="*/ 161 h 355"/>
                <a:gd name="T14" fmla="*/ 23 w 300"/>
                <a:gd name="T15" fmla="*/ 203 h 355"/>
                <a:gd name="T16" fmla="*/ 28 w 300"/>
                <a:gd name="T17" fmla="*/ 203 h 355"/>
                <a:gd name="T18" fmla="*/ 37 w 300"/>
                <a:gd name="T19" fmla="*/ 186 h 355"/>
                <a:gd name="T20" fmla="*/ 51 w 300"/>
                <a:gd name="T21" fmla="*/ 196 h 355"/>
                <a:gd name="T22" fmla="*/ 59 w 300"/>
                <a:gd name="T23" fmla="*/ 196 h 355"/>
                <a:gd name="T24" fmla="*/ 65 w 300"/>
                <a:gd name="T25" fmla="*/ 154 h 355"/>
                <a:gd name="T26" fmla="*/ 89 w 300"/>
                <a:gd name="T27" fmla="*/ 146 h 355"/>
                <a:gd name="T28" fmla="*/ 92 w 300"/>
                <a:gd name="T29" fmla="*/ 161 h 355"/>
                <a:gd name="T30" fmla="*/ 98 w 300"/>
                <a:gd name="T31" fmla="*/ 130 h 355"/>
                <a:gd name="T32" fmla="*/ 89 w 300"/>
                <a:gd name="T33" fmla="*/ 113 h 355"/>
                <a:gd name="T34" fmla="*/ 89 w 300"/>
                <a:gd name="T35" fmla="*/ 104 h 355"/>
                <a:gd name="T36" fmla="*/ 76 w 300"/>
                <a:gd name="T37" fmla="*/ 97 h 355"/>
                <a:gd name="T38" fmla="*/ 76 w 300"/>
                <a:gd name="T39" fmla="*/ 90 h 355"/>
                <a:gd name="T40" fmla="*/ 76 w 300"/>
                <a:gd name="T41" fmla="*/ 81 h 355"/>
                <a:gd name="T42" fmla="*/ 69 w 300"/>
                <a:gd name="T43" fmla="*/ 66 h 355"/>
                <a:gd name="T44" fmla="*/ 37 w 300"/>
                <a:gd name="T45" fmla="*/ 41 h 355"/>
                <a:gd name="T46" fmla="*/ 33 w 300"/>
                <a:gd name="T47" fmla="*/ 24 h 355"/>
                <a:gd name="T48" fmla="*/ 33 w 300"/>
                <a:gd name="T49" fmla="*/ 0 h 355"/>
                <a:gd name="T50" fmla="*/ 18 w 300"/>
                <a:gd name="T51" fmla="*/ 0 h 355"/>
                <a:gd name="T52" fmla="*/ 9 w 300"/>
                <a:gd name="T53" fmla="*/ 24 h 355"/>
                <a:gd name="T54" fmla="*/ 0 w 300"/>
                <a:gd name="T55" fmla="*/ 18 h 355"/>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300"/>
                <a:gd name="T85" fmla="*/ 0 h 355"/>
                <a:gd name="T86" fmla="*/ 300 w 300"/>
                <a:gd name="T87" fmla="*/ 355 h 355"/>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300" h="355">
                  <a:moveTo>
                    <a:pt x="0" y="30"/>
                  </a:moveTo>
                  <a:lnTo>
                    <a:pt x="12" y="71"/>
                  </a:lnTo>
                  <a:lnTo>
                    <a:pt x="12" y="171"/>
                  </a:lnTo>
                  <a:lnTo>
                    <a:pt x="27" y="182"/>
                  </a:lnTo>
                  <a:lnTo>
                    <a:pt x="12" y="215"/>
                  </a:lnTo>
                  <a:lnTo>
                    <a:pt x="42" y="255"/>
                  </a:lnTo>
                  <a:lnTo>
                    <a:pt x="42" y="282"/>
                  </a:lnTo>
                  <a:lnTo>
                    <a:pt x="71" y="355"/>
                  </a:lnTo>
                  <a:lnTo>
                    <a:pt x="83" y="355"/>
                  </a:lnTo>
                  <a:lnTo>
                    <a:pt x="111" y="326"/>
                  </a:lnTo>
                  <a:lnTo>
                    <a:pt x="156" y="341"/>
                  </a:lnTo>
                  <a:lnTo>
                    <a:pt x="183" y="341"/>
                  </a:lnTo>
                  <a:lnTo>
                    <a:pt x="200" y="270"/>
                  </a:lnTo>
                  <a:lnTo>
                    <a:pt x="271" y="255"/>
                  </a:lnTo>
                  <a:lnTo>
                    <a:pt x="282" y="282"/>
                  </a:lnTo>
                  <a:lnTo>
                    <a:pt x="300" y="226"/>
                  </a:lnTo>
                  <a:lnTo>
                    <a:pt x="271" y="197"/>
                  </a:lnTo>
                  <a:lnTo>
                    <a:pt x="271" y="182"/>
                  </a:lnTo>
                  <a:lnTo>
                    <a:pt x="231" y="171"/>
                  </a:lnTo>
                  <a:lnTo>
                    <a:pt x="231" y="159"/>
                  </a:lnTo>
                  <a:lnTo>
                    <a:pt x="231" y="142"/>
                  </a:lnTo>
                  <a:lnTo>
                    <a:pt x="211" y="115"/>
                  </a:lnTo>
                  <a:lnTo>
                    <a:pt x="111" y="71"/>
                  </a:lnTo>
                  <a:lnTo>
                    <a:pt x="100" y="42"/>
                  </a:lnTo>
                  <a:lnTo>
                    <a:pt x="100" y="0"/>
                  </a:lnTo>
                  <a:lnTo>
                    <a:pt x="56" y="0"/>
                  </a:lnTo>
                  <a:lnTo>
                    <a:pt x="27" y="42"/>
                  </a:lnTo>
                  <a:lnTo>
                    <a:pt x="0" y="30"/>
                  </a:lnTo>
                  <a:close/>
                </a:path>
              </a:pathLst>
            </a:custGeom>
            <a:solidFill>
              <a:srgbClr val="FFCC99">
                <a:alpha val="70195"/>
              </a:srgbClr>
            </a:solidFill>
            <a:ln w="0">
              <a:solidFill>
                <a:schemeClr val="tx1"/>
              </a:solidFill>
              <a:round/>
              <a:headEnd/>
              <a:tailEnd/>
            </a:ln>
          </p:spPr>
          <p:txBody>
            <a:bodyPr/>
            <a:lstStyle/>
            <a:p>
              <a:endParaRPr lang="it-IT"/>
            </a:p>
          </p:txBody>
        </p:sp>
        <p:sp>
          <p:nvSpPr>
            <p:cNvPr id="9424" name="Freeform 179"/>
            <p:cNvSpPr>
              <a:spLocks/>
            </p:cNvSpPr>
            <p:nvPr/>
          </p:nvSpPr>
          <p:spPr bwMode="auto">
            <a:xfrm>
              <a:off x="1636" y="3091"/>
              <a:ext cx="174" cy="215"/>
            </a:xfrm>
            <a:custGeom>
              <a:avLst/>
              <a:gdLst>
                <a:gd name="T0" fmla="*/ 65 w 200"/>
                <a:gd name="T1" fmla="*/ 99 h 230"/>
                <a:gd name="T2" fmla="*/ 65 w 200"/>
                <a:gd name="T3" fmla="*/ 115 h 230"/>
                <a:gd name="T4" fmla="*/ 62 w 200"/>
                <a:gd name="T5" fmla="*/ 135 h 230"/>
                <a:gd name="T6" fmla="*/ 56 w 200"/>
                <a:gd name="T7" fmla="*/ 135 h 230"/>
                <a:gd name="T8" fmla="*/ 38 w 200"/>
                <a:gd name="T9" fmla="*/ 122 h 230"/>
                <a:gd name="T10" fmla="*/ 44 w 200"/>
                <a:gd name="T11" fmla="*/ 108 h 230"/>
                <a:gd name="T12" fmla="*/ 44 w 200"/>
                <a:gd name="T13" fmla="*/ 92 h 230"/>
                <a:gd name="T14" fmla="*/ 29 w 200"/>
                <a:gd name="T15" fmla="*/ 82 h 230"/>
                <a:gd name="T16" fmla="*/ 20 w 200"/>
                <a:gd name="T17" fmla="*/ 74 h 230"/>
                <a:gd name="T18" fmla="*/ 0 w 200"/>
                <a:gd name="T19" fmla="*/ 50 h 230"/>
                <a:gd name="T20" fmla="*/ 5 w 200"/>
                <a:gd name="T21" fmla="*/ 7 h 230"/>
                <a:gd name="T22" fmla="*/ 29 w 200"/>
                <a:gd name="T23" fmla="*/ 0 h 230"/>
                <a:gd name="T24" fmla="*/ 33 w 200"/>
                <a:gd name="T25" fmla="*/ 17 h 230"/>
                <a:gd name="T26" fmla="*/ 38 w 200"/>
                <a:gd name="T27" fmla="*/ 41 h 230"/>
                <a:gd name="T28" fmla="*/ 52 w 200"/>
                <a:gd name="T29" fmla="*/ 50 h 230"/>
                <a:gd name="T30" fmla="*/ 56 w 200"/>
                <a:gd name="T31" fmla="*/ 50 h 230"/>
                <a:gd name="T32" fmla="*/ 56 w 200"/>
                <a:gd name="T33" fmla="*/ 74 h 230"/>
                <a:gd name="T34" fmla="*/ 65 w 200"/>
                <a:gd name="T35" fmla="*/ 74 h 230"/>
                <a:gd name="T36" fmla="*/ 65 w 200"/>
                <a:gd name="T37" fmla="*/ 99 h 23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0"/>
                <a:gd name="T58" fmla="*/ 0 h 230"/>
                <a:gd name="T59" fmla="*/ 200 w 200"/>
                <a:gd name="T60" fmla="*/ 230 h 23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0" h="230">
                  <a:moveTo>
                    <a:pt x="200" y="169"/>
                  </a:moveTo>
                  <a:lnTo>
                    <a:pt x="200" y="198"/>
                  </a:lnTo>
                  <a:lnTo>
                    <a:pt x="187" y="230"/>
                  </a:lnTo>
                  <a:lnTo>
                    <a:pt x="171" y="230"/>
                  </a:lnTo>
                  <a:lnTo>
                    <a:pt x="116" y="209"/>
                  </a:lnTo>
                  <a:lnTo>
                    <a:pt x="131" y="186"/>
                  </a:lnTo>
                  <a:lnTo>
                    <a:pt x="131" y="157"/>
                  </a:lnTo>
                  <a:lnTo>
                    <a:pt x="87" y="142"/>
                  </a:lnTo>
                  <a:lnTo>
                    <a:pt x="60" y="127"/>
                  </a:lnTo>
                  <a:lnTo>
                    <a:pt x="0" y="86"/>
                  </a:lnTo>
                  <a:lnTo>
                    <a:pt x="16" y="15"/>
                  </a:lnTo>
                  <a:lnTo>
                    <a:pt x="87" y="0"/>
                  </a:lnTo>
                  <a:lnTo>
                    <a:pt x="100" y="27"/>
                  </a:lnTo>
                  <a:lnTo>
                    <a:pt x="116" y="71"/>
                  </a:lnTo>
                  <a:lnTo>
                    <a:pt x="160" y="86"/>
                  </a:lnTo>
                  <a:lnTo>
                    <a:pt x="171" y="86"/>
                  </a:lnTo>
                  <a:lnTo>
                    <a:pt x="171" y="127"/>
                  </a:lnTo>
                  <a:lnTo>
                    <a:pt x="200" y="127"/>
                  </a:lnTo>
                  <a:lnTo>
                    <a:pt x="200" y="169"/>
                  </a:lnTo>
                  <a:close/>
                </a:path>
              </a:pathLst>
            </a:custGeom>
            <a:solidFill>
              <a:srgbClr val="FFCC99">
                <a:alpha val="70195"/>
              </a:srgbClr>
            </a:solidFill>
            <a:ln w="0">
              <a:solidFill>
                <a:schemeClr val="tx1"/>
              </a:solidFill>
              <a:round/>
              <a:headEnd/>
              <a:tailEnd/>
            </a:ln>
          </p:spPr>
          <p:txBody>
            <a:bodyPr/>
            <a:lstStyle/>
            <a:p>
              <a:endParaRPr lang="it-IT"/>
            </a:p>
          </p:txBody>
        </p:sp>
        <p:sp>
          <p:nvSpPr>
            <p:cNvPr id="9425" name="Freeform 180"/>
            <p:cNvSpPr>
              <a:spLocks/>
            </p:cNvSpPr>
            <p:nvPr/>
          </p:nvSpPr>
          <p:spPr bwMode="auto">
            <a:xfrm>
              <a:off x="1524" y="3159"/>
              <a:ext cx="312" cy="753"/>
            </a:xfrm>
            <a:custGeom>
              <a:avLst/>
              <a:gdLst>
                <a:gd name="T0" fmla="*/ 112 w 359"/>
                <a:gd name="T1" fmla="*/ 91 h 807"/>
                <a:gd name="T2" fmla="*/ 112 w 359"/>
                <a:gd name="T3" fmla="*/ 56 h 807"/>
                <a:gd name="T4" fmla="*/ 107 w 359"/>
                <a:gd name="T5" fmla="*/ 74 h 807"/>
                <a:gd name="T6" fmla="*/ 96 w 359"/>
                <a:gd name="T7" fmla="*/ 91 h 807"/>
                <a:gd name="T8" fmla="*/ 84 w 359"/>
                <a:gd name="T9" fmla="*/ 66 h 807"/>
                <a:gd name="T10" fmla="*/ 70 w 359"/>
                <a:gd name="T11" fmla="*/ 41 h 807"/>
                <a:gd name="T12" fmla="*/ 42 w 359"/>
                <a:gd name="T13" fmla="*/ 7 h 807"/>
                <a:gd name="T14" fmla="*/ 18 w 359"/>
                <a:gd name="T15" fmla="*/ 0 h 807"/>
                <a:gd name="T16" fmla="*/ 9 w 359"/>
                <a:gd name="T17" fmla="*/ 33 h 807"/>
                <a:gd name="T18" fmla="*/ 5 w 359"/>
                <a:gd name="T19" fmla="*/ 74 h 807"/>
                <a:gd name="T20" fmla="*/ 0 w 359"/>
                <a:gd name="T21" fmla="*/ 149 h 807"/>
                <a:gd name="T22" fmla="*/ 5 w 359"/>
                <a:gd name="T23" fmla="*/ 213 h 807"/>
                <a:gd name="T24" fmla="*/ 5 w 359"/>
                <a:gd name="T25" fmla="*/ 236 h 807"/>
                <a:gd name="T26" fmla="*/ 14 w 359"/>
                <a:gd name="T27" fmla="*/ 300 h 807"/>
                <a:gd name="T28" fmla="*/ 18 w 359"/>
                <a:gd name="T29" fmla="*/ 328 h 807"/>
                <a:gd name="T30" fmla="*/ 28 w 359"/>
                <a:gd name="T31" fmla="*/ 359 h 807"/>
                <a:gd name="T32" fmla="*/ 32 w 359"/>
                <a:gd name="T33" fmla="*/ 384 h 807"/>
                <a:gd name="T34" fmla="*/ 37 w 359"/>
                <a:gd name="T35" fmla="*/ 439 h 807"/>
                <a:gd name="T36" fmla="*/ 50 w 359"/>
                <a:gd name="T37" fmla="*/ 464 h 807"/>
                <a:gd name="T38" fmla="*/ 78 w 359"/>
                <a:gd name="T39" fmla="*/ 464 h 807"/>
                <a:gd name="T40" fmla="*/ 63 w 359"/>
                <a:gd name="T41" fmla="*/ 439 h 807"/>
                <a:gd name="T42" fmla="*/ 70 w 359"/>
                <a:gd name="T43" fmla="*/ 418 h 807"/>
                <a:gd name="T44" fmla="*/ 73 w 359"/>
                <a:gd name="T45" fmla="*/ 391 h 807"/>
                <a:gd name="T46" fmla="*/ 61 w 359"/>
                <a:gd name="T47" fmla="*/ 384 h 807"/>
                <a:gd name="T48" fmla="*/ 61 w 359"/>
                <a:gd name="T49" fmla="*/ 359 h 807"/>
                <a:gd name="T50" fmla="*/ 70 w 359"/>
                <a:gd name="T51" fmla="*/ 351 h 807"/>
                <a:gd name="T52" fmla="*/ 73 w 359"/>
                <a:gd name="T53" fmla="*/ 328 h 807"/>
                <a:gd name="T54" fmla="*/ 70 w 359"/>
                <a:gd name="T55" fmla="*/ 319 h 807"/>
                <a:gd name="T56" fmla="*/ 78 w 359"/>
                <a:gd name="T57" fmla="*/ 328 h 807"/>
                <a:gd name="T58" fmla="*/ 73 w 359"/>
                <a:gd name="T59" fmla="*/ 311 h 807"/>
                <a:gd name="T60" fmla="*/ 63 w 359"/>
                <a:gd name="T61" fmla="*/ 311 h 807"/>
                <a:gd name="T62" fmla="*/ 70 w 359"/>
                <a:gd name="T63" fmla="*/ 300 h 807"/>
                <a:gd name="T64" fmla="*/ 78 w 359"/>
                <a:gd name="T65" fmla="*/ 271 h 807"/>
                <a:gd name="T66" fmla="*/ 107 w 359"/>
                <a:gd name="T67" fmla="*/ 254 h 807"/>
                <a:gd name="T68" fmla="*/ 112 w 359"/>
                <a:gd name="T69" fmla="*/ 228 h 807"/>
                <a:gd name="T70" fmla="*/ 107 w 359"/>
                <a:gd name="T71" fmla="*/ 213 h 807"/>
                <a:gd name="T72" fmla="*/ 93 w 359"/>
                <a:gd name="T73" fmla="*/ 188 h 807"/>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59"/>
                <a:gd name="T112" fmla="*/ 0 h 807"/>
                <a:gd name="T113" fmla="*/ 359 w 359"/>
                <a:gd name="T114" fmla="*/ 807 h 807"/>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59" h="807">
                  <a:moveTo>
                    <a:pt x="286" y="227"/>
                  </a:moveTo>
                  <a:lnTo>
                    <a:pt x="345" y="159"/>
                  </a:lnTo>
                  <a:lnTo>
                    <a:pt x="359" y="138"/>
                  </a:lnTo>
                  <a:lnTo>
                    <a:pt x="345" y="98"/>
                  </a:lnTo>
                  <a:lnTo>
                    <a:pt x="326" y="98"/>
                  </a:lnTo>
                  <a:lnTo>
                    <a:pt x="326" y="127"/>
                  </a:lnTo>
                  <a:lnTo>
                    <a:pt x="315" y="159"/>
                  </a:lnTo>
                  <a:lnTo>
                    <a:pt x="297" y="159"/>
                  </a:lnTo>
                  <a:lnTo>
                    <a:pt x="242" y="138"/>
                  </a:lnTo>
                  <a:lnTo>
                    <a:pt x="259" y="115"/>
                  </a:lnTo>
                  <a:lnTo>
                    <a:pt x="259" y="86"/>
                  </a:lnTo>
                  <a:lnTo>
                    <a:pt x="215" y="71"/>
                  </a:lnTo>
                  <a:lnTo>
                    <a:pt x="186" y="56"/>
                  </a:lnTo>
                  <a:lnTo>
                    <a:pt x="127" y="15"/>
                  </a:lnTo>
                  <a:lnTo>
                    <a:pt x="98" y="15"/>
                  </a:lnTo>
                  <a:lnTo>
                    <a:pt x="55" y="0"/>
                  </a:lnTo>
                  <a:lnTo>
                    <a:pt x="27" y="27"/>
                  </a:lnTo>
                  <a:lnTo>
                    <a:pt x="27" y="56"/>
                  </a:lnTo>
                  <a:lnTo>
                    <a:pt x="0" y="71"/>
                  </a:lnTo>
                  <a:lnTo>
                    <a:pt x="15" y="127"/>
                  </a:lnTo>
                  <a:lnTo>
                    <a:pt x="0" y="171"/>
                  </a:lnTo>
                  <a:lnTo>
                    <a:pt x="0" y="259"/>
                  </a:lnTo>
                  <a:lnTo>
                    <a:pt x="27" y="326"/>
                  </a:lnTo>
                  <a:lnTo>
                    <a:pt x="15" y="371"/>
                  </a:lnTo>
                  <a:lnTo>
                    <a:pt x="27" y="382"/>
                  </a:lnTo>
                  <a:lnTo>
                    <a:pt x="15" y="411"/>
                  </a:lnTo>
                  <a:lnTo>
                    <a:pt x="42" y="455"/>
                  </a:lnTo>
                  <a:lnTo>
                    <a:pt x="42" y="522"/>
                  </a:lnTo>
                  <a:lnTo>
                    <a:pt x="55" y="542"/>
                  </a:lnTo>
                  <a:lnTo>
                    <a:pt x="55" y="570"/>
                  </a:lnTo>
                  <a:lnTo>
                    <a:pt x="71" y="611"/>
                  </a:lnTo>
                  <a:lnTo>
                    <a:pt x="86" y="626"/>
                  </a:lnTo>
                  <a:lnTo>
                    <a:pt x="86" y="611"/>
                  </a:lnTo>
                  <a:lnTo>
                    <a:pt x="98" y="670"/>
                  </a:lnTo>
                  <a:lnTo>
                    <a:pt x="98" y="753"/>
                  </a:lnTo>
                  <a:lnTo>
                    <a:pt x="115" y="766"/>
                  </a:lnTo>
                  <a:lnTo>
                    <a:pt x="127" y="766"/>
                  </a:lnTo>
                  <a:lnTo>
                    <a:pt x="155" y="807"/>
                  </a:lnTo>
                  <a:lnTo>
                    <a:pt x="215" y="807"/>
                  </a:lnTo>
                  <a:lnTo>
                    <a:pt x="242" y="807"/>
                  </a:lnTo>
                  <a:lnTo>
                    <a:pt x="198" y="782"/>
                  </a:lnTo>
                  <a:lnTo>
                    <a:pt x="198" y="766"/>
                  </a:lnTo>
                  <a:lnTo>
                    <a:pt x="215" y="753"/>
                  </a:lnTo>
                  <a:lnTo>
                    <a:pt x="215" y="726"/>
                  </a:lnTo>
                  <a:lnTo>
                    <a:pt x="242" y="693"/>
                  </a:lnTo>
                  <a:lnTo>
                    <a:pt x="226" y="682"/>
                  </a:lnTo>
                  <a:lnTo>
                    <a:pt x="215" y="682"/>
                  </a:lnTo>
                  <a:lnTo>
                    <a:pt x="186" y="670"/>
                  </a:lnTo>
                  <a:lnTo>
                    <a:pt x="186" y="653"/>
                  </a:lnTo>
                  <a:lnTo>
                    <a:pt x="186" y="626"/>
                  </a:lnTo>
                  <a:lnTo>
                    <a:pt x="215" y="626"/>
                  </a:lnTo>
                  <a:lnTo>
                    <a:pt x="215" y="611"/>
                  </a:lnTo>
                  <a:lnTo>
                    <a:pt x="215" y="582"/>
                  </a:lnTo>
                  <a:lnTo>
                    <a:pt x="226" y="570"/>
                  </a:lnTo>
                  <a:lnTo>
                    <a:pt x="215" y="570"/>
                  </a:lnTo>
                  <a:lnTo>
                    <a:pt x="215" y="555"/>
                  </a:lnTo>
                  <a:lnTo>
                    <a:pt x="226" y="570"/>
                  </a:lnTo>
                  <a:lnTo>
                    <a:pt x="242" y="570"/>
                  </a:lnTo>
                  <a:lnTo>
                    <a:pt x="242" y="555"/>
                  </a:lnTo>
                  <a:lnTo>
                    <a:pt x="226" y="542"/>
                  </a:lnTo>
                  <a:lnTo>
                    <a:pt x="215" y="555"/>
                  </a:lnTo>
                  <a:lnTo>
                    <a:pt x="198" y="542"/>
                  </a:lnTo>
                  <a:lnTo>
                    <a:pt x="186" y="511"/>
                  </a:lnTo>
                  <a:lnTo>
                    <a:pt x="215" y="522"/>
                  </a:lnTo>
                  <a:lnTo>
                    <a:pt x="242" y="511"/>
                  </a:lnTo>
                  <a:lnTo>
                    <a:pt x="242" y="470"/>
                  </a:lnTo>
                  <a:lnTo>
                    <a:pt x="274" y="455"/>
                  </a:lnTo>
                  <a:lnTo>
                    <a:pt x="326" y="442"/>
                  </a:lnTo>
                  <a:lnTo>
                    <a:pt x="345" y="411"/>
                  </a:lnTo>
                  <a:lnTo>
                    <a:pt x="345" y="397"/>
                  </a:lnTo>
                  <a:lnTo>
                    <a:pt x="315" y="382"/>
                  </a:lnTo>
                  <a:lnTo>
                    <a:pt x="326" y="371"/>
                  </a:lnTo>
                  <a:lnTo>
                    <a:pt x="286" y="338"/>
                  </a:lnTo>
                  <a:lnTo>
                    <a:pt x="286" y="326"/>
                  </a:lnTo>
                  <a:lnTo>
                    <a:pt x="286" y="227"/>
                  </a:lnTo>
                  <a:close/>
                </a:path>
              </a:pathLst>
            </a:custGeom>
            <a:solidFill>
              <a:srgbClr val="FFCC99">
                <a:alpha val="70195"/>
              </a:srgbClr>
            </a:solidFill>
            <a:ln w="0">
              <a:solidFill>
                <a:schemeClr val="tx1"/>
              </a:solidFill>
              <a:round/>
              <a:headEnd/>
              <a:tailEnd/>
            </a:ln>
          </p:spPr>
          <p:txBody>
            <a:bodyPr/>
            <a:lstStyle/>
            <a:p>
              <a:endParaRPr lang="it-IT"/>
            </a:p>
          </p:txBody>
        </p:sp>
        <p:sp>
          <p:nvSpPr>
            <p:cNvPr id="9426" name="Freeform 181"/>
            <p:cNvSpPr>
              <a:spLocks/>
            </p:cNvSpPr>
            <p:nvPr/>
          </p:nvSpPr>
          <p:spPr bwMode="auto">
            <a:xfrm>
              <a:off x="1636" y="2400"/>
              <a:ext cx="101" cy="170"/>
            </a:xfrm>
            <a:custGeom>
              <a:avLst/>
              <a:gdLst>
                <a:gd name="T0" fmla="*/ 16 w 116"/>
                <a:gd name="T1" fmla="*/ 0 h 182"/>
                <a:gd name="T2" fmla="*/ 24 w 116"/>
                <a:gd name="T3" fmla="*/ 7 h 182"/>
                <a:gd name="T4" fmla="*/ 24 w 116"/>
                <a:gd name="T5" fmla="*/ 24 h 182"/>
                <a:gd name="T6" fmla="*/ 32 w 116"/>
                <a:gd name="T7" fmla="*/ 41 h 182"/>
                <a:gd name="T8" fmla="*/ 29 w 116"/>
                <a:gd name="T9" fmla="*/ 64 h 182"/>
                <a:gd name="T10" fmla="*/ 38 w 116"/>
                <a:gd name="T11" fmla="*/ 98 h 182"/>
                <a:gd name="T12" fmla="*/ 32 w 116"/>
                <a:gd name="T13" fmla="*/ 98 h 182"/>
                <a:gd name="T14" fmla="*/ 20 w 116"/>
                <a:gd name="T15" fmla="*/ 106 h 182"/>
                <a:gd name="T16" fmla="*/ 16 w 116"/>
                <a:gd name="T17" fmla="*/ 106 h 182"/>
                <a:gd name="T18" fmla="*/ 9 w 116"/>
                <a:gd name="T19" fmla="*/ 89 h 182"/>
                <a:gd name="T20" fmla="*/ 16 w 116"/>
                <a:gd name="T21" fmla="*/ 64 h 182"/>
                <a:gd name="T22" fmla="*/ 9 w 116"/>
                <a:gd name="T23" fmla="*/ 48 h 182"/>
                <a:gd name="T24" fmla="*/ 5 w 116"/>
                <a:gd name="T25" fmla="*/ 48 h 182"/>
                <a:gd name="T26" fmla="*/ 0 w 116"/>
                <a:gd name="T27" fmla="*/ 41 h 182"/>
                <a:gd name="T28" fmla="*/ 5 w 116"/>
                <a:gd name="T29" fmla="*/ 24 h 182"/>
                <a:gd name="T30" fmla="*/ 9 w 116"/>
                <a:gd name="T31" fmla="*/ 24 h 182"/>
                <a:gd name="T32" fmla="*/ 5 w 116"/>
                <a:gd name="T33" fmla="*/ 16 h 182"/>
                <a:gd name="T34" fmla="*/ 5 w 116"/>
                <a:gd name="T35" fmla="*/ 7 h 182"/>
                <a:gd name="T36" fmla="*/ 16 w 116"/>
                <a:gd name="T37" fmla="*/ 0 h 182"/>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6"/>
                <a:gd name="T58" fmla="*/ 0 h 182"/>
                <a:gd name="T59" fmla="*/ 116 w 116"/>
                <a:gd name="T60" fmla="*/ 182 h 182"/>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6" h="182">
                  <a:moveTo>
                    <a:pt x="47" y="0"/>
                  </a:moveTo>
                  <a:lnTo>
                    <a:pt x="71" y="15"/>
                  </a:lnTo>
                  <a:lnTo>
                    <a:pt x="71" y="42"/>
                  </a:lnTo>
                  <a:lnTo>
                    <a:pt x="98" y="71"/>
                  </a:lnTo>
                  <a:lnTo>
                    <a:pt x="87" y="109"/>
                  </a:lnTo>
                  <a:lnTo>
                    <a:pt x="116" y="169"/>
                  </a:lnTo>
                  <a:lnTo>
                    <a:pt x="98" y="169"/>
                  </a:lnTo>
                  <a:lnTo>
                    <a:pt x="60" y="182"/>
                  </a:lnTo>
                  <a:lnTo>
                    <a:pt x="47" y="182"/>
                  </a:lnTo>
                  <a:lnTo>
                    <a:pt x="27" y="153"/>
                  </a:lnTo>
                  <a:lnTo>
                    <a:pt x="47" y="109"/>
                  </a:lnTo>
                  <a:lnTo>
                    <a:pt x="27" y="82"/>
                  </a:lnTo>
                  <a:lnTo>
                    <a:pt x="16" y="82"/>
                  </a:lnTo>
                  <a:lnTo>
                    <a:pt x="0" y="71"/>
                  </a:lnTo>
                  <a:lnTo>
                    <a:pt x="16" y="42"/>
                  </a:lnTo>
                  <a:lnTo>
                    <a:pt x="27" y="42"/>
                  </a:lnTo>
                  <a:lnTo>
                    <a:pt x="16" y="27"/>
                  </a:lnTo>
                  <a:lnTo>
                    <a:pt x="16" y="15"/>
                  </a:lnTo>
                  <a:lnTo>
                    <a:pt x="47" y="0"/>
                  </a:lnTo>
                  <a:close/>
                </a:path>
              </a:pathLst>
            </a:custGeom>
            <a:solidFill>
              <a:srgbClr val="FFCC99">
                <a:alpha val="70195"/>
              </a:srgbClr>
            </a:solidFill>
            <a:ln w="0">
              <a:solidFill>
                <a:schemeClr val="tx1"/>
              </a:solidFill>
              <a:round/>
              <a:headEnd/>
              <a:tailEnd/>
            </a:ln>
          </p:spPr>
          <p:txBody>
            <a:bodyPr/>
            <a:lstStyle/>
            <a:p>
              <a:endParaRPr lang="it-IT"/>
            </a:p>
          </p:txBody>
        </p:sp>
        <p:sp>
          <p:nvSpPr>
            <p:cNvPr id="9427" name="Freeform 182"/>
            <p:cNvSpPr>
              <a:spLocks/>
            </p:cNvSpPr>
            <p:nvPr/>
          </p:nvSpPr>
          <p:spPr bwMode="auto">
            <a:xfrm>
              <a:off x="1863" y="3900"/>
              <a:ext cx="52" cy="45"/>
            </a:xfrm>
            <a:custGeom>
              <a:avLst/>
              <a:gdLst>
                <a:gd name="T0" fmla="*/ 0 w 59"/>
                <a:gd name="T1" fmla="*/ 0 h 46"/>
                <a:gd name="T2" fmla="*/ 4 w 59"/>
                <a:gd name="T3" fmla="*/ 38 h 46"/>
                <a:gd name="T4" fmla="*/ 4 w 59"/>
                <a:gd name="T5" fmla="*/ 0 h 46"/>
                <a:gd name="T6" fmla="*/ 0 w 59"/>
                <a:gd name="T7" fmla="*/ 0 h 46"/>
                <a:gd name="T8" fmla="*/ 4 w 59"/>
                <a:gd name="T9" fmla="*/ 0 h 46"/>
                <a:gd name="T10" fmla="*/ 14 w 59"/>
                <a:gd name="T11" fmla="*/ 0 h 46"/>
                <a:gd name="T12" fmla="*/ 22 w 59"/>
                <a:gd name="T13" fmla="*/ 0 h 46"/>
                <a:gd name="T14" fmla="*/ 10 w 59"/>
                <a:gd name="T15" fmla="*/ 38 h 46"/>
                <a:gd name="T16" fmla="*/ 0 w 59"/>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59"/>
                <a:gd name="T28" fmla="*/ 0 h 46"/>
                <a:gd name="T29" fmla="*/ 59 w 59"/>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59" h="46">
                  <a:moveTo>
                    <a:pt x="0" y="0"/>
                  </a:moveTo>
                  <a:lnTo>
                    <a:pt x="11" y="46"/>
                  </a:lnTo>
                  <a:lnTo>
                    <a:pt x="11" y="0"/>
                  </a:lnTo>
                  <a:lnTo>
                    <a:pt x="0" y="0"/>
                  </a:lnTo>
                  <a:lnTo>
                    <a:pt x="11" y="0"/>
                  </a:lnTo>
                  <a:lnTo>
                    <a:pt x="38" y="0"/>
                  </a:lnTo>
                  <a:lnTo>
                    <a:pt x="59" y="0"/>
                  </a:lnTo>
                  <a:lnTo>
                    <a:pt x="27" y="46"/>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428" name="Freeform 183"/>
            <p:cNvSpPr>
              <a:spLocks/>
            </p:cNvSpPr>
            <p:nvPr/>
          </p:nvSpPr>
          <p:spPr bwMode="auto">
            <a:xfrm>
              <a:off x="1188" y="2030"/>
              <a:ext cx="211" cy="76"/>
            </a:xfrm>
            <a:custGeom>
              <a:avLst/>
              <a:gdLst>
                <a:gd name="T0" fmla="*/ 0 w 242"/>
                <a:gd name="T1" fmla="*/ 19 h 83"/>
                <a:gd name="T2" fmla="*/ 10 w 242"/>
                <a:gd name="T3" fmla="*/ 5 h 83"/>
                <a:gd name="T4" fmla="*/ 27 w 242"/>
                <a:gd name="T5" fmla="*/ 0 h 83"/>
                <a:gd name="T6" fmla="*/ 52 w 242"/>
                <a:gd name="T7" fmla="*/ 12 h 83"/>
                <a:gd name="T8" fmla="*/ 62 w 242"/>
                <a:gd name="T9" fmla="*/ 25 h 83"/>
                <a:gd name="T10" fmla="*/ 71 w 242"/>
                <a:gd name="T11" fmla="*/ 25 h 83"/>
                <a:gd name="T12" fmla="*/ 71 w 242"/>
                <a:gd name="T13" fmla="*/ 35 h 83"/>
                <a:gd name="T14" fmla="*/ 77 w 242"/>
                <a:gd name="T15" fmla="*/ 35 h 83"/>
                <a:gd name="T16" fmla="*/ 80 w 242"/>
                <a:gd name="T17" fmla="*/ 41 h 83"/>
                <a:gd name="T18" fmla="*/ 52 w 242"/>
                <a:gd name="T19" fmla="*/ 41 h 83"/>
                <a:gd name="T20" fmla="*/ 57 w 242"/>
                <a:gd name="T21" fmla="*/ 35 h 83"/>
                <a:gd name="T22" fmla="*/ 52 w 242"/>
                <a:gd name="T23" fmla="*/ 35 h 83"/>
                <a:gd name="T24" fmla="*/ 47 w 242"/>
                <a:gd name="T25" fmla="*/ 19 h 83"/>
                <a:gd name="T26" fmla="*/ 24 w 242"/>
                <a:gd name="T27" fmla="*/ 12 h 83"/>
                <a:gd name="T28" fmla="*/ 27 w 242"/>
                <a:gd name="T29" fmla="*/ 5 h 83"/>
                <a:gd name="T30" fmla="*/ 19 w 242"/>
                <a:gd name="T31" fmla="*/ 5 h 83"/>
                <a:gd name="T32" fmla="*/ 3 w 242"/>
                <a:gd name="T33" fmla="*/ 19 h 83"/>
                <a:gd name="T34" fmla="*/ 0 w 242"/>
                <a:gd name="T35" fmla="*/ 19 h 8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242"/>
                <a:gd name="T55" fmla="*/ 0 h 83"/>
                <a:gd name="T56" fmla="*/ 242 w 242"/>
                <a:gd name="T57" fmla="*/ 83 h 8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242" h="83">
                  <a:moveTo>
                    <a:pt x="0" y="39"/>
                  </a:moveTo>
                  <a:lnTo>
                    <a:pt x="31" y="12"/>
                  </a:lnTo>
                  <a:lnTo>
                    <a:pt x="82" y="0"/>
                  </a:lnTo>
                  <a:lnTo>
                    <a:pt x="157" y="23"/>
                  </a:lnTo>
                  <a:lnTo>
                    <a:pt x="186" y="50"/>
                  </a:lnTo>
                  <a:lnTo>
                    <a:pt x="213" y="50"/>
                  </a:lnTo>
                  <a:lnTo>
                    <a:pt x="213" y="69"/>
                  </a:lnTo>
                  <a:lnTo>
                    <a:pt x="228" y="69"/>
                  </a:lnTo>
                  <a:lnTo>
                    <a:pt x="242" y="83"/>
                  </a:lnTo>
                  <a:lnTo>
                    <a:pt x="157" y="83"/>
                  </a:lnTo>
                  <a:lnTo>
                    <a:pt x="169" y="69"/>
                  </a:lnTo>
                  <a:lnTo>
                    <a:pt x="157" y="69"/>
                  </a:lnTo>
                  <a:lnTo>
                    <a:pt x="142" y="39"/>
                  </a:lnTo>
                  <a:lnTo>
                    <a:pt x="71" y="23"/>
                  </a:lnTo>
                  <a:lnTo>
                    <a:pt x="82" y="12"/>
                  </a:lnTo>
                  <a:lnTo>
                    <a:pt x="57" y="12"/>
                  </a:lnTo>
                  <a:lnTo>
                    <a:pt x="11" y="39"/>
                  </a:lnTo>
                  <a:lnTo>
                    <a:pt x="0" y="39"/>
                  </a:lnTo>
                  <a:close/>
                </a:path>
              </a:pathLst>
            </a:custGeom>
            <a:solidFill>
              <a:srgbClr val="FFCC99">
                <a:alpha val="70195"/>
              </a:srgbClr>
            </a:solidFill>
            <a:ln w="0">
              <a:solidFill>
                <a:schemeClr val="tx1"/>
              </a:solidFill>
              <a:round/>
              <a:headEnd/>
              <a:tailEnd/>
            </a:ln>
          </p:spPr>
          <p:txBody>
            <a:bodyPr/>
            <a:lstStyle/>
            <a:p>
              <a:endParaRPr lang="it-IT"/>
            </a:p>
          </p:txBody>
        </p:sp>
        <p:sp>
          <p:nvSpPr>
            <p:cNvPr id="9429" name="Freeform 184"/>
            <p:cNvSpPr>
              <a:spLocks/>
            </p:cNvSpPr>
            <p:nvPr/>
          </p:nvSpPr>
          <p:spPr bwMode="auto">
            <a:xfrm>
              <a:off x="1775" y="1363"/>
              <a:ext cx="53" cy="43"/>
            </a:xfrm>
            <a:custGeom>
              <a:avLst/>
              <a:gdLst>
                <a:gd name="T0" fmla="*/ 0 w 59"/>
                <a:gd name="T1" fmla="*/ 0 h 46"/>
                <a:gd name="T2" fmla="*/ 12 w 59"/>
                <a:gd name="T3" fmla="*/ 0 h 46"/>
                <a:gd name="T4" fmla="*/ 25 w 59"/>
                <a:gd name="T5" fmla="*/ 27 h 46"/>
                <a:gd name="T6" fmla="*/ 12 w 59"/>
                <a:gd name="T7" fmla="*/ 27 h 46"/>
                <a:gd name="T8" fmla="*/ 0 w 59"/>
                <a:gd name="T9" fmla="*/ 0 h 46"/>
                <a:gd name="T10" fmla="*/ 0 60000 65536"/>
                <a:gd name="T11" fmla="*/ 0 60000 65536"/>
                <a:gd name="T12" fmla="*/ 0 60000 65536"/>
                <a:gd name="T13" fmla="*/ 0 60000 65536"/>
                <a:gd name="T14" fmla="*/ 0 60000 65536"/>
                <a:gd name="T15" fmla="*/ 0 w 59"/>
                <a:gd name="T16" fmla="*/ 0 h 46"/>
                <a:gd name="T17" fmla="*/ 59 w 59"/>
                <a:gd name="T18" fmla="*/ 46 h 46"/>
              </a:gdLst>
              <a:ahLst/>
              <a:cxnLst>
                <a:cxn ang="T10">
                  <a:pos x="T0" y="T1"/>
                </a:cxn>
                <a:cxn ang="T11">
                  <a:pos x="T2" y="T3"/>
                </a:cxn>
                <a:cxn ang="T12">
                  <a:pos x="T4" y="T5"/>
                </a:cxn>
                <a:cxn ang="T13">
                  <a:pos x="T6" y="T7"/>
                </a:cxn>
                <a:cxn ang="T14">
                  <a:pos x="T8" y="T9"/>
                </a:cxn>
              </a:cxnLst>
              <a:rect l="T15" t="T16" r="T17" b="T18"/>
              <a:pathLst>
                <a:path w="59" h="46">
                  <a:moveTo>
                    <a:pt x="0" y="0"/>
                  </a:moveTo>
                  <a:lnTo>
                    <a:pt x="27" y="0"/>
                  </a:lnTo>
                  <a:lnTo>
                    <a:pt x="59" y="46"/>
                  </a:lnTo>
                  <a:lnTo>
                    <a:pt x="27" y="46"/>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430" name="Freeform 185"/>
            <p:cNvSpPr>
              <a:spLocks/>
            </p:cNvSpPr>
            <p:nvPr/>
          </p:nvSpPr>
          <p:spPr bwMode="auto">
            <a:xfrm>
              <a:off x="1852" y="1325"/>
              <a:ext cx="120" cy="118"/>
            </a:xfrm>
            <a:custGeom>
              <a:avLst/>
              <a:gdLst>
                <a:gd name="T0" fmla="*/ 0 w 138"/>
                <a:gd name="T1" fmla="*/ 46 h 127"/>
                <a:gd name="T2" fmla="*/ 8 w 138"/>
                <a:gd name="T3" fmla="*/ 40 h 127"/>
                <a:gd name="T4" fmla="*/ 32 w 138"/>
                <a:gd name="T5" fmla="*/ 0 h 127"/>
                <a:gd name="T6" fmla="*/ 37 w 138"/>
                <a:gd name="T7" fmla="*/ 0 h 127"/>
                <a:gd name="T8" fmla="*/ 23 w 138"/>
                <a:gd name="T9" fmla="*/ 21 h 127"/>
                <a:gd name="T10" fmla="*/ 32 w 138"/>
                <a:gd name="T11" fmla="*/ 16 h 127"/>
                <a:gd name="T12" fmla="*/ 32 w 138"/>
                <a:gd name="T13" fmla="*/ 21 h 127"/>
                <a:gd name="T14" fmla="*/ 32 w 138"/>
                <a:gd name="T15" fmla="*/ 28 h 127"/>
                <a:gd name="T16" fmla="*/ 44 w 138"/>
                <a:gd name="T17" fmla="*/ 28 h 127"/>
                <a:gd name="T18" fmla="*/ 42 w 138"/>
                <a:gd name="T19" fmla="*/ 40 h 127"/>
                <a:gd name="T20" fmla="*/ 44 w 138"/>
                <a:gd name="T21" fmla="*/ 40 h 127"/>
                <a:gd name="T22" fmla="*/ 37 w 138"/>
                <a:gd name="T23" fmla="*/ 55 h 127"/>
                <a:gd name="T24" fmla="*/ 44 w 138"/>
                <a:gd name="T25" fmla="*/ 46 h 127"/>
                <a:gd name="T26" fmla="*/ 42 w 138"/>
                <a:gd name="T27" fmla="*/ 55 h 127"/>
                <a:gd name="T28" fmla="*/ 44 w 138"/>
                <a:gd name="T29" fmla="*/ 55 h 127"/>
                <a:gd name="T30" fmla="*/ 42 w 138"/>
                <a:gd name="T31" fmla="*/ 71 h 127"/>
                <a:gd name="T32" fmla="*/ 37 w 138"/>
                <a:gd name="T33" fmla="*/ 71 h 127"/>
                <a:gd name="T34" fmla="*/ 37 w 138"/>
                <a:gd name="T35" fmla="*/ 61 h 127"/>
                <a:gd name="T36" fmla="*/ 32 w 138"/>
                <a:gd name="T37" fmla="*/ 61 h 127"/>
                <a:gd name="T38" fmla="*/ 37 w 138"/>
                <a:gd name="T39" fmla="*/ 55 h 127"/>
                <a:gd name="T40" fmla="*/ 32 w 138"/>
                <a:gd name="T41" fmla="*/ 55 h 127"/>
                <a:gd name="T42" fmla="*/ 28 w 138"/>
                <a:gd name="T43" fmla="*/ 61 h 127"/>
                <a:gd name="T44" fmla="*/ 23 w 138"/>
                <a:gd name="T45" fmla="*/ 61 h 127"/>
                <a:gd name="T46" fmla="*/ 28 w 138"/>
                <a:gd name="T47" fmla="*/ 55 h 127"/>
                <a:gd name="T48" fmla="*/ 0 w 138"/>
                <a:gd name="T49" fmla="*/ 55 h 127"/>
                <a:gd name="T50" fmla="*/ 0 w 138"/>
                <a:gd name="T51" fmla="*/ 46 h 127"/>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w 138"/>
                <a:gd name="T79" fmla="*/ 0 h 127"/>
                <a:gd name="T80" fmla="*/ 138 w 138"/>
                <a:gd name="T81" fmla="*/ 127 h 127"/>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T78" t="T79" r="T80" b="T81"/>
              <a:pathLst>
                <a:path w="138" h="127">
                  <a:moveTo>
                    <a:pt x="0" y="83"/>
                  </a:moveTo>
                  <a:lnTo>
                    <a:pt x="23" y="72"/>
                  </a:lnTo>
                  <a:lnTo>
                    <a:pt x="98" y="0"/>
                  </a:lnTo>
                  <a:lnTo>
                    <a:pt x="110" y="0"/>
                  </a:lnTo>
                  <a:lnTo>
                    <a:pt x="71" y="39"/>
                  </a:lnTo>
                  <a:lnTo>
                    <a:pt x="98" y="27"/>
                  </a:lnTo>
                  <a:lnTo>
                    <a:pt x="98" y="39"/>
                  </a:lnTo>
                  <a:lnTo>
                    <a:pt x="98" y="50"/>
                  </a:lnTo>
                  <a:lnTo>
                    <a:pt x="138" y="50"/>
                  </a:lnTo>
                  <a:lnTo>
                    <a:pt x="125" y="72"/>
                  </a:lnTo>
                  <a:lnTo>
                    <a:pt x="138" y="72"/>
                  </a:lnTo>
                  <a:lnTo>
                    <a:pt x="110" y="98"/>
                  </a:lnTo>
                  <a:lnTo>
                    <a:pt x="138" y="83"/>
                  </a:lnTo>
                  <a:lnTo>
                    <a:pt x="125" y="98"/>
                  </a:lnTo>
                  <a:lnTo>
                    <a:pt x="138" y="98"/>
                  </a:lnTo>
                  <a:lnTo>
                    <a:pt x="125" y="127"/>
                  </a:lnTo>
                  <a:lnTo>
                    <a:pt x="110" y="127"/>
                  </a:lnTo>
                  <a:lnTo>
                    <a:pt x="110" y="110"/>
                  </a:lnTo>
                  <a:lnTo>
                    <a:pt x="98" y="110"/>
                  </a:lnTo>
                  <a:lnTo>
                    <a:pt x="110" y="98"/>
                  </a:lnTo>
                  <a:lnTo>
                    <a:pt x="98" y="98"/>
                  </a:lnTo>
                  <a:lnTo>
                    <a:pt x="83" y="110"/>
                  </a:lnTo>
                  <a:lnTo>
                    <a:pt x="71" y="110"/>
                  </a:lnTo>
                  <a:lnTo>
                    <a:pt x="83" y="98"/>
                  </a:lnTo>
                  <a:lnTo>
                    <a:pt x="0" y="98"/>
                  </a:lnTo>
                  <a:lnTo>
                    <a:pt x="0" y="83"/>
                  </a:lnTo>
                  <a:close/>
                </a:path>
              </a:pathLst>
            </a:custGeom>
            <a:solidFill>
              <a:srgbClr val="FFCC99">
                <a:alpha val="70195"/>
              </a:srgbClr>
            </a:solidFill>
            <a:ln w="0">
              <a:solidFill>
                <a:schemeClr val="tx1"/>
              </a:solidFill>
              <a:round/>
              <a:headEnd/>
              <a:tailEnd/>
            </a:ln>
          </p:spPr>
          <p:txBody>
            <a:bodyPr/>
            <a:lstStyle/>
            <a:p>
              <a:endParaRPr lang="it-IT"/>
            </a:p>
          </p:txBody>
        </p:sp>
        <p:sp>
          <p:nvSpPr>
            <p:cNvPr id="9431" name="Freeform 186"/>
            <p:cNvSpPr>
              <a:spLocks/>
            </p:cNvSpPr>
            <p:nvPr/>
          </p:nvSpPr>
          <p:spPr bwMode="auto">
            <a:xfrm>
              <a:off x="1563" y="978"/>
              <a:ext cx="124" cy="67"/>
            </a:xfrm>
            <a:custGeom>
              <a:avLst/>
              <a:gdLst>
                <a:gd name="T0" fmla="*/ 0 w 142"/>
                <a:gd name="T1" fmla="*/ 34 h 71"/>
                <a:gd name="T2" fmla="*/ 9 w 142"/>
                <a:gd name="T3" fmla="*/ 34 h 71"/>
                <a:gd name="T4" fmla="*/ 18 w 142"/>
                <a:gd name="T5" fmla="*/ 18 h 71"/>
                <a:gd name="T6" fmla="*/ 28 w 142"/>
                <a:gd name="T7" fmla="*/ 0 h 71"/>
                <a:gd name="T8" fmla="*/ 28 w 142"/>
                <a:gd name="T9" fmla="*/ 8 h 71"/>
                <a:gd name="T10" fmla="*/ 48 w 142"/>
                <a:gd name="T11" fmla="*/ 34 h 71"/>
                <a:gd name="T12" fmla="*/ 37 w 142"/>
                <a:gd name="T13" fmla="*/ 44 h 71"/>
                <a:gd name="T14" fmla="*/ 28 w 142"/>
                <a:gd name="T15" fmla="*/ 34 h 71"/>
                <a:gd name="T16" fmla="*/ 24 w 142"/>
                <a:gd name="T17" fmla="*/ 34 h 71"/>
                <a:gd name="T18" fmla="*/ 9 w 142"/>
                <a:gd name="T19" fmla="*/ 44 h 71"/>
                <a:gd name="T20" fmla="*/ 9 w 142"/>
                <a:gd name="T21" fmla="*/ 34 h 71"/>
                <a:gd name="T22" fmla="*/ 0 w 142"/>
                <a:gd name="T23" fmla="*/ 34 h 71"/>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w 142"/>
                <a:gd name="T37" fmla="*/ 0 h 71"/>
                <a:gd name="T38" fmla="*/ 142 w 142"/>
                <a:gd name="T39" fmla="*/ 71 h 71"/>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T36" t="T37" r="T38" b="T39"/>
              <a:pathLst>
                <a:path w="142" h="71">
                  <a:moveTo>
                    <a:pt x="0" y="54"/>
                  </a:moveTo>
                  <a:lnTo>
                    <a:pt x="27" y="54"/>
                  </a:lnTo>
                  <a:lnTo>
                    <a:pt x="54" y="27"/>
                  </a:lnTo>
                  <a:lnTo>
                    <a:pt x="83" y="0"/>
                  </a:lnTo>
                  <a:lnTo>
                    <a:pt x="83" y="15"/>
                  </a:lnTo>
                  <a:lnTo>
                    <a:pt x="142" y="54"/>
                  </a:lnTo>
                  <a:lnTo>
                    <a:pt x="109" y="71"/>
                  </a:lnTo>
                  <a:lnTo>
                    <a:pt x="83" y="54"/>
                  </a:lnTo>
                  <a:lnTo>
                    <a:pt x="71" y="54"/>
                  </a:lnTo>
                  <a:lnTo>
                    <a:pt x="27" y="71"/>
                  </a:lnTo>
                  <a:lnTo>
                    <a:pt x="27" y="54"/>
                  </a:lnTo>
                  <a:lnTo>
                    <a:pt x="0" y="54"/>
                  </a:lnTo>
                  <a:close/>
                </a:path>
              </a:pathLst>
            </a:custGeom>
            <a:solidFill>
              <a:srgbClr val="FFCC99">
                <a:alpha val="70195"/>
              </a:srgbClr>
            </a:solidFill>
            <a:ln w="0">
              <a:solidFill>
                <a:schemeClr val="tx1"/>
              </a:solidFill>
              <a:round/>
              <a:headEnd/>
              <a:tailEnd/>
            </a:ln>
          </p:spPr>
          <p:txBody>
            <a:bodyPr/>
            <a:lstStyle/>
            <a:p>
              <a:endParaRPr lang="it-IT"/>
            </a:p>
          </p:txBody>
        </p:sp>
        <p:sp>
          <p:nvSpPr>
            <p:cNvPr id="9432" name="Freeform 187"/>
            <p:cNvSpPr>
              <a:spLocks/>
            </p:cNvSpPr>
            <p:nvPr/>
          </p:nvSpPr>
          <p:spPr bwMode="auto">
            <a:xfrm>
              <a:off x="1786" y="937"/>
              <a:ext cx="40" cy="43"/>
            </a:xfrm>
            <a:custGeom>
              <a:avLst/>
              <a:gdLst>
                <a:gd name="T0" fmla="*/ 0 w 46"/>
                <a:gd name="T1" fmla="*/ 9 h 46"/>
                <a:gd name="T2" fmla="*/ 9 w 46"/>
                <a:gd name="T3" fmla="*/ 0 h 46"/>
                <a:gd name="T4" fmla="*/ 15 w 46"/>
                <a:gd name="T5" fmla="*/ 0 h 46"/>
                <a:gd name="T6" fmla="*/ 5 w 46"/>
                <a:gd name="T7" fmla="*/ 27 h 46"/>
                <a:gd name="T8" fmla="*/ 0 w 46"/>
                <a:gd name="T9" fmla="*/ 27 h 46"/>
                <a:gd name="T10" fmla="*/ 0 w 46"/>
                <a:gd name="T11" fmla="*/ 9 h 46"/>
                <a:gd name="T12" fmla="*/ 0 60000 65536"/>
                <a:gd name="T13" fmla="*/ 0 60000 65536"/>
                <a:gd name="T14" fmla="*/ 0 60000 65536"/>
                <a:gd name="T15" fmla="*/ 0 60000 65536"/>
                <a:gd name="T16" fmla="*/ 0 60000 65536"/>
                <a:gd name="T17" fmla="*/ 0 60000 65536"/>
                <a:gd name="T18" fmla="*/ 0 w 46"/>
                <a:gd name="T19" fmla="*/ 0 h 46"/>
                <a:gd name="T20" fmla="*/ 46 w 46"/>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46" h="46">
                  <a:moveTo>
                    <a:pt x="0" y="17"/>
                  </a:moveTo>
                  <a:lnTo>
                    <a:pt x="27" y="0"/>
                  </a:lnTo>
                  <a:lnTo>
                    <a:pt x="46" y="0"/>
                  </a:lnTo>
                  <a:lnTo>
                    <a:pt x="16" y="46"/>
                  </a:lnTo>
                  <a:lnTo>
                    <a:pt x="0" y="46"/>
                  </a:lnTo>
                  <a:lnTo>
                    <a:pt x="0" y="17"/>
                  </a:lnTo>
                  <a:close/>
                </a:path>
              </a:pathLst>
            </a:custGeom>
            <a:solidFill>
              <a:srgbClr val="FFCC99">
                <a:alpha val="70195"/>
              </a:srgbClr>
            </a:solidFill>
            <a:ln w="0">
              <a:solidFill>
                <a:schemeClr val="tx1"/>
              </a:solidFill>
              <a:round/>
              <a:headEnd/>
              <a:tailEnd/>
            </a:ln>
          </p:spPr>
          <p:txBody>
            <a:bodyPr/>
            <a:lstStyle/>
            <a:p>
              <a:endParaRPr lang="it-IT"/>
            </a:p>
          </p:txBody>
        </p:sp>
        <p:sp>
          <p:nvSpPr>
            <p:cNvPr id="9433" name="Freeform 188"/>
            <p:cNvSpPr>
              <a:spLocks/>
            </p:cNvSpPr>
            <p:nvPr/>
          </p:nvSpPr>
          <p:spPr bwMode="auto">
            <a:xfrm>
              <a:off x="1662" y="817"/>
              <a:ext cx="350" cy="252"/>
            </a:xfrm>
            <a:custGeom>
              <a:avLst/>
              <a:gdLst>
                <a:gd name="T0" fmla="*/ 0 w 403"/>
                <a:gd name="T1" fmla="*/ 23 h 271"/>
                <a:gd name="T2" fmla="*/ 13 w 403"/>
                <a:gd name="T3" fmla="*/ 7 h 271"/>
                <a:gd name="T4" fmla="*/ 33 w 403"/>
                <a:gd name="T5" fmla="*/ 0 h 271"/>
                <a:gd name="T6" fmla="*/ 46 w 403"/>
                <a:gd name="T7" fmla="*/ 0 h 271"/>
                <a:gd name="T8" fmla="*/ 52 w 403"/>
                <a:gd name="T9" fmla="*/ 0 h 271"/>
                <a:gd name="T10" fmla="*/ 62 w 403"/>
                <a:gd name="T11" fmla="*/ 7 h 271"/>
                <a:gd name="T12" fmla="*/ 52 w 403"/>
                <a:gd name="T13" fmla="*/ 23 h 271"/>
                <a:gd name="T14" fmla="*/ 76 w 403"/>
                <a:gd name="T15" fmla="*/ 16 h 271"/>
                <a:gd name="T16" fmla="*/ 94 w 403"/>
                <a:gd name="T17" fmla="*/ 16 h 271"/>
                <a:gd name="T18" fmla="*/ 88 w 403"/>
                <a:gd name="T19" fmla="*/ 23 h 271"/>
                <a:gd name="T20" fmla="*/ 103 w 403"/>
                <a:gd name="T21" fmla="*/ 33 h 271"/>
                <a:gd name="T22" fmla="*/ 116 w 403"/>
                <a:gd name="T23" fmla="*/ 48 h 271"/>
                <a:gd name="T24" fmla="*/ 116 w 403"/>
                <a:gd name="T25" fmla="*/ 55 h 271"/>
                <a:gd name="T26" fmla="*/ 107 w 403"/>
                <a:gd name="T27" fmla="*/ 64 h 271"/>
                <a:gd name="T28" fmla="*/ 103 w 403"/>
                <a:gd name="T29" fmla="*/ 64 h 271"/>
                <a:gd name="T30" fmla="*/ 107 w 403"/>
                <a:gd name="T31" fmla="*/ 71 h 271"/>
                <a:gd name="T32" fmla="*/ 116 w 403"/>
                <a:gd name="T33" fmla="*/ 71 h 271"/>
                <a:gd name="T34" fmla="*/ 130 w 403"/>
                <a:gd name="T35" fmla="*/ 87 h 271"/>
                <a:gd name="T36" fmla="*/ 112 w 403"/>
                <a:gd name="T37" fmla="*/ 111 h 271"/>
                <a:gd name="T38" fmla="*/ 107 w 403"/>
                <a:gd name="T39" fmla="*/ 111 h 271"/>
                <a:gd name="T40" fmla="*/ 107 w 403"/>
                <a:gd name="T41" fmla="*/ 104 h 271"/>
                <a:gd name="T42" fmla="*/ 98 w 403"/>
                <a:gd name="T43" fmla="*/ 96 h 271"/>
                <a:gd name="T44" fmla="*/ 94 w 403"/>
                <a:gd name="T45" fmla="*/ 104 h 271"/>
                <a:gd name="T46" fmla="*/ 103 w 403"/>
                <a:gd name="T47" fmla="*/ 119 h 271"/>
                <a:gd name="T48" fmla="*/ 98 w 403"/>
                <a:gd name="T49" fmla="*/ 126 h 271"/>
                <a:gd name="T50" fmla="*/ 103 w 403"/>
                <a:gd name="T51" fmla="*/ 134 h 271"/>
                <a:gd name="T52" fmla="*/ 98 w 403"/>
                <a:gd name="T53" fmla="*/ 143 h 271"/>
                <a:gd name="T54" fmla="*/ 88 w 403"/>
                <a:gd name="T55" fmla="*/ 143 h 271"/>
                <a:gd name="T56" fmla="*/ 76 w 403"/>
                <a:gd name="T57" fmla="*/ 126 h 271"/>
                <a:gd name="T58" fmla="*/ 76 w 403"/>
                <a:gd name="T59" fmla="*/ 134 h 271"/>
                <a:gd name="T60" fmla="*/ 83 w 403"/>
                <a:gd name="T61" fmla="*/ 153 h 271"/>
                <a:gd name="T62" fmla="*/ 71 w 403"/>
                <a:gd name="T63" fmla="*/ 153 h 271"/>
                <a:gd name="T64" fmla="*/ 55 w 403"/>
                <a:gd name="T65" fmla="*/ 143 h 271"/>
                <a:gd name="T66" fmla="*/ 55 w 403"/>
                <a:gd name="T67" fmla="*/ 126 h 271"/>
                <a:gd name="T68" fmla="*/ 52 w 403"/>
                <a:gd name="T69" fmla="*/ 126 h 271"/>
                <a:gd name="T70" fmla="*/ 37 w 403"/>
                <a:gd name="T71" fmla="*/ 119 h 271"/>
                <a:gd name="T72" fmla="*/ 23 w 403"/>
                <a:gd name="T73" fmla="*/ 119 h 271"/>
                <a:gd name="T74" fmla="*/ 33 w 403"/>
                <a:gd name="T75" fmla="*/ 104 h 271"/>
                <a:gd name="T76" fmla="*/ 46 w 403"/>
                <a:gd name="T77" fmla="*/ 111 h 271"/>
                <a:gd name="T78" fmla="*/ 55 w 403"/>
                <a:gd name="T79" fmla="*/ 104 h 271"/>
                <a:gd name="T80" fmla="*/ 52 w 403"/>
                <a:gd name="T81" fmla="*/ 96 h 271"/>
                <a:gd name="T82" fmla="*/ 76 w 403"/>
                <a:gd name="T83" fmla="*/ 87 h 271"/>
                <a:gd name="T84" fmla="*/ 76 w 403"/>
                <a:gd name="T85" fmla="*/ 71 h 271"/>
                <a:gd name="T86" fmla="*/ 71 w 403"/>
                <a:gd name="T87" fmla="*/ 64 h 271"/>
                <a:gd name="T88" fmla="*/ 66 w 403"/>
                <a:gd name="T89" fmla="*/ 64 h 271"/>
                <a:gd name="T90" fmla="*/ 55 w 403"/>
                <a:gd name="T91" fmla="*/ 64 h 271"/>
                <a:gd name="T92" fmla="*/ 66 w 403"/>
                <a:gd name="T93" fmla="*/ 55 h 271"/>
                <a:gd name="T94" fmla="*/ 55 w 403"/>
                <a:gd name="T95" fmla="*/ 48 h 271"/>
                <a:gd name="T96" fmla="*/ 43 w 403"/>
                <a:gd name="T97" fmla="*/ 55 h 271"/>
                <a:gd name="T98" fmla="*/ 37 w 403"/>
                <a:gd name="T99" fmla="*/ 48 h 271"/>
                <a:gd name="T100" fmla="*/ 13 w 403"/>
                <a:gd name="T101" fmla="*/ 48 h 271"/>
                <a:gd name="T102" fmla="*/ 7 w 403"/>
                <a:gd name="T103" fmla="*/ 42 h 271"/>
                <a:gd name="T104" fmla="*/ 0 w 403"/>
                <a:gd name="T105" fmla="*/ 23 h 271"/>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403"/>
                <a:gd name="T160" fmla="*/ 0 h 271"/>
                <a:gd name="T161" fmla="*/ 403 w 403"/>
                <a:gd name="T162" fmla="*/ 271 h 271"/>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403" h="271">
                  <a:moveTo>
                    <a:pt x="0" y="42"/>
                  </a:moveTo>
                  <a:lnTo>
                    <a:pt x="42" y="15"/>
                  </a:lnTo>
                  <a:lnTo>
                    <a:pt x="104" y="0"/>
                  </a:lnTo>
                  <a:lnTo>
                    <a:pt x="142" y="0"/>
                  </a:lnTo>
                  <a:lnTo>
                    <a:pt x="160" y="0"/>
                  </a:lnTo>
                  <a:lnTo>
                    <a:pt x="190" y="15"/>
                  </a:lnTo>
                  <a:lnTo>
                    <a:pt x="160" y="42"/>
                  </a:lnTo>
                  <a:lnTo>
                    <a:pt x="231" y="27"/>
                  </a:lnTo>
                  <a:lnTo>
                    <a:pt x="290" y="27"/>
                  </a:lnTo>
                  <a:lnTo>
                    <a:pt x="271" y="42"/>
                  </a:lnTo>
                  <a:lnTo>
                    <a:pt x="319" y="60"/>
                  </a:lnTo>
                  <a:lnTo>
                    <a:pt x="359" y="86"/>
                  </a:lnTo>
                  <a:lnTo>
                    <a:pt x="359" y="98"/>
                  </a:lnTo>
                  <a:lnTo>
                    <a:pt x="330" y="115"/>
                  </a:lnTo>
                  <a:lnTo>
                    <a:pt x="319" y="115"/>
                  </a:lnTo>
                  <a:lnTo>
                    <a:pt x="330" y="127"/>
                  </a:lnTo>
                  <a:lnTo>
                    <a:pt x="359" y="127"/>
                  </a:lnTo>
                  <a:lnTo>
                    <a:pt x="403" y="157"/>
                  </a:lnTo>
                  <a:lnTo>
                    <a:pt x="346" y="198"/>
                  </a:lnTo>
                  <a:lnTo>
                    <a:pt x="330" y="198"/>
                  </a:lnTo>
                  <a:lnTo>
                    <a:pt x="330" y="186"/>
                  </a:lnTo>
                  <a:lnTo>
                    <a:pt x="304" y="171"/>
                  </a:lnTo>
                  <a:lnTo>
                    <a:pt x="290" y="186"/>
                  </a:lnTo>
                  <a:lnTo>
                    <a:pt x="319" y="213"/>
                  </a:lnTo>
                  <a:lnTo>
                    <a:pt x="304" y="227"/>
                  </a:lnTo>
                  <a:lnTo>
                    <a:pt x="319" y="242"/>
                  </a:lnTo>
                  <a:lnTo>
                    <a:pt x="304" y="257"/>
                  </a:lnTo>
                  <a:lnTo>
                    <a:pt x="271" y="257"/>
                  </a:lnTo>
                  <a:lnTo>
                    <a:pt x="231" y="227"/>
                  </a:lnTo>
                  <a:lnTo>
                    <a:pt x="231" y="242"/>
                  </a:lnTo>
                  <a:lnTo>
                    <a:pt x="259" y="271"/>
                  </a:lnTo>
                  <a:lnTo>
                    <a:pt x="219" y="271"/>
                  </a:lnTo>
                  <a:lnTo>
                    <a:pt x="171" y="257"/>
                  </a:lnTo>
                  <a:lnTo>
                    <a:pt x="171" y="227"/>
                  </a:lnTo>
                  <a:lnTo>
                    <a:pt x="160" y="227"/>
                  </a:lnTo>
                  <a:lnTo>
                    <a:pt x="119" y="213"/>
                  </a:lnTo>
                  <a:lnTo>
                    <a:pt x="71" y="213"/>
                  </a:lnTo>
                  <a:lnTo>
                    <a:pt x="104" y="186"/>
                  </a:lnTo>
                  <a:lnTo>
                    <a:pt x="142" y="198"/>
                  </a:lnTo>
                  <a:lnTo>
                    <a:pt x="171" y="186"/>
                  </a:lnTo>
                  <a:lnTo>
                    <a:pt x="160" y="171"/>
                  </a:lnTo>
                  <a:lnTo>
                    <a:pt x="231" y="157"/>
                  </a:lnTo>
                  <a:lnTo>
                    <a:pt x="231" y="127"/>
                  </a:lnTo>
                  <a:lnTo>
                    <a:pt x="219" y="115"/>
                  </a:lnTo>
                  <a:lnTo>
                    <a:pt x="204" y="115"/>
                  </a:lnTo>
                  <a:lnTo>
                    <a:pt x="171" y="115"/>
                  </a:lnTo>
                  <a:lnTo>
                    <a:pt x="204" y="98"/>
                  </a:lnTo>
                  <a:lnTo>
                    <a:pt x="171" y="86"/>
                  </a:lnTo>
                  <a:lnTo>
                    <a:pt x="131" y="98"/>
                  </a:lnTo>
                  <a:lnTo>
                    <a:pt x="119" y="86"/>
                  </a:lnTo>
                  <a:lnTo>
                    <a:pt x="42" y="86"/>
                  </a:lnTo>
                  <a:lnTo>
                    <a:pt x="19" y="75"/>
                  </a:lnTo>
                  <a:lnTo>
                    <a:pt x="0" y="42"/>
                  </a:lnTo>
                  <a:close/>
                </a:path>
              </a:pathLst>
            </a:custGeom>
            <a:solidFill>
              <a:srgbClr val="FFCC99">
                <a:alpha val="70195"/>
              </a:srgbClr>
            </a:solidFill>
            <a:ln w="0">
              <a:solidFill>
                <a:schemeClr val="tx1"/>
              </a:solidFill>
              <a:round/>
              <a:headEnd/>
              <a:tailEnd/>
            </a:ln>
          </p:spPr>
          <p:txBody>
            <a:bodyPr/>
            <a:lstStyle/>
            <a:p>
              <a:endParaRPr lang="it-IT"/>
            </a:p>
          </p:txBody>
        </p:sp>
        <p:sp>
          <p:nvSpPr>
            <p:cNvPr id="9434" name="Freeform 189"/>
            <p:cNvSpPr>
              <a:spLocks/>
            </p:cNvSpPr>
            <p:nvPr/>
          </p:nvSpPr>
          <p:spPr bwMode="auto">
            <a:xfrm>
              <a:off x="1828" y="817"/>
              <a:ext cx="57" cy="43"/>
            </a:xfrm>
            <a:custGeom>
              <a:avLst/>
              <a:gdLst>
                <a:gd name="T0" fmla="*/ 3 w 68"/>
                <a:gd name="T1" fmla="*/ 0 h 46"/>
                <a:gd name="T2" fmla="*/ 17 w 68"/>
                <a:gd name="T3" fmla="*/ 16 h 46"/>
                <a:gd name="T4" fmla="*/ 12 w 68"/>
                <a:gd name="T5" fmla="*/ 27 h 46"/>
                <a:gd name="T6" fmla="*/ 3 w 68"/>
                <a:gd name="T7" fmla="*/ 27 h 46"/>
                <a:gd name="T8" fmla="*/ 0 w 68"/>
                <a:gd name="T9" fmla="*/ 16 h 46"/>
                <a:gd name="T10" fmla="*/ 3 w 68"/>
                <a:gd name="T11" fmla="*/ 0 h 46"/>
                <a:gd name="T12" fmla="*/ 0 60000 65536"/>
                <a:gd name="T13" fmla="*/ 0 60000 65536"/>
                <a:gd name="T14" fmla="*/ 0 60000 65536"/>
                <a:gd name="T15" fmla="*/ 0 60000 65536"/>
                <a:gd name="T16" fmla="*/ 0 60000 65536"/>
                <a:gd name="T17" fmla="*/ 0 60000 65536"/>
                <a:gd name="T18" fmla="*/ 0 w 68"/>
                <a:gd name="T19" fmla="*/ 0 h 46"/>
                <a:gd name="T20" fmla="*/ 68 w 68"/>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68" h="46">
                  <a:moveTo>
                    <a:pt x="12" y="0"/>
                  </a:moveTo>
                  <a:lnTo>
                    <a:pt x="68" y="25"/>
                  </a:lnTo>
                  <a:lnTo>
                    <a:pt x="50" y="46"/>
                  </a:lnTo>
                  <a:lnTo>
                    <a:pt x="12" y="46"/>
                  </a:lnTo>
                  <a:lnTo>
                    <a:pt x="0" y="25"/>
                  </a:lnTo>
                  <a:lnTo>
                    <a:pt x="12" y="0"/>
                  </a:lnTo>
                  <a:close/>
                </a:path>
              </a:pathLst>
            </a:custGeom>
            <a:solidFill>
              <a:srgbClr val="FFCC99">
                <a:alpha val="70195"/>
              </a:srgbClr>
            </a:solidFill>
            <a:ln w="0">
              <a:solidFill>
                <a:schemeClr val="tx1"/>
              </a:solidFill>
              <a:round/>
              <a:headEnd/>
              <a:tailEnd/>
            </a:ln>
          </p:spPr>
          <p:txBody>
            <a:bodyPr/>
            <a:lstStyle/>
            <a:p>
              <a:endParaRPr lang="it-IT"/>
            </a:p>
          </p:txBody>
        </p:sp>
        <p:sp>
          <p:nvSpPr>
            <p:cNvPr id="9435" name="Freeform 190"/>
            <p:cNvSpPr>
              <a:spLocks/>
            </p:cNvSpPr>
            <p:nvPr/>
          </p:nvSpPr>
          <p:spPr bwMode="auto">
            <a:xfrm>
              <a:off x="1678" y="765"/>
              <a:ext cx="195" cy="43"/>
            </a:xfrm>
            <a:custGeom>
              <a:avLst/>
              <a:gdLst>
                <a:gd name="T0" fmla="*/ 3 w 223"/>
                <a:gd name="T1" fmla="*/ 0 h 46"/>
                <a:gd name="T2" fmla="*/ 29 w 223"/>
                <a:gd name="T3" fmla="*/ 0 h 46"/>
                <a:gd name="T4" fmla="*/ 29 w 223"/>
                <a:gd name="T5" fmla="*/ 8 h 46"/>
                <a:gd name="T6" fmla="*/ 34 w 223"/>
                <a:gd name="T7" fmla="*/ 8 h 46"/>
                <a:gd name="T8" fmla="*/ 77 w 223"/>
                <a:gd name="T9" fmla="*/ 20 h 46"/>
                <a:gd name="T10" fmla="*/ 67 w 223"/>
                <a:gd name="T11" fmla="*/ 27 h 46"/>
                <a:gd name="T12" fmla="*/ 59 w 223"/>
                <a:gd name="T13" fmla="*/ 27 h 46"/>
                <a:gd name="T14" fmla="*/ 52 w 223"/>
                <a:gd name="T15" fmla="*/ 27 h 46"/>
                <a:gd name="T16" fmla="*/ 42 w 223"/>
                <a:gd name="T17" fmla="*/ 27 h 46"/>
                <a:gd name="T18" fmla="*/ 13 w 223"/>
                <a:gd name="T19" fmla="*/ 27 h 46"/>
                <a:gd name="T20" fmla="*/ 8 w 223"/>
                <a:gd name="T21" fmla="*/ 27 h 46"/>
                <a:gd name="T22" fmla="*/ 17 w 223"/>
                <a:gd name="T23" fmla="*/ 8 h 46"/>
                <a:gd name="T24" fmla="*/ 3 w 223"/>
                <a:gd name="T25" fmla="*/ 8 h 46"/>
                <a:gd name="T26" fmla="*/ 0 w 223"/>
                <a:gd name="T27" fmla="*/ 0 h 46"/>
                <a:gd name="T28" fmla="*/ 3 w 223"/>
                <a:gd name="T29" fmla="*/ 0 h 4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23"/>
                <a:gd name="T46" fmla="*/ 0 h 46"/>
                <a:gd name="T47" fmla="*/ 223 w 223"/>
                <a:gd name="T48" fmla="*/ 46 h 4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23" h="46">
                  <a:moveTo>
                    <a:pt x="12" y="0"/>
                  </a:moveTo>
                  <a:lnTo>
                    <a:pt x="83" y="0"/>
                  </a:lnTo>
                  <a:lnTo>
                    <a:pt x="83" y="16"/>
                  </a:lnTo>
                  <a:lnTo>
                    <a:pt x="98" y="16"/>
                  </a:lnTo>
                  <a:lnTo>
                    <a:pt x="223" y="33"/>
                  </a:lnTo>
                  <a:lnTo>
                    <a:pt x="198" y="46"/>
                  </a:lnTo>
                  <a:lnTo>
                    <a:pt x="171" y="46"/>
                  </a:lnTo>
                  <a:lnTo>
                    <a:pt x="150" y="46"/>
                  </a:lnTo>
                  <a:lnTo>
                    <a:pt x="123" y="46"/>
                  </a:lnTo>
                  <a:lnTo>
                    <a:pt x="39" y="46"/>
                  </a:lnTo>
                  <a:lnTo>
                    <a:pt x="23" y="46"/>
                  </a:lnTo>
                  <a:lnTo>
                    <a:pt x="50" y="16"/>
                  </a:lnTo>
                  <a:lnTo>
                    <a:pt x="12" y="16"/>
                  </a:lnTo>
                  <a:lnTo>
                    <a:pt x="0" y="0"/>
                  </a:lnTo>
                  <a:lnTo>
                    <a:pt x="12" y="0"/>
                  </a:lnTo>
                  <a:close/>
                </a:path>
              </a:pathLst>
            </a:custGeom>
            <a:solidFill>
              <a:srgbClr val="FFCC99">
                <a:alpha val="70195"/>
              </a:srgbClr>
            </a:solidFill>
            <a:ln w="0">
              <a:solidFill>
                <a:schemeClr val="tx1"/>
              </a:solidFill>
              <a:round/>
              <a:headEnd/>
              <a:tailEnd/>
            </a:ln>
          </p:spPr>
          <p:txBody>
            <a:bodyPr/>
            <a:lstStyle/>
            <a:p>
              <a:endParaRPr lang="it-IT"/>
            </a:p>
          </p:txBody>
        </p:sp>
        <p:sp>
          <p:nvSpPr>
            <p:cNvPr id="9436" name="Freeform 191"/>
            <p:cNvSpPr>
              <a:spLocks/>
            </p:cNvSpPr>
            <p:nvPr/>
          </p:nvSpPr>
          <p:spPr bwMode="auto">
            <a:xfrm>
              <a:off x="1765" y="683"/>
              <a:ext cx="108" cy="56"/>
            </a:xfrm>
            <a:custGeom>
              <a:avLst/>
              <a:gdLst>
                <a:gd name="T0" fmla="*/ 4 w 123"/>
                <a:gd name="T1" fmla="*/ 11 h 60"/>
                <a:gd name="T2" fmla="*/ 18 w 123"/>
                <a:gd name="T3" fmla="*/ 0 h 60"/>
                <a:gd name="T4" fmla="*/ 29 w 123"/>
                <a:gd name="T5" fmla="*/ 0 h 60"/>
                <a:gd name="T6" fmla="*/ 35 w 123"/>
                <a:gd name="T7" fmla="*/ 11 h 60"/>
                <a:gd name="T8" fmla="*/ 43 w 123"/>
                <a:gd name="T9" fmla="*/ 11 h 60"/>
                <a:gd name="T10" fmla="*/ 40 w 123"/>
                <a:gd name="T11" fmla="*/ 18 h 60"/>
                <a:gd name="T12" fmla="*/ 14 w 123"/>
                <a:gd name="T13" fmla="*/ 35 h 60"/>
                <a:gd name="T14" fmla="*/ 0 w 123"/>
                <a:gd name="T15" fmla="*/ 35 h 60"/>
                <a:gd name="T16" fmla="*/ 0 w 123"/>
                <a:gd name="T17" fmla="*/ 27 h 60"/>
                <a:gd name="T18" fmla="*/ 4 w 123"/>
                <a:gd name="T19" fmla="*/ 18 h 60"/>
                <a:gd name="T20" fmla="*/ 4 w 123"/>
                <a:gd name="T21" fmla="*/ 11 h 60"/>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123"/>
                <a:gd name="T34" fmla="*/ 0 h 60"/>
                <a:gd name="T35" fmla="*/ 123 w 123"/>
                <a:gd name="T36" fmla="*/ 60 h 60"/>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123" h="60">
                  <a:moveTo>
                    <a:pt x="12" y="19"/>
                  </a:moveTo>
                  <a:lnTo>
                    <a:pt x="50" y="0"/>
                  </a:lnTo>
                  <a:lnTo>
                    <a:pt x="83" y="0"/>
                  </a:lnTo>
                  <a:lnTo>
                    <a:pt x="98" y="19"/>
                  </a:lnTo>
                  <a:lnTo>
                    <a:pt x="123" y="19"/>
                  </a:lnTo>
                  <a:lnTo>
                    <a:pt x="110" y="31"/>
                  </a:lnTo>
                  <a:lnTo>
                    <a:pt x="39" y="60"/>
                  </a:lnTo>
                  <a:lnTo>
                    <a:pt x="0" y="60"/>
                  </a:lnTo>
                  <a:lnTo>
                    <a:pt x="0" y="46"/>
                  </a:lnTo>
                  <a:lnTo>
                    <a:pt x="12" y="31"/>
                  </a:lnTo>
                  <a:lnTo>
                    <a:pt x="12" y="19"/>
                  </a:lnTo>
                  <a:close/>
                </a:path>
              </a:pathLst>
            </a:custGeom>
            <a:solidFill>
              <a:srgbClr val="FFCC99">
                <a:alpha val="70195"/>
              </a:srgbClr>
            </a:solidFill>
            <a:ln w="0">
              <a:solidFill>
                <a:schemeClr val="tx1"/>
              </a:solidFill>
              <a:round/>
              <a:headEnd/>
              <a:tailEnd/>
            </a:ln>
          </p:spPr>
          <p:txBody>
            <a:bodyPr/>
            <a:lstStyle/>
            <a:p>
              <a:endParaRPr lang="it-IT"/>
            </a:p>
          </p:txBody>
        </p:sp>
        <p:sp>
          <p:nvSpPr>
            <p:cNvPr id="9437" name="Freeform 192"/>
            <p:cNvSpPr>
              <a:spLocks/>
            </p:cNvSpPr>
            <p:nvPr/>
          </p:nvSpPr>
          <p:spPr bwMode="auto">
            <a:xfrm>
              <a:off x="1765" y="660"/>
              <a:ext cx="484" cy="120"/>
            </a:xfrm>
            <a:custGeom>
              <a:avLst/>
              <a:gdLst>
                <a:gd name="T0" fmla="*/ 38 w 555"/>
                <a:gd name="T1" fmla="*/ 15 h 127"/>
                <a:gd name="T2" fmla="*/ 115 w 555"/>
                <a:gd name="T3" fmla="*/ 0 h 127"/>
                <a:gd name="T4" fmla="*/ 147 w 555"/>
                <a:gd name="T5" fmla="*/ 0 h 127"/>
                <a:gd name="T6" fmla="*/ 186 w 555"/>
                <a:gd name="T7" fmla="*/ 9 h 127"/>
                <a:gd name="T8" fmla="*/ 104 w 555"/>
                <a:gd name="T9" fmla="*/ 35 h 127"/>
                <a:gd name="T10" fmla="*/ 85 w 555"/>
                <a:gd name="T11" fmla="*/ 53 h 127"/>
                <a:gd name="T12" fmla="*/ 70 w 555"/>
                <a:gd name="T13" fmla="*/ 53 h 127"/>
                <a:gd name="T14" fmla="*/ 70 w 555"/>
                <a:gd name="T15" fmla="*/ 60 h 127"/>
                <a:gd name="T16" fmla="*/ 61 w 555"/>
                <a:gd name="T17" fmla="*/ 60 h 127"/>
                <a:gd name="T18" fmla="*/ 66 w 555"/>
                <a:gd name="T19" fmla="*/ 69 h 127"/>
                <a:gd name="T20" fmla="*/ 41 w 555"/>
                <a:gd name="T21" fmla="*/ 80 h 127"/>
                <a:gd name="T22" fmla="*/ 41 w 555"/>
                <a:gd name="T23" fmla="*/ 69 h 127"/>
                <a:gd name="T24" fmla="*/ 0 w 555"/>
                <a:gd name="T25" fmla="*/ 69 h 127"/>
                <a:gd name="T26" fmla="*/ 3 w 555"/>
                <a:gd name="T27" fmla="*/ 69 h 127"/>
                <a:gd name="T28" fmla="*/ 17 w 555"/>
                <a:gd name="T29" fmla="*/ 53 h 127"/>
                <a:gd name="T30" fmla="*/ 46 w 555"/>
                <a:gd name="T31" fmla="*/ 45 h 127"/>
                <a:gd name="T32" fmla="*/ 46 w 555"/>
                <a:gd name="T33" fmla="*/ 35 h 127"/>
                <a:gd name="T34" fmla="*/ 41 w 555"/>
                <a:gd name="T35" fmla="*/ 35 h 127"/>
                <a:gd name="T36" fmla="*/ 51 w 555"/>
                <a:gd name="T37" fmla="*/ 26 h 127"/>
                <a:gd name="T38" fmla="*/ 41 w 555"/>
                <a:gd name="T39" fmla="*/ 26 h 127"/>
                <a:gd name="T40" fmla="*/ 38 w 555"/>
                <a:gd name="T41" fmla="*/ 15 h 127"/>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w 555"/>
                <a:gd name="T64" fmla="*/ 0 h 127"/>
                <a:gd name="T65" fmla="*/ 555 w 555"/>
                <a:gd name="T66" fmla="*/ 127 h 127"/>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T63" t="T64" r="T65" b="T66"/>
              <a:pathLst>
                <a:path w="555" h="127">
                  <a:moveTo>
                    <a:pt x="112" y="23"/>
                  </a:moveTo>
                  <a:lnTo>
                    <a:pt x="342" y="0"/>
                  </a:lnTo>
                  <a:lnTo>
                    <a:pt x="442" y="0"/>
                  </a:lnTo>
                  <a:lnTo>
                    <a:pt x="555" y="11"/>
                  </a:lnTo>
                  <a:lnTo>
                    <a:pt x="311" y="54"/>
                  </a:lnTo>
                  <a:lnTo>
                    <a:pt x="256" y="83"/>
                  </a:lnTo>
                  <a:lnTo>
                    <a:pt x="211" y="83"/>
                  </a:lnTo>
                  <a:lnTo>
                    <a:pt x="211" y="94"/>
                  </a:lnTo>
                  <a:lnTo>
                    <a:pt x="183" y="94"/>
                  </a:lnTo>
                  <a:lnTo>
                    <a:pt x="198" y="109"/>
                  </a:lnTo>
                  <a:lnTo>
                    <a:pt x="123" y="127"/>
                  </a:lnTo>
                  <a:lnTo>
                    <a:pt x="123" y="109"/>
                  </a:lnTo>
                  <a:lnTo>
                    <a:pt x="0" y="109"/>
                  </a:lnTo>
                  <a:lnTo>
                    <a:pt x="12" y="109"/>
                  </a:lnTo>
                  <a:lnTo>
                    <a:pt x="52" y="83"/>
                  </a:lnTo>
                  <a:lnTo>
                    <a:pt x="139" y="71"/>
                  </a:lnTo>
                  <a:lnTo>
                    <a:pt x="139" y="54"/>
                  </a:lnTo>
                  <a:lnTo>
                    <a:pt x="123" y="54"/>
                  </a:lnTo>
                  <a:lnTo>
                    <a:pt x="152" y="42"/>
                  </a:lnTo>
                  <a:lnTo>
                    <a:pt x="123" y="42"/>
                  </a:lnTo>
                  <a:lnTo>
                    <a:pt x="112" y="23"/>
                  </a:lnTo>
                  <a:close/>
                </a:path>
              </a:pathLst>
            </a:custGeom>
            <a:solidFill>
              <a:srgbClr val="FFCC99">
                <a:alpha val="70195"/>
              </a:srgbClr>
            </a:solidFill>
            <a:ln w="0">
              <a:solidFill>
                <a:schemeClr val="tx1"/>
              </a:solidFill>
              <a:round/>
              <a:headEnd/>
              <a:tailEnd/>
            </a:ln>
          </p:spPr>
          <p:txBody>
            <a:bodyPr/>
            <a:lstStyle/>
            <a:p>
              <a:endParaRPr lang="it-IT"/>
            </a:p>
          </p:txBody>
        </p:sp>
        <p:sp>
          <p:nvSpPr>
            <p:cNvPr id="9438" name="Freeform 193"/>
            <p:cNvSpPr>
              <a:spLocks/>
            </p:cNvSpPr>
            <p:nvPr/>
          </p:nvSpPr>
          <p:spPr bwMode="auto">
            <a:xfrm>
              <a:off x="1601" y="727"/>
              <a:ext cx="120" cy="43"/>
            </a:xfrm>
            <a:custGeom>
              <a:avLst/>
              <a:gdLst>
                <a:gd name="T0" fmla="*/ 0 w 138"/>
                <a:gd name="T1" fmla="*/ 0 h 46"/>
                <a:gd name="T2" fmla="*/ 21 w 138"/>
                <a:gd name="T3" fmla="*/ 0 h 46"/>
                <a:gd name="T4" fmla="*/ 28 w 138"/>
                <a:gd name="T5" fmla="*/ 0 h 46"/>
                <a:gd name="T6" fmla="*/ 21 w 138"/>
                <a:gd name="T7" fmla="*/ 15 h 46"/>
                <a:gd name="T8" fmla="*/ 28 w 138"/>
                <a:gd name="T9" fmla="*/ 15 h 46"/>
                <a:gd name="T10" fmla="*/ 37 w 138"/>
                <a:gd name="T11" fmla="*/ 0 h 46"/>
                <a:gd name="T12" fmla="*/ 44 w 138"/>
                <a:gd name="T13" fmla="*/ 15 h 46"/>
                <a:gd name="T14" fmla="*/ 17 w 138"/>
                <a:gd name="T15" fmla="*/ 27 h 46"/>
                <a:gd name="T16" fmla="*/ 17 w 138"/>
                <a:gd name="T17" fmla="*/ 15 h 46"/>
                <a:gd name="T18" fmla="*/ 3 w 138"/>
                <a:gd name="T19" fmla="*/ 15 h 46"/>
                <a:gd name="T20" fmla="*/ 0 w 138"/>
                <a:gd name="T21" fmla="*/ 0 h 46"/>
                <a:gd name="T22" fmla="*/ 9 w 138"/>
                <a:gd name="T23" fmla="*/ 0 h 46"/>
                <a:gd name="T24" fmla="*/ 0 w 138"/>
                <a:gd name="T25" fmla="*/ 0 h 4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w 138"/>
                <a:gd name="T40" fmla="*/ 0 h 46"/>
                <a:gd name="T41" fmla="*/ 138 w 138"/>
                <a:gd name="T42" fmla="*/ 46 h 4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T39" t="T40" r="T41" b="T42"/>
              <a:pathLst>
                <a:path w="138" h="46">
                  <a:moveTo>
                    <a:pt x="0" y="0"/>
                  </a:moveTo>
                  <a:lnTo>
                    <a:pt x="65" y="0"/>
                  </a:lnTo>
                  <a:lnTo>
                    <a:pt x="87" y="0"/>
                  </a:lnTo>
                  <a:lnTo>
                    <a:pt x="65" y="23"/>
                  </a:lnTo>
                  <a:lnTo>
                    <a:pt x="87" y="23"/>
                  </a:lnTo>
                  <a:lnTo>
                    <a:pt x="110" y="0"/>
                  </a:lnTo>
                  <a:lnTo>
                    <a:pt x="138" y="23"/>
                  </a:lnTo>
                  <a:lnTo>
                    <a:pt x="54" y="46"/>
                  </a:lnTo>
                  <a:lnTo>
                    <a:pt x="54" y="23"/>
                  </a:lnTo>
                  <a:lnTo>
                    <a:pt x="12" y="23"/>
                  </a:lnTo>
                  <a:lnTo>
                    <a:pt x="0" y="0"/>
                  </a:lnTo>
                  <a:lnTo>
                    <a:pt x="27" y="0"/>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439" name="Freeform 194"/>
            <p:cNvSpPr>
              <a:spLocks/>
            </p:cNvSpPr>
            <p:nvPr/>
          </p:nvSpPr>
          <p:spPr bwMode="auto">
            <a:xfrm>
              <a:off x="1688" y="740"/>
              <a:ext cx="63" cy="43"/>
            </a:xfrm>
            <a:custGeom>
              <a:avLst/>
              <a:gdLst>
                <a:gd name="T0" fmla="*/ 0 w 71"/>
                <a:gd name="T1" fmla="*/ 23 h 47"/>
                <a:gd name="T2" fmla="*/ 28 w 71"/>
                <a:gd name="T3" fmla="*/ 0 h 47"/>
                <a:gd name="T4" fmla="*/ 21 w 71"/>
                <a:gd name="T5" fmla="*/ 23 h 47"/>
                <a:gd name="T6" fmla="*/ 0 w 71"/>
                <a:gd name="T7" fmla="*/ 23 h 47"/>
                <a:gd name="T8" fmla="*/ 0 60000 65536"/>
                <a:gd name="T9" fmla="*/ 0 60000 65536"/>
                <a:gd name="T10" fmla="*/ 0 60000 65536"/>
                <a:gd name="T11" fmla="*/ 0 60000 65536"/>
                <a:gd name="T12" fmla="*/ 0 w 71"/>
                <a:gd name="T13" fmla="*/ 0 h 47"/>
                <a:gd name="T14" fmla="*/ 71 w 71"/>
                <a:gd name="T15" fmla="*/ 47 h 47"/>
              </a:gdLst>
              <a:ahLst/>
              <a:cxnLst>
                <a:cxn ang="T8">
                  <a:pos x="T0" y="T1"/>
                </a:cxn>
                <a:cxn ang="T9">
                  <a:pos x="T2" y="T3"/>
                </a:cxn>
                <a:cxn ang="T10">
                  <a:pos x="T4" y="T5"/>
                </a:cxn>
                <a:cxn ang="T11">
                  <a:pos x="T6" y="T7"/>
                </a:cxn>
              </a:cxnLst>
              <a:rect l="T12" t="T13" r="T14" b="T15"/>
              <a:pathLst>
                <a:path w="71" h="47">
                  <a:moveTo>
                    <a:pt x="0" y="47"/>
                  </a:moveTo>
                  <a:lnTo>
                    <a:pt x="71" y="0"/>
                  </a:lnTo>
                  <a:lnTo>
                    <a:pt x="54" y="47"/>
                  </a:lnTo>
                  <a:lnTo>
                    <a:pt x="0" y="47"/>
                  </a:lnTo>
                  <a:close/>
                </a:path>
              </a:pathLst>
            </a:custGeom>
            <a:solidFill>
              <a:srgbClr val="FFCC99">
                <a:alpha val="70195"/>
              </a:srgbClr>
            </a:solidFill>
            <a:ln w="0">
              <a:solidFill>
                <a:schemeClr val="tx1"/>
              </a:solidFill>
              <a:round/>
              <a:headEnd/>
              <a:tailEnd/>
            </a:ln>
          </p:spPr>
          <p:txBody>
            <a:bodyPr/>
            <a:lstStyle/>
            <a:p>
              <a:endParaRPr lang="it-IT"/>
            </a:p>
          </p:txBody>
        </p:sp>
        <p:sp>
          <p:nvSpPr>
            <p:cNvPr id="9440" name="Freeform 195"/>
            <p:cNvSpPr>
              <a:spLocks/>
            </p:cNvSpPr>
            <p:nvPr/>
          </p:nvSpPr>
          <p:spPr bwMode="auto">
            <a:xfrm>
              <a:off x="1549" y="765"/>
              <a:ext cx="101" cy="43"/>
            </a:xfrm>
            <a:custGeom>
              <a:avLst/>
              <a:gdLst>
                <a:gd name="T0" fmla="*/ 0 w 115"/>
                <a:gd name="T1" fmla="*/ 0 h 46"/>
                <a:gd name="T2" fmla="*/ 10 w 115"/>
                <a:gd name="T3" fmla="*/ 0 h 46"/>
                <a:gd name="T4" fmla="*/ 15 w 115"/>
                <a:gd name="T5" fmla="*/ 15 h 46"/>
                <a:gd name="T6" fmla="*/ 25 w 115"/>
                <a:gd name="T7" fmla="*/ 0 h 46"/>
                <a:gd name="T8" fmla="*/ 41 w 115"/>
                <a:gd name="T9" fmla="*/ 0 h 46"/>
                <a:gd name="T10" fmla="*/ 25 w 115"/>
                <a:gd name="T11" fmla="*/ 27 h 46"/>
                <a:gd name="T12" fmla="*/ 10 w 115"/>
                <a:gd name="T13" fmla="*/ 27 h 46"/>
                <a:gd name="T14" fmla="*/ 0 w 115"/>
                <a:gd name="T15" fmla="*/ 27 h 46"/>
                <a:gd name="T16" fmla="*/ 0 w 115"/>
                <a:gd name="T17" fmla="*/ 0 h 4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115"/>
                <a:gd name="T28" fmla="*/ 0 h 46"/>
                <a:gd name="T29" fmla="*/ 115 w 115"/>
                <a:gd name="T30" fmla="*/ 46 h 4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115" h="46">
                  <a:moveTo>
                    <a:pt x="0" y="0"/>
                  </a:moveTo>
                  <a:lnTo>
                    <a:pt x="26" y="0"/>
                  </a:lnTo>
                  <a:lnTo>
                    <a:pt x="42" y="23"/>
                  </a:lnTo>
                  <a:lnTo>
                    <a:pt x="71" y="0"/>
                  </a:lnTo>
                  <a:lnTo>
                    <a:pt x="115" y="0"/>
                  </a:lnTo>
                  <a:lnTo>
                    <a:pt x="71" y="46"/>
                  </a:lnTo>
                  <a:lnTo>
                    <a:pt x="26" y="46"/>
                  </a:lnTo>
                  <a:lnTo>
                    <a:pt x="0" y="46"/>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441" name="Freeform 196"/>
            <p:cNvSpPr>
              <a:spLocks/>
            </p:cNvSpPr>
            <p:nvPr/>
          </p:nvSpPr>
          <p:spPr bwMode="auto">
            <a:xfrm>
              <a:off x="1500" y="817"/>
              <a:ext cx="101" cy="56"/>
            </a:xfrm>
            <a:custGeom>
              <a:avLst/>
              <a:gdLst>
                <a:gd name="T0" fmla="*/ 0 w 115"/>
                <a:gd name="T1" fmla="*/ 16 h 60"/>
                <a:gd name="T2" fmla="*/ 15 w 115"/>
                <a:gd name="T3" fmla="*/ 7 h 60"/>
                <a:gd name="T4" fmla="*/ 15 w 115"/>
                <a:gd name="T5" fmla="*/ 0 h 60"/>
                <a:gd name="T6" fmla="*/ 41 w 115"/>
                <a:gd name="T7" fmla="*/ 0 h 60"/>
                <a:gd name="T8" fmla="*/ 35 w 115"/>
                <a:gd name="T9" fmla="*/ 7 h 60"/>
                <a:gd name="T10" fmla="*/ 28 w 115"/>
                <a:gd name="T11" fmla="*/ 24 h 60"/>
                <a:gd name="T12" fmla="*/ 10 w 115"/>
                <a:gd name="T13" fmla="*/ 35 h 60"/>
                <a:gd name="T14" fmla="*/ 5 w 115"/>
                <a:gd name="T15" fmla="*/ 24 h 60"/>
                <a:gd name="T16" fmla="*/ 0 w 115"/>
                <a:gd name="T17" fmla="*/ 24 h 60"/>
                <a:gd name="T18" fmla="*/ 0 w 115"/>
                <a:gd name="T19" fmla="*/ 16 h 60"/>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115"/>
                <a:gd name="T31" fmla="*/ 0 h 60"/>
                <a:gd name="T32" fmla="*/ 115 w 115"/>
                <a:gd name="T33" fmla="*/ 60 h 60"/>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115" h="60">
                  <a:moveTo>
                    <a:pt x="0" y="27"/>
                  </a:moveTo>
                  <a:lnTo>
                    <a:pt x="42" y="15"/>
                  </a:lnTo>
                  <a:lnTo>
                    <a:pt x="42" y="0"/>
                  </a:lnTo>
                  <a:lnTo>
                    <a:pt x="115" y="0"/>
                  </a:lnTo>
                  <a:lnTo>
                    <a:pt x="98" y="15"/>
                  </a:lnTo>
                  <a:lnTo>
                    <a:pt x="82" y="42"/>
                  </a:lnTo>
                  <a:lnTo>
                    <a:pt x="27" y="60"/>
                  </a:lnTo>
                  <a:lnTo>
                    <a:pt x="15" y="42"/>
                  </a:lnTo>
                  <a:lnTo>
                    <a:pt x="0" y="42"/>
                  </a:lnTo>
                  <a:lnTo>
                    <a:pt x="0" y="27"/>
                  </a:lnTo>
                  <a:close/>
                </a:path>
              </a:pathLst>
            </a:custGeom>
            <a:solidFill>
              <a:srgbClr val="FFCC99">
                <a:alpha val="70195"/>
              </a:srgbClr>
            </a:solidFill>
            <a:ln w="0">
              <a:solidFill>
                <a:schemeClr val="tx1"/>
              </a:solidFill>
              <a:round/>
              <a:headEnd/>
              <a:tailEnd/>
            </a:ln>
          </p:spPr>
          <p:txBody>
            <a:bodyPr/>
            <a:lstStyle/>
            <a:p>
              <a:endParaRPr lang="it-IT"/>
            </a:p>
          </p:txBody>
        </p:sp>
        <p:sp>
          <p:nvSpPr>
            <p:cNvPr id="9442" name="Freeform 197"/>
            <p:cNvSpPr>
              <a:spLocks/>
            </p:cNvSpPr>
            <p:nvPr/>
          </p:nvSpPr>
          <p:spPr bwMode="auto">
            <a:xfrm>
              <a:off x="1289" y="750"/>
              <a:ext cx="134" cy="45"/>
            </a:xfrm>
            <a:custGeom>
              <a:avLst/>
              <a:gdLst>
                <a:gd name="T0" fmla="*/ 0 w 156"/>
                <a:gd name="T1" fmla="*/ 38 h 46"/>
                <a:gd name="T2" fmla="*/ 29 w 156"/>
                <a:gd name="T3" fmla="*/ 0 h 46"/>
                <a:gd name="T4" fmla="*/ 46 w 156"/>
                <a:gd name="T5" fmla="*/ 0 h 46"/>
                <a:gd name="T6" fmla="*/ 29 w 156"/>
                <a:gd name="T7" fmla="*/ 38 h 46"/>
                <a:gd name="T8" fmla="*/ 25 w 156"/>
                <a:gd name="T9" fmla="*/ 23 h 46"/>
                <a:gd name="T10" fmla="*/ 13 w 156"/>
                <a:gd name="T11" fmla="*/ 38 h 46"/>
                <a:gd name="T12" fmla="*/ 0 w 156"/>
                <a:gd name="T13" fmla="*/ 38 h 46"/>
                <a:gd name="T14" fmla="*/ 0 60000 65536"/>
                <a:gd name="T15" fmla="*/ 0 60000 65536"/>
                <a:gd name="T16" fmla="*/ 0 60000 65536"/>
                <a:gd name="T17" fmla="*/ 0 60000 65536"/>
                <a:gd name="T18" fmla="*/ 0 60000 65536"/>
                <a:gd name="T19" fmla="*/ 0 60000 65536"/>
                <a:gd name="T20" fmla="*/ 0 60000 65536"/>
                <a:gd name="T21" fmla="*/ 0 w 156"/>
                <a:gd name="T22" fmla="*/ 0 h 46"/>
                <a:gd name="T23" fmla="*/ 156 w 156"/>
                <a:gd name="T24" fmla="*/ 46 h 46"/>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156" h="46">
                  <a:moveTo>
                    <a:pt x="0" y="46"/>
                  </a:moveTo>
                  <a:lnTo>
                    <a:pt x="98" y="0"/>
                  </a:lnTo>
                  <a:lnTo>
                    <a:pt x="156" y="0"/>
                  </a:lnTo>
                  <a:lnTo>
                    <a:pt x="98" y="46"/>
                  </a:lnTo>
                  <a:lnTo>
                    <a:pt x="86" y="23"/>
                  </a:lnTo>
                  <a:lnTo>
                    <a:pt x="42" y="46"/>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443" name="Freeform 198"/>
            <p:cNvSpPr>
              <a:spLocks/>
            </p:cNvSpPr>
            <p:nvPr/>
          </p:nvSpPr>
          <p:spPr bwMode="auto">
            <a:xfrm>
              <a:off x="1336" y="765"/>
              <a:ext cx="188" cy="43"/>
            </a:xfrm>
            <a:custGeom>
              <a:avLst/>
              <a:gdLst>
                <a:gd name="T0" fmla="*/ 0 w 215"/>
                <a:gd name="T1" fmla="*/ 20 h 46"/>
                <a:gd name="T2" fmla="*/ 24 w 215"/>
                <a:gd name="T3" fmla="*/ 0 h 46"/>
                <a:gd name="T4" fmla="*/ 40 w 215"/>
                <a:gd name="T5" fmla="*/ 8 h 46"/>
                <a:gd name="T6" fmla="*/ 40 w 215"/>
                <a:gd name="T7" fmla="*/ 20 h 46"/>
                <a:gd name="T8" fmla="*/ 48 w 215"/>
                <a:gd name="T9" fmla="*/ 20 h 46"/>
                <a:gd name="T10" fmla="*/ 48 w 215"/>
                <a:gd name="T11" fmla="*/ 8 h 46"/>
                <a:gd name="T12" fmla="*/ 53 w 215"/>
                <a:gd name="T13" fmla="*/ 8 h 46"/>
                <a:gd name="T14" fmla="*/ 48 w 215"/>
                <a:gd name="T15" fmla="*/ 8 h 46"/>
                <a:gd name="T16" fmla="*/ 64 w 215"/>
                <a:gd name="T17" fmla="*/ 0 h 46"/>
                <a:gd name="T18" fmla="*/ 64 w 215"/>
                <a:gd name="T19" fmla="*/ 8 h 46"/>
                <a:gd name="T20" fmla="*/ 73 w 215"/>
                <a:gd name="T21" fmla="*/ 8 h 46"/>
                <a:gd name="T22" fmla="*/ 64 w 215"/>
                <a:gd name="T23" fmla="*/ 20 h 46"/>
                <a:gd name="T24" fmla="*/ 24 w 215"/>
                <a:gd name="T25" fmla="*/ 27 h 46"/>
                <a:gd name="T26" fmla="*/ 20 w 215"/>
                <a:gd name="T27" fmla="*/ 20 h 46"/>
                <a:gd name="T28" fmla="*/ 14 w 215"/>
                <a:gd name="T29" fmla="*/ 20 h 46"/>
                <a:gd name="T30" fmla="*/ 0 w 215"/>
                <a:gd name="T31" fmla="*/ 20 h 4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5"/>
                <a:gd name="T49" fmla="*/ 0 h 46"/>
                <a:gd name="T50" fmla="*/ 215 w 215"/>
                <a:gd name="T51" fmla="*/ 46 h 4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5" h="46">
                  <a:moveTo>
                    <a:pt x="0" y="33"/>
                  </a:moveTo>
                  <a:lnTo>
                    <a:pt x="71" y="0"/>
                  </a:lnTo>
                  <a:lnTo>
                    <a:pt x="119" y="16"/>
                  </a:lnTo>
                  <a:lnTo>
                    <a:pt x="119" y="33"/>
                  </a:lnTo>
                  <a:lnTo>
                    <a:pt x="142" y="33"/>
                  </a:lnTo>
                  <a:lnTo>
                    <a:pt x="142" y="16"/>
                  </a:lnTo>
                  <a:lnTo>
                    <a:pt x="157" y="16"/>
                  </a:lnTo>
                  <a:lnTo>
                    <a:pt x="142" y="16"/>
                  </a:lnTo>
                  <a:lnTo>
                    <a:pt x="186" y="0"/>
                  </a:lnTo>
                  <a:lnTo>
                    <a:pt x="186" y="16"/>
                  </a:lnTo>
                  <a:lnTo>
                    <a:pt x="215" y="16"/>
                  </a:lnTo>
                  <a:lnTo>
                    <a:pt x="186" y="33"/>
                  </a:lnTo>
                  <a:lnTo>
                    <a:pt x="71" y="46"/>
                  </a:lnTo>
                  <a:lnTo>
                    <a:pt x="59" y="33"/>
                  </a:lnTo>
                  <a:lnTo>
                    <a:pt x="42" y="33"/>
                  </a:lnTo>
                  <a:lnTo>
                    <a:pt x="0" y="33"/>
                  </a:lnTo>
                  <a:close/>
                </a:path>
              </a:pathLst>
            </a:custGeom>
            <a:solidFill>
              <a:srgbClr val="FFCC99">
                <a:alpha val="70195"/>
              </a:srgbClr>
            </a:solidFill>
            <a:ln w="0">
              <a:solidFill>
                <a:schemeClr val="tx1"/>
              </a:solidFill>
              <a:round/>
              <a:headEnd/>
              <a:tailEnd/>
            </a:ln>
          </p:spPr>
          <p:txBody>
            <a:bodyPr/>
            <a:lstStyle/>
            <a:p>
              <a:endParaRPr lang="it-IT"/>
            </a:p>
          </p:txBody>
        </p:sp>
        <p:sp>
          <p:nvSpPr>
            <p:cNvPr id="9444" name="Freeform 199"/>
            <p:cNvSpPr>
              <a:spLocks/>
            </p:cNvSpPr>
            <p:nvPr/>
          </p:nvSpPr>
          <p:spPr bwMode="auto">
            <a:xfrm>
              <a:off x="1225" y="817"/>
              <a:ext cx="261" cy="108"/>
            </a:xfrm>
            <a:custGeom>
              <a:avLst/>
              <a:gdLst>
                <a:gd name="T0" fmla="*/ 5 w 300"/>
                <a:gd name="T1" fmla="*/ 37 h 115"/>
                <a:gd name="T2" fmla="*/ 18 w 300"/>
                <a:gd name="T3" fmla="*/ 17 h 115"/>
                <a:gd name="T4" fmla="*/ 43 w 300"/>
                <a:gd name="T5" fmla="*/ 8 h 115"/>
                <a:gd name="T6" fmla="*/ 47 w 300"/>
                <a:gd name="T7" fmla="*/ 8 h 115"/>
                <a:gd name="T8" fmla="*/ 47 w 300"/>
                <a:gd name="T9" fmla="*/ 17 h 115"/>
                <a:gd name="T10" fmla="*/ 56 w 300"/>
                <a:gd name="T11" fmla="*/ 8 h 115"/>
                <a:gd name="T12" fmla="*/ 74 w 300"/>
                <a:gd name="T13" fmla="*/ 17 h 115"/>
                <a:gd name="T14" fmla="*/ 89 w 300"/>
                <a:gd name="T15" fmla="*/ 0 h 115"/>
                <a:gd name="T16" fmla="*/ 98 w 300"/>
                <a:gd name="T17" fmla="*/ 8 h 115"/>
                <a:gd name="T18" fmla="*/ 85 w 300"/>
                <a:gd name="T19" fmla="*/ 17 h 115"/>
                <a:gd name="T20" fmla="*/ 85 w 300"/>
                <a:gd name="T21" fmla="*/ 37 h 115"/>
                <a:gd name="T22" fmla="*/ 81 w 300"/>
                <a:gd name="T23" fmla="*/ 37 h 115"/>
                <a:gd name="T24" fmla="*/ 81 w 300"/>
                <a:gd name="T25" fmla="*/ 45 h 115"/>
                <a:gd name="T26" fmla="*/ 94 w 300"/>
                <a:gd name="T27" fmla="*/ 52 h 115"/>
                <a:gd name="T28" fmla="*/ 74 w 300"/>
                <a:gd name="T29" fmla="*/ 69 h 115"/>
                <a:gd name="T30" fmla="*/ 65 w 300"/>
                <a:gd name="T31" fmla="*/ 69 h 115"/>
                <a:gd name="T32" fmla="*/ 56 w 300"/>
                <a:gd name="T33" fmla="*/ 59 h 115"/>
                <a:gd name="T34" fmla="*/ 9 w 300"/>
                <a:gd name="T35" fmla="*/ 69 h 115"/>
                <a:gd name="T36" fmla="*/ 13 w 300"/>
                <a:gd name="T37" fmla="*/ 59 h 115"/>
                <a:gd name="T38" fmla="*/ 0 w 300"/>
                <a:gd name="T39" fmla="*/ 59 h 115"/>
                <a:gd name="T40" fmla="*/ 5 w 300"/>
                <a:gd name="T41" fmla="*/ 52 h 115"/>
                <a:gd name="T42" fmla="*/ 29 w 300"/>
                <a:gd name="T43" fmla="*/ 45 h 115"/>
                <a:gd name="T44" fmla="*/ 5 w 300"/>
                <a:gd name="T45" fmla="*/ 45 h 115"/>
                <a:gd name="T46" fmla="*/ 5 w 300"/>
                <a:gd name="T47" fmla="*/ 37 h 11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300"/>
                <a:gd name="T73" fmla="*/ 0 h 115"/>
                <a:gd name="T74" fmla="*/ 300 w 300"/>
                <a:gd name="T75" fmla="*/ 115 h 11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300" h="115">
                  <a:moveTo>
                    <a:pt x="15" y="60"/>
                  </a:moveTo>
                  <a:lnTo>
                    <a:pt x="56" y="27"/>
                  </a:lnTo>
                  <a:lnTo>
                    <a:pt x="127" y="15"/>
                  </a:lnTo>
                  <a:lnTo>
                    <a:pt x="142" y="15"/>
                  </a:lnTo>
                  <a:lnTo>
                    <a:pt x="142" y="27"/>
                  </a:lnTo>
                  <a:lnTo>
                    <a:pt x="171" y="15"/>
                  </a:lnTo>
                  <a:lnTo>
                    <a:pt x="227" y="27"/>
                  </a:lnTo>
                  <a:lnTo>
                    <a:pt x="271" y="0"/>
                  </a:lnTo>
                  <a:lnTo>
                    <a:pt x="300" y="15"/>
                  </a:lnTo>
                  <a:lnTo>
                    <a:pt x="259" y="27"/>
                  </a:lnTo>
                  <a:lnTo>
                    <a:pt x="259" y="60"/>
                  </a:lnTo>
                  <a:lnTo>
                    <a:pt x="246" y="60"/>
                  </a:lnTo>
                  <a:lnTo>
                    <a:pt x="246" y="75"/>
                  </a:lnTo>
                  <a:lnTo>
                    <a:pt x="286" y="86"/>
                  </a:lnTo>
                  <a:lnTo>
                    <a:pt x="227" y="115"/>
                  </a:lnTo>
                  <a:lnTo>
                    <a:pt x="200" y="115"/>
                  </a:lnTo>
                  <a:lnTo>
                    <a:pt x="171" y="98"/>
                  </a:lnTo>
                  <a:lnTo>
                    <a:pt x="27" y="115"/>
                  </a:lnTo>
                  <a:lnTo>
                    <a:pt x="39" y="98"/>
                  </a:lnTo>
                  <a:lnTo>
                    <a:pt x="0" y="98"/>
                  </a:lnTo>
                  <a:lnTo>
                    <a:pt x="15" y="86"/>
                  </a:lnTo>
                  <a:lnTo>
                    <a:pt x="87" y="75"/>
                  </a:lnTo>
                  <a:lnTo>
                    <a:pt x="15" y="75"/>
                  </a:lnTo>
                  <a:lnTo>
                    <a:pt x="15" y="60"/>
                  </a:lnTo>
                  <a:close/>
                </a:path>
              </a:pathLst>
            </a:custGeom>
            <a:solidFill>
              <a:srgbClr val="FFCC99">
                <a:alpha val="70195"/>
              </a:srgbClr>
            </a:solidFill>
            <a:ln w="0">
              <a:solidFill>
                <a:schemeClr val="tx1"/>
              </a:solidFill>
              <a:round/>
              <a:headEnd/>
              <a:tailEnd/>
            </a:ln>
          </p:spPr>
          <p:txBody>
            <a:bodyPr/>
            <a:lstStyle/>
            <a:p>
              <a:endParaRPr lang="it-IT"/>
            </a:p>
          </p:txBody>
        </p:sp>
        <p:sp>
          <p:nvSpPr>
            <p:cNvPr id="9445" name="Freeform 200"/>
            <p:cNvSpPr>
              <a:spLocks/>
            </p:cNvSpPr>
            <p:nvPr/>
          </p:nvSpPr>
          <p:spPr bwMode="auto">
            <a:xfrm>
              <a:off x="1153" y="806"/>
              <a:ext cx="183" cy="67"/>
            </a:xfrm>
            <a:custGeom>
              <a:avLst/>
              <a:gdLst>
                <a:gd name="T0" fmla="*/ 0 w 211"/>
                <a:gd name="T1" fmla="*/ 34 h 71"/>
                <a:gd name="T2" fmla="*/ 23 w 211"/>
                <a:gd name="T3" fmla="*/ 18 h 71"/>
                <a:gd name="T4" fmla="*/ 23 w 211"/>
                <a:gd name="T5" fmla="*/ 8 h 71"/>
                <a:gd name="T6" fmla="*/ 44 w 211"/>
                <a:gd name="T7" fmla="*/ 0 h 71"/>
                <a:gd name="T8" fmla="*/ 62 w 211"/>
                <a:gd name="T9" fmla="*/ 8 h 71"/>
                <a:gd name="T10" fmla="*/ 68 w 211"/>
                <a:gd name="T11" fmla="*/ 18 h 71"/>
                <a:gd name="T12" fmla="*/ 36 w 211"/>
                <a:gd name="T13" fmla="*/ 24 h 71"/>
                <a:gd name="T14" fmla="*/ 15 w 211"/>
                <a:gd name="T15" fmla="*/ 44 h 71"/>
                <a:gd name="T16" fmla="*/ 3 w 211"/>
                <a:gd name="T17" fmla="*/ 44 h 71"/>
                <a:gd name="T18" fmla="*/ 3 w 211"/>
                <a:gd name="T19" fmla="*/ 34 h 71"/>
                <a:gd name="T20" fmla="*/ 0 w 211"/>
                <a:gd name="T21" fmla="*/ 34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211"/>
                <a:gd name="T34" fmla="*/ 0 h 71"/>
                <a:gd name="T35" fmla="*/ 211 w 211"/>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211" h="71">
                  <a:moveTo>
                    <a:pt x="0" y="53"/>
                  </a:moveTo>
                  <a:lnTo>
                    <a:pt x="71" y="26"/>
                  </a:lnTo>
                  <a:lnTo>
                    <a:pt x="71" y="11"/>
                  </a:lnTo>
                  <a:lnTo>
                    <a:pt x="138" y="0"/>
                  </a:lnTo>
                  <a:lnTo>
                    <a:pt x="197" y="11"/>
                  </a:lnTo>
                  <a:lnTo>
                    <a:pt x="211" y="26"/>
                  </a:lnTo>
                  <a:lnTo>
                    <a:pt x="111" y="38"/>
                  </a:lnTo>
                  <a:lnTo>
                    <a:pt x="49" y="71"/>
                  </a:lnTo>
                  <a:lnTo>
                    <a:pt x="11" y="71"/>
                  </a:lnTo>
                  <a:lnTo>
                    <a:pt x="11" y="53"/>
                  </a:lnTo>
                  <a:lnTo>
                    <a:pt x="0" y="53"/>
                  </a:lnTo>
                  <a:close/>
                </a:path>
              </a:pathLst>
            </a:custGeom>
            <a:solidFill>
              <a:srgbClr val="FFCC99">
                <a:alpha val="70195"/>
              </a:srgbClr>
            </a:solidFill>
            <a:ln w="0">
              <a:solidFill>
                <a:schemeClr val="tx1"/>
              </a:solidFill>
              <a:round/>
              <a:headEnd/>
              <a:tailEnd/>
            </a:ln>
          </p:spPr>
          <p:txBody>
            <a:bodyPr/>
            <a:lstStyle/>
            <a:p>
              <a:endParaRPr lang="it-IT"/>
            </a:p>
          </p:txBody>
        </p:sp>
        <p:sp>
          <p:nvSpPr>
            <p:cNvPr id="9446" name="Freeform 201"/>
            <p:cNvSpPr>
              <a:spLocks/>
            </p:cNvSpPr>
            <p:nvPr/>
          </p:nvSpPr>
          <p:spPr bwMode="auto">
            <a:xfrm>
              <a:off x="174" y="1109"/>
              <a:ext cx="40" cy="43"/>
            </a:xfrm>
            <a:custGeom>
              <a:avLst/>
              <a:gdLst>
                <a:gd name="T0" fmla="*/ 0 w 46"/>
                <a:gd name="T1" fmla="*/ 0 h 46"/>
                <a:gd name="T2" fmla="*/ 15 w 46"/>
                <a:gd name="T3" fmla="*/ 0 h 46"/>
                <a:gd name="T4" fmla="*/ 7 w 46"/>
                <a:gd name="T5" fmla="*/ 27 h 46"/>
                <a:gd name="T6" fmla="*/ 0 w 46"/>
                <a:gd name="T7" fmla="*/ 0 h 46"/>
                <a:gd name="T8" fmla="*/ 0 60000 65536"/>
                <a:gd name="T9" fmla="*/ 0 60000 65536"/>
                <a:gd name="T10" fmla="*/ 0 60000 65536"/>
                <a:gd name="T11" fmla="*/ 0 60000 65536"/>
                <a:gd name="T12" fmla="*/ 0 w 46"/>
                <a:gd name="T13" fmla="*/ 0 h 46"/>
                <a:gd name="T14" fmla="*/ 46 w 46"/>
                <a:gd name="T15" fmla="*/ 46 h 46"/>
              </a:gdLst>
              <a:ahLst/>
              <a:cxnLst>
                <a:cxn ang="T8">
                  <a:pos x="T0" y="T1"/>
                </a:cxn>
                <a:cxn ang="T9">
                  <a:pos x="T2" y="T3"/>
                </a:cxn>
                <a:cxn ang="T10">
                  <a:pos x="T4" y="T5"/>
                </a:cxn>
                <a:cxn ang="T11">
                  <a:pos x="T6" y="T7"/>
                </a:cxn>
              </a:cxnLst>
              <a:rect l="T12" t="T13" r="T14" b="T15"/>
              <a:pathLst>
                <a:path w="46" h="46">
                  <a:moveTo>
                    <a:pt x="0" y="0"/>
                  </a:moveTo>
                  <a:lnTo>
                    <a:pt x="46" y="0"/>
                  </a:lnTo>
                  <a:lnTo>
                    <a:pt x="20" y="46"/>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447" name="Freeform 202"/>
            <p:cNvSpPr>
              <a:spLocks/>
            </p:cNvSpPr>
            <p:nvPr/>
          </p:nvSpPr>
          <p:spPr bwMode="auto">
            <a:xfrm>
              <a:off x="313" y="1153"/>
              <a:ext cx="61" cy="43"/>
            </a:xfrm>
            <a:custGeom>
              <a:avLst/>
              <a:gdLst>
                <a:gd name="T0" fmla="*/ 0 w 71"/>
                <a:gd name="T1" fmla="*/ 27 h 46"/>
                <a:gd name="T2" fmla="*/ 21 w 71"/>
                <a:gd name="T3" fmla="*/ 0 h 46"/>
                <a:gd name="T4" fmla="*/ 21 w 71"/>
                <a:gd name="T5" fmla="*/ 7 h 46"/>
                <a:gd name="T6" fmla="*/ 17 w 71"/>
                <a:gd name="T7" fmla="*/ 7 h 46"/>
                <a:gd name="T8" fmla="*/ 17 w 71"/>
                <a:gd name="T9" fmla="*/ 17 h 46"/>
                <a:gd name="T10" fmla="*/ 0 w 71"/>
                <a:gd name="T11" fmla="*/ 27 h 46"/>
                <a:gd name="T12" fmla="*/ 0 60000 65536"/>
                <a:gd name="T13" fmla="*/ 0 60000 65536"/>
                <a:gd name="T14" fmla="*/ 0 60000 65536"/>
                <a:gd name="T15" fmla="*/ 0 60000 65536"/>
                <a:gd name="T16" fmla="*/ 0 60000 65536"/>
                <a:gd name="T17" fmla="*/ 0 60000 65536"/>
                <a:gd name="T18" fmla="*/ 0 w 71"/>
                <a:gd name="T19" fmla="*/ 0 h 46"/>
                <a:gd name="T20" fmla="*/ 71 w 71"/>
                <a:gd name="T21" fmla="*/ 46 h 46"/>
              </a:gdLst>
              <a:ahLst/>
              <a:cxnLst>
                <a:cxn ang="T12">
                  <a:pos x="T0" y="T1"/>
                </a:cxn>
                <a:cxn ang="T13">
                  <a:pos x="T2" y="T3"/>
                </a:cxn>
                <a:cxn ang="T14">
                  <a:pos x="T4" y="T5"/>
                </a:cxn>
                <a:cxn ang="T15">
                  <a:pos x="T6" y="T7"/>
                </a:cxn>
                <a:cxn ang="T16">
                  <a:pos x="T8" y="T9"/>
                </a:cxn>
                <a:cxn ang="T17">
                  <a:pos x="T10" y="T11"/>
                </a:cxn>
              </a:cxnLst>
              <a:rect l="T18" t="T19" r="T20" b="T21"/>
              <a:pathLst>
                <a:path w="71" h="46">
                  <a:moveTo>
                    <a:pt x="0" y="46"/>
                  </a:moveTo>
                  <a:lnTo>
                    <a:pt x="71" y="0"/>
                  </a:lnTo>
                  <a:lnTo>
                    <a:pt x="71" y="14"/>
                  </a:lnTo>
                  <a:lnTo>
                    <a:pt x="57" y="14"/>
                  </a:lnTo>
                  <a:lnTo>
                    <a:pt x="57" y="27"/>
                  </a:lnTo>
                  <a:lnTo>
                    <a:pt x="0" y="46"/>
                  </a:lnTo>
                  <a:close/>
                </a:path>
              </a:pathLst>
            </a:custGeom>
            <a:solidFill>
              <a:srgbClr val="FFCC99">
                <a:alpha val="70195"/>
              </a:srgbClr>
            </a:solidFill>
            <a:ln w="0">
              <a:solidFill>
                <a:schemeClr val="tx1"/>
              </a:solidFill>
              <a:round/>
              <a:headEnd/>
              <a:tailEnd/>
            </a:ln>
          </p:spPr>
          <p:txBody>
            <a:bodyPr/>
            <a:lstStyle/>
            <a:p>
              <a:endParaRPr lang="it-IT"/>
            </a:p>
          </p:txBody>
        </p:sp>
        <p:sp>
          <p:nvSpPr>
            <p:cNvPr id="9448" name="Freeform 203"/>
            <p:cNvSpPr>
              <a:spLocks/>
            </p:cNvSpPr>
            <p:nvPr/>
          </p:nvSpPr>
          <p:spPr bwMode="auto">
            <a:xfrm>
              <a:off x="603" y="1258"/>
              <a:ext cx="40" cy="56"/>
            </a:xfrm>
            <a:custGeom>
              <a:avLst/>
              <a:gdLst>
                <a:gd name="T0" fmla="*/ 4 w 46"/>
                <a:gd name="T1" fmla="*/ 0 h 60"/>
                <a:gd name="T2" fmla="*/ 15 w 46"/>
                <a:gd name="T3" fmla="*/ 0 h 60"/>
                <a:gd name="T4" fmla="*/ 4 w 46"/>
                <a:gd name="T5" fmla="*/ 22 h 60"/>
                <a:gd name="T6" fmla="*/ 4 w 46"/>
                <a:gd name="T7" fmla="*/ 35 h 60"/>
                <a:gd name="T8" fmla="*/ 0 w 46"/>
                <a:gd name="T9" fmla="*/ 22 h 60"/>
                <a:gd name="T10" fmla="*/ 0 w 46"/>
                <a:gd name="T11" fmla="*/ 7 h 60"/>
                <a:gd name="T12" fmla="*/ 4 w 46"/>
                <a:gd name="T13" fmla="*/ 0 h 60"/>
                <a:gd name="T14" fmla="*/ 0 60000 65536"/>
                <a:gd name="T15" fmla="*/ 0 60000 65536"/>
                <a:gd name="T16" fmla="*/ 0 60000 65536"/>
                <a:gd name="T17" fmla="*/ 0 60000 65536"/>
                <a:gd name="T18" fmla="*/ 0 60000 65536"/>
                <a:gd name="T19" fmla="*/ 0 60000 65536"/>
                <a:gd name="T20" fmla="*/ 0 60000 65536"/>
                <a:gd name="T21" fmla="*/ 0 w 46"/>
                <a:gd name="T22" fmla="*/ 0 h 60"/>
                <a:gd name="T23" fmla="*/ 46 w 46"/>
                <a:gd name="T24" fmla="*/ 60 h 60"/>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46" h="60">
                  <a:moveTo>
                    <a:pt x="13" y="0"/>
                  </a:moveTo>
                  <a:lnTo>
                    <a:pt x="46" y="0"/>
                  </a:lnTo>
                  <a:lnTo>
                    <a:pt x="13" y="39"/>
                  </a:lnTo>
                  <a:lnTo>
                    <a:pt x="13" y="60"/>
                  </a:lnTo>
                  <a:lnTo>
                    <a:pt x="0" y="39"/>
                  </a:lnTo>
                  <a:lnTo>
                    <a:pt x="0" y="12"/>
                  </a:lnTo>
                  <a:lnTo>
                    <a:pt x="13" y="0"/>
                  </a:lnTo>
                  <a:close/>
                </a:path>
              </a:pathLst>
            </a:custGeom>
            <a:solidFill>
              <a:srgbClr val="FFCC99">
                <a:alpha val="70195"/>
              </a:srgbClr>
            </a:solidFill>
            <a:ln w="0">
              <a:solidFill>
                <a:schemeClr val="tx1"/>
              </a:solidFill>
              <a:round/>
              <a:headEnd/>
              <a:tailEnd/>
            </a:ln>
          </p:spPr>
          <p:txBody>
            <a:bodyPr/>
            <a:lstStyle/>
            <a:p>
              <a:endParaRPr lang="it-IT"/>
            </a:p>
          </p:txBody>
        </p:sp>
        <p:sp>
          <p:nvSpPr>
            <p:cNvPr id="9449" name="Freeform 204"/>
            <p:cNvSpPr>
              <a:spLocks/>
            </p:cNvSpPr>
            <p:nvPr/>
          </p:nvSpPr>
          <p:spPr bwMode="auto">
            <a:xfrm>
              <a:off x="637" y="1335"/>
              <a:ext cx="53" cy="67"/>
            </a:xfrm>
            <a:custGeom>
              <a:avLst/>
              <a:gdLst>
                <a:gd name="T0" fmla="*/ 0 w 60"/>
                <a:gd name="T1" fmla="*/ 0 h 71"/>
                <a:gd name="T2" fmla="*/ 16 w 60"/>
                <a:gd name="T3" fmla="*/ 8 h 71"/>
                <a:gd name="T4" fmla="*/ 23 w 60"/>
                <a:gd name="T5" fmla="*/ 37 h 71"/>
                <a:gd name="T6" fmla="*/ 16 w 60"/>
                <a:gd name="T7" fmla="*/ 44 h 71"/>
                <a:gd name="T8" fmla="*/ 11 w 60"/>
                <a:gd name="T9" fmla="*/ 37 h 71"/>
                <a:gd name="T10" fmla="*/ 11 w 60"/>
                <a:gd name="T11" fmla="*/ 24 h 71"/>
                <a:gd name="T12" fmla="*/ 6 w 60"/>
                <a:gd name="T13" fmla="*/ 24 h 71"/>
                <a:gd name="T14" fmla="*/ 6 w 60"/>
                <a:gd name="T15" fmla="*/ 18 h 71"/>
                <a:gd name="T16" fmla="*/ 0 w 60"/>
                <a:gd name="T17" fmla="*/ 8 h 71"/>
                <a:gd name="T18" fmla="*/ 0 w 60"/>
                <a:gd name="T19" fmla="*/ 0 h 71"/>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60"/>
                <a:gd name="T31" fmla="*/ 0 h 71"/>
                <a:gd name="T32" fmla="*/ 60 w 60"/>
                <a:gd name="T33" fmla="*/ 71 h 71"/>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60" h="71">
                  <a:moveTo>
                    <a:pt x="0" y="0"/>
                  </a:moveTo>
                  <a:lnTo>
                    <a:pt x="42" y="15"/>
                  </a:lnTo>
                  <a:lnTo>
                    <a:pt x="60" y="58"/>
                  </a:lnTo>
                  <a:lnTo>
                    <a:pt x="42" y="71"/>
                  </a:lnTo>
                  <a:lnTo>
                    <a:pt x="31" y="58"/>
                  </a:lnTo>
                  <a:lnTo>
                    <a:pt x="31" y="38"/>
                  </a:lnTo>
                  <a:lnTo>
                    <a:pt x="16" y="38"/>
                  </a:lnTo>
                  <a:lnTo>
                    <a:pt x="16" y="27"/>
                  </a:lnTo>
                  <a:lnTo>
                    <a:pt x="0" y="15"/>
                  </a:lnTo>
                  <a:lnTo>
                    <a:pt x="0" y="0"/>
                  </a:lnTo>
                  <a:close/>
                </a:path>
              </a:pathLst>
            </a:custGeom>
            <a:solidFill>
              <a:srgbClr val="FFCC99">
                <a:alpha val="70195"/>
              </a:srgbClr>
            </a:solidFill>
            <a:ln w="0">
              <a:solidFill>
                <a:schemeClr val="tx1"/>
              </a:solidFill>
              <a:round/>
              <a:headEnd/>
              <a:tailEnd/>
            </a:ln>
          </p:spPr>
          <p:txBody>
            <a:bodyPr/>
            <a:lstStyle/>
            <a:p>
              <a:endParaRPr lang="it-IT"/>
            </a:p>
          </p:txBody>
        </p:sp>
        <p:sp>
          <p:nvSpPr>
            <p:cNvPr id="9450" name="Freeform 205"/>
            <p:cNvSpPr>
              <a:spLocks/>
            </p:cNvSpPr>
            <p:nvPr/>
          </p:nvSpPr>
          <p:spPr bwMode="auto">
            <a:xfrm>
              <a:off x="2026" y="647"/>
              <a:ext cx="835" cy="477"/>
            </a:xfrm>
            <a:custGeom>
              <a:avLst/>
              <a:gdLst>
                <a:gd name="T0" fmla="*/ 3 w 958"/>
                <a:gd name="T1" fmla="*/ 50 h 510"/>
                <a:gd name="T2" fmla="*/ 51 w 958"/>
                <a:gd name="T3" fmla="*/ 42 h 510"/>
                <a:gd name="T4" fmla="*/ 37 w 958"/>
                <a:gd name="T5" fmla="*/ 34 h 510"/>
                <a:gd name="T6" fmla="*/ 80 w 958"/>
                <a:gd name="T7" fmla="*/ 22 h 510"/>
                <a:gd name="T8" fmla="*/ 127 w 958"/>
                <a:gd name="T9" fmla="*/ 16 h 510"/>
                <a:gd name="T10" fmla="*/ 247 w 958"/>
                <a:gd name="T11" fmla="*/ 0 h 510"/>
                <a:gd name="T12" fmla="*/ 271 w 958"/>
                <a:gd name="T13" fmla="*/ 16 h 510"/>
                <a:gd name="T14" fmla="*/ 319 w 958"/>
                <a:gd name="T15" fmla="*/ 22 h 510"/>
                <a:gd name="T16" fmla="*/ 275 w 958"/>
                <a:gd name="T17" fmla="*/ 50 h 510"/>
                <a:gd name="T18" fmla="*/ 271 w 958"/>
                <a:gd name="T19" fmla="*/ 57 h 510"/>
                <a:gd name="T20" fmla="*/ 275 w 958"/>
                <a:gd name="T21" fmla="*/ 74 h 510"/>
                <a:gd name="T22" fmla="*/ 258 w 958"/>
                <a:gd name="T23" fmla="*/ 82 h 510"/>
                <a:gd name="T24" fmla="*/ 261 w 958"/>
                <a:gd name="T25" fmla="*/ 101 h 510"/>
                <a:gd name="T26" fmla="*/ 261 w 958"/>
                <a:gd name="T27" fmla="*/ 107 h 510"/>
                <a:gd name="T28" fmla="*/ 242 w 958"/>
                <a:gd name="T29" fmla="*/ 115 h 510"/>
                <a:gd name="T30" fmla="*/ 242 w 958"/>
                <a:gd name="T31" fmla="*/ 132 h 510"/>
                <a:gd name="T32" fmla="*/ 242 w 958"/>
                <a:gd name="T33" fmla="*/ 151 h 510"/>
                <a:gd name="T34" fmla="*/ 224 w 958"/>
                <a:gd name="T35" fmla="*/ 141 h 510"/>
                <a:gd name="T36" fmla="*/ 237 w 958"/>
                <a:gd name="T37" fmla="*/ 159 h 510"/>
                <a:gd name="T38" fmla="*/ 210 w 958"/>
                <a:gd name="T39" fmla="*/ 173 h 510"/>
                <a:gd name="T40" fmla="*/ 146 w 958"/>
                <a:gd name="T41" fmla="*/ 217 h 510"/>
                <a:gd name="T42" fmla="*/ 118 w 958"/>
                <a:gd name="T43" fmla="*/ 224 h 510"/>
                <a:gd name="T44" fmla="*/ 115 w 958"/>
                <a:gd name="T45" fmla="*/ 233 h 510"/>
                <a:gd name="T46" fmla="*/ 94 w 958"/>
                <a:gd name="T47" fmla="*/ 258 h 510"/>
                <a:gd name="T48" fmla="*/ 80 w 958"/>
                <a:gd name="T49" fmla="*/ 298 h 510"/>
                <a:gd name="T50" fmla="*/ 56 w 958"/>
                <a:gd name="T51" fmla="*/ 282 h 510"/>
                <a:gd name="T52" fmla="*/ 47 w 958"/>
                <a:gd name="T53" fmla="*/ 249 h 510"/>
                <a:gd name="T54" fmla="*/ 43 w 958"/>
                <a:gd name="T55" fmla="*/ 233 h 510"/>
                <a:gd name="T56" fmla="*/ 43 w 958"/>
                <a:gd name="T57" fmla="*/ 217 h 510"/>
                <a:gd name="T58" fmla="*/ 56 w 958"/>
                <a:gd name="T59" fmla="*/ 173 h 510"/>
                <a:gd name="T60" fmla="*/ 70 w 958"/>
                <a:gd name="T61" fmla="*/ 166 h 510"/>
                <a:gd name="T62" fmla="*/ 56 w 958"/>
                <a:gd name="T63" fmla="*/ 166 h 510"/>
                <a:gd name="T64" fmla="*/ 56 w 958"/>
                <a:gd name="T65" fmla="*/ 151 h 510"/>
                <a:gd name="T66" fmla="*/ 66 w 958"/>
                <a:gd name="T67" fmla="*/ 141 h 510"/>
                <a:gd name="T68" fmla="*/ 61 w 958"/>
                <a:gd name="T69" fmla="*/ 141 h 510"/>
                <a:gd name="T70" fmla="*/ 56 w 958"/>
                <a:gd name="T71" fmla="*/ 132 h 510"/>
                <a:gd name="T72" fmla="*/ 61 w 958"/>
                <a:gd name="T73" fmla="*/ 115 h 510"/>
                <a:gd name="T74" fmla="*/ 56 w 958"/>
                <a:gd name="T75" fmla="*/ 94 h 510"/>
                <a:gd name="T76" fmla="*/ 43 w 958"/>
                <a:gd name="T77" fmla="*/ 82 h 510"/>
                <a:gd name="T78" fmla="*/ 0 w 958"/>
                <a:gd name="T79" fmla="*/ 74 h 510"/>
                <a:gd name="T80" fmla="*/ 9 w 958"/>
                <a:gd name="T81" fmla="*/ 57 h 51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958"/>
                <a:gd name="T124" fmla="*/ 0 h 510"/>
                <a:gd name="T125" fmla="*/ 958 w 958"/>
                <a:gd name="T126" fmla="*/ 510 h 510"/>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958" h="510">
                  <a:moveTo>
                    <a:pt x="0" y="98"/>
                  </a:moveTo>
                  <a:lnTo>
                    <a:pt x="11" y="86"/>
                  </a:lnTo>
                  <a:lnTo>
                    <a:pt x="130" y="86"/>
                  </a:lnTo>
                  <a:lnTo>
                    <a:pt x="155" y="71"/>
                  </a:lnTo>
                  <a:lnTo>
                    <a:pt x="155" y="59"/>
                  </a:lnTo>
                  <a:lnTo>
                    <a:pt x="111" y="59"/>
                  </a:lnTo>
                  <a:lnTo>
                    <a:pt x="198" y="38"/>
                  </a:lnTo>
                  <a:lnTo>
                    <a:pt x="242" y="38"/>
                  </a:lnTo>
                  <a:lnTo>
                    <a:pt x="230" y="26"/>
                  </a:lnTo>
                  <a:lnTo>
                    <a:pt x="382" y="26"/>
                  </a:lnTo>
                  <a:lnTo>
                    <a:pt x="514" y="15"/>
                  </a:lnTo>
                  <a:lnTo>
                    <a:pt x="741" y="0"/>
                  </a:lnTo>
                  <a:lnTo>
                    <a:pt x="845" y="15"/>
                  </a:lnTo>
                  <a:lnTo>
                    <a:pt x="814" y="26"/>
                  </a:lnTo>
                  <a:lnTo>
                    <a:pt x="885" y="26"/>
                  </a:lnTo>
                  <a:lnTo>
                    <a:pt x="958" y="38"/>
                  </a:lnTo>
                  <a:lnTo>
                    <a:pt x="885" y="59"/>
                  </a:lnTo>
                  <a:lnTo>
                    <a:pt x="825" y="86"/>
                  </a:lnTo>
                  <a:lnTo>
                    <a:pt x="825" y="98"/>
                  </a:lnTo>
                  <a:lnTo>
                    <a:pt x="814" y="98"/>
                  </a:lnTo>
                  <a:lnTo>
                    <a:pt x="825" y="111"/>
                  </a:lnTo>
                  <a:lnTo>
                    <a:pt x="825" y="126"/>
                  </a:lnTo>
                  <a:lnTo>
                    <a:pt x="774" y="126"/>
                  </a:lnTo>
                  <a:lnTo>
                    <a:pt x="774" y="142"/>
                  </a:lnTo>
                  <a:lnTo>
                    <a:pt x="800" y="142"/>
                  </a:lnTo>
                  <a:lnTo>
                    <a:pt x="785" y="171"/>
                  </a:lnTo>
                  <a:lnTo>
                    <a:pt x="800" y="171"/>
                  </a:lnTo>
                  <a:lnTo>
                    <a:pt x="785" y="182"/>
                  </a:lnTo>
                  <a:lnTo>
                    <a:pt x="774" y="197"/>
                  </a:lnTo>
                  <a:lnTo>
                    <a:pt x="729" y="197"/>
                  </a:lnTo>
                  <a:lnTo>
                    <a:pt x="741" y="211"/>
                  </a:lnTo>
                  <a:lnTo>
                    <a:pt x="729" y="226"/>
                  </a:lnTo>
                  <a:lnTo>
                    <a:pt x="729" y="242"/>
                  </a:lnTo>
                  <a:lnTo>
                    <a:pt x="729" y="259"/>
                  </a:lnTo>
                  <a:lnTo>
                    <a:pt x="685" y="242"/>
                  </a:lnTo>
                  <a:lnTo>
                    <a:pt x="674" y="242"/>
                  </a:lnTo>
                  <a:lnTo>
                    <a:pt x="674" y="259"/>
                  </a:lnTo>
                  <a:lnTo>
                    <a:pt x="714" y="270"/>
                  </a:lnTo>
                  <a:lnTo>
                    <a:pt x="701" y="270"/>
                  </a:lnTo>
                  <a:lnTo>
                    <a:pt x="630" y="297"/>
                  </a:lnTo>
                  <a:lnTo>
                    <a:pt x="530" y="311"/>
                  </a:lnTo>
                  <a:lnTo>
                    <a:pt x="441" y="370"/>
                  </a:lnTo>
                  <a:lnTo>
                    <a:pt x="370" y="370"/>
                  </a:lnTo>
                  <a:lnTo>
                    <a:pt x="355" y="382"/>
                  </a:lnTo>
                  <a:lnTo>
                    <a:pt x="342" y="382"/>
                  </a:lnTo>
                  <a:lnTo>
                    <a:pt x="342" y="397"/>
                  </a:lnTo>
                  <a:lnTo>
                    <a:pt x="330" y="426"/>
                  </a:lnTo>
                  <a:lnTo>
                    <a:pt x="282" y="441"/>
                  </a:lnTo>
                  <a:lnTo>
                    <a:pt x="282" y="453"/>
                  </a:lnTo>
                  <a:lnTo>
                    <a:pt x="242" y="510"/>
                  </a:lnTo>
                  <a:lnTo>
                    <a:pt x="230" y="510"/>
                  </a:lnTo>
                  <a:lnTo>
                    <a:pt x="171" y="482"/>
                  </a:lnTo>
                  <a:lnTo>
                    <a:pt x="155" y="470"/>
                  </a:lnTo>
                  <a:lnTo>
                    <a:pt x="142" y="426"/>
                  </a:lnTo>
                  <a:lnTo>
                    <a:pt x="142" y="411"/>
                  </a:lnTo>
                  <a:lnTo>
                    <a:pt x="130" y="397"/>
                  </a:lnTo>
                  <a:lnTo>
                    <a:pt x="142" y="370"/>
                  </a:lnTo>
                  <a:lnTo>
                    <a:pt x="130" y="370"/>
                  </a:lnTo>
                  <a:lnTo>
                    <a:pt x="155" y="311"/>
                  </a:lnTo>
                  <a:lnTo>
                    <a:pt x="171" y="297"/>
                  </a:lnTo>
                  <a:lnTo>
                    <a:pt x="198" y="297"/>
                  </a:lnTo>
                  <a:lnTo>
                    <a:pt x="211" y="282"/>
                  </a:lnTo>
                  <a:lnTo>
                    <a:pt x="211" y="270"/>
                  </a:lnTo>
                  <a:lnTo>
                    <a:pt x="171" y="282"/>
                  </a:lnTo>
                  <a:lnTo>
                    <a:pt x="142" y="282"/>
                  </a:lnTo>
                  <a:lnTo>
                    <a:pt x="171" y="259"/>
                  </a:lnTo>
                  <a:lnTo>
                    <a:pt x="230" y="259"/>
                  </a:lnTo>
                  <a:lnTo>
                    <a:pt x="198" y="242"/>
                  </a:lnTo>
                  <a:lnTo>
                    <a:pt x="198" y="226"/>
                  </a:lnTo>
                  <a:lnTo>
                    <a:pt x="182" y="242"/>
                  </a:lnTo>
                  <a:lnTo>
                    <a:pt x="155" y="226"/>
                  </a:lnTo>
                  <a:lnTo>
                    <a:pt x="171" y="226"/>
                  </a:lnTo>
                  <a:lnTo>
                    <a:pt x="171" y="211"/>
                  </a:lnTo>
                  <a:lnTo>
                    <a:pt x="182" y="197"/>
                  </a:lnTo>
                  <a:lnTo>
                    <a:pt x="182" y="171"/>
                  </a:lnTo>
                  <a:lnTo>
                    <a:pt x="171" y="159"/>
                  </a:lnTo>
                  <a:lnTo>
                    <a:pt x="182" y="142"/>
                  </a:lnTo>
                  <a:lnTo>
                    <a:pt x="130" y="142"/>
                  </a:lnTo>
                  <a:lnTo>
                    <a:pt x="27" y="142"/>
                  </a:lnTo>
                  <a:lnTo>
                    <a:pt x="0" y="126"/>
                  </a:lnTo>
                  <a:lnTo>
                    <a:pt x="27" y="111"/>
                  </a:lnTo>
                  <a:lnTo>
                    <a:pt x="27" y="98"/>
                  </a:lnTo>
                  <a:lnTo>
                    <a:pt x="0" y="98"/>
                  </a:lnTo>
                  <a:close/>
                </a:path>
              </a:pathLst>
            </a:custGeom>
            <a:solidFill>
              <a:srgbClr val="FFCC99">
                <a:alpha val="70195"/>
              </a:srgbClr>
            </a:solidFill>
            <a:ln w="0">
              <a:solidFill>
                <a:schemeClr val="tx1"/>
              </a:solidFill>
              <a:round/>
              <a:headEnd/>
              <a:tailEnd/>
            </a:ln>
          </p:spPr>
          <p:txBody>
            <a:bodyPr/>
            <a:lstStyle/>
            <a:p>
              <a:endParaRPr lang="it-IT"/>
            </a:p>
          </p:txBody>
        </p:sp>
        <p:sp>
          <p:nvSpPr>
            <p:cNvPr id="9451" name="Freeform 206"/>
            <p:cNvSpPr>
              <a:spLocks/>
            </p:cNvSpPr>
            <p:nvPr/>
          </p:nvSpPr>
          <p:spPr bwMode="auto">
            <a:xfrm>
              <a:off x="2588" y="978"/>
              <a:ext cx="176" cy="67"/>
            </a:xfrm>
            <a:custGeom>
              <a:avLst/>
              <a:gdLst>
                <a:gd name="T0" fmla="*/ 0 w 204"/>
                <a:gd name="T1" fmla="*/ 8 h 71"/>
                <a:gd name="T2" fmla="*/ 9 w 204"/>
                <a:gd name="T3" fmla="*/ 0 h 71"/>
                <a:gd name="T4" fmla="*/ 19 w 204"/>
                <a:gd name="T5" fmla="*/ 8 h 71"/>
                <a:gd name="T6" fmla="*/ 19 w 204"/>
                <a:gd name="T7" fmla="*/ 18 h 71"/>
                <a:gd name="T8" fmla="*/ 26 w 204"/>
                <a:gd name="T9" fmla="*/ 0 h 71"/>
                <a:gd name="T10" fmla="*/ 26 w 204"/>
                <a:gd name="T11" fmla="*/ 8 h 71"/>
                <a:gd name="T12" fmla="*/ 40 w 204"/>
                <a:gd name="T13" fmla="*/ 8 h 71"/>
                <a:gd name="T14" fmla="*/ 49 w 204"/>
                <a:gd name="T15" fmla="*/ 0 h 71"/>
                <a:gd name="T16" fmla="*/ 55 w 204"/>
                <a:gd name="T17" fmla="*/ 0 h 71"/>
                <a:gd name="T18" fmla="*/ 55 w 204"/>
                <a:gd name="T19" fmla="*/ 8 h 71"/>
                <a:gd name="T20" fmla="*/ 62 w 204"/>
                <a:gd name="T21" fmla="*/ 8 h 71"/>
                <a:gd name="T22" fmla="*/ 55 w 204"/>
                <a:gd name="T23" fmla="*/ 18 h 71"/>
                <a:gd name="T24" fmla="*/ 53 w 204"/>
                <a:gd name="T25" fmla="*/ 26 h 71"/>
                <a:gd name="T26" fmla="*/ 26 w 204"/>
                <a:gd name="T27" fmla="*/ 44 h 71"/>
                <a:gd name="T28" fmla="*/ 3 w 204"/>
                <a:gd name="T29" fmla="*/ 34 h 71"/>
                <a:gd name="T30" fmla="*/ 13 w 204"/>
                <a:gd name="T31" fmla="*/ 26 h 71"/>
                <a:gd name="T32" fmla="*/ 0 w 204"/>
                <a:gd name="T33" fmla="*/ 26 h 71"/>
                <a:gd name="T34" fmla="*/ 13 w 204"/>
                <a:gd name="T35" fmla="*/ 18 h 71"/>
                <a:gd name="T36" fmla="*/ 0 w 204"/>
                <a:gd name="T37" fmla="*/ 8 h 71"/>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204"/>
                <a:gd name="T58" fmla="*/ 0 h 71"/>
                <a:gd name="T59" fmla="*/ 204 w 204"/>
                <a:gd name="T60" fmla="*/ 71 h 71"/>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204" h="71">
                  <a:moveTo>
                    <a:pt x="0" y="15"/>
                  </a:moveTo>
                  <a:lnTo>
                    <a:pt x="31" y="0"/>
                  </a:lnTo>
                  <a:lnTo>
                    <a:pt x="60" y="15"/>
                  </a:lnTo>
                  <a:lnTo>
                    <a:pt x="60" y="27"/>
                  </a:lnTo>
                  <a:lnTo>
                    <a:pt x="86" y="0"/>
                  </a:lnTo>
                  <a:lnTo>
                    <a:pt x="86" y="15"/>
                  </a:lnTo>
                  <a:lnTo>
                    <a:pt x="131" y="15"/>
                  </a:lnTo>
                  <a:lnTo>
                    <a:pt x="159" y="0"/>
                  </a:lnTo>
                  <a:lnTo>
                    <a:pt x="182" y="0"/>
                  </a:lnTo>
                  <a:lnTo>
                    <a:pt x="182" y="15"/>
                  </a:lnTo>
                  <a:lnTo>
                    <a:pt x="204" y="15"/>
                  </a:lnTo>
                  <a:lnTo>
                    <a:pt x="182" y="27"/>
                  </a:lnTo>
                  <a:lnTo>
                    <a:pt x="171" y="42"/>
                  </a:lnTo>
                  <a:lnTo>
                    <a:pt x="86" y="71"/>
                  </a:lnTo>
                  <a:lnTo>
                    <a:pt x="12" y="54"/>
                  </a:lnTo>
                  <a:lnTo>
                    <a:pt x="42" y="42"/>
                  </a:lnTo>
                  <a:lnTo>
                    <a:pt x="0" y="42"/>
                  </a:lnTo>
                  <a:lnTo>
                    <a:pt x="42" y="27"/>
                  </a:lnTo>
                  <a:lnTo>
                    <a:pt x="0" y="15"/>
                  </a:lnTo>
                  <a:close/>
                </a:path>
              </a:pathLst>
            </a:custGeom>
            <a:solidFill>
              <a:srgbClr val="FFCC99">
                <a:alpha val="70195"/>
              </a:srgbClr>
            </a:solidFill>
            <a:ln w="0">
              <a:solidFill>
                <a:schemeClr val="tx1"/>
              </a:solidFill>
              <a:round/>
              <a:headEnd/>
              <a:tailEnd/>
            </a:ln>
          </p:spPr>
          <p:txBody>
            <a:bodyPr/>
            <a:lstStyle/>
            <a:p>
              <a:endParaRPr lang="it-IT"/>
            </a:p>
          </p:txBody>
        </p:sp>
        <p:sp>
          <p:nvSpPr>
            <p:cNvPr id="9452" name="Freeform 207"/>
            <p:cNvSpPr>
              <a:spLocks/>
            </p:cNvSpPr>
            <p:nvPr/>
          </p:nvSpPr>
          <p:spPr bwMode="auto">
            <a:xfrm>
              <a:off x="5197" y="2506"/>
              <a:ext cx="197" cy="215"/>
            </a:xfrm>
            <a:custGeom>
              <a:avLst/>
              <a:gdLst>
                <a:gd name="T0" fmla="*/ 57 w 227"/>
                <a:gd name="T1" fmla="*/ 0 h 230"/>
                <a:gd name="T2" fmla="*/ 63 w 227"/>
                <a:gd name="T3" fmla="*/ 0 h 230"/>
                <a:gd name="T4" fmla="*/ 63 w 227"/>
                <a:gd name="T5" fmla="*/ 19 h 230"/>
                <a:gd name="T6" fmla="*/ 69 w 227"/>
                <a:gd name="T7" fmla="*/ 24 h 230"/>
                <a:gd name="T8" fmla="*/ 63 w 227"/>
                <a:gd name="T9" fmla="*/ 35 h 230"/>
                <a:gd name="T10" fmla="*/ 72 w 227"/>
                <a:gd name="T11" fmla="*/ 50 h 230"/>
                <a:gd name="T12" fmla="*/ 69 w 227"/>
                <a:gd name="T13" fmla="*/ 50 h 230"/>
                <a:gd name="T14" fmla="*/ 60 w 227"/>
                <a:gd name="T15" fmla="*/ 82 h 230"/>
                <a:gd name="T16" fmla="*/ 57 w 227"/>
                <a:gd name="T17" fmla="*/ 92 h 230"/>
                <a:gd name="T18" fmla="*/ 57 w 227"/>
                <a:gd name="T19" fmla="*/ 99 h 230"/>
                <a:gd name="T20" fmla="*/ 57 w 227"/>
                <a:gd name="T21" fmla="*/ 115 h 230"/>
                <a:gd name="T22" fmla="*/ 46 w 227"/>
                <a:gd name="T23" fmla="*/ 124 h 230"/>
                <a:gd name="T24" fmla="*/ 41 w 227"/>
                <a:gd name="T25" fmla="*/ 135 h 230"/>
                <a:gd name="T26" fmla="*/ 37 w 227"/>
                <a:gd name="T27" fmla="*/ 115 h 230"/>
                <a:gd name="T28" fmla="*/ 32 w 227"/>
                <a:gd name="T29" fmla="*/ 115 h 230"/>
                <a:gd name="T30" fmla="*/ 17 w 227"/>
                <a:gd name="T31" fmla="*/ 115 h 230"/>
                <a:gd name="T32" fmla="*/ 17 w 227"/>
                <a:gd name="T33" fmla="*/ 108 h 230"/>
                <a:gd name="T34" fmla="*/ 9 w 227"/>
                <a:gd name="T35" fmla="*/ 108 h 230"/>
                <a:gd name="T36" fmla="*/ 5 w 227"/>
                <a:gd name="T37" fmla="*/ 82 h 230"/>
                <a:gd name="T38" fmla="*/ 0 w 227"/>
                <a:gd name="T39" fmla="*/ 76 h 230"/>
                <a:gd name="T40" fmla="*/ 0 w 227"/>
                <a:gd name="T41" fmla="*/ 50 h 230"/>
                <a:gd name="T42" fmla="*/ 5 w 227"/>
                <a:gd name="T43" fmla="*/ 35 h 230"/>
                <a:gd name="T44" fmla="*/ 9 w 227"/>
                <a:gd name="T45" fmla="*/ 50 h 230"/>
                <a:gd name="T46" fmla="*/ 17 w 227"/>
                <a:gd name="T47" fmla="*/ 50 h 230"/>
                <a:gd name="T48" fmla="*/ 24 w 227"/>
                <a:gd name="T49" fmla="*/ 41 h 230"/>
                <a:gd name="T50" fmla="*/ 32 w 227"/>
                <a:gd name="T51" fmla="*/ 50 h 230"/>
                <a:gd name="T52" fmla="*/ 41 w 227"/>
                <a:gd name="T53" fmla="*/ 41 h 230"/>
                <a:gd name="T54" fmla="*/ 50 w 227"/>
                <a:gd name="T55" fmla="*/ 0 h 230"/>
                <a:gd name="T56" fmla="*/ 57 w 227"/>
                <a:gd name="T57" fmla="*/ 0 h 230"/>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w 227"/>
                <a:gd name="T88" fmla="*/ 0 h 230"/>
                <a:gd name="T89" fmla="*/ 227 w 227"/>
                <a:gd name="T90" fmla="*/ 230 h 230"/>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T87" t="T88" r="T89" b="T90"/>
              <a:pathLst>
                <a:path w="227" h="230">
                  <a:moveTo>
                    <a:pt x="175" y="0"/>
                  </a:moveTo>
                  <a:lnTo>
                    <a:pt x="198" y="0"/>
                  </a:lnTo>
                  <a:lnTo>
                    <a:pt x="198" y="31"/>
                  </a:lnTo>
                  <a:lnTo>
                    <a:pt x="213" y="42"/>
                  </a:lnTo>
                  <a:lnTo>
                    <a:pt x="198" y="60"/>
                  </a:lnTo>
                  <a:lnTo>
                    <a:pt x="227" y="86"/>
                  </a:lnTo>
                  <a:lnTo>
                    <a:pt x="213" y="86"/>
                  </a:lnTo>
                  <a:lnTo>
                    <a:pt x="187" y="142"/>
                  </a:lnTo>
                  <a:lnTo>
                    <a:pt x="175" y="157"/>
                  </a:lnTo>
                  <a:lnTo>
                    <a:pt x="175" y="169"/>
                  </a:lnTo>
                  <a:lnTo>
                    <a:pt x="175" y="198"/>
                  </a:lnTo>
                  <a:lnTo>
                    <a:pt x="142" y="213"/>
                  </a:lnTo>
                  <a:lnTo>
                    <a:pt x="127" y="230"/>
                  </a:lnTo>
                  <a:lnTo>
                    <a:pt x="115" y="198"/>
                  </a:lnTo>
                  <a:lnTo>
                    <a:pt x="98" y="198"/>
                  </a:lnTo>
                  <a:lnTo>
                    <a:pt x="54" y="198"/>
                  </a:lnTo>
                  <a:lnTo>
                    <a:pt x="54" y="186"/>
                  </a:lnTo>
                  <a:lnTo>
                    <a:pt x="27" y="186"/>
                  </a:lnTo>
                  <a:lnTo>
                    <a:pt x="16" y="142"/>
                  </a:lnTo>
                  <a:lnTo>
                    <a:pt x="0" y="131"/>
                  </a:lnTo>
                  <a:lnTo>
                    <a:pt x="0" y="86"/>
                  </a:lnTo>
                  <a:lnTo>
                    <a:pt x="16" y="60"/>
                  </a:lnTo>
                  <a:lnTo>
                    <a:pt x="27" y="86"/>
                  </a:lnTo>
                  <a:lnTo>
                    <a:pt x="54" y="86"/>
                  </a:lnTo>
                  <a:lnTo>
                    <a:pt x="75" y="71"/>
                  </a:lnTo>
                  <a:lnTo>
                    <a:pt x="98" y="86"/>
                  </a:lnTo>
                  <a:lnTo>
                    <a:pt x="127" y="71"/>
                  </a:lnTo>
                  <a:lnTo>
                    <a:pt x="158" y="0"/>
                  </a:lnTo>
                  <a:lnTo>
                    <a:pt x="175" y="0"/>
                  </a:lnTo>
                  <a:close/>
                </a:path>
              </a:pathLst>
            </a:custGeom>
            <a:solidFill>
              <a:srgbClr val="FFCC99">
                <a:alpha val="70195"/>
              </a:srgbClr>
            </a:solidFill>
            <a:ln w="0">
              <a:solidFill>
                <a:schemeClr val="tx1"/>
              </a:solidFill>
              <a:round/>
              <a:headEnd/>
              <a:tailEnd/>
            </a:ln>
          </p:spPr>
          <p:txBody>
            <a:bodyPr/>
            <a:lstStyle/>
            <a:p>
              <a:endParaRPr lang="it-IT"/>
            </a:p>
          </p:txBody>
        </p:sp>
        <p:sp>
          <p:nvSpPr>
            <p:cNvPr id="9453" name="Freeform 208"/>
            <p:cNvSpPr>
              <a:spLocks/>
            </p:cNvSpPr>
            <p:nvPr/>
          </p:nvSpPr>
          <p:spPr bwMode="auto">
            <a:xfrm>
              <a:off x="5221" y="2441"/>
              <a:ext cx="201" cy="146"/>
            </a:xfrm>
            <a:custGeom>
              <a:avLst/>
              <a:gdLst>
                <a:gd name="T0" fmla="*/ 72 w 230"/>
                <a:gd name="T1" fmla="*/ 35 h 155"/>
                <a:gd name="T2" fmla="*/ 62 w 230"/>
                <a:gd name="T3" fmla="*/ 41 h 155"/>
                <a:gd name="T4" fmla="*/ 53 w 230"/>
                <a:gd name="T5" fmla="*/ 41 h 155"/>
                <a:gd name="T6" fmla="*/ 48 w 230"/>
                <a:gd name="T7" fmla="*/ 41 h 155"/>
                <a:gd name="T8" fmla="*/ 38 w 230"/>
                <a:gd name="T9" fmla="*/ 85 h 155"/>
                <a:gd name="T10" fmla="*/ 28 w 230"/>
                <a:gd name="T11" fmla="*/ 96 h 155"/>
                <a:gd name="T12" fmla="*/ 20 w 230"/>
                <a:gd name="T13" fmla="*/ 85 h 155"/>
                <a:gd name="T14" fmla="*/ 13 w 230"/>
                <a:gd name="T15" fmla="*/ 96 h 155"/>
                <a:gd name="T16" fmla="*/ 3 w 230"/>
                <a:gd name="T17" fmla="*/ 96 h 155"/>
                <a:gd name="T18" fmla="*/ 0 w 230"/>
                <a:gd name="T19" fmla="*/ 79 h 155"/>
                <a:gd name="T20" fmla="*/ 9 w 230"/>
                <a:gd name="T21" fmla="*/ 85 h 155"/>
                <a:gd name="T22" fmla="*/ 13 w 230"/>
                <a:gd name="T23" fmla="*/ 61 h 155"/>
                <a:gd name="T24" fmla="*/ 24 w 230"/>
                <a:gd name="T25" fmla="*/ 61 h 155"/>
                <a:gd name="T26" fmla="*/ 33 w 230"/>
                <a:gd name="T27" fmla="*/ 35 h 155"/>
                <a:gd name="T28" fmla="*/ 38 w 230"/>
                <a:gd name="T29" fmla="*/ 41 h 155"/>
                <a:gd name="T30" fmla="*/ 43 w 230"/>
                <a:gd name="T31" fmla="*/ 41 h 155"/>
                <a:gd name="T32" fmla="*/ 43 w 230"/>
                <a:gd name="T33" fmla="*/ 35 h 155"/>
                <a:gd name="T34" fmla="*/ 43 w 230"/>
                <a:gd name="T35" fmla="*/ 23 h 155"/>
                <a:gd name="T36" fmla="*/ 58 w 230"/>
                <a:gd name="T37" fmla="*/ 0 h 155"/>
                <a:gd name="T38" fmla="*/ 62 w 230"/>
                <a:gd name="T39" fmla="*/ 8 h 155"/>
                <a:gd name="T40" fmla="*/ 62 w 230"/>
                <a:gd name="T41" fmla="*/ 18 h 155"/>
                <a:gd name="T42" fmla="*/ 79 w 230"/>
                <a:gd name="T43" fmla="*/ 23 h 155"/>
                <a:gd name="T44" fmla="*/ 66 w 230"/>
                <a:gd name="T45" fmla="*/ 35 h 155"/>
                <a:gd name="T46" fmla="*/ 72 w 230"/>
                <a:gd name="T47" fmla="*/ 35 h 155"/>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230"/>
                <a:gd name="T73" fmla="*/ 0 h 155"/>
                <a:gd name="T74" fmla="*/ 230 w 230"/>
                <a:gd name="T75" fmla="*/ 155 h 155"/>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230" h="155">
                  <a:moveTo>
                    <a:pt x="209" y="56"/>
                  </a:moveTo>
                  <a:lnTo>
                    <a:pt x="182" y="67"/>
                  </a:lnTo>
                  <a:lnTo>
                    <a:pt x="157" y="67"/>
                  </a:lnTo>
                  <a:lnTo>
                    <a:pt x="142" y="67"/>
                  </a:lnTo>
                  <a:lnTo>
                    <a:pt x="109" y="138"/>
                  </a:lnTo>
                  <a:lnTo>
                    <a:pt x="82" y="155"/>
                  </a:lnTo>
                  <a:lnTo>
                    <a:pt x="59" y="138"/>
                  </a:lnTo>
                  <a:lnTo>
                    <a:pt x="38" y="155"/>
                  </a:lnTo>
                  <a:lnTo>
                    <a:pt x="11" y="155"/>
                  </a:lnTo>
                  <a:lnTo>
                    <a:pt x="0" y="127"/>
                  </a:lnTo>
                  <a:lnTo>
                    <a:pt x="26" y="138"/>
                  </a:lnTo>
                  <a:lnTo>
                    <a:pt x="38" y="98"/>
                  </a:lnTo>
                  <a:lnTo>
                    <a:pt x="71" y="98"/>
                  </a:lnTo>
                  <a:lnTo>
                    <a:pt x="97" y="56"/>
                  </a:lnTo>
                  <a:lnTo>
                    <a:pt x="109" y="67"/>
                  </a:lnTo>
                  <a:lnTo>
                    <a:pt x="126" y="67"/>
                  </a:lnTo>
                  <a:lnTo>
                    <a:pt x="126" y="56"/>
                  </a:lnTo>
                  <a:lnTo>
                    <a:pt x="126" y="38"/>
                  </a:lnTo>
                  <a:lnTo>
                    <a:pt x="169" y="0"/>
                  </a:lnTo>
                  <a:lnTo>
                    <a:pt x="182" y="15"/>
                  </a:lnTo>
                  <a:lnTo>
                    <a:pt x="182" y="27"/>
                  </a:lnTo>
                  <a:lnTo>
                    <a:pt x="230" y="38"/>
                  </a:lnTo>
                  <a:lnTo>
                    <a:pt x="197" y="56"/>
                  </a:lnTo>
                  <a:lnTo>
                    <a:pt x="209" y="56"/>
                  </a:lnTo>
                  <a:close/>
                </a:path>
              </a:pathLst>
            </a:custGeom>
            <a:solidFill>
              <a:srgbClr val="FFCC99">
                <a:alpha val="70195"/>
              </a:srgbClr>
            </a:solidFill>
            <a:ln w="0">
              <a:solidFill>
                <a:schemeClr val="tx1"/>
              </a:solidFill>
              <a:round/>
              <a:headEnd/>
              <a:tailEnd/>
            </a:ln>
          </p:spPr>
          <p:txBody>
            <a:bodyPr/>
            <a:lstStyle/>
            <a:p>
              <a:endParaRPr lang="it-IT"/>
            </a:p>
          </p:txBody>
        </p:sp>
        <p:sp>
          <p:nvSpPr>
            <p:cNvPr id="9454" name="Freeform 209"/>
            <p:cNvSpPr>
              <a:spLocks/>
            </p:cNvSpPr>
            <p:nvPr/>
          </p:nvSpPr>
          <p:spPr bwMode="auto">
            <a:xfrm>
              <a:off x="4714" y="1949"/>
              <a:ext cx="96" cy="129"/>
            </a:xfrm>
            <a:custGeom>
              <a:avLst/>
              <a:gdLst>
                <a:gd name="T0" fmla="*/ 3 w 112"/>
                <a:gd name="T1" fmla="*/ 34 h 138"/>
                <a:gd name="T2" fmla="*/ 8 w 112"/>
                <a:gd name="T3" fmla="*/ 73 h 138"/>
                <a:gd name="T4" fmla="*/ 20 w 112"/>
                <a:gd name="T5" fmla="*/ 73 h 138"/>
                <a:gd name="T6" fmla="*/ 23 w 112"/>
                <a:gd name="T7" fmla="*/ 57 h 138"/>
                <a:gd name="T8" fmla="*/ 33 w 112"/>
                <a:gd name="T9" fmla="*/ 81 h 138"/>
                <a:gd name="T10" fmla="*/ 33 w 112"/>
                <a:gd name="T11" fmla="*/ 64 h 138"/>
                <a:gd name="T12" fmla="*/ 28 w 112"/>
                <a:gd name="T13" fmla="*/ 41 h 138"/>
                <a:gd name="T14" fmla="*/ 28 w 112"/>
                <a:gd name="T15" fmla="*/ 50 h 138"/>
                <a:gd name="T16" fmla="*/ 20 w 112"/>
                <a:gd name="T17" fmla="*/ 41 h 138"/>
                <a:gd name="T18" fmla="*/ 20 w 112"/>
                <a:gd name="T19" fmla="*/ 34 h 138"/>
                <a:gd name="T20" fmla="*/ 28 w 112"/>
                <a:gd name="T21" fmla="*/ 17 h 138"/>
                <a:gd name="T22" fmla="*/ 11 w 112"/>
                <a:gd name="T23" fmla="*/ 17 h 138"/>
                <a:gd name="T24" fmla="*/ 8 w 112"/>
                <a:gd name="T25" fmla="*/ 0 h 138"/>
                <a:gd name="T26" fmla="*/ 3 w 112"/>
                <a:gd name="T27" fmla="*/ 0 h 138"/>
                <a:gd name="T28" fmla="*/ 0 w 112"/>
                <a:gd name="T29" fmla="*/ 0 h 138"/>
                <a:gd name="T30" fmla="*/ 0 w 112"/>
                <a:gd name="T31" fmla="*/ 7 h 138"/>
                <a:gd name="T32" fmla="*/ 3 w 112"/>
                <a:gd name="T33" fmla="*/ 17 h 138"/>
                <a:gd name="T34" fmla="*/ 0 w 112"/>
                <a:gd name="T35" fmla="*/ 22 h 138"/>
                <a:gd name="T36" fmla="*/ 3 w 112"/>
                <a:gd name="T37" fmla="*/ 34 h 138"/>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12"/>
                <a:gd name="T58" fmla="*/ 0 h 138"/>
                <a:gd name="T59" fmla="*/ 112 w 112"/>
                <a:gd name="T60" fmla="*/ 138 h 138"/>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12" h="138">
                  <a:moveTo>
                    <a:pt x="12" y="57"/>
                  </a:moveTo>
                  <a:lnTo>
                    <a:pt x="27" y="125"/>
                  </a:lnTo>
                  <a:lnTo>
                    <a:pt x="68" y="125"/>
                  </a:lnTo>
                  <a:lnTo>
                    <a:pt x="79" y="98"/>
                  </a:lnTo>
                  <a:lnTo>
                    <a:pt x="112" y="138"/>
                  </a:lnTo>
                  <a:lnTo>
                    <a:pt x="112" y="109"/>
                  </a:lnTo>
                  <a:lnTo>
                    <a:pt x="98" y="71"/>
                  </a:lnTo>
                  <a:lnTo>
                    <a:pt x="98" y="86"/>
                  </a:lnTo>
                  <a:lnTo>
                    <a:pt x="68" y="71"/>
                  </a:lnTo>
                  <a:lnTo>
                    <a:pt x="68" y="57"/>
                  </a:lnTo>
                  <a:lnTo>
                    <a:pt x="98" y="27"/>
                  </a:lnTo>
                  <a:lnTo>
                    <a:pt x="39" y="27"/>
                  </a:lnTo>
                  <a:lnTo>
                    <a:pt x="27" y="0"/>
                  </a:lnTo>
                  <a:lnTo>
                    <a:pt x="12" y="0"/>
                  </a:lnTo>
                  <a:lnTo>
                    <a:pt x="0" y="0"/>
                  </a:lnTo>
                  <a:lnTo>
                    <a:pt x="0" y="11"/>
                  </a:lnTo>
                  <a:lnTo>
                    <a:pt x="12" y="27"/>
                  </a:lnTo>
                  <a:lnTo>
                    <a:pt x="0" y="38"/>
                  </a:lnTo>
                  <a:lnTo>
                    <a:pt x="12" y="57"/>
                  </a:lnTo>
                  <a:close/>
                </a:path>
              </a:pathLst>
            </a:custGeom>
            <a:solidFill>
              <a:srgbClr val="FFCC99">
                <a:alpha val="70195"/>
              </a:srgbClr>
            </a:solidFill>
            <a:ln w="0">
              <a:solidFill>
                <a:schemeClr val="tx1"/>
              </a:solidFill>
              <a:round/>
              <a:headEnd/>
              <a:tailEnd/>
            </a:ln>
          </p:spPr>
          <p:txBody>
            <a:bodyPr/>
            <a:lstStyle/>
            <a:p>
              <a:endParaRPr lang="it-IT"/>
            </a:p>
          </p:txBody>
        </p:sp>
        <p:sp>
          <p:nvSpPr>
            <p:cNvPr id="9455" name="Freeform 210"/>
            <p:cNvSpPr>
              <a:spLocks/>
            </p:cNvSpPr>
            <p:nvPr/>
          </p:nvSpPr>
          <p:spPr bwMode="auto">
            <a:xfrm>
              <a:off x="3611" y="2161"/>
              <a:ext cx="298" cy="360"/>
            </a:xfrm>
            <a:custGeom>
              <a:avLst/>
              <a:gdLst>
                <a:gd name="T0" fmla="*/ 29 w 342"/>
                <a:gd name="T1" fmla="*/ 202 h 386"/>
                <a:gd name="T2" fmla="*/ 20 w 342"/>
                <a:gd name="T3" fmla="*/ 202 h 386"/>
                <a:gd name="T4" fmla="*/ 20 w 342"/>
                <a:gd name="T5" fmla="*/ 194 h 386"/>
                <a:gd name="T6" fmla="*/ 14 w 342"/>
                <a:gd name="T7" fmla="*/ 187 h 386"/>
                <a:gd name="T8" fmla="*/ 7 w 342"/>
                <a:gd name="T9" fmla="*/ 162 h 386"/>
                <a:gd name="T10" fmla="*/ 0 w 342"/>
                <a:gd name="T11" fmla="*/ 153 h 386"/>
                <a:gd name="T12" fmla="*/ 0 w 342"/>
                <a:gd name="T13" fmla="*/ 145 h 386"/>
                <a:gd name="T14" fmla="*/ 7 w 342"/>
                <a:gd name="T15" fmla="*/ 145 h 386"/>
                <a:gd name="T16" fmla="*/ 10 w 342"/>
                <a:gd name="T17" fmla="*/ 114 h 386"/>
                <a:gd name="T18" fmla="*/ 24 w 342"/>
                <a:gd name="T19" fmla="*/ 73 h 386"/>
                <a:gd name="T20" fmla="*/ 29 w 342"/>
                <a:gd name="T21" fmla="*/ 16 h 386"/>
                <a:gd name="T22" fmla="*/ 39 w 342"/>
                <a:gd name="T23" fmla="*/ 8 h 386"/>
                <a:gd name="T24" fmla="*/ 39 w 342"/>
                <a:gd name="T25" fmla="*/ 0 h 386"/>
                <a:gd name="T26" fmla="*/ 47 w 342"/>
                <a:gd name="T27" fmla="*/ 32 h 386"/>
                <a:gd name="T28" fmla="*/ 64 w 342"/>
                <a:gd name="T29" fmla="*/ 47 h 386"/>
                <a:gd name="T30" fmla="*/ 76 w 342"/>
                <a:gd name="T31" fmla="*/ 81 h 386"/>
                <a:gd name="T32" fmla="*/ 72 w 342"/>
                <a:gd name="T33" fmla="*/ 89 h 386"/>
                <a:gd name="T34" fmla="*/ 67 w 342"/>
                <a:gd name="T35" fmla="*/ 104 h 386"/>
                <a:gd name="T36" fmla="*/ 76 w 342"/>
                <a:gd name="T37" fmla="*/ 104 h 386"/>
                <a:gd name="T38" fmla="*/ 76 w 342"/>
                <a:gd name="T39" fmla="*/ 114 h 386"/>
                <a:gd name="T40" fmla="*/ 85 w 342"/>
                <a:gd name="T41" fmla="*/ 139 h 386"/>
                <a:gd name="T42" fmla="*/ 109 w 342"/>
                <a:gd name="T43" fmla="*/ 153 h 386"/>
                <a:gd name="T44" fmla="*/ 115 w 342"/>
                <a:gd name="T45" fmla="*/ 153 h 386"/>
                <a:gd name="T46" fmla="*/ 97 w 342"/>
                <a:gd name="T47" fmla="*/ 194 h 386"/>
                <a:gd name="T48" fmla="*/ 79 w 342"/>
                <a:gd name="T49" fmla="*/ 202 h 386"/>
                <a:gd name="T50" fmla="*/ 67 w 342"/>
                <a:gd name="T51" fmla="*/ 209 h 386"/>
                <a:gd name="T52" fmla="*/ 64 w 342"/>
                <a:gd name="T53" fmla="*/ 209 h 386"/>
                <a:gd name="T54" fmla="*/ 47 w 342"/>
                <a:gd name="T55" fmla="*/ 221 h 386"/>
                <a:gd name="T56" fmla="*/ 39 w 342"/>
                <a:gd name="T57" fmla="*/ 221 h 386"/>
                <a:gd name="T58" fmla="*/ 29 w 342"/>
                <a:gd name="T59" fmla="*/ 202 h 38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w 342"/>
                <a:gd name="T91" fmla="*/ 0 h 386"/>
                <a:gd name="T92" fmla="*/ 342 w 342"/>
                <a:gd name="T93" fmla="*/ 386 h 38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T90" t="T91" r="T92" b="T93"/>
              <a:pathLst>
                <a:path w="342" h="386">
                  <a:moveTo>
                    <a:pt x="86" y="354"/>
                  </a:moveTo>
                  <a:lnTo>
                    <a:pt x="60" y="354"/>
                  </a:lnTo>
                  <a:lnTo>
                    <a:pt x="60" y="338"/>
                  </a:lnTo>
                  <a:lnTo>
                    <a:pt x="42" y="325"/>
                  </a:lnTo>
                  <a:lnTo>
                    <a:pt x="19" y="283"/>
                  </a:lnTo>
                  <a:lnTo>
                    <a:pt x="0" y="269"/>
                  </a:lnTo>
                  <a:lnTo>
                    <a:pt x="0" y="254"/>
                  </a:lnTo>
                  <a:lnTo>
                    <a:pt x="19" y="254"/>
                  </a:lnTo>
                  <a:lnTo>
                    <a:pt x="31" y="198"/>
                  </a:lnTo>
                  <a:lnTo>
                    <a:pt x="71" y="127"/>
                  </a:lnTo>
                  <a:lnTo>
                    <a:pt x="86" y="27"/>
                  </a:lnTo>
                  <a:lnTo>
                    <a:pt x="119" y="16"/>
                  </a:lnTo>
                  <a:lnTo>
                    <a:pt x="119" y="0"/>
                  </a:lnTo>
                  <a:lnTo>
                    <a:pt x="142" y="56"/>
                  </a:lnTo>
                  <a:lnTo>
                    <a:pt x="190" y="83"/>
                  </a:lnTo>
                  <a:lnTo>
                    <a:pt x="230" y="142"/>
                  </a:lnTo>
                  <a:lnTo>
                    <a:pt x="217" y="154"/>
                  </a:lnTo>
                  <a:lnTo>
                    <a:pt x="202" y="183"/>
                  </a:lnTo>
                  <a:lnTo>
                    <a:pt x="230" y="183"/>
                  </a:lnTo>
                  <a:lnTo>
                    <a:pt x="230" y="198"/>
                  </a:lnTo>
                  <a:lnTo>
                    <a:pt x="257" y="242"/>
                  </a:lnTo>
                  <a:lnTo>
                    <a:pt x="328" y="269"/>
                  </a:lnTo>
                  <a:lnTo>
                    <a:pt x="342" y="269"/>
                  </a:lnTo>
                  <a:lnTo>
                    <a:pt x="290" y="338"/>
                  </a:lnTo>
                  <a:lnTo>
                    <a:pt x="242" y="354"/>
                  </a:lnTo>
                  <a:lnTo>
                    <a:pt x="202" y="365"/>
                  </a:lnTo>
                  <a:lnTo>
                    <a:pt x="190" y="365"/>
                  </a:lnTo>
                  <a:lnTo>
                    <a:pt x="142" y="386"/>
                  </a:lnTo>
                  <a:lnTo>
                    <a:pt x="119" y="386"/>
                  </a:lnTo>
                  <a:lnTo>
                    <a:pt x="86" y="354"/>
                  </a:lnTo>
                  <a:close/>
                </a:path>
              </a:pathLst>
            </a:custGeom>
            <a:solidFill>
              <a:srgbClr val="FFCC99">
                <a:alpha val="70195"/>
              </a:srgbClr>
            </a:solidFill>
            <a:ln w="0">
              <a:solidFill>
                <a:schemeClr val="tx1"/>
              </a:solidFill>
              <a:round/>
              <a:headEnd/>
              <a:tailEnd/>
            </a:ln>
          </p:spPr>
          <p:txBody>
            <a:bodyPr/>
            <a:lstStyle/>
            <a:p>
              <a:endParaRPr lang="it-IT"/>
            </a:p>
          </p:txBody>
        </p:sp>
        <p:sp>
          <p:nvSpPr>
            <p:cNvPr id="9456" name="Freeform 211"/>
            <p:cNvSpPr>
              <a:spLocks/>
            </p:cNvSpPr>
            <p:nvPr/>
          </p:nvSpPr>
          <p:spPr bwMode="auto">
            <a:xfrm>
              <a:off x="3541" y="2506"/>
              <a:ext cx="106" cy="133"/>
            </a:xfrm>
            <a:custGeom>
              <a:avLst/>
              <a:gdLst>
                <a:gd name="T0" fmla="*/ 29 w 123"/>
                <a:gd name="T1" fmla="*/ 0 h 142"/>
                <a:gd name="T2" fmla="*/ 34 w 123"/>
                <a:gd name="T3" fmla="*/ 0 h 142"/>
                <a:gd name="T4" fmla="*/ 37 w 123"/>
                <a:gd name="T5" fmla="*/ 35 h 142"/>
                <a:gd name="T6" fmla="*/ 29 w 123"/>
                <a:gd name="T7" fmla="*/ 59 h 142"/>
                <a:gd name="T8" fmla="*/ 29 w 123"/>
                <a:gd name="T9" fmla="*/ 84 h 142"/>
                <a:gd name="T10" fmla="*/ 16 w 123"/>
                <a:gd name="T11" fmla="*/ 84 h 142"/>
                <a:gd name="T12" fmla="*/ 3 w 123"/>
                <a:gd name="T13" fmla="*/ 84 h 142"/>
                <a:gd name="T14" fmla="*/ 0 w 123"/>
                <a:gd name="T15" fmla="*/ 84 h 142"/>
                <a:gd name="T16" fmla="*/ 3 w 123"/>
                <a:gd name="T17" fmla="*/ 59 h 142"/>
                <a:gd name="T18" fmla="*/ 7 w 123"/>
                <a:gd name="T19" fmla="*/ 43 h 142"/>
                <a:gd name="T20" fmla="*/ 12 w 123"/>
                <a:gd name="T21" fmla="*/ 35 h 142"/>
                <a:gd name="T22" fmla="*/ 7 w 123"/>
                <a:gd name="T23" fmla="*/ 25 h 142"/>
                <a:gd name="T24" fmla="*/ 7 w 123"/>
                <a:gd name="T25" fmla="*/ 11 h 142"/>
                <a:gd name="T26" fmla="*/ 16 w 123"/>
                <a:gd name="T27" fmla="*/ 11 h 142"/>
                <a:gd name="T28" fmla="*/ 29 w 123"/>
                <a:gd name="T29" fmla="*/ 0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123"/>
                <a:gd name="T46" fmla="*/ 0 h 142"/>
                <a:gd name="T47" fmla="*/ 123 w 123"/>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123" h="142">
                  <a:moveTo>
                    <a:pt x="98" y="0"/>
                  </a:moveTo>
                  <a:lnTo>
                    <a:pt x="110" y="0"/>
                  </a:lnTo>
                  <a:lnTo>
                    <a:pt x="123" y="58"/>
                  </a:lnTo>
                  <a:lnTo>
                    <a:pt x="98" y="98"/>
                  </a:lnTo>
                  <a:lnTo>
                    <a:pt x="98" y="142"/>
                  </a:lnTo>
                  <a:lnTo>
                    <a:pt x="50" y="142"/>
                  </a:lnTo>
                  <a:lnTo>
                    <a:pt x="12" y="142"/>
                  </a:lnTo>
                  <a:lnTo>
                    <a:pt x="0" y="142"/>
                  </a:lnTo>
                  <a:lnTo>
                    <a:pt x="12" y="98"/>
                  </a:lnTo>
                  <a:lnTo>
                    <a:pt x="23" y="71"/>
                  </a:lnTo>
                  <a:lnTo>
                    <a:pt x="39" y="58"/>
                  </a:lnTo>
                  <a:lnTo>
                    <a:pt x="23" y="42"/>
                  </a:lnTo>
                  <a:lnTo>
                    <a:pt x="23" y="19"/>
                  </a:lnTo>
                  <a:lnTo>
                    <a:pt x="50" y="19"/>
                  </a:lnTo>
                  <a:lnTo>
                    <a:pt x="98" y="0"/>
                  </a:lnTo>
                  <a:close/>
                </a:path>
              </a:pathLst>
            </a:custGeom>
            <a:solidFill>
              <a:srgbClr val="FFCC99">
                <a:alpha val="70195"/>
              </a:srgbClr>
            </a:solidFill>
            <a:ln w="0">
              <a:solidFill>
                <a:schemeClr val="tx1"/>
              </a:solidFill>
              <a:round/>
              <a:headEnd/>
              <a:tailEnd/>
            </a:ln>
          </p:spPr>
          <p:txBody>
            <a:bodyPr/>
            <a:lstStyle/>
            <a:p>
              <a:endParaRPr lang="it-IT"/>
            </a:p>
          </p:txBody>
        </p:sp>
        <p:sp>
          <p:nvSpPr>
            <p:cNvPr id="9457" name="Freeform 212"/>
            <p:cNvSpPr>
              <a:spLocks/>
            </p:cNvSpPr>
            <p:nvPr/>
          </p:nvSpPr>
          <p:spPr bwMode="auto">
            <a:xfrm>
              <a:off x="3175" y="2478"/>
              <a:ext cx="401" cy="468"/>
            </a:xfrm>
            <a:custGeom>
              <a:avLst/>
              <a:gdLst>
                <a:gd name="T0" fmla="*/ 87 w 459"/>
                <a:gd name="T1" fmla="*/ 8 h 499"/>
                <a:gd name="T2" fmla="*/ 125 w 459"/>
                <a:gd name="T3" fmla="*/ 0 h 499"/>
                <a:gd name="T4" fmla="*/ 131 w 459"/>
                <a:gd name="T5" fmla="*/ 8 h 499"/>
                <a:gd name="T6" fmla="*/ 142 w 459"/>
                <a:gd name="T7" fmla="*/ 8 h 499"/>
                <a:gd name="T8" fmla="*/ 150 w 459"/>
                <a:gd name="T9" fmla="*/ 28 h 499"/>
                <a:gd name="T10" fmla="*/ 150 w 459"/>
                <a:gd name="T11" fmla="*/ 43 h 499"/>
                <a:gd name="T12" fmla="*/ 156 w 459"/>
                <a:gd name="T13" fmla="*/ 53 h 499"/>
                <a:gd name="T14" fmla="*/ 150 w 459"/>
                <a:gd name="T15" fmla="*/ 60 h 499"/>
                <a:gd name="T16" fmla="*/ 146 w 459"/>
                <a:gd name="T17" fmla="*/ 76 h 499"/>
                <a:gd name="T18" fmla="*/ 142 w 459"/>
                <a:gd name="T19" fmla="*/ 102 h 499"/>
                <a:gd name="T20" fmla="*/ 135 w 459"/>
                <a:gd name="T21" fmla="*/ 120 h 499"/>
                <a:gd name="T22" fmla="*/ 135 w 459"/>
                <a:gd name="T23" fmla="*/ 128 h 499"/>
                <a:gd name="T24" fmla="*/ 142 w 459"/>
                <a:gd name="T25" fmla="*/ 136 h 499"/>
                <a:gd name="T26" fmla="*/ 142 w 459"/>
                <a:gd name="T27" fmla="*/ 156 h 499"/>
                <a:gd name="T28" fmla="*/ 142 w 459"/>
                <a:gd name="T29" fmla="*/ 187 h 499"/>
                <a:gd name="T30" fmla="*/ 150 w 459"/>
                <a:gd name="T31" fmla="*/ 216 h 499"/>
                <a:gd name="T32" fmla="*/ 146 w 459"/>
                <a:gd name="T33" fmla="*/ 216 h 499"/>
                <a:gd name="T34" fmla="*/ 135 w 459"/>
                <a:gd name="T35" fmla="*/ 221 h 499"/>
                <a:gd name="T36" fmla="*/ 135 w 459"/>
                <a:gd name="T37" fmla="*/ 232 h 499"/>
                <a:gd name="T38" fmla="*/ 131 w 459"/>
                <a:gd name="T39" fmla="*/ 272 h 499"/>
                <a:gd name="T40" fmla="*/ 135 w 459"/>
                <a:gd name="T41" fmla="*/ 282 h 499"/>
                <a:gd name="T42" fmla="*/ 142 w 459"/>
                <a:gd name="T43" fmla="*/ 282 h 499"/>
                <a:gd name="T44" fmla="*/ 142 w 459"/>
                <a:gd name="T45" fmla="*/ 299 h 499"/>
                <a:gd name="T46" fmla="*/ 131 w 459"/>
                <a:gd name="T47" fmla="*/ 289 h 499"/>
                <a:gd name="T48" fmla="*/ 116 w 459"/>
                <a:gd name="T49" fmla="*/ 272 h 499"/>
                <a:gd name="T50" fmla="*/ 112 w 459"/>
                <a:gd name="T51" fmla="*/ 272 h 499"/>
                <a:gd name="T52" fmla="*/ 97 w 459"/>
                <a:gd name="T53" fmla="*/ 258 h 499"/>
                <a:gd name="T54" fmla="*/ 76 w 459"/>
                <a:gd name="T55" fmla="*/ 264 h 499"/>
                <a:gd name="T56" fmla="*/ 81 w 459"/>
                <a:gd name="T57" fmla="*/ 258 h 499"/>
                <a:gd name="T58" fmla="*/ 76 w 459"/>
                <a:gd name="T59" fmla="*/ 239 h 499"/>
                <a:gd name="T60" fmla="*/ 76 w 459"/>
                <a:gd name="T61" fmla="*/ 205 h 499"/>
                <a:gd name="T62" fmla="*/ 66 w 459"/>
                <a:gd name="T63" fmla="*/ 198 h 499"/>
                <a:gd name="T64" fmla="*/ 58 w 459"/>
                <a:gd name="T65" fmla="*/ 198 h 499"/>
                <a:gd name="T66" fmla="*/ 58 w 459"/>
                <a:gd name="T67" fmla="*/ 216 h 499"/>
                <a:gd name="T68" fmla="*/ 44 w 459"/>
                <a:gd name="T69" fmla="*/ 216 h 499"/>
                <a:gd name="T70" fmla="*/ 38 w 459"/>
                <a:gd name="T71" fmla="*/ 205 h 499"/>
                <a:gd name="T72" fmla="*/ 34 w 459"/>
                <a:gd name="T73" fmla="*/ 180 h 499"/>
                <a:gd name="T74" fmla="*/ 30 w 459"/>
                <a:gd name="T75" fmla="*/ 180 h 499"/>
                <a:gd name="T76" fmla="*/ 9 w 459"/>
                <a:gd name="T77" fmla="*/ 180 h 499"/>
                <a:gd name="T78" fmla="*/ 0 w 459"/>
                <a:gd name="T79" fmla="*/ 187 h 499"/>
                <a:gd name="T80" fmla="*/ 0 w 459"/>
                <a:gd name="T81" fmla="*/ 180 h 499"/>
                <a:gd name="T82" fmla="*/ 0 w 459"/>
                <a:gd name="T83" fmla="*/ 162 h 499"/>
                <a:gd name="T84" fmla="*/ 3 w 459"/>
                <a:gd name="T85" fmla="*/ 162 h 499"/>
                <a:gd name="T86" fmla="*/ 9 w 459"/>
                <a:gd name="T87" fmla="*/ 162 h 499"/>
                <a:gd name="T88" fmla="*/ 13 w 459"/>
                <a:gd name="T89" fmla="*/ 156 h 499"/>
                <a:gd name="T90" fmla="*/ 19 w 459"/>
                <a:gd name="T91" fmla="*/ 162 h 499"/>
                <a:gd name="T92" fmla="*/ 30 w 459"/>
                <a:gd name="T93" fmla="*/ 145 h 499"/>
                <a:gd name="T94" fmla="*/ 34 w 459"/>
                <a:gd name="T95" fmla="*/ 120 h 499"/>
                <a:gd name="T96" fmla="*/ 44 w 459"/>
                <a:gd name="T97" fmla="*/ 96 h 499"/>
                <a:gd name="T98" fmla="*/ 47 w 459"/>
                <a:gd name="T99" fmla="*/ 53 h 499"/>
                <a:gd name="T100" fmla="*/ 54 w 459"/>
                <a:gd name="T101" fmla="*/ 28 h 499"/>
                <a:gd name="T102" fmla="*/ 58 w 459"/>
                <a:gd name="T103" fmla="*/ 0 h 499"/>
                <a:gd name="T104" fmla="*/ 63 w 459"/>
                <a:gd name="T105" fmla="*/ 0 h 499"/>
                <a:gd name="T106" fmla="*/ 66 w 459"/>
                <a:gd name="T107" fmla="*/ 8 h 499"/>
                <a:gd name="T108" fmla="*/ 81 w 459"/>
                <a:gd name="T109" fmla="*/ 17 h 499"/>
                <a:gd name="T110" fmla="*/ 87 w 459"/>
                <a:gd name="T111" fmla="*/ 8 h 4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459"/>
                <a:gd name="T169" fmla="*/ 0 h 499"/>
                <a:gd name="T170" fmla="*/ 459 w 459"/>
                <a:gd name="T171" fmla="*/ 499 h 4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459" h="499">
                  <a:moveTo>
                    <a:pt x="259" y="16"/>
                  </a:moveTo>
                  <a:lnTo>
                    <a:pt x="370" y="0"/>
                  </a:lnTo>
                  <a:lnTo>
                    <a:pt x="386" y="16"/>
                  </a:lnTo>
                  <a:lnTo>
                    <a:pt x="418" y="16"/>
                  </a:lnTo>
                  <a:lnTo>
                    <a:pt x="441" y="46"/>
                  </a:lnTo>
                  <a:lnTo>
                    <a:pt x="441" y="71"/>
                  </a:lnTo>
                  <a:lnTo>
                    <a:pt x="459" y="87"/>
                  </a:lnTo>
                  <a:lnTo>
                    <a:pt x="441" y="100"/>
                  </a:lnTo>
                  <a:lnTo>
                    <a:pt x="430" y="127"/>
                  </a:lnTo>
                  <a:lnTo>
                    <a:pt x="418" y="171"/>
                  </a:lnTo>
                  <a:lnTo>
                    <a:pt x="397" y="200"/>
                  </a:lnTo>
                  <a:lnTo>
                    <a:pt x="397" y="215"/>
                  </a:lnTo>
                  <a:lnTo>
                    <a:pt x="418" y="227"/>
                  </a:lnTo>
                  <a:lnTo>
                    <a:pt x="418" y="259"/>
                  </a:lnTo>
                  <a:lnTo>
                    <a:pt x="418" y="311"/>
                  </a:lnTo>
                  <a:lnTo>
                    <a:pt x="441" y="359"/>
                  </a:lnTo>
                  <a:lnTo>
                    <a:pt x="430" y="359"/>
                  </a:lnTo>
                  <a:lnTo>
                    <a:pt x="397" y="371"/>
                  </a:lnTo>
                  <a:lnTo>
                    <a:pt x="397" y="386"/>
                  </a:lnTo>
                  <a:lnTo>
                    <a:pt x="386" y="455"/>
                  </a:lnTo>
                  <a:lnTo>
                    <a:pt x="397" y="471"/>
                  </a:lnTo>
                  <a:lnTo>
                    <a:pt x="418" y="471"/>
                  </a:lnTo>
                  <a:lnTo>
                    <a:pt x="418" y="499"/>
                  </a:lnTo>
                  <a:lnTo>
                    <a:pt x="386" y="482"/>
                  </a:lnTo>
                  <a:lnTo>
                    <a:pt x="342" y="455"/>
                  </a:lnTo>
                  <a:lnTo>
                    <a:pt x="330" y="455"/>
                  </a:lnTo>
                  <a:lnTo>
                    <a:pt x="286" y="430"/>
                  </a:lnTo>
                  <a:lnTo>
                    <a:pt x="226" y="442"/>
                  </a:lnTo>
                  <a:lnTo>
                    <a:pt x="242" y="430"/>
                  </a:lnTo>
                  <a:lnTo>
                    <a:pt x="226" y="400"/>
                  </a:lnTo>
                  <a:lnTo>
                    <a:pt x="226" y="342"/>
                  </a:lnTo>
                  <a:lnTo>
                    <a:pt x="198" y="331"/>
                  </a:lnTo>
                  <a:lnTo>
                    <a:pt x="171" y="331"/>
                  </a:lnTo>
                  <a:lnTo>
                    <a:pt x="171" y="359"/>
                  </a:lnTo>
                  <a:lnTo>
                    <a:pt x="127" y="359"/>
                  </a:lnTo>
                  <a:lnTo>
                    <a:pt x="111" y="342"/>
                  </a:lnTo>
                  <a:lnTo>
                    <a:pt x="98" y="300"/>
                  </a:lnTo>
                  <a:lnTo>
                    <a:pt x="86" y="300"/>
                  </a:lnTo>
                  <a:lnTo>
                    <a:pt x="27" y="300"/>
                  </a:lnTo>
                  <a:lnTo>
                    <a:pt x="0" y="311"/>
                  </a:lnTo>
                  <a:lnTo>
                    <a:pt x="0" y="300"/>
                  </a:lnTo>
                  <a:lnTo>
                    <a:pt x="0" y="271"/>
                  </a:lnTo>
                  <a:lnTo>
                    <a:pt x="11" y="271"/>
                  </a:lnTo>
                  <a:lnTo>
                    <a:pt x="27" y="271"/>
                  </a:lnTo>
                  <a:lnTo>
                    <a:pt x="38" y="259"/>
                  </a:lnTo>
                  <a:lnTo>
                    <a:pt x="56" y="271"/>
                  </a:lnTo>
                  <a:lnTo>
                    <a:pt x="86" y="242"/>
                  </a:lnTo>
                  <a:lnTo>
                    <a:pt x="98" y="200"/>
                  </a:lnTo>
                  <a:lnTo>
                    <a:pt x="127" y="160"/>
                  </a:lnTo>
                  <a:lnTo>
                    <a:pt x="138" y="87"/>
                  </a:lnTo>
                  <a:lnTo>
                    <a:pt x="159" y="46"/>
                  </a:lnTo>
                  <a:lnTo>
                    <a:pt x="171" y="0"/>
                  </a:lnTo>
                  <a:lnTo>
                    <a:pt x="186" y="0"/>
                  </a:lnTo>
                  <a:lnTo>
                    <a:pt x="198" y="16"/>
                  </a:lnTo>
                  <a:lnTo>
                    <a:pt x="242" y="27"/>
                  </a:lnTo>
                  <a:lnTo>
                    <a:pt x="259" y="16"/>
                  </a:lnTo>
                  <a:close/>
                </a:path>
              </a:pathLst>
            </a:custGeom>
            <a:solidFill>
              <a:srgbClr val="FFCC99">
                <a:alpha val="70195"/>
              </a:srgbClr>
            </a:solidFill>
            <a:ln w="0">
              <a:solidFill>
                <a:schemeClr val="tx1"/>
              </a:solidFill>
              <a:round/>
              <a:headEnd/>
              <a:tailEnd/>
            </a:ln>
          </p:spPr>
          <p:txBody>
            <a:bodyPr/>
            <a:lstStyle/>
            <a:p>
              <a:endParaRPr lang="it-IT"/>
            </a:p>
          </p:txBody>
        </p:sp>
        <p:sp>
          <p:nvSpPr>
            <p:cNvPr id="9458" name="Freeform 213"/>
            <p:cNvSpPr>
              <a:spLocks/>
            </p:cNvSpPr>
            <p:nvPr/>
          </p:nvSpPr>
          <p:spPr bwMode="auto">
            <a:xfrm>
              <a:off x="2812" y="2230"/>
              <a:ext cx="159" cy="144"/>
            </a:xfrm>
            <a:custGeom>
              <a:avLst/>
              <a:gdLst>
                <a:gd name="T0" fmla="*/ 55 w 183"/>
                <a:gd name="T1" fmla="*/ 38 h 156"/>
                <a:gd name="T2" fmla="*/ 59 w 183"/>
                <a:gd name="T3" fmla="*/ 44 h 156"/>
                <a:gd name="T4" fmla="*/ 55 w 183"/>
                <a:gd name="T5" fmla="*/ 52 h 156"/>
                <a:gd name="T6" fmla="*/ 50 w 183"/>
                <a:gd name="T7" fmla="*/ 52 h 156"/>
                <a:gd name="T8" fmla="*/ 46 w 183"/>
                <a:gd name="T9" fmla="*/ 59 h 156"/>
                <a:gd name="T10" fmla="*/ 36 w 183"/>
                <a:gd name="T11" fmla="*/ 59 h 156"/>
                <a:gd name="T12" fmla="*/ 17 w 183"/>
                <a:gd name="T13" fmla="*/ 59 h 156"/>
                <a:gd name="T14" fmla="*/ 17 w 183"/>
                <a:gd name="T15" fmla="*/ 83 h 156"/>
                <a:gd name="T16" fmla="*/ 13 w 183"/>
                <a:gd name="T17" fmla="*/ 75 h 156"/>
                <a:gd name="T18" fmla="*/ 3 w 183"/>
                <a:gd name="T19" fmla="*/ 75 h 156"/>
                <a:gd name="T20" fmla="*/ 0 w 183"/>
                <a:gd name="T21" fmla="*/ 66 h 156"/>
                <a:gd name="T22" fmla="*/ 0 w 183"/>
                <a:gd name="T23" fmla="*/ 52 h 156"/>
                <a:gd name="T24" fmla="*/ 8 w 183"/>
                <a:gd name="T25" fmla="*/ 30 h 156"/>
                <a:gd name="T26" fmla="*/ 17 w 183"/>
                <a:gd name="T27" fmla="*/ 23 h 156"/>
                <a:gd name="T28" fmla="*/ 32 w 183"/>
                <a:gd name="T29" fmla="*/ 6 h 156"/>
                <a:gd name="T30" fmla="*/ 42 w 183"/>
                <a:gd name="T31" fmla="*/ 0 h 156"/>
                <a:gd name="T32" fmla="*/ 42 w 183"/>
                <a:gd name="T33" fmla="*/ 15 h 156"/>
                <a:gd name="T34" fmla="*/ 50 w 183"/>
                <a:gd name="T35" fmla="*/ 38 h 156"/>
                <a:gd name="T36" fmla="*/ 55 w 183"/>
                <a:gd name="T37" fmla="*/ 38 h 15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83"/>
                <a:gd name="T58" fmla="*/ 0 h 156"/>
                <a:gd name="T59" fmla="*/ 183 w 183"/>
                <a:gd name="T60" fmla="*/ 156 h 15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83" h="156">
                  <a:moveTo>
                    <a:pt x="169" y="71"/>
                  </a:moveTo>
                  <a:lnTo>
                    <a:pt x="183" y="83"/>
                  </a:lnTo>
                  <a:lnTo>
                    <a:pt x="169" y="98"/>
                  </a:lnTo>
                  <a:lnTo>
                    <a:pt x="154" y="98"/>
                  </a:lnTo>
                  <a:lnTo>
                    <a:pt x="142" y="112"/>
                  </a:lnTo>
                  <a:lnTo>
                    <a:pt x="110" y="112"/>
                  </a:lnTo>
                  <a:lnTo>
                    <a:pt x="54" y="112"/>
                  </a:lnTo>
                  <a:lnTo>
                    <a:pt x="54" y="156"/>
                  </a:lnTo>
                  <a:lnTo>
                    <a:pt x="42" y="142"/>
                  </a:lnTo>
                  <a:lnTo>
                    <a:pt x="12" y="142"/>
                  </a:lnTo>
                  <a:lnTo>
                    <a:pt x="0" y="127"/>
                  </a:lnTo>
                  <a:lnTo>
                    <a:pt x="0" y="98"/>
                  </a:lnTo>
                  <a:lnTo>
                    <a:pt x="23" y="56"/>
                  </a:lnTo>
                  <a:lnTo>
                    <a:pt x="54" y="43"/>
                  </a:lnTo>
                  <a:lnTo>
                    <a:pt x="98" y="12"/>
                  </a:lnTo>
                  <a:lnTo>
                    <a:pt x="127" y="0"/>
                  </a:lnTo>
                  <a:lnTo>
                    <a:pt x="127" y="27"/>
                  </a:lnTo>
                  <a:lnTo>
                    <a:pt x="154" y="71"/>
                  </a:lnTo>
                  <a:lnTo>
                    <a:pt x="169" y="71"/>
                  </a:lnTo>
                  <a:close/>
                </a:path>
              </a:pathLst>
            </a:custGeom>
            <a:solidFill>
              <a:srgbClr val="FFCC99">
                <a:alpha val="70195"/>
              </a:srgbClr>
            </a:solidFill>
            <a:ln w="0">
              <a:solidFill>
                <a:schemeClr val="tx1"/>
              </a:solidFill>
              <a:round/>
              <a:headEnd/>
              <a:tailEnd/>
            </a:ln>
          </p:spPr>
          <p:txBody>
            <a:bodyPr/>
            <a:lstStyle/>
            <a:p>
              <a:endParaRPr lang="it-IT"/>
            </a:p>
          </p:txBody>
        </p:sp>
        <p:sp>
          <p:nvSpPr>
            <p:cNvPr id="9459" name="Freeform 214"/>
            <p:cNvSpPr>
              <a:spLocks/>
            </p:cNvSpPr>
            <p:nvPr/>
          </p:nvSpPr>
          <p:spPr bwMode="auto">
            <a:xfrm>
              <a:off x="3374" y="2030"/>
              <a:ext cx="339" cy="491"/>
            </a:xfrm>
            <a:custGeom>
              <a:avLst/>
              <a:gdLst>
                <a:gd name="T0" fmla="*/ 107 w 390"/>
                <a:gd name="T1" fmla="*/ 275 h 526"/>
                <a:gd name="T2" fmla="*/ 107 w 390"/>
                <a:gd name="T3" fmla="*/ 284 h 526"/>
                <a:gd name="T4" fmla="*/ 98 w 390"/>
                <a:gd name="T5" fmla="*/ 284 h 526"/>
                <a:gd name="T6" fmla="*/ 94 w 390"/>
                <a:gd name="T7" fmla="*/ 291 h 526"/>
                <a:gd name="T8" fmla="*/ 78 w 390"/>
                <a:gd name="T9" fmla="*/ 303 h 526"/>
                <a:gd name="T10" fmla="*/ 70 w 390"/>
                <a:gd name="T11" fmla="*/ 303 h 526"/>
                <a:gd name="T12" fmla="*/ 63 w 390"/>
                <a:gd name="T13" fmla="*/ 284 h 526"/>
                <a:gd name="T14" fmla="*/ 51 w 390"/>
                <a:gd name="T15" fmla="*/ 284 h 526"/>
                <a:gd name="T16" fmla="*/ 47 w 390"/>
                <a:gd name="T17" fmla="*/ 275 h 526"/>
                <a:gd name="T18" fmla="*/ 23 w 390"/>
                <a:gd name="T19" fmla="*/ 228 h 526"/>
                <a:gd name="T20" fmla="*/ 14 w 390"/>
                <a:gd name="T21" fmla="*/ 220 h 526"/>
                <a:gd name="T22" fmla="*/ 14 w 390"/>
                <a:gd name="T23" fmla="*/ 203 h 526"/>
                <a:gd name="T24" fmla="*/ 5 w 390"/>
                <a:gd name="T25" fmla="*/ 188 h 526"/>
                <a:gd name="T26" fmla="*/ 10 w 390"/>
                <a:gd name="T27" fmla="*/ 176 h 526"/>
                <a:gd name="T28" fmla="*/ 0 w 390"/>
                <a:gd name="T29" fmla="*/ 153 h 526"/>
                <a:gd name="T30" fmla="*/ 10 w 390"/>
                <a:gd name="T31" fmla="*/ 111 h 526"/>
                <a:gd name="T32" fmla="*/ 14 w 390"/>
                <a:gd name="T33" fmla="*/ 111 h 526"/>
                <a:gd name="T34" fmla="*/ 14 w 390"/>
                <a:gd name="T35" fmla="*/ 105 h 526"/>
                <a:gd name="T36" fmla="*/ 14 w 390"/>
                <a:gd name="T37" fmla="*/ 55 h 526"/>
                <a:gd name="T38" fmla="*/ 14 w 390"/>
                <a:gd name="T39" fmla="*/ 48 h 526"/>
                <a:gd name="T40" fmla="*/ 23 w 390"/>
                <a:gd name="T41" fmla="*/ 48 h 526"/>
                <a:gd name="T42" fmla="*/ 23 w 390"/>
                <a:gd name="T43" fmla="*/ 14 h 526"/>
                <a:gd name="T44" fmla="*/ 84 w 390"/>
                <a:gd name="T45" fmla="*/ 14 h 526"/>
                <a:gd name="T46" fmla="*/ 94 w 390"/>
                <a:gd name="T47" fmla="*/ 14 h 526"/>
                <a:gd name="T48" fmla="*/ 102 w 390"/>
                <a:gd name="T49" fmla="*/ 0 h 526"/>
                <a:gd name="T50" fmla="*/ 102 w 390"/>
                <a:gd name="T51" fmla="*/ 7 h 526"/>
                <a:gd name="T52" fmla="*/ 112 w 390"/>
                <a:gd name="T53" fmla="*/ 14 h 526"/>
                <a:gd name="T54" fmla="*/ 122 w 390"/>
                <a:gd name="T55" fmla="*/ 71 h 526"/>
                <a:gd name="T56" fmla="*/ 128 w 390"/>
                <a:gd name="T57" fmla="*/ 79 h 526"/>
                <a:gd name="T58" fmla="*/ 128 w 390"/>
                <a:gd name="T59" fmla="*/ 89 h 526"/>
                <a:gd name="T60" fmla="*/ 116 w 390"/>
                <a:gd name="T61" fmla="*/ 97 h 526"/>
                <a:gd name="T62" fmla="*/ 112 w 390"/>
                <a:gd name="T63" fmla="*/ 153 h 526"/>
                <a:gd name="T64" fmla="*/ 98 w 390"/>
                <a:gd name="T65" fmla="*/ 195 h 526"/>
                <a:gd name="T66" fmla="*/ 94 w 390"/>
                <a:gd name="T67" fmla="*/ 228 h 526"/>
                <a:gd name="T68" fmla="*/ 88 w 390"/>
                <a:gd name="T69" fmla="*/ 228 h 526"/>
                <a:gd name="T70" fmla="*/ 88 w 390"/>
                <a:gd name="T71" fmla="*/ 236 h 526"/>
                <a:gd name="T72" fmla="*/ 94 w 390"/>
                <a:gd name="T73" fmla="*/ 244 h 526"/>
                <a:gd name="T74" fmla="*/ 102 w 390"/>
                <a:gd name="T75" fmla="*/ 269 h 526"/>
                <a:gd name="T76" fmla="*/ 107 w 390"/>
                <a:gd name="T77" fmla="*/ 275 h 52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390"/>
                <a:gd name="T118" fmla="*/ 0 h 526"/>
                <a:gd name="T119" fmla="*/ 390 w 390"/>
                <a:gd name="T120" fmla="*/ 526 h 52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390" h="526">
                  <a:moveTo>
                    <a:pt x="329" y="478"/>
                  </a:moveTo>
                  <a:lnTo>
                    <a:pt x="329" y="494"/>
                  </a:lnTo>
                  <a:lnTo>
                    <a:pt x="302" y="494"/>
                  </a:lnTo>
                  <a:lnTo>
                    <a:pt x="290" y="505"/>
                  </a:lnTo>
                  <a:lnTo>
                    <a:pt x="242" y="526"/>
                  </a:lnTo>
                  <a:lnTo>
                    <a:pt x="214" y="526"/>
                  </a:lnTo>
                  <a:lnTo>
                    <a:pt x="191" y="494"/>
                  </a:lnTo>
                  <a:lnTo>
                    <a:pt x="158" y="494"/>
                  </a:lnTo>
                  <a:lnTo>
                    <a:pt x="143" y="478"/>
                  </a:lnTo>
                  <a:lnTo>
                    <a:pt x="71" y="394"/>
                  </a:lnTo>
                  <a:lnTo>
                    <a:pt x="43" y="382"/>
                  </a:lnTo>
                  <a:lnTo>
                    <a:pt x="43" y="353"/>
                  </a:lnTo>
                  <a:lnTo>
                    <a:pt x="16" y="323"/>
                  </a:lnTo>
                  <a:lnTo>
                    <a:pt x="31" y="309"/>
                  </a:lnTo>
                  <a:lnTo>
                    <a:pt x="0" y="267"/>
                  </a:lnTo>
                  <a:lnTo>
                    <a:pt x="31" y="194"/>
                  </a:lnTo>
                  <a:lnTo>
                    <a:pt x="43" y="194"/>
                  </a:lnTo>
                  <a:lnTo>
                    <a:pt x="43" y="183"/>
                  </a:lnTo>
                  <a:lnTo>
                    <a:pt x="43" y="94"/>
                  </a:lnTo>
                  <a:lnTo>
                    <a:pt x="43" y="83"/>
                  </a:lnTo>
                  <a:lnTo>
                    <a:pt x="71" y="83"/>
                  </a:lnTo>
                  <a:lnTo>
                    <a:pt x="71" y="23"/>
                  </a:lnTo>
                  <a:lnTo>
                    <a:pt x="258" y="23"/>
                  </a:lnTo>
                  <a:lnTo>
                    <a:pt x="290" y="23"/>
                  </a:lnTo>
                  <a:lnTo>
                    <a:pt x="313" y="0"/>
                  </a:lnTo>
                  <a:lnTo>
                    <a:pt x="313" y="12"/>
                  </a:lnTo>
                  <a:lnTo>
                    <a:pt x="342" y="23"/>
                  </a:lnTo>
                  <a:lnTo>
                    <a:pt x="373" y="123"/>
                  </a:lnTo>
                  <a:lnTo>
                    <a:pt x="390" y="138"/>
                  </a:lnTo>
                  <a:lnTo>
                    <a:pt x="390" y="154"/>
                  </a:lnTo>
                  <a:lnTo>
                    <a:pt x="358" y="167"/>
                  </a:lnTo>
                  <a:lnTo>
                    <a:pt x="342" y="267"/>
                  </a:lnTo>
                  <a:lnTo>
                    <a:pt x="302" y="338"/>
                  </a:lnTo>
                  <a:lnTo>
                    <a:pt x="290" y="394"/>
                  </a:lnTo>
                  <a:lnTo>
                    <a:pt x="269" y="394"/>
                  </a:lnTo>
                  <a:lnTo>
                    <a:pt x="269" y="409"/>
                  </a:lnTo>
                  <a:lnTo>
                    <a:pt x="290" y="423"/>
                  </a:lnTo>
                  <a:lnTo>
                    <a:pt x="313" y="465"/>
                  </a:lnTo>
                  <a:lnTo>
                    <a:pt x="329" y="478"/>
                  </a:lnTo>
                  <a:close/>
                </a:path>
              </a:pathLst>
            </a:custGeom>
            <a:solidFill>
              <a:srgbClr val="FFCC99">
                <a:alpha val="70195"/>
              </a:srgbClr>
            </a:solidFill>
            <a:ln w="0">
              <a:solidFill>
                <a:schemeClr val="tx1"/>
              </a:solidFill>
              <a:round/>
              <a:headEnd/>
              <a:tailEnd/>
            </a:ln>
          </p:spPr>
          <p:txBody>
            <a:bodyPr/>
            <a:lstStyle/>
            <a:p>
              <a:endParaRPr lang="it-IT"/>
            </a:p>
          </p:txBody>
        </p:sp>
        <p:sp>
          <p:nvSpPr>
            <p:cNvPr id="9460" name="Freeform 215"/>
            <p:cNvSpPr>
              <a:spLocks/>
            </p:cNvSpPr>
            <p:nvPr/>
          </p:nvSpPr>
          <p:spPr bwMode="auto">
            <a:xfrm>
              <a:off x="3801" y="2161"/>
              <a:ext cx="210" cy="132"/>
            </a:xfrm>
            <a:custGeom>
              <a:avLst/>
              <a:gdLst>
                <a:gd name="T0" fmla="*/ 0 w 242"/>
                <a:gd name="T1" fmla="*/ 24 h 142"/>
                <a:gd name="T2" fmla="*/ 8 w 242"/>
                <a:gd name="T3" fmla="*/ 80 h 142"/>
                <a:gd name="T4" fmla="*/ 16 w 242"/>
                <a:gd name="T5" fmla="*/ 80 h 142"/>
                <a:gd name="T6" fmla="*/ 23 w 242"/>
                <a:gd name="T7" fmla="*/ 69 h 142"/>
                <a:gd name="T8" fmla="*/ 36 w 242"/>
                <a:gd name="T9" fmla="*/ 69 h 142"/>
                <a:gd name="T10" fmla="*/ 54 w 242"/>
                <a:gd name="T11" fmla="*/ 46 h 142"/>
                <a:gd name="T12" fmla="*/ 71 w 242"/>
                <a:gd name="T13" fmla="*/ 30 h 142"/>
                <a:gd name="T14" fmla="*/ 71 w 242"/>
                <a:gd name="T15" fmla="*/ 24 h 142"/>
                <a:gd name="T16" fmla="*/ 77 w 242"/>
                <a:gd name="T17" fmla="*/ 24 h 142"/>
                <a:gd name="T18" fmla="*/ 77 w 242"/>
                <a:gd name="T19" fmla="*/ 16 h 142"/>
                <a:gd name="T20" fmla="*/ 71 w 242"/>
                <a:gd name="T21" fmla="*/ 0 h 142"/>
                <a:gd name="T22" fmla="*/ 49 w 242"/>
                <a:gd name="T23" fmla="*/ 8 h 142"/>
                <a:gd name="T24" fmla="*/ 23 w 242"/>
                <a:gd name="T25" fmla="*/ 46 h 142"/>
                <a:gd name="T26" fmla="*/ 8 w 242"/>
                <a:gd name="T27" fmla="*/ 16 h 142"/>
                <a:gd name="T28" fmla="*/ 0 w 242"/>
                <a:gd name="T29" fmla="*/ 24 h 14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42"/>
                <a:gd name="T46" fmla="*/ 0 h 142"/>
                <a:gd name="T47" fmla="*/ 242 w 242"/>
                <a:gd name="T48" fmla="*/ 142 h 142"/>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42" h="142">
                  <a:moveTo>
                    <a:pt x="0" y="43"/>
                  </a:moveTo>
                  <a:lnTo>
                    <a:pt x="23" y="142"/>
                  </a:lnTo>
                  <a:lnTo>
                    <a:pt x="50" y="142"/>
                  </a:lnTo>
                  <a:lnTo>
                    <a:pt x="71" y="125"/>
                  </a:lnTo>
                  <a:lnTo>
                    <a:pt x="109" y="125"/>
                  </a:lnTo>
                  <a:lnTo>
                    <a:pt x="169" y="83"/>
                  </a:lnTo>
                  <a:lnTo>
                    <a:pt x="221" y="54"/>
                  </a:lnTo>
                  <a:lnTo>
                    <a:pt x="221" y="43"/>
                  </a:lnTo>
                  <a:lnTo>
                    <a:pt x="242" y="43"/>
                  </a:lnTo>
                  <a:lnTo>
                    <a:pt x="242" y="27"/>
                  </a:lnTo>
                  <a:lnTo>
                    <a:pt x="221" y="0"/>
                  </a:lnTo>
                  <a:lnTo>
                    <a:pt x="154" y="16"/>
                  </a:lnTo>
                  <a:lnTo>
                    <a:pt x="71" y="83"/>
                  </a:lnTo>
                  <a:lnTo>
                    <a:pt x="23" y="27"/>
                  </a:lnTo>
                  <a:lnTo>
                    <a:pt x="0" y="43"/>
                  </a:lnTo>
                  <a:close/>
                </a:path>
              </a:pathLst>
            </a:custGeom>
            <a:solidFill>
              <a:srgbClr val="FFCC99">
                <a:alpha val="70195"/>
              </a:srgbClr>
            </a:solidFill>
            <a:ln w="0">
              <a:solidFill>
                <a:schemeClr val="tx1"/>
              </a:solidFill>
              <a:round/>
              <a:headEnd/>
              <a:tailEnd/>
            </a:ln>
          </p:spPr>
          <p:txBody>
            <a:bodyPr/>
            <a:lstStyle/>
            <a:p>
              <a:endParaRPr lang="it-IT"/>
            </a:p>
          </p:txBody>
        </p:sp>
        <p:sp>
          <p:nvSpPr>
            <p:cNvPr id="9461" name="Freeform 216"/>
            <p:cNvSpPr>
              <a:spLocks/>
            </p:cNvSpPr>
            <p:nvPr/>
          </p:nvSpPr>
          <p:spPr bwMode="auto">
            <a:xfrm>
              <a:off x="3628" y="1802"/>
              <a:ext cx="444" cy="435"/>
            </a:xfrm>
            <a:custGeom>
              <a:avLst/>
              <a:gdLst>
                <a:gd name="T0" fmla="*/ 72 w 511"/>
                <a:gd name="T1" fmla="*/ 47 h 467"/>
                <a:gd name="T2" fmla="*/ 63 w 511"/>
                <a:gd name="T3" fmla="*/ 40 h 467"/>
                <a:gd name="T4" fmla="*/ 63 w 511"/>
                <a:gd name="T5" fmla="*/ 24 h 467"/>
                <a:gd name="T6" fmla="*/ 59 w 511"/>
                <a:gd name="T7" fmla="*/ 24 h 467"/>
                <a:gd name="T8" fmla="*/ 40 w 511"/>
                <a:gd name="T9" fmla="*/ 7 h 467"/>
                <a:gd name="T10" fmla="*/ 32 w 511"/>
                <a:gd name="T11" fmla="*/ 0 h 467"/>
                <a:gd name="T12" fmla="*/ 13 w 511"/>
                <a:gd name="T13" fmla="*/ 7 h 467"/>
                <a:gd name="T14" fmla="*/ 21 w 511"/>
                <a:gd name="T15" fmla="*/ 24 h 467"/>
                <a:gd name="T16" fmla="*/ 17 w 511"/>
                <a:gd name="T17" fmla="*/ 32 h 467"/>
                <a:gd name="T18" fmla="*/ 13 w 511"/>
                <a:gd name="T19" fmla="*/ 32 h 467"/>
                <a:gd name="T20" fmla="*/ 8 w 511"/>
                <a:gd name="T21" fmla="*/ 40 h 467"/>
                <a:gd name="T22" fmla="*/ 0 w 511"/>
                <a:gd name="T23" fmla="*/ 40 h 467"/>
                <a:gd name="T24" fmla="*/ 0 w 511"/>
                <a:gd name="T25" fmla="*/ 63 h 467"/>
                <a:gd name="T26" fmla="*/ 3 w 511"/>
                <a:gd name="T27" fmla="*/ 63 h 467"/>
                <a:gd name="T28" fmla="*/ 21 w 511"/>
                <a:gd name="T29" fmla="*/ 121 h 467"/>
                <a:gd name="T30" fmla="*/ 32 w 511"/>
                <a:gd name="T31" fmla="*/ 129 h 467"/>
                <a:gd name="T32" fmla="*/ 36 w 511"/>
                <a:gd name="T33" fmla="*/ 145 h 467"/>
                <a:gd name="T34" fmla="*/ 36 w 511"/>
                <a:gd name="T35" fmla="*/ 168 h 467"/>
                <a:gd name="T36" fmla="*/ 40 w 511"/>
                <a:gd name="T37" fmla="*/ 185 h 467"/>
                <a:gd name="T38" fmla="*/ 49 w 511"/>
                <a:gd name="T39" fmla="*/ 192 h 467"/>
                <a:gd name="T40" fmla="*/ 63 w 511"/>
                <a:gd name="T41" fmla="*/ 232 h 467"/>
                <a:gd name="T42" fmla="*/ 63 w 511"/>
                <a:gd name="T43" fmla="*/ 242 h 467"/>
                <a:gd name="T44" fmla="*/ 72 w 511"/>
                <a:gd name="T45" fmla="*/ 232 h 467"/>
                <a:gd name="T46" fmla="*/ 88 w 511"/>
                <a:gd name="T47" fmla="*/ 265 h 467"/>
                <a:gd name="T48" fmla="*/ 116 w 511"/>
                <a:gd name="T49" fmla="*/ 225 h 467"/>
                <a:gd name="T50" fmla="*/ 137 w 511"/>
                <a:gd name="T51" fmla="*/ 217 h 467"/>
                <a:gd name="T52" fmla="*/ 157 w 511"/>
                <a:gd name="T53" fmla="*/ 192 h 467"/>
                <a:gd name="T54" fmla="*/ 166 w 511"/>
                <a:gd name="T55" fmla="*/ 159 h 467"/>
                <a:gd name="T56" fmla="*/ 166 w 511"/>
                <a:gd name="T57" fmla="*/ 145 h 467"/>
                <a:gd name="T58" fmla="*/ 161 w 511"/>
                <a:gd name="T59" fmla="*/ 137 h 467"/>
                <a:gd name="T60" fmla="*/ 157 w 511"/>
                <a:gd name="T61" fmla="*/ 129 h 467"/>
                <a:gd name="T62" fmla="*/ 153 w 511"/>
                <a:gd name="T63" fmla="*/ 129 h 467"/>
                <a:gd name="T64" fmla="*/ 153 w 511"/>
                <a:gd name="T65" fmla="*/ 137 h 467"/>
                <a:gd name="T66" fmla="*/ 147 w 511"/>
                <a:gd name="T67" fmla="*/ 137 h 467"/>
                <a:gd name="T68" fmla="*/ 143 w 511"/>
                <a:gd name="T69" fmla="*/ 137 h 467"/>
                <a:gd name="T70" fmla="*/ 137 w 511"/>
                <a:gd name="T71" fmla="*/ 137 h 467"/>
                <a:gd name="T72" fmla="*/ 133 w 511"/>
                <a:gd name="T73" fmla="*/ 137 h 467"/>
                <a:gd name="T74" fmla="*/ 128 w 511"/>
                <a:gd name="T75" fmla="*/ 137 h 467"/>
                <a:gd name="T76" fmla="*/ 123 w 511"/>
                <a:gd name="T77" fmla="*/ 137 h 467"/>
                <a:gd name="T78" fmla="*/ 123 w 511"/>
                <a:gd name="T79" fmla="*/ 129 h 467"/>
                <a:gd name="T80" fmla="*/ 123 w 511"/>
                <a:gd name="T81" fmla="*/ 121 h 467"/>
                <a:gd name="T82" fmla="*/ 120 w 511"/>
                <a:gd name="T83" fmla="*/ 103 h 467"/>
                <a:gd name="T84" fmla="*/ 116 w 511"/>
                <a:gd name="T85" fmla="*/ 81 h 467"/>
                <a:gd name="T86" fmla="*/ 101 w 511"/>
                <a:gd name="T87" fmla="*/ 53 h 467"/>
                <a:gd name="T88" fmla="*/ 88 w 511"/>
                <a:gd name="T89" fmla="*/ 47 h 467"/>
                <a:gd name="T90" fmla="*/ 77 w 511"/>
                <a:gd name="T91" fmla="*/ 47 h 467"/>
                <a:gd name="T92" fmla="*/ 72 w 511"/>
                <a:gd name="T93" fmla="*/ 47 h 46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w 511"/>
                <a:gd name="T142" fmla="*/ 0 h 467"/>
                <a:gd name="T143" fmla="*/ 511 w 511"/>
                <a:gd name="T144" fmla="*/ 467 h 467"/>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T141" t="T142" r="T143" b="T144"/>
              <a:pathLst>
                <a:path w="511" h="467">
                  <a:moveTo>
                    <a:pt x="223" y="83"/>
                  </a:moveTo>
                  <a:lnTo>
                    <a:pt x="198" y="71"/>
                  </a:lnTo>
                  <a:lnTo>
                    <a:pt x="198" y="43"/>
                  </a:lnTo>
                  <a:lnTo>
                    <a:pt x="183" y="43"/>
                  </a:lnTo>
                  <a:lnTo>
                    <a:pt x="123" y="12"/>
                  </a:lnTo>
                  <a:lnTo>
                    <a:pt x="98" y="0"/>
                  </a:lnTo>
                  <a:lnTo>
                    <a:pt x="39" y="12"/>
                  </a:lnTo>
                  <a:lnTo>
                    <a:pt x="67" y="43"/>
                  </a:lnTo>
                  <a:lnTo>
                    <a:pt x="52" y="56"/>
                  </a:lnTo>
                  <a:lnTo>
                    <a:pt x="39" y="56"/>
                  </a:lnTo>
                  <a:lnTo>
                    <a:pt x="23" y="71"/>
                  </a:lnTo>
                  <a:lnTo>
                    <a:pt x="0" y="71"/>
                  </a:lnTo>
                  <a:lnTo>
                    <a:pt x="0" y="112"/>
                  </a:lnTo>
                  <a:lnTo>
                    <a:pt x="12" y="112"/>
                  </a:lnTo>
                  <a:lnTo>
                    <a:pt x="67" y="215"/>
                  </a:lnTo>
                  <a:lnTo>
                    <a:pt x="98" y="227"/>
                  </a:lnTo>
                  <a:lnTo>
                    <a:pt x="112" y="254"/>
                  </a:lnTo>
                  <a:lnTo>
                    <a:pt x="112" y="294"/>
                  </a:lnTo>
                  <a:lnTo>
                    <a:pt x="123" y="327"/>
                  </a:lnTo>
                  <a:lnTo>
                    <a:pt x="150" y="338"/>
                  </a:lnTo>
                  <a:lnTo>
                    <a:pt x="198" y="409"/>
                  </a:lnTo>
                  <a:lnTo>
                    <a:pt x="198" y="427"/>
                  </a:lnTo>
                  <a:lnTo>
                    <a:pt x="223" y="409"/>
                  </a:lnTo>
                  <a:lnTo>
                    <a:pt x="271" y="467"/>
                  </a:lnTo>
                  <a:lnTo>
                    <a:pt x="354" y="398"/>
                  </a:lnTo>
                  <a:lnTo>
                    <a:pt x="423" y="382"/>
                  </a:lnTo>
                  <a:lnTo>
                    <a:pt x="482" y="338"/>
                  </a:lnTo>
                  <a:lnTo>
                    <a:pt x="511" y="283"/>
                  </a:lnTo>
                  <a:lnTo>
                    <a:pt x="511" y="254"/>
                  </a:lnTo>
                  <a:lnTo>
                    <a:pt x="494" y="242"/>
                  </a:lnTo>
                  <a:lnTo>
                    <a:pt x="482" y="227"/>
                  </a:lnTo>
                  <a:lnTo>
                    <a:pt x="471" y="227"/>
                  </a:lnTo>
                  <a:lnTo>
                    <a:pt x="471" y="242"/>
                  </a:lnTo>
                  <a:lnTo>
                    <a:pt x="453" y="242"/>
                  </a:lnTo>
                  <a:lnTo>
                    <a:pt x="442" y="242"/>
                  </a:lnTo>
                  <a:lnTo>
                    <a:pt x="423" y="242"/>
                  </a:lnTo>
                  <a:lnTo>
                    <a:pt x="411" y="242"/>
                  </a:lnTo>
                  <a:lnTo>
                    <a:pt x="394" y="242"/>
                  </a:lnTo>
                  <a:lnTo>
                    <a:pt x="382" y="242"/>
                  </a:lnTo>
                  <a:lnTo>
                    <a:pt x="382" y="227"/>
                  </a:lnTo>
                  <a:lnTo>
                    <a:pt x="382" y="215"/>
                  </a:lnTo>
                  <a:lnTo>
                    <a:pt x="371" y="183"/>
                  </a:lnTo>
                  <a:lnTo>
                    <a:pt x="354" y="142"/>
                  </a:lnTo>
                  <a:lnTo>
                    <a:pt x="311" y="94"/>
                  </a:lnTo>
                  <a:lnTo>
                    <a:pt x="271" y="83"/>
                  </a:lnTo>
                  <a:lnTo>
                    <a:pt x="238" y="83"/>
                  </a:lnTo>
                  <a:lnTo>
                    <a:pt x="223" y="83"/>
                  </a:lnTo>
                  <a:close/>
                </a:path>
              </a:pathLst>
            </a:custGeom>
            <a:solidFill>
              <a:srgbClr val="FFCC99">
                <a:alpha val="70195"/>
              </a:srgbClr>
            </a:solidFill>
            <a:ln w="0">
              <a:solidFill>
                <a:schemeClr val="tx1"/>
              </a:solidFill>
              <a:round/>
              <a:headEnd/>
              <a:tailEnd/>
            </a:ln>
          </p:spPr>
          <p:txBody>
            <a:bodyPr/>
            <a:lstStyle/>
            <a:p>
              <a:endParaRPr lang="it-IT"/>
            </a:p>
          </p:txBody>
        </p:sp>
        <p:sp>
          <p:nvSpPr>
            <p:cNvPr id="9462" name="Freeform 217"/>
            <p:cNvSpPr>
              <a:spLocks/>
            </p:cNvSpPr>
            <p:nvPr/>
          </p:nvSpPr>
          <p:spPr bwMode="auto">
            <a:xfrm>
              <a:off x="4309" y="1708"/>
              <a:ext cx="579" cy="707"/>
            </a:xfrm>
            <a:custGeom>
              <a:avLst/>
              <a:gdLst>
                <a:gd name="T0" fmla="*/ 152 w 662"/>
                <a:gd name="T1" fmla="*/ 125 h 755"/>
                <a:gd name="T2" fmla="*/ 157 w 662"/>
                <a:gd name="T3" fmla="*/ 152 h 755"/>
                <a:gd name="T4" fmla="*/ 133 w 662"/>
                <a:gd name="T5" fmla="*/ 143 h 755"/>
                <a:gd name="T6" fmla="*/ 113 w 662"/>
                <a:gd name="T7" fmla="*/ 134 h 755"/>
                <a:gd name="T8" fmla="*/ 92 w 662"/>
                <a:gd name="T9" fmla="*/ 92 h 755"/>
                <a:gd name="T10" fmla="*/ 69 w 662"/>
                <a:gd name="T11" fmla="*/ 58 h 755"/>
                <a:gd name="T12" fmla="*/ 79 w 662"/>
                <a:gd name="T13" fmla="*/ 49 h 755"/>
                <a:gd name="T14" fmla="*/ 79 w 662"/>
                <a:gd name="T15" fmla="*/ 19 h 755"/>
                <a:gd name="T16" fmla="*/ 69 w 662"/>
                <a:gd name="T17" fmla="*/ 0 h 755"/>
                <a:gd name="T18" fmla="*/ 55 w 662"/>
                <a:gd name="T19" fmla="*/ 19 h 755"/>
                <a:gd name="T20" fmla="*/ 30 w 662"/>
                <a:gd name="T21" fmla="*/ 19 h 755"/>
                <a:gd name="T22" fmla="*/ 34 w 662"/>
                <a:gd name="T23" fmla="*/ 42 h 755"/>
                <a:gd name="T24" fmla="*/ 39 w 662"/>
                <a:gd name="T25" fmla="*/ 58 h 755"/>
                <a:gd name="T26" fmla="*/ 24 w 662"/>
                <a:gd name="T27" fmla="*/ 125 h 755"/>
                <a:gd name="T28" fmla="*/ 14 w 662"/>
                <a:gd name="T29" fmla="*/ 125 h 755"/>
                <a:gd name="T30" fmla="*/ 10 w 662"/>
                <a:gd name="T31" fmla="*/ 143 h 755"/>
                <a:gd name="T32" fmla="*/ 14 w 662"/>
                <a:gd name="T33" fmla="*/ 158 h 755"/>
                <a:gd name="T34" fmla="*/ 20 w 662"/>
                <a:gd name="T35" fmla="*/ 174 h 755"/>
                <a:gd name="T36" fmla="*/ 5 w 662"/>
                <a:gd name="T37" fmla="*/ 186 h 755"/>
                <a:gd name="T38" fmla="*/ 10 w 662"/>
                <a:gd name="T39" fmla="*/ 211 h 755"/>
                <a:gd name="T40" fmla="*/ 20 w 662"/>
                <a:gd name="T41" fmla="*/ 211 h 755"/>
                <a:gd name="T42" fmla="*/ 24 w 662"/>
                <a:gd name="T43" fmla="*/ 245 h 755"/>
                <a:gd name="T44" fmla="*/ 34 w 662"/>
                <a:gd name="T45" fmla="*/ 233 h 755"/>
                <a:gd name="T46" fmla="*/ 39 w 662"/>
                <a:gd name="T47" fmla="*/ 217 h 755"/>
                <a:gd name="T48" fmla="*/ 59 w 662"/>
                <a:gd name="T49" fmla="*/ 334 h 755"/>
                <a:gd name="T50" fmla="*/ 88 w 662"/>
                <a:gd name="T51" fmla="*/ 447 h 755"/>
                <a:gd name="T52" fmla="*/ 100 w 662"/>
                <a:gd name="T53" fmla="*/ 420 h 755"/>
                <a:gd name="T54" fmla="*/ 103 w 662"/>
                <a:gd name="T55" fmla="*/ 388 h 755"/>
                <a:gd name="T56" fmla="*/ 103 w 662"/>
                <a:gd name="T57" fmla="*/ 329 h 755"/>
                <a:gd name="T58" fmla="*/ 113 w 662"/>
                <a:gd name="T59" fmla="*/ 318 h 755"/>
                <a:gd name="T60" fmla="*/ 116 w 662"/>
                <a:gd name="T61" fmla="*/ 311 h 755"/>
                <a:gd name="T62" fmla="*/ 137 w 662"/>
                <a:gd name="T63" fmla="*/ 276 h 755"/>
                <a:gd name="T64" fmla="*/ 152 w 662"/>
                <a:gd name="T65" fmla="*/ 253 h 755"/>
                <a:gd name="T66" fmla="*/ 162 w 662"/>
                <a:gd name="T67" fmla="*/ 227 h 755"/>
                <a:gd name="T68" fmla="*/ 168 w 662"/>
                <a:gd name="T69" fmla="*/ 227 h 755"/>
                <a:gd name="T70" fmla="*/ 157 w 662"/>
                <a:gd name="T71" fmla="*/ 174 h 755"/>
                <a:gd name="T72" fmla="*/ 157 w 662"/>
                <a:gd name="T73" fmla="*/ 158 h 755"/>
                <a:gd name="T74" fmla="*/ 162 w 662"/>
                <a:gd name="T75" fmla="*/ 152 h 755"/>
                <a:gd name="T76" fmla="*/ 171 w 662"/>
                <a:gd name="T77" fmla="*/ 167 h 755"/>
                <a:gd name="T78" fmla="*/ 181 w 662"/>
                <a:gd name="T79" fmla="*/ 186 h 755"/>
                <a:gd name="T80" fmla="*/ 192 w 662"/>
                <a:gd name="T81" fmla="*/ 201 h 755"/>
                <a:gd name="T82" fmla="*/ 197 w 662"/>
                <a:gd name="T83" fmla="*/ 217 h 755"/>
                <a:gd name="T84" fmla="*/ 202 w 662"/>
                <a:gd name="T85" fmla="*/ 194 h 755"/>
                <a:gd name="T86" fmla="*/ 212 w 662"/>
                <a:gd name="T87" fmla="*/ 152 h 755"/>
                <a:gd name="T88" fmla="*/ 227 w 662"/>
                <a:gd name="T89" fmla="*/ 134 h 755"/>
                <a:gd name="T90" fmla="*/ 212 w 662"/>
                <a:gd name="T91" fmla="*/ 101 h 755"/>
                <a:gd name="T92" fmla="*/ 192 w 662"/>
                <a:gd name="T93" fmla="*/ 115 h 755"/>
                <a:gd name="T94" fmla="*/ 185 w 662"/>
                <a:gd name="T95" fmla="*/ 134 h 755"/>
                <a:gd name="T96" fmla="*/ 168 w 662"/>
                <a:gd name="T97" fmla="*/ 143 h 755"/>
                <a:gd name="T98" fmla="*/ 162 w 662"/>
                <a:gd name="T99" fmla="*/ 134 h 75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662"/>
                <a:gd name="T151" fmla="*/ 0 h 755"/>
                <a:gd name="T152" fmla="*/ 662 w 662"/>
                <a:gd name="T153" fmla="*/ 755 h 75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662" h="755">
                  <a:moveTo>
                    <a:pt x="462" y="212"/>
                  </a:moveTo>
                  <a:lnTo>
                    <a:pt x="441" y="212"/>
                  </a:lnTo>
                  <a:lnTo>
                    <a:pt x="441" y="242"/>
                  </a:lnTo>
                  <a:lnTo>
                    <a:pt x="462" y="256"/>
                  </a:lnTo>
                  <a:lnTo>
                    <a:pt x="430" y="256"/>
                  </a:lnTo>
                  <a:lnTo>
                    <a:pt x="389" y="242"/>
                  </a:lnTo>
                  <a:lnTo>
                    <a:pt x="359" y="227"/>
                  </a:lnTo>
                  <a:lnTo>
                    <a:pt x="330" y="227"/>
                  </a:lnTo>
                  <a:lnTo>
                    <a:pt x="259" y="183"/>
                  </a:lnTo>
                  <a:lnTo>
                    <a:pt x="270" y="156"/>
                  </a:lnTo>
                  <a:lnTo>
                    <a:pt x="230" y="131"/>
                  </a:lnTo>
                  <a:lnTo>
                    <a:pt x="201" y="98"/>
                  </a:lnTo>
                  <a:lnTo>
                    <a:pt x="201" y="83"/>
                  </a:lnTo>
                  <a:lnTo>
                    <a:pt x="230" y="83"/>
                  </a:lnTo>
                  <a:lnTo>
                    <a:pt x="215" y="56"/>
                  </a:lnTo>
                  <a:lnTo>
                    <a:pt x="230" y="31"/>
                  </a:lnTo>
                  <a:lnTo>
                    <a:pt x="230" y="12"/>
                  </a:lnTo>
                  <a:lnTo>
                    <a:pt x="201" y="0"/>
                  </a:lnTo>
                  <a:lnTo>
                    <a:pt x="171" y="12"/>
                  </a:lnTo>
                  <a:lnTo>
                    <a:pt x="159" y="31"/>
                  </a:lnTo>
                  <a:lnTo>
                    <a:pt x="130" y="31"/>
                  </a:lnTo>
                  <a:lnTo>
                    <a:pt x="86" y="31"/>
                  </a:lnTo>
                  <a:lnTo>
                    <a:pt x="103" y="43"/>
                  </a:lnTo>
                  <a:lnTo>
                    <a:pt x="103" y="71"/>
                  </a:lnTo>
                  <a:lnTo>
                    <a:pt x="130" y="98"/>
                  </a:lnTo>
                  <a:lnTo>
                    <a:pt x="115" y="98"/>
                  </a:lnTo>
                  <a:lnTo>
                    <a:pt x="130" y="131"/>
                  </a:lnTo>
                  <a:lnTo>
                    <a:pt x="71" y="212"/>
                  </a:lnTo>
                  <a:lnTo>
                    <a:pt x="59" y="212"/>
                  </a:lnTo>
                  <a:lnTo>
                    <a:pt x="42" y="212"/>
                  </a:lnTo>
                  <a:lnTo>
                    <a:pt x="30" y="227"/>
                  </a:lnTo>
                  <a:lnTo>
                    <a:pt x="30" y="242"/>
                  </a:lnTo>
                  <a:lnTo>
                    <a:pt x="42" y="256"/>
                  </a:lnTo>
                  <a:lnTo>
                    <a:pt x="42" y="267"/>
                  </a:lnTo>
                  <a:lnTo>
                    <a:pt x="59" y="267"/>
                  </a:lnTo>
                  <a:lnTo>
                    <a:pt x="59" y="294"/>
                  </a:lnTo>
                  <a:lnTo>
                    <a:pt x="59" y="315"/>
                  </a:lnTo>
                  <a:lnTo>
                    <a:pt x="15" y="315"/>
                  </a:lnTo>
                  <a:lnTo>
                    <a:pt x="0" y="327"/>
                  </a:lnTo>
                  <a:lnTo>
                    <a:pt x="30" y="356"/>
                  </a:lnTo>
                  <a:lnTo>
                    <a:pt x="59" y="342"/>
                  </a:lnTo>
                  <a:lnTo>
                    <a:pt x="59" y="356"/>
                  </a:lnTo>
                  <a:lnTo>
                    <a:pt x="30" y="367"/>
                  </a:lnTo>
                  <a:lnTo>
                    <a:pt x="71" y="415"/>
                  </a:lnTo>
                  <a:lnTo>
                    <a:pt x="86" y="394"/>
                  </a:lnTo>
                  <a:lnTo>
                    <a:pt x="103" y="394"/>
                  </a:lnTo>
                  <a:lnTo>
                    <a:pt x="103" y="367"/>
                  </a:lnTo>
                  <a:lnTo>
                    <a:pt x="115" y="367"/>
                  </a:lnTo>
                  <a:lnTo>
                    <a:pt x="142" y="527"/>
                  </a:lnTo>
                  <a:lnTo>
                    <a:pt x="171" y="567"/>
                  </a:lnTo>
                  <a:lnTo>
                    <a:pt x="230" y="726"/>
                  </a:lnTo>
                  <a:lnTo>
                    <a:pt x="259" y="755"/>
                  </a:lnTo>
                  <a:lnTo>
                    <a:pt x="270" y="726"/>
                  </a:lnTo>
                  <a:lnTo>
                    <a:pt x="290" y="711"/>
                  </a:lnTo>
                  <a:lnTo>
                    <a:pt x="301" y="682"/>
                  </a:lnTo>
                  <a:lnTo>
                    <a:pt x="301" y="655"/>
                  </a:lnTo>
                  <a:lnTo>
                    <a:pt x="315" y="611"/>
                  </a:lnTo>
                  <a:lnTo>
                    <a:pt x="301" y="555"/>
                  </a:lnTo>
                  <a:lnTo>
                    <a:pt x="315" y="538"/>
                  </a:lnTo>
                  <a:lnTo>
                    <a:pt x="330" y="538"/>
                  </a:lnTo>
                  <a:lnTo>
                    <a:pt x="330" y="527"/>
                  </a:lnTo>
                  <a:lnTo>
                    <a:pt x="341" y="527"/>
                  </a:lnTo>
                  <a:lnTo>
                    <a:pt x="359" y="511"/>
                  </a:lnTo>
                  <a:lnTo>
                    <a:pt x="401" y="467"/>
                  </a:lnTo>
                  <a:lnTo>
                    <a:pt x="414" y="438"/>
                  </a:lnTo>
                  <a:lnTo>
                    <a:pt x="441" y="427"/>
                  </a:lnTo>
                  <a:lnTo>
                    <a:pt x="441" y="383"/>
                  </a:lnTo>
                  <a:lnTo>
                    <a:pt x="474" y="383"/>
                  </a:lnTo>
                  <a:lnTo>
                    <a:pt x="474" y="367"/>
                  </a:lnTo>
                  <a:lnTo>
                    <a:pt x="489" y="383"/>
                  </a:lnTo>
                  <a:lnTo>
                    <a:pt x="474" y="315"/>
                  </a:lnTo>
                  <a:lnTo>
                    <a:pt x="462" y="294"/>
                  </a:lnTo>
                  <a:lnTo>
                    <a:pt x="474" y="283"/>
                  </a:lnTo>
                  <a:lnTo>
                    <a:pt x="462" y="267"/>
                  </a:lnTo>
                  <a:lnTo>
                    <a:pt x="462" y="256"/>
                  </a:lnTo>
                  <a:lnTo>
                    <a:pt x="474" y="256"/>
                  </a:lnTo>
                  <a:lnTo>
                    <a:pt x="489" y="256"/>
                  </a:lnTo>
                  <a:lnTo>
                    <a:pt x="501" y="283"/>
                  </a:lnTo>
                  <a:lnTo>
                    <a:pt x="562" y="283"/>
                  </a:lnTo>
                  <a:lnTo>
                    <a:pt x="530" y="315"/>
                  </a:lnTo>
                  <a:lnTo>
                    <a:pt x="530" y="327"/>
                  </a:lnTo>
                  <a:lnTo>
                    <a:pt x="562" y="342"/>
                  </a:lnTo>
                  <a:lnTo>
                    <a:pt x="562" y="327"/>
                  </a:lnTo>
                  <a:lnTo>
                    <a:pt x="574" y="367"/>
                  </a:lnTo>
                  <a:lnTo>
                    <a:pt x="589" y="367"/>
                  </a:lnTo>
                  <a:lnTo>
                    <a:pt x="589" y="327"/>
                  </a:lnTo>
                  <a:lnTo>
                    <a:pt x="601" y="327"/>
                  </a:lnTo>
                  <a:lnTo>
                    <a:pt x="618" y="256"/>
                  </a:lnTo>
                  <a:lnTo>
                    <a:pt x="645" y="227"/>
                  </a:lnTo>
                  <a:lnTo>
                    <a:pt x="662" y="227"/>
                  </a:lnTo>
                  <a:lnTo>
                    <a:pt x="662" y="212"/>
                  </a:lnTo>
                  <a:lnTo>
                    <a:pt x="618" y="171"/>
                  </a:lnTo>
                  <a:lnTo>
                    <a:pt x="589" y="171"/>
                  </a:lnTo>
                  <a:lnTo>
                    <a:pt x="562" y="194"/>
                  </a:lnTo>
                  <a:lnTo>
                    <a:pt x="530" y="212"/>
                  </a:lnTo>
                  <a:lnTo>
                    <a:pt x="541" y="227"/>
                  </a:lnTo>
                  <a:lnTo>
                    <a:pt x="541" y="242"/>
                  </a:lnTo>
                  <a:lnTo>
                    <a:pt x="489" y="242"/>
                  </a:lnTo>
                  <a:lnTo>
                    <a:pt x="474" y="242"/>
                  </a:lnTo>
                  <a:lnTo>
                    <a:pt x="474" y="227"/>
                  </a:lnTo>
                  <a:lnTo>
                    <a:pt x="462" y="212"/>
                  </a:lnTo>
                  <a:close/>
                </a:path>
              </a:pathLst>
            </a:custGeom>
            <a:solidFill>
              <a:srgbClr val="FF0000">
                <a:alpha val="70195"/>
              </a:srgbClr>
            </a:solidFill>
            <a:ln w="0">
              <a:solidFill>
                <a:schemeClr val="tx1"/>
              </a:solidFill>
              <a:round/>
              <a:headEnd/>
              <a:tailEnd/>
            </a:ln>
          </p:spPr>
          <p:txBody>
            <a:bodyPr/>
            <a:lstStyle/>
            <a:p>
              <a:endParaRPr lang="it-IT"/>
            </a:p>
          </p:txBody>
        </p:sp>
        <p:sp>
          <p:nvSpPr>
            <p:cNvPr id="9463" name="Freeform 218"/>
            <p:cNvSpPr>
              <a:spLocks/>
            </p:cNvSpPr>
            <p:nvPr/>
          </p:nvSpPr>
          <p:spPr bwMode="auto">
            <a:xfrm>
              <a:off x="4146" y="1684"/>
              <a:ext cx="313" cy="331"/>
            </a:xfrm>
            <a:custGeom>
              <a:avLst/>
              <a:gdLst>
                <a:gd name="T0" fmla="*/ 67 w 359"/>
                <a:gd name="T1" fmla="*/ 196 h 355"/>
                <a:gd name="T2" fmla="*/ 62 w 359"/>
                <a:gd name="T3" fmla="*/ 203 h 355"/>
                <a:gd name="T4" fmla="*/ 58 w 359"/>
                <a:gd name="T5" fmla="*/ 203 h 355"/>
                <a:gd name="T6" fmla="*/ 49 w 359"/>
                <a:gd name="T7" fmla="*/ 177 h 355"/>
                <a:gd name="T8" fmla="*/ 33 w 359"/>
                <a:gd name="T9" fmla="*/ 177 h 355"/>
                <a:gd name="T10" fmla="*/ 29 w 359"/>
                <a:gd name="T11" fmla="*/ 177 h 355"/>
                <a:gd name="T12" fmla="*/ 10 w 359"/>
                <a:gd name="T13" fmla="*/ 177 h 355"/>
                <a:gd name="T14" fmla="*/ 10 w 359"/>
                <a:gd name="T15" fmla="*/ 161 h 355"/>
                <a:gd name="T16" fmla="*/ 19 w 359"/>
                <a:gd name="T17" fmla="*/ 154 h 355"/>
                <a:gd name="T18" fmla="*/ 19 w 359"/>
                <a:gd name="T19" fmla="*/ 146 h 355"/>
                <a:gd name="T20" fmla="*/ 16 w 359"/>
                <a:gd name="T21" fmla="*/ 127 h 355"/>
                <a:gd name="T22" fmla="*/ 10 w 359"/>
                <a:gd name="T23" fmla="*/ 127 h 355"/>
                <a:gd name="T24" fmla="*/ 0 w 359"/>
                <a:gd name="T25" fmla="*/ 104 h 355"/>
                <a:gd name="T26" fmla="*/ 10 w 359"/>
                <a:gd name="T27" fmla="*/ 113 h 355"/>
                <a:gd name="T28" fmla="*/ 44 w 359"/>
                <a:gd name="T29" fmla="*/ 104 h 355"/>
                <a:gd name="T30" fmla="*/ 44 w 359"/>
                <a:gd name="T31" fmla="*/ 90 h 355"/>
                <a:gd name="T32" fmla="*/ 62 w 359"/>
                <a:gd name="T33" fmla="*/ 78 h 355"/>
                <a:gd name="T34" fmla="*/ 62 w 359"/>
                <a:gd name="T35" fmla="*/ 55 h 355"/>
                <a:gd name="T36" fmla="*/ 67 w 359"/>
                <a:gd name="T37" fmla="*/ 47 h 355"/>
                <a:gd name="T38" fmla="*/ 62 w 359"/>
                <a:gd name="T39" fmla="*/ 41 h 355"/>
                <a:gd name="T40" fmla="*/ 73 w 359"/>
                <a:gd name="T41" fmla="*/ 41 h 355"/>
                <a:gd name="T42" fmla="*/ 73 w 359"/>
                <a:gd name="T43" fmla="*/ 34 h 355"/>
                <a:gd name="T44" fmla="*/ 73 w 359"/>
                <a:gd name="T45" fmla="*/ 7 h 355"/>
                <a:gd name="T46" fmla="*/ 82 w 359"/>
                <a:gd name="T47" fmla="*/ 0 h 355"/>
                <a:gd name="T48" fmla="*/ 86 w 359"/>
                <a:gd name="T49" fmla="*/ 0 h 355"/>
                <a:gd name="T50" fmla="*/ 92 w 359"/>
                <a:gd name="T51" fmla="*/ 0 h 355"/>
                <a:gd name="T52" fmla="*/ 101 w 359"/>
                <a:gd name="T53" fmla="*/ 0 h 355"/>
                <a:gd name="T54" fmla="*/ 105 w 359"/>
                <a:gd name="T55" fmla="*/ 16 h 355"/>
                <a:gd name="T56" fmla="*/ 120 w 359"/>
                <a:gd name="T57" fmla="*/ 21 h 355"/>
                <a:gd name="T58" fmla="*/ 116 w 359"/>
                <a:gd name="T59" fmla="*/ 34 h 355"/>
                <a:gd name="T60" fmla="*/ 105 w 359"/>
                <a:gd name="T61" fmla="*/ 34 h 355"/>
                <a:gd name="T62" fmla="*/ 92 w 359"/>
                <a:gd name="T63" fmla="*/ 34 h 355"/>
                <a:gd name="T64" fmla="*/ 97 w 359"/>
                <a:gd name="T65" fmla="*/ 41 h 355"/>
                <a:gd name="T66" fmla="*/ 97 w 359"/>
                <a:gd name="T67" fmla="*/ 55 h 355"/>
                <a:gd name="T68" fmla="*/ 105 w 359"/>
                <a:gd name="T69" fmla="*/ 72 h 355"/>
                <a:gd name="T70" fmla="*/ 101 w 359"/>
                <a:gd name="T71" fmla="*/ 72 h 355"/>
                <a:gd name="T72" fmla="*/ 105 w 359"/>
                <a:gd name="T73" fmla="*/ 90 h 355"/>
                <a:gd name="T74" fmla="*/ 86 w 359"/>
                <a:gd name="T75" fmla="*/ 136 h 355"/>
                <a:gd name="T76" fmla="*/ 82 w 359"/>
                <a:gd name="T77" fmla="*/ 136 h 355"/>
                <a:gd name="T78" fmla="*/ 77 w 359"/>
                <a:gd name="T79" fmla="*/ 136 h 355"/>
                <a:gd name="T80" fmla="*/ 73 w 359"/>
                <a:gd name="T81" fmla="*/ 146 h 355"/>
                <a:gd name="T82" fmla="*/ 73 w 359"/>
                <a:gd name="T83" fmla="*/ 154 h 355"/>
                <a:gd name="T84" fmla="*/ 77 w 359"/>
                <a:gd name="T85" fmla="*/ 161 h 355"/>
                <a:gd name="T86" fmla="*/ 77 w 359"/>
                <a:gd name="T87" fmla="*/ 168 h 355"/>
                <a:gd name="T88" fmla="*/ 82 w 359"/>
                <a:gd name="T89" fmla="*/ 168 h 355"/>
                <a:gd name="T90" fmla="*/ 82 w 359"/>
                <a:gd name="T91" fmla="*/ 185 h 355"/>
                <a:gd name="T92" fmla="*/ 82 w 359"/>
                <a:gd name="T93" fmla="*/ 196 h 355"/>
                <a:gd name="T94" fmla="*/ 67 w 359"/>
                <a:gd name="T95" fmla="*/ 196 h 35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359"/>
                <a:gd name="T145" fmla="*/ 0 h 355"/>
                <a:gd name="T146" fmla="*/ 359 w 359"/>
                <a:gd name="T147" fmla="*/ 355 h 35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359" h="355">
                  <a:moveTo>
                    <a:pt x="201" y="341"/>
                  </a:moveTo>
                  <a:lnTo>
                    <a:pt x="186" y="355"/>
                  </a:lnTo>
                  <a:lnTo>
                    <a:pt x="174" y="355"/>
                  </a:lnTo>
                  <a:lnTo>
                    <a:pt x="145" y="311"/>
                  </a:lnTo>
                  <a:lnTo>
                    <a:pt x="97" y="311"/>
                  </a:lnTo>
                  <a:lnTo>
                    <a:pt x="86" y="311"/>
                  </a:lnTo>
                  <a:lnTo>
                    <a:pt x="30" y="311"/>
                  </a:lnTo>
                  <a:lnTo>
                    <a:pt x="30" y="282"/>
                  </a:lnTo>
                  <a:lnTo>
                    <a:pt x="59" y="270"/>
                  </a:lnTo>
                  <a:lnTo>
                    <a:pt x="59" y="255"/>
                  </a:lnTo>
                  <a:lnTo>
                    <a:pt x="46" y="222"/>
                  </a:lnTo>
                  <a:lnTo>
                    <a:pt x="30" y="222"/>
                  </a:lnTo>
                  <a:lnTo>
                    <a:pt x="0" y="182"/>
                  </a:lnTo>
                  <a:lnTo>
                    <a:pt x="30" y="197"/>
                  </a:lnTo>
                  <a:lnTo>
                    <a:pt x="130" y="182"/>
                  </a:lnTo>
                  <a:lnTo>
                    <a:pt x="130" y="159"/>
                  </a:lnTo>
                  <a:lnTo>
                    <a:pt x="186" y="138"/>
                  </a:lnTo>
                  <a:lnTo>
                    <a:pt x="186" y="97"/>
                  </a:lnTo>
                  <a:lnTo>
                    <a:pt x="201" y="82"/>
                  </a:lnTo>
                  <a:lnTo>
                    <a:pt x="186" y="71"/>
                  </a:lnTo>
                  <a:lnTo>
                    <a:pt x="218" y="71"/>
                  </a:lnTo>
                  <a:lnTo>
                    <a:pt x="218" y="59"/>
                  </a:lnTo>
                  <a:lnTo>
                    <a:pt x="218" y="11"/>
                  </a:lnTo>
                  <a:lnTo>
                    <a:pt x="245" y="0"/>
                  </a:lnTo>
                  <a:lnTo>
                    <a:pt x="259" y="0"/>
                  </a:lnTo>
                  <a:lnTo>
                    <a:pt x="274" y="0"/>
                  </a:lnTo>
                  <a:lnTo>
                    <a:pt x="301" y="0"/>
                  </a:lnTo>
                  <a:lnTo>
                    <a:pt x="318" y="26"/>
                  </a:lnTo>
                  <a:lnTo>
                    <a:pt x="359" y="38"/>
                  </a:lnTo>
                  <a:lnTo>
                    <a:pt x="345" y="59"/>
                  </a:lnTo>
                  <a:lnTo>
                    <a:pt x="318" y="59"/>
                  </a:lnTo>
                  <a:lnTo>
                    <a:pt x="274" y="59"/>
                  </a:lnTo>
                  <a:lnTo>
                    <a:pt x="289" y="71"/>
                  </a:lnTo>
                  <a:lnTo>
                    <a:pt x="289" y="97"/>
                  </a:lnTo>
                  <a:lnTo>
                    <a:pt x="318" y="126"/>
                  </a:lnTo>
                  <a:lnTo>
                    <a:pt x="301" y="126"/>
                  </a:lnTo>
                  <a:lnTo>
                    <a:pt x="318" y="159"/>
                  </a:lnTo>
                  <a:lnTo>
                    <a:pt x="259" y="238"/>
                  </a:lnTo>
                  <a:lnTo>
                    <a:pt x="245" y="238"/>
                  </a:lnTo>
                  <a:lnTo>
                    <a:pt x="230" y="238"/>
                  </a:lnTo>
                  <a:lnTo>
                    <a:pt x="218" y="255"/>
                  </a:lnTo>
                  <a:lnTo>
                    <a:pt x="218" y="270"/>
                  </a:lnTo>
                  <a:lnTo>
                    <a:pt x="230" y="282"/>
                  </a:lnTo>
                  <a:lnTo>
                    <a:pt x="230" y="293"/>
                  </a:lnTo>
                  <a:lnTo>
                    <a:pt x="245" y="293"/>
                  </a:lnTo>
                  <a:lnTo>
                    <a:pt x="245" y="322"/>
                  </a:lnTo>
                  <a:lnTo>
                    <a:pt x="245" y="341"/>
                  </a:lnTo>
                  <a:lnTo>
                    <a:pt x="201" y="341"/>
                  </a:lnTo>
                  <a:close/>
                </a:path>
              </a:pathLst>
            </a:custGeom>
            <a:solidFill>
              <a:srgbClr val="FFCC99">
                <a:alpha val="70195"/>
              </a:srgbClr>
            </a:solidFill>
            <a:ln w="0">
              <a:solidFill>
                <a:schemeClr val="tx1"/>
              </a:solidFill>
              <a:round/>
              <a:headEnd/>
              <a:tailEnd/>
            </a:ln>
          </p:spPr>
          <p:txBody>
            <a:bodyPr/>
            <a:lstStyle/>
            <a:p>
              <a:endParaRPr lang="it-IT"/>
            </a:p>
          </p:txBody>
        </p:sp>
        <p:sp>
          <p:nvSpPr>
            <p:cNvPr id="9464" name="Freeform 219"/>
            <p:cNvSpPr>
              <a:spLocks/>
            </p:cNvSpPr>
            <p:nvPr/>
          </p:nvSpPr>
          <p:spPr bwMode="auto">
            <a:xfrm>
              <a:off x="4126" y="1643"/>
              <a:ext cx="260" cy="226"/>
            </a:xfrm>
            <a:custGeom>
              <a:avLst/>
              <a:gdLst>
                <a:gd name="T0" fmla="*/ 36 w 300"/>
                <a:gd name="T1" fmla="*/ 18 h 242"/>
                <a:gd name="T2" fmla="*/ 31 w 300"/>
                <a:gd name="T3" fmla="*/ 18 h 242"/>
                <a:gd name="T4" fmla="*/ 27 w 300"/>
                <a:gd name="T5" fmla="*/ 18 h 242"/>
                <a:gd name="T6" fmla="*/ 27 w 300"/>
                <a:gd name="T7" fmla="*/ 31 h 242"/>
                <a:gd name="T8" fmla="*/ 17 w 300"/>
                <a:gd name="T9" fmla="*/ 41 h 242"/>
                <a:gd name="T10" fmla="*/ 14 w 300"/>
                <a:gd name="T11" fmla="*/ 49 h 242"/>
                <a:gd name="T12" fmla="*/ 3 w 300"/>
                <a:gd name="T13" fmla="*/ 41 h 242"/>
                <a:gd name="T14" fmla="*/ 3 w 300"/>
                <a:gd name="T15" fmla="*/ 60 h 242"/>
                <a:gd name="T16" fmla="*/ 0 w 300"/>
                <a:gd name="T17" fmla="*/ 65 h 242"/>
                <a:gd name="T18" fmla="*/ 0 w 300"/>
                <a:gd name="T19" fmla="*/ 74 h 242"/>
                <a:gd name="T20" fmla="*/ 3 w 300"/>
                <a:gd name="T21" fmla="*/ 106 h 242"/>
                <a:gd name="T22" fmla="*/ 14 w 300"/>
                <a:gd name="T23" fmla="*/ 106 h 242"/>
                <a:gd name="T24" fmla="*/ 14 w 300"/>
                <a:gd name="T25" fmla="*/ 117 h 242"/>
                <a:gd name="T26" fmla="*/ 8 w 300"/>
                <a:gd name="T27" fmla="*/ 130 h 242"/>
                <a:gd name="T28" fmla="*/ 17 w 300"/>
                <a:gd name="T29" fmla="*/ 140 h 242"/>
                <a:gd name="T30" fmla="*/ 49 w 300"/>
                <a:gd name="T31" fmla="*/ 130 h 242"/>
                <a:gd name="T32" fmla="*/ 49 w 300"/>
                <a:gd name="T33" fmla="*/ 117 h 242"/>
                <a:gd name="T34" fmla="*/ 68 w 300"/>
                <a:gd name="T35" fmla="*/ 106 h 242"/>
                <a:gd name="T36" fmla="*/ 68 w 300"/>
                <a:gd name="T37" fmla="*/ 82 h 242"/>
                <a:gd name="T38" fmla="*/ 72 w 300"/>
                <a:gd name="T39" fmla="*/ 74 h 242"/>
                <a:gd name="T40" fmla="*/ 68 w 300"/>
                <a:gd name="T41" fmla="*/ 65 h 242"/>
                <a:gd name="T42" fmla="*/ 77 w 300"/>
                <a:gd name="T43" fmla="*/ 65 h 242"/>
                <a:gd name="T44" fmla="*/ 77 w 300"/>
                <a:gd name="T45" fmla="*/ 60 h 242"/>
                <a:gd name="T46" fmla="*/ 77 w 300"/>
                <a:gd name="T47" fmla="*/ 31 h 242"/>
                <a:gd name="T48" fmla="*/ 87 w 300"/>
                <a:gd name="T49" fmla="*/ 25 h 242"/>
                <a:gd name="T50" fmla="*/ 90 w 300"/>
                <a:gd name="T51" fmla="*/ 25 h 242"/>
                <a:gd name="T52" fmla="*/ 95 w 300"/>
                <a:gd name="T53" fmla="*/ 25 h 242"/>
                <a:gd name="T54" fmla="*/ 95 w 300"/>
                <a:gd name="T55" fmla="*/ 18 h 242"/>
                <a:gd name="T56" fmla="*/ 87 w 300"/>
                <a:gd name="T57" fmla="*/ 18 h 242"/>
                <a:gd name="T58" fmla="*/ 77 w 300"/>
                <a:gd name="T59" fmla="*/ 25 h 242"/>
                <a:gd name="T60" fmla="*/ 72 w 300"/>
                <a:gd name="T61" fmla="*/ 8 h 242"/>
                <a:gd name="T62" fmla="*/ 68 w 300"/>
                <a:gd name="T63" fmla="*/ 0 h 242"/>
                <a:gd name="T64" fmla="*/ 64 w 300"/>
                <a:gd name="T65" fmla="*/ 18 h 242"/>
                <a:gd name="T66" fmla="*/ 59 w 300"/>
                <a:gd name="T67" fmla="*/ 18 h 242"/>
                <a:gd name="T68" fmla="*/ 49 w 300"/>
                <a:gd name="T69" fmla="*/ 25 h 242"/>
                <a:gd name="T70" fmla="*/ 46 w 300"/>
                <a:gd name="T71" fmla="*/ 25 h 242"/>
                <a:gd name="T72" fmla="*/ 36 w 300"/>
                <a:gd name="T73" fmla="*/ 18 h 24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300"/>
                <a:gd name="T112" fmla="*/ 0 h 242"/>
                <a:gd name="T113" fmla="*/ 300 w 300"/>
                <a:gd name="T114" fmla="*/ 242 h 242"/>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300" h="242">
                  <a:moveTo>
                    <a:pt x="112" y="31"/>
                  </a:moveTo>
                  <a:lnTo>
                    <a:pt x="100" y="31"/>
                  </a:lnTo>
                  <a:lnTo>
                    <a:pt x="83" y="31"/>
                  </a:lnTo>
                  <a:lnTo>
                    <a:pt x="83" y="54"/>
                  </a:lnTo>
                  <a:lnTo>
                    <a:pt x="56" y="71"/>
                  </a:lnTo>
                  <a:lnTo>
                    <a:pt x="43" y="83"/>
                  </a:lnTo>
                  <a:lnTo>
                    <a:pt x="12" y="71"/>
                  </a:lnTo>
                  <a:lnTo>
                    <a:pt x="12" y="102"/>
                  </a:lnTo>
                  <a:lnTo>
                    <a:pt x="0" y="114"/>
                  </a:lnTo>
                  <a:lnTo>
                    <a:pt x="0" y="127"/>
                  </a:lnTo>
                  <a:lnTo>
                    <a:pt x="12" y="183"/>
                  </a:lnTo>
                  <a:lnTo>
                    <a:pt x="43" y="183"/>
                  </a:lnTo>
                  <a:lnTo>
                    <a:pt x="43" y="202"/>
                  </a:lnTo>
                  <a:lnTo>
                    <a:pt x="24" y="225"/>
                  </a:lnTo>
                  <a:lnTo>
                    <a:pt x="56" y="242"/>
                  </a:lnTo>
                  <a:lnTo>
                    <a:pt x="156" y="225"/>
                  </a:lnTo>
                  <a:lnTo>
                    <a:pt x="156" y="202"/>
                  </a:lnTo>
                  <a:lnTo>
                    <a:pt x="212" y="183"/>
                  </a:lnTo>
                  <a:lnTo>
                    <a:pt x="212" y="142"/>
                  </a:lnTo>
                  <a:lnTo>
                    <a:pt x="227" y="127"/>
                  </a:lnTo>
                  <a:lnTo>
                    <a:pt x="212" y="114"/>
                  </a:lnTo>
                  <a:lnTo>
                    <a:pt x="242" y="114"/>
                  </a:lnTo>
                  <a:lnTo>
                    <a:pt x="242" y="102"/>
                  </a:lnTo>
                  <a:lnTo>
                    <a:pt x="242" y="54"/>
                  </a:lnTo>
                  <a:lnTo>
                    <a:pt x="271" y="43"/>
                  </a:lnTo>
                  <a:lnTo>
                    <a:pt x="283" y="43"/>
                  </a:lnTo>
                  <a:lnTo>
                    <a:pt x="300" y="43"/>
                  </a:lnTo>
                  <a:lnTo>
                    <a:pt x="300" y="31"/>
                  </a:lnTo>
                  <a:lnTo>
                    <a:pt x="271" y="31"/>
                  </a:lnTo>
                  <a:lnTo>
                    <a:pt x="242" y="43"/>
                  </a:lnTo>
                  <a:lnTo>
                    <a:pt x="227" y="16"/>
                  </a:lnTo>
                  <a:lnTo>
                    <a:pt x="212" y="0"/>
                  </a:lnTo>
                  <a:lnTo>
                    <a:pt x="200" y="31"/>
                  </a:lnTo>
                  <a:lnTo>
                    <a:pt x="183" y="31"/>
                  </a:lnTo>
                  <a:lnTo>
                    <a:pt x="156" y="43"/>
                  </a:lnTo>
                  <a:lnTo>
                    <a:pt x="143" y="43"/>
                  </a:lnTo>
                  <a:lnTo>
                    <a:pt x="112" y="31"/>
                  </a:lnTo>
                  <a:close/>
                </a:path>
              </a:pathLst>
            </a:custGeom>
            <a:solidFill>
              <a:srgbClr val="FFCC99">
                <a:alpha val="70195"/>
              </a:srgbClr>
            </a:solidFill>
            <a:ln w="0">
              <a:solidFill>
                <a:schemeClr val="tx1"/>
              </a:solidFill>
              <a:round/>
              <a:headEnd/>
              <a:tailEnd/>
            </a:ln>
          </p:spPr>
          <p:txBody>
            <a:bodyPr/>
            <a:lstStyle/>
            <a:p>
              <a:endParaRPr lang="it-IT"/>
            </a:p>
          </p:txBody>
        </p:sp>
        <p:sp>
          <p:nvSpPr>
            <p:cNvPr id="9465" name="Freeform 220"/>
            <p:cNvSpPr>
              <a:spLocks/>
            </p:cNvSpPr>
            <p:nvPr/>
          </p:nvSpPr>
          <p:spPr bwMode="auto">
            <a:xfrm>
              <a:off x="4547" y="1314"/>
              <a:ext cx="599" cy="249"/>
            </a:xfrm>
            <a:custGeom>
              <a:avLst/>
              <a:gdLst>
                <a:gd name="T0" fmla="*/ 185 w 690"/>
                <a:gd name="T1" fmla="*/ 36 h 267"/>
                <a:gd name="T2" fmla="*/ 190 w 690"/>
                <a:gd name="T3" fmla="*/ 29 h 267"/>
                <a:gd name="T4" fmla="*/ 177 w 690"/>
                <a:gd name="T5" fmla="*/ 21 h 267"/>
                <a:gd name="T6" fmla="*/ 167 w 690"/>
                <a:gd name="T7" fmla="*/ 29 h 267"/>
                <a:gd name="T8" fmla="*/ 148 w 690"/>
                <a:gd name="T9" fmla="*/ 36 h 267"/>
                <a:gd name="T10" fmla="*/ 115 w 690"/>
                <a:gd name="T11" fmla="*/ 21 h 267"/>
                <a:gd name="T12" fmla="*/ 96 w 690"/>
                <a:gd name="T13" fmla="*/ 21 h 267"/>
                <a:gd name="T14" fmla="*/ 82 w 690"/>
                <a:gd name="T15" fmla="*/ 7 h 267"/>
                <a:gd name="T16" fmla="*/ 66 w 690"/>
                <a:gd name="T17" fmla="*/ 0 h 267"/>
                <a:gd name="T18" fmla="*/ 62 w 690"/>
                <a:gd name="T19" fmla="*/ 7 h 267"/>
                <a:gd name="T20" fmla="*/ 66 w 690"/>
                <a:gd name="T21" fmla="*/ 14 h 267"/>
                <a:gd name="T22" fmla="*/ 66 w 690"/>
                <a:gd name="T23" fmla="*/ 29 h 267"/>
                <a:gd name="T24" fmla="*/ 46 w 690"/>
                <a:gd name="T25" fmla="*/ 29 h 267"/>
                <a:gd name="T26" fmla="*/ 37 w 690"/>
                <a:gd name="T27" fmla="*/ 21 h 267"/>
                <a:gd name="T28" fmla="*/ 23 w 690"/>
                <a:gd name="T29" fmla="*/ 14 h 267"/>
                <a:gd name="T30" fmla="*/ 0 w 690"/>
                <a:gd name="T31" fmla="*/ 36 h 267"/>
                <a:gd name="T32" fmla="*/ 10 w 690"/>
                <a:gd name="T33" fmla="*/ 54 h 267"/>
                <a:gd name="T34" fmla="*/ 20 w 690"/>
                <a:gd name="T35" fmla="*/ 63 h 267"/>
                <a:gd name="T36" fmla="*/ 28 w 690"/>
                <a:gd name="T37" fmla="*/ 71 h 267"/>
                <a:gd name="T38" fmla="*/ 32 w 690"/>
                <a:gd name="T39" fmla="*/ 93 h 267"/>
                <a:gd name="T40" fmla="*/ 66 w 690"/>
                <a:gd name="T41" fmla="*/ 111 h 267"/>
                <a:gd name="T42" fmla="*/ 82 w 690"/>
                <a:gd name="T43" fmla="*/ 133 h 267"/>
                <a:gd name="T44" fmla="*/ 111 w 690"/>
                <a:gd name="T45" fmla="*/ 133 h 267"/>
                <a:gd name="T46" fmla="*/ 144 w 690"/>
                <a:gd name="T47" fmla="*/ 151 h 267"/>
                <a:gd name="T48" fmla="*/ 161 w 690"/>
                <a:gd name="T49" fmla="*/ 142 h 267"/>
                <a:gd name="T50" fmla="*/ 177 w 690"/>
                <a:gd name="T51" fmla="*/ 133 h 267"/>
                <a:gd name="T52" fmla="*/ 185 w 690"/>
                <a:gd name="T53" fmla="*/ 120 h 267"/>
                <a:gd name="T54" fmla="*/ 181 w 690"/>
                <a:gd name="T55" fmla="*/ 111 h 267"/>
                <a:gd name="T56" fmla="*/ 185 w 690"/>
                <a:gd name="T57" fmla="*/ 104 h 267"/>
                <a:gd name="T58" fmla="*/ 194 w 690"/>
                <a:gd name="T59" fmla="*/ 104 h 267"/>
                <a:gd name="T60" fmla="*/ 200 w 690"/>
                <a:gd name="T61" fmla="*/ 93 h 267"/>
                <a:gd name="T62" fmla="*/ 204 w 690"/>
                <a:gd name="T63" fmla="*/ 86 h 267"/>
                <a:gd name="T64" fmla="*/ 209 w 690"/>
                <a:gd name="T65" fmla="*/ 78 h 267"/>
                <a:gd name="T66" fmla="*/ 222 w 690"/>
                <a:gd name="T67" fmla="*/ 78 h 267"/>
                <a:gd name="T68" fmla="*/ 216 w 690"/>
                <a:gd name="T69" fmla="*/ 63 h 267"/>
                <a:gd name="T70" fmla="*/ 214 w 690"/>
                <a:gd name="T71" fmla="*/ 54 h 267"/>
                <a:gd name="T72" fmla="*/ 204 w 690"/>
                <a:gd name="T73" fmla="*/ 63 h 267"/>
                <a:gd name="T74" fmla="*/ 194 w 690"/>
                <a:gd name="T75" fmla="*/ 63 h 267"/>
                <a:gd name="T76" fmla="*/ 185 w 690"/>
                <a:gd name="T77" fmla="*/ 36 h 267"/>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690"/>
                <a:gd name="T118" fmla="*/ 0 h 267"/>
                <a:gd name="T119" fmla="*/ 690 w 690"/>
                <a:gd name="T120" fmla="*/ 267 h 267"/>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690" h="267">
                  <a:moveTo>
                    <a:pt x="573" y="63"/>
                  </a:moveTo>
                  <a:lnTo>
                    <a:pt x="590" y="50"/>
                  </a:lnTo>
                  <a:lnTo>
                    <a:pt x="550" y="38"/>
                  </a:lnTo>
                  <a:lnTo>
                    <a:pt x="517" y="50"/>
                  </a:lnTo>
                  <a:lnTo>
                    <a:pt x="461" y="63"/>
                  </a:lnTo>
                  <a:lnTo>
                    <a:pt x="358" y="38"/>
                  </a:lnTo>
                  <a:lnTo>
                    <a:pt x="302" y="38"/>
                  </a:lnTo>
                  <a:lnTo>
                    <a:pt x="258" y="11"/>
                  </a:lnTo>
                  <a:lnTo>
                    <a:pt x="202" y="0"/>
                  </a:lnTo>
                  <a:lnTo>
                    <a:pt x="190" y="11"/>
                  </a:lnTo>
                  <a:lnTo>
                    <a:pt x="202" y="23"/>
                  </a:lnTo>
                  <a:lnTo>
                    <a:pt x="202" y="50"/>
                  </a:lnTo>
                  <a:lnTo>
                    <a:pt x="142" y="50"/>
                  </a:lnTo>
                  <a:lnTo>
                    <a:pt x="119" y="38"/>
                  </a:lnTo>
                  <a:lnTo>
                    <a:pt x="71" y="23"/>
                  </a:lnTo>
                  <a:lnTo>
                    <a:pt x="0" y="63"/>
                  </a:lnTo>
                  <a:lnTo>
                    <a:pt x="31" y="94"/>
                  </a:lnTo>
                  <a:lnTo>
                    <a:pt x="60" y="111"/>
                  </a:lnTo>
                  <a:lnTo>
                    <a:pt x="87" y="123"/>
                  </a:lnTo>
                  <a:lnTo>
                    <a:pt x="102" y="163"/>
                  </a:lnTo>
                  <a:lnTo>
                    <a:pt x="202" y="194"/>
                  </a:lnTo>
                  <a:lnTo>
                    <a:pt x="258" y="234"/>
                  </a:lnTo>
                  <a:lnTo>
                    <a:pt x="346" y="234"/>
                  </a:lnTo>
                  <a:lnTo>
                    <a:pt x="446" y="267"/>
                  </a:lnTo>
                  <a:lnTo>
                    <a:pt x="502" y="250"/>
                  </a:lnTo>
                  <a:lnTo>
                    <a:pt x="550" y="234"/>
                  </a:lnTo>
                  <a:lnTo>
                    <a:pt x="573" y="209"/>
                  </a:lnTo>
                  <a:lnTo>
                    <a:pt x="561" y="194"/>
                  </a:lnTo>
                  <a:lnTo>
                    <a:pt x="573" y="182"/>
                  </a:lnTo>
                  <a:lnTo>
                    <a:pt x="601" y="182"/>
                  </a:lnTo>
                  <a:lnTo>
                    <a:pt x="617" y="163"/>
                  </a:lnTo>
                  <a:lnTo>
                    <a:pt x="632" y="150"/>
                  </a:lnTo>
                  <a:lnTo>
                    <a:pt x="649" y="138"/>
                  </a:lnTo>
                  <a:lnTo>
                    <a:pt x="690" y="138"/>
                  </a:lnTo>
                  <a:lnTo>
                    <a:pt x="672" y="111"/>
                  </a:lnTo>
                  <a:lnTo>
                    <a:pt x="661" y="94"/>
                  </a:lnTo>
                  <a:lnTo>
                    <a:pt x="632" y="111"/>
                  </a:lnTo>
                  <a:lnTo>
                    <a:pt x="601" y="111"/>
                  </a:lnTo>
                  <a:lnTo>
                    <a:pt x="573" y="63"/>
                  </a:lnTo>
                  <a:close/>
                </a:path>
              </a:pathLst>
            </a:custGeom>
            <a:solidFill>
              <a:srgbClr val="FFCC99">
                <a:alpha val="70195"/>
              </a:srgbClr>
            </a:solidFill>
            <a:ln w="0">
              <a:solidFill>
                <a:schemeClr val="tx1"/>
              </a:solidFill>
              <a:round/>
              <a:headEnd/>
              <a:tailEnd/>
            </a:ln>
          </p:spPr>
          <p:txBody>
            <a:bodyPr/>
            <a:lstStyle/>
            <a:p>
              <a:endParaRPr lang="it-IT"/>
            </a:p>
          </p:txBody>
        </p:sp>
        <p:sp>
          <p:nvSpPr>
            <p:cNvPr id="9466" name="Freeform 221"/>
            <p:cNvSpPr>
              <a:spLocks/>
            </p:cNvSpPr>
            <p:nvPr/>
          </p:nvSpPr>
          <p:spPr bwMode="auto">
            <a:xfrm>
              <a:off x="3424" y="1815"/>
              <a:ext cx="223" cy="239"/>
            </a:xfrm>
            <a:custGeom>
              <a:avLst/>
              <a:gdLst>
                <a:gd name="T0" fmla="*/ 72 w 255"/>
                <a:gd name="T1" fmla="*/ 11 h 255"/>
                <a:gd name="T2" fmla="*/ 79 w 255"/>
                <a:gd name="T3" fmla="*/ 35 h 255"/>
                <a:gd name="T4" fmla="*/ 72 w 255"/>
                <a:gd name="T5" fmla="*/ 59 h 255"/>
                <a:gd name="T6" fmla="*/ 67 w 255"/>
                <a:gd name="T7" fmla="*/ 49 h 255"/>
                <a:gd name="T8" fmla="*/ 59 w 255"/>
                <a:gd name="T9" fmla="*/ 25 h 255"/>
                <a:gd name="T10" fmla="*/ 63 w 255"/>
                <a:gd name="T11" fmla="*/ 43 h 255"/>
                <a:gd name="T12" fmla="*/ 88 w 255"/>
                <a:gd name="T13" fmla="*/ 119 h 255"/>
                <a:gd name="T14" fmla="*/ 88 w 255"/>
                <a:gd name="T15" fmla="*/ 137 h 255"/>
                <a:gd name="T16" fmla="*/ 79 w 255"/>
                <a:gd name="T17" fmla="*/ 152 h 255"/>
                <a:gd name="T18" fmla="*/ 67 w 255"/>
                <a:gd name="T19" fmla="*/ 152 h 255"/>
                <a:gd name="T20" fmla="*/ 3 w 255"/>
                <a:gd name="T21" fmla="*/ 152 h 255"/>
                <a:gd name="T22" fmla="*/ 0 w 255"/>
                <a:gd name="T23" fmla="*/ 49 h 255"/>
                <a:gd name="T24" fmla="*/ 0 w 255"/>
                <a:gd name="T25" fmla="*/ 25 h 255"/>
                <a:gd name="T26" fmla="*/ 0 w 255"/>
                <a:gd name="T27" fmla="*/ 0 h 255"/>
                <a:gd name="T28" fmla="*/ 14 w 255"/>
                <a:gd name="T29" fmla="*/ 0 h 255"/>
                <a:gd name="T30" fmla="*/ 34 w 255"/>
                <a:gd name="T31" fmla="*/ 11 h 255"/>
                <a:gd name="T32" fmla="*/ 48 w 255"/>
                <a:gd name="T33" fmla="*/ 0 h 255"/>
                <a:gd name="T34" fmla="*/ 53 w 255"/>
                <a:gd name="T35" fmla="*/ 0 h 255"/>
                <a:gd name="T36" fmla="*/ 53 w 255"/>
                <a:gd name="T37" fmla="*/ 11 h 255"/>
                <a:gd name="T38" fmla="*/ 59 w 255"/>
                <a:gd name="T39" fmla="*/ 11 h 255"/>
                <a:gd name="T40" fmla="*/ 63 w 255"/>
                <a:gd name="T41" fmla="*/ 11 h 255"/>
                <a:gd name="T42" fmla="*/ 72 w 255"/>
                <a:gd name="T43" fmla="*/ 11 h 255"/>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w 255"/>
                <a:gd name="T67" fmla="*/ 0 h 255"/>
                <a:gd name="T68" fmla="*/ 255 w 255"/>
                <a:gd name="T69" fmla="*/ 255 h 255"/>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T66" t="T67" r="T68" b="T69"/>
              <a:pathLst>
                <a:path w="255" h="255">
                  <a:moveTo>
                    <a:pt x="211" y="19"/>
                  </a:moveTo>
                  <a:lnTo>
                    <a:pt x="230" y="59"/>
                  </a:lnTo>
                  <a:lnTo>
                    <a:pt x="211" y="98"/>
                  </a:lnTo>
                  <a:lnTo>
                    <a:pt x="198" y="82"/>
                  </a:lnTo>
                  <a:lnTo>
                    <a:pt x="171" y="42"/>
                  </a:lnTo>
                  <a:lnTo>
                    <a:pt x="182" y="71"/>
                  </a:lnTo>
                  <a:lnTo>
                    <a:pt x="255" y="201"/>
                  </a:lnTo>
                  <a:lnTo>
                    <a:pt x="255" y="230"/>
                  </a:lnTo>
                  <a:lnTo>
                    <a:pt x="230" y="255"/>
                  </a:lnTo>
                  <a:lnTo>
                    <a:pt x="198" y="255"/>
                  </a:lnTo>
                  <a:lnTo>
                    <a:pt x="11" y="255"/>
                  </a:lnTo>
                  <a:lnTo>
                    <a:pt x="0" y="82"/>
                  </a:lnTo>
                  <a:lnTo>
                    <a:pt x="0" y="42"/>
                  </a:lnTo>
                  <a:lnTo>
                    <a:pt x="0" y="0"/>
                  </a:lnTo>
                  <a:lnTo>
                    <a:pt x="42" y="0"/>
                  </a:lnTo>
                  <a:lnTo>
                    <a:pt x="98" y="19"/>
                  </a:lnTo>
                  <a:lnTo>
                    <a:pt x="142" y="0"/>
                  </a:lnTo>
                  <a:lnTo>
                    <a:pt x="155" y="0"/>
                  </a:lnTo>
                  <a:lnTo>
                    <a:pt x="155" y="19"/>
                  </a:lnTo>
                  <a:lnTo>
                    <a:pt x="171" y="19"/>
                  </a:lnTo>
                  <a:lnTo>
                    <a:pt x="182" y="19"/>
                  </a:lnTo>
                  <a:lnTo>
                    <a:pt x="211" y="19"/>
                  </a:lnTo>
                  <a:close/>
                </a:path>
              </a:pathLst>
            </a:custGeom>
            <a:solidFill>
              <a:srgbClr val="FFCC99">
                <a:alpha val="70195"/>
              </a:srgbClr>
            </a:solidFill>
            <a:ln w="0">
              <a:solidFill>
                <a:schemeClr val="tx1"/>
              </a:solidFill>
              <a:round/>
              <a:headEnd/>
              <a:tailEnd/>
            </a:ln>
          </p:spPr>
          <p:txBody>
            <a:bodyPr/>
            <a:lstStyle/>
            <a:p>
              <a:endParaRPr lang="it-IT"/>
            </a:p>
          </p:txBody>
        </p:sp>
        <p:sp>
          <p:nvSpPr>
            <p:cNvPr id="9467" name="Freeform 222"/>
            <p:cNvSpPr>
              <a:spLocks/>
            </p:cNvSpPr>
            <p:nvPr/>
          </p:nvSpPr>
          <p:spPr bwMode="auto">
            <a:xfrm>
              <a:off x="3541" y="2639"/>
              <a:ext cx="218" cy="264"/>
            </a:xfrm>
            <a:custGeom>
              <a:avLst/>
              <a:gdLst>
                <a:gd name="T0" fmla="*/ 3 w 252"/>
                <a:gd name="T1" fmla="*/ 0 h 282"/>
                <a:gd name="T2" fmla="*/ 16 w 252"/>
                <a:gd name="T3" fmla="*/ 0 h 282"/>
                <a:gd name="T4" fmla="*/ 31 w 252"/>
                <a:gd name="T5" fmla="*/ 0 h 282"/>
                <a:gd name="T6" fmla="*/ 36 w 252"/>
                <a:gd name="T7" fmla="*/ 0 h 282"/>
                <a:gd name="T8" fmla="*/ 58 w 252"/>
                <a:gd name="T9" fmla="*/ 25 h 282"/>
                <a:gd name="T10" fmla="*/ 62 w 252"/>
                <a:gd name="T11" fmla="*/ 42 h 282"/>
                <a:gd name="T12" fmla="*/ 69 w 252"/>
                <a:gd name="T13" fmla="*/ 58 h 282"/>
                <a:gd name="T14" fmla="*/ 67 w 252"/>
                <a:gd name="T15" fmla="*/ 75 h 282"/>
                <a:gd name="T16" fmla="*/ 75 w 252"/>
                <a:gd name="T17" fmla="*/ 94 h 282"/>
                <a:gd name="T18" fmla="*/ 69 w 252"/>
                <a:gd name="T19" fmla="*/ 125 h 282"/>
                <a:gd name="T20" fmla="*/ 75 w 252"/>
                <a:gd name="T21" fmla="*/ 140 h 282"/>
                <a:gd name="T22" fmla="*/ 80 w 252"/>
                <a:gd name="T23" fmla="*/ 152 h 282"/>
                <a:gd name="T24" fmla="*/ 69 w 252"/>
                <a:gd name="T25" fmla="*/ 159 h 282"/>
                <a:gd name="T26" fmla="*/ 48 w 252"/>
                <a:gd name="T27" fmla="*/ 166 h 282"/>
                <a:gd name="T28" fmla="*/ 39 w 252"/>
                <a:gd name="T29" fmla="*/ 166 h 282"/>
                <a:gd name="T30" fmla="*/ 36 w 252"/>
                <a:gd name="T31" fmla="*/ 140 h 282"/>
                <a:gd name="T32" fmla="*/ 31 w 252"/>
                <a:gd name="T33" fmla="*/ 134 h 282"/>
                <a:gd name="T34" fmla="*/ 25 w 252"/>
                <a:gd name="T35" fmla="*/ 134 h 282"/>
                <a:gd name="T36" fmla="*/ 12 w 252"/>
                <a:gd name="T37" fmla="*/ 117 h 282"/>
                <a:gd name="T38" fmla="*/ 8 w 252"/>
                <a:gd name="T39" fmla="*/ 117 h 282"/>
                <a:gd name="T40" fmla="*/ 8 w 252"/>
                <a:gd name="T41" fmla="*/ 110 h 282"/>
                <a:gd name="T42" fmla="*/ 0 w 252"/>
                <a:gd name="T43" fmla="*/ 81 h 282"/>
                <a:gd name="T44" fmla="*/ 0 w 252"/>
                <a:gd name="T45" fmla="*/ 51 h 282"/>
                <a:gd name="T46" fmla="*/ 8 w 252"/>
                <a:gd name="T47" fmla="*/ 33 h 282"/>
                <a:gd name="T48" fmla="*/ 8 w 252"/>
                <a:gd name="T49" fmla="*/ 17 h 282"/>
                <a:gd name="T50" fmla="*/ 8 w 252"/>
                <a:gd name="T51" fmla="*/ 7 h 282"/>
                <a:gd name="T52" fmla="*/ 3 w 252"/>
                <a:gd name="T53" fmla="*/ 0 h 282"/>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w 252"/>
                <a:gd name="T82" fmla="*/ 0 h 282"/>
                <a:gd name="T83" fmla="*/ 252 w 252"/>
                <a:gd name="T84" fmla="*/ 282 h 282"/>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T81" t="T82" r="T83" b="T84"/>
              <a:pathLst>
                <a:path w="252" h="282">
                  <a:moveTo>
                    <a:pt x="12" y="0"/>
                  </a:moveTo>
                  <a:lnTo>
                    <a:pt x="52" y="0"/>
                  </a:lnTo>
                  <a:lnTo>
                    <a:pt x="98" y="0"/>
                  </a:lnTo>
                  <a:lnTo>
                    <a:pt x="112" y="0"/>
                  </a:lnTo>
                  <a:lnTo>
                    <a:pt x="183" y="42"/>
                  </a:lnTo>
                  <a:lnTo>
                    <a:pt x="198" y="71"/>
                  </a:lnTo>
                  <a:lnTo>
                    <a:pt x="223" y="98"/>
                  </a:lnTo>
                  <a:lnTo>
                    <a:pt x="212" y="127"/>
                  </a:lnTo>
                  <a:lnTo>
                    <a:pt x="239" y="158"/>
                  </a:lnTo>
                  <a:lnTo>
                    <a:pt x="223" y="213"/>
                  </a:lnTo>
                  <a:lnTo>
                    <a:pt x="239" y="238"/>
                  </a:lnTo>
                  <a:lnTo>
                    <a:pt x="252" y="257"/>
                  </a:lnTo>
                  <a:lnTo>
                    <a:pt x="223" y="269"/>
                  </a:lnTo>
                  <a:lnTo>
                    <a:pt x="152" y="282"/>
                  </a:lnTo>
                  <a:lnTo>
                    <a:pt x="123" y="282"/>
                  </a:lnTo>
                  <a:lnTo>
                    <a:pt x="112" y="238"/>
                  </a:lnTo>
                  <a:lnTo>
                    <a:pt x="98" y="227"/>
                  </a:lnTo>
                  <a:lnTo>
                    <a:pt x="79" y="227"/>
                  </a:lnTo>
                  <a:lnTo>
                    <a:pt x="39" y="198"/>
                  </a:lnTo>
                  <a:lnTo>
                    <a:pt x="23" y="198"/>
                  </a:lnTo>
                  <a:lnTo>
                    <a:pt x="23" y="186"/>
                  </a:lnTo>
                  <a:lnTo>
                    <a:pt x="0" y="138"/>
                  </a:lnTo>
                  <a:lnTo>
                    <a:pt x="0" y="87"/>
                  </a:lnTo>
                  <a:lnTo>
                    <a:pt x="23" y="54"/>
                  </a:lnTo>
                  <a:lnTo>
                    <a:pt x="23" y="27"/>
                  </a:lnTo>
                  <a:lnTo>
                    <a:pt x="23" y="15"/>
                  </a:lnTo>
                  <a:lnTo>
                    <a:pt x="12" y="0"/>
                  </a:lnTo>
                  <a:close/>
                </a:path>
              </a:pathLst>
            </a:custGeom>
            <a:solidFill>
              <a:srgbClr val="FF0000">
                <a:alpha val="70195"/>
              </a:srgbClr>
            </a:solidFill>
            <a:ln w="0">
              <a:solidFill>
                <a:schemeClr val="tx1"/>
              </a:solidFill>
              <a:round/>
              <a:headEnd/>
              <a:tailEnd/>
            </a:ln>
          </p:spPr>
          <p:txBody>
            <a:bodyPr/>
            <a:lstStyle/>
            <a:p>
              <a:endParaRPr lang="it-IT"/>
            </a:p>
          </p:txBody>
        </p:sp>
        <p:sp>
          <p:nvSpPr>
            <p:cNvPr id="9468" name="Freeform 223"/>
            <p:cNvSpPr>
              <a:spLocks/>
            </p:cNvSpPr>
            <p:nvPr/>
          </p:nvSpPr>
          <p:spPr bwMode="auto">
            <a:xfrm>
              <a:off x="3550" y="2882"/>
              <a:ext cx="209" cy="394"/>
            </a:xfrm>
            <a:custGeom>
              <a:avLst/>
              <a:gdLst>
                <a:gd name="T0" fmla="*/ 10 w 238"/>
                <a:gd name="T1" fmla="*/ 240 h 423"/>
                <a:gd name="T2" fmla="*/ 10 w 238"/>
                <a:gd name="T3" fmla="*/ 232 h 423"/>
                <a:gd name="T4" fmla="*/ 4 w 238"/>
                <a:gd name="T5" fmla="*/ 183 h 423"/>
                <a:gd name="T6" fmla="*/ 19 w 238"/>
                <a:gd name="T7" fmla="*/ 142 h 423"/>
                <a:gd name="T8" fmla="*/ 19 w 238"/>
                <a:gd name="T9" fmla="*/ 103 h 423"/>
                <a:gd name="T10" fmla="*/ 19 w 238"/>
                <a:gd name="T11" fmla="*/ 85 h 423"/>
                <a:gd name="T12" fmla="*/ 4 w 238"/>
                <a:gd name="T13" fmla="*/ 78 h 423"/>
                <a:gd name="T14" fmla="*/ 0 w 238"/>
                <a:gd name="T15" fmla="*/ 78 h 423"/>
                <a:gd name="T16" fmla="*/ 0 w 238"/>
                <a:gd name="T17" fmla="*/ 71 h 423"/>
                <a:gd name="T18" fmla="*/ 0 w 238"/>
                <a:gd name="T19" fmla="*/ 63 h 423"/>
                <a:gd name="T20" fmla="*/ 24 w 238"/>
                <a:gd name="T21" fmla="*/ 47 h 423"/>
                <a:gd name="T22" fmla="*/ 24 w 238"/>
                <a:gd name="T23" fmla="*/ 56 h 423"/>
                <a:gd name="T24" fmla="*/ 35 w 238"/>
                <a:gd name="T25" fmla="*/ 56 h 423"/>
                <a:gd name="T26" fmla="*/ 31 w 238"/>
                <a:gd name="T27" fmla="*/ 78 h 423"/>
                <a:gd name="T28" fmla="*/ 39 w 238"/>
                <a:gd name="T29" fmla="*/ 95 h 423"/>
                <a:gd name="T30" fmla="*/ 46 w 238"/>
                <a:gd name="T31" fmla="*/ 78 h 423"/>
                <a:gd name="T32" fmla="*/ 46 w 238"/>
                <a:gd name="T33" fmla="*/ 63 h 423"/>
                <a:gd name="T34" fmla="*/ 35 w 238"/>
                <a:gd name="T35" fmla="*/ 38 h 423"/>
                <a:gd name="T36" fmla="*/ 35 w 238"/>
                <a:gd name="T37" fmla="*/ 22 h 423"/>
                <a:gd name="T38" fmla="*/ 39 w 238"/>
                <a:gd name="T39" fmla="*/ 14 h 423"/>
                <a:gd name="T40" fmla="*/ 48 w 238"/>
                <a:gd name="T41" fmla="*/ 14 h 423"/>
                <a:gd name="T42" fmla="*/ 75 w 238"/>
                <a:gd name="T43" fmla="*/ 7 h 423"/>
                <a:gd name="T44" fmla="*/ 85 w 238"/>
                <a:gd name="T45" fmla="*/ 0 h 423"/>
                <a:gd name="T46" fmla="*/ 85 w 238"/>
                <a:gd name="T47" fmla="*/ 71 h 423"/>
                <a:gd name="T48" fmla="*/ 70 w 238"/>
                <a:gd name="T49" fmla="*/ 95 h 423"/>
                <a:gd name="T50" fmla="*/ 54 w 238"/>
                <a:gd name="T51" fmla="*/ 103 h 423"/>
                <a:gd name="T52" fmla="*/ 35 w 238"/>
                <a:gd name="T53" fmla="*/ 142 h 423"/>
                <a:gd name="T54" fmla="*/ 35 w 238"/>
                <a:gd name="T55" fmla="*/ 147 h 423"/>
                <a:gd name="T56" fmla="*/ 39 w 238"/>
                <a:gd name="T57" fmla="*/ 175 h 423"/>
                <a:gd name="T58" fmla="*/ 35 w 238"/>
                <a:gd name="T59" fmla="*/ 207 h 423"/>
                <a:gd name="T60" fmla="*/ 13 w 238"/>
                <a:gd name="T61" fmla="*/ 224 h 423"/>
                <a:gd name="T62" fmla="*/ 13 w 238"/>
                <a:gd name="T63" fmla="*/ 232 h 423"/>
                <a:gd name="T64" fmla="*/ 13 w 238"/>
                <a:gd name="T65" fmla="*/ 240 h 423"/>
                <a:gd name="T66" fmla="*/ 10 w 238"/>
                <a:gd name="T67" fmla="*/ 240 h 423"/>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38"/>
                <a:gd name="T103" fmla="*/ 0 h 423"/>
                <a:gd name="T104" fmla="*/ 238 w 238"/>
                <a:gd name="T105" fmla="*/ 423 h 423"/>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38" h="423">
                  <a:moveTo>
                    <a:pt x="27" y="423"/>
                  </a:moveTo>
                  <a:lnTo>
                    <a:pt x="27" y="409"/>
                  </a:lnTo>
                  <a:lnTo>
                    <a:pt x="11" y="323"/>
                  </a:lnTo>
                  <a:lnTo>
                    <a:pt x="54" y="250"/>
                  </a:lnTo>
                  <a:lnTo>
                    <a:pt x="54" y="183"/>
                  </a:lnTo>
                  <a:lnTo>
                    <a:pt x="54" y="150"/>
                  </a:lnTo>
                  <a:lnTo>
                    <a:pt x="11" y="139"/>
                  </a:lnTo>
                  <a:lnTo>
                    <a:pt x="0" y="139"/>
                  </a:lnTo>
                  <a:lnTo>
                    <a:pt x="0" y="127"/>
                  </a:lnTo>
                  <a:lnTo>
                    <a:pt x="0" y="112"/>
                  </a:lnTo>
                  <a:lnTo>
                    <a:pt x="67" y="83"/>
                  </a:lnTo>
                  <a:lnTo>
                    <a:pt x="67" y="98"/>
                  </a:lnTo>
                  <a:lnTo>
                    <a:pt x="98" y="98"/>
                  </a:lnTo>
                  <a:lnTo>
                    <a:pt x="86" y="139"/>
                  </a:lnTo>
                  <a:lnTo>
                    <a:pt x="109" y="167"/>
                  </a:lnTo>
                  <a:lnTo>
                    <a:pt x="127" y="139"/>
                  </a:lnTo>
                  <a:lnTo>
                    <a:pt x="127" y="112"/>
                  </a:lnTo>
                  <a:lnTo>
                    <a:pt x="98" y="67"/>
                  </a:lnTo>
                  <a:lnTo>
                    <a:pt x="98" y="39"/>
                  </a:lnTo>
                  <a:lnTo>
                    <a:pt x="109" y="23"/>
                  </a:lnTo>
                  <a:lnTo>
                    <a:pt x="138" y="23"/>
                  </a:lnTo>
                  <a:lnTo>
                    <a:pt x="209" y="12"/>
                  </a:lnTo>
                  <a:lnTo>
                    <a:pt x="238" y="0"/>
                  </a:lnTo>
                  <a:lnTo>
                    <a:pt x="238" y="127"/>
                  </a:lnTo>
                  <a:lnTo>
                    <a:pt x="198" y="167"/>
                  </a:lnTo>
                  <a:lnTo>
                    <a:pt x="154" y="183"/>
                  </a:lnTo>
                  <a:lnTo>
                    <a:pt x="98" y="250"/>
                  </a:lnTo>
                  <a:lnTo>
                    <a:pt x="98" y="261"/>
                  </a:lnTo>
                  <a:lnTo>
                    <a:pt x="109" y="309"/>
                  </a:lnTo>
                  <a:lnTo>
                    <a:pt x="98" y="365"/>
                  </a:lnTo>
                  <a:lnTo>
                    <a:pt x="38" y="394"/>
                  </a:lnTo>
                  <a:lnTo>
                    <a:pt x="38" y="409"/>
                  </a:lnTo>
                  <a:lnTo>
                    <a:pt x="38" y="423"/>
                  </a:lnTo>
                  <a:lnTo>
                    <a:pt x="27" y="423"/>
                  </a:lnTo>
                  <a:close/>
                </a:path>
              </a:pathLst>
            </a:custGeom>
            <a:solidFill>
              <a:srgbClr val="FFCC99">
                <a:alpha val="70195"/>
              </a:srgbClr>
            </a:solidFill>
            <a:ln w="0">
              <a:solidFill>
                <a:schemeClr val="tx1"/>
              </a:solidFill>
              <a:round/>
              <a:headEnd/>
              <a:tailEnd/>
            </a:ln>
          </p:spPr>
          <p:txBody>
            <a:bodyPr/>
            <a:lstStyle/>
            <a:p>
              <a:endParaRPr lang="it-IT"/>
            </a:p>
          </p:txBody>
        </p:sp>
        <p:sp>
          <p:nvSpPr>
            <p:cNvPr id="9469" name="Freeform 224"/>
            <p:cNvSpPr>
              <a:spLocks/>
            </p:cNvSpPr>
            <p:nvPr/>
          </p:nvSpPr>
          <p:spPr bwMode="auto">
            <a:xfrm>
              <a:off x="3262" y="3174"/>
              <a:ext cx="324" cy="315"/>
            </a:xfrm>
            <a:custGeom>
              <a:avLst/>
              <a:gdLst>
                <a:gd name="T0" fmla="*/ 102 w 370"/>
                <a:gd name="T1" fmla="*/ 0 h 338"/>
                <a:gd name="T2" fmla="*/ 89 w 370"/>
                <a:gd name="T3" fmla="*/ 16 h 338"/>
                <a:gd name="T4" fmla="*/ 68 w 370"/>
                <a:gd name="T5" fmla="*/ 47 h 338"/>
                <a:gd name="T6" fmla="*/ 64 w 370"/>
                <a:gd name="T7" fmla="*/ 47 h 338"/>
                <a:gd name="T8" fmla="*/ 55 w 370"/>
                <a:gd name="T9" fmla="*/ 47 h 338"/>
                <a:gd name="T10" fmla="*/ 44 w 370"/>
                <a:gd name="T11" fmla="*/ 62 h 338"/>
                <a:gd name="T12" fmla="*/ 34 w 370"/>
                <a:gd name="T13" fmla="*/ 70 h 338"/>
                <a:gd name="T14" fmla="*/ 30 w 370"/>
                <a:gd name="T15" fmla="*/ 62 h 338"/>
                <a:gd name="T16" fmla="*/ 34 w 370"/>
                <a:gd name="T17" fmla="*/ 47 h 338"/>
                <a:gd name="T18" fmla="*/ 25 w 370"/>
                <a:gd name="T19" fmla="*/ 41 h 338"/>
                <a:gd name="T20" fmla="*/ 25 w 370"/>
                <a:gd name="T21" fmla="*/ 97 h 338"/>
                <a:gd name="T22" fmla="*/ 21 w 370"/>
                <a:gd name="T23" fmla="*/ 104 h 338"/>
                <a:gd name="T24" fmla="*/ 10 w 370"/>
                <a:gd name="T25" fmla="*/ 104 h 338"/>
                <a:gd name="T26" fmla="*/ 4 w 370"/>
                <a:gd name="T27" fmla="*/ 97 h 338"/>
                <a:gd name="T28" fmla="*/ 0 w 370"/>
                <a:gd name="T29" fmla="*/ 88 h 338"/>
                <a:gd name="T30" fmla="*/ 0 w 370"/>
                <a:gd name="T31" fmla="*/ 97 h 338"/>
                <a:gd name="T32" fmla="*/ 0 w 370"/>
                <a:gd name="T33" fmla="*/ 104 h 338"/>
                <a:gd name="T34" fmla="*/ 10 w 370"/>
                <a:gd name="T35" fmla="*/ 145 h 338"/>
                <a:gd name="T36" fmla="*/ 13 w 370"/>
                <a:gd name="T37" fmla="*/ 160 h 338"/>
                <a:gd name="T38" fmla="*/ 10 w 370"/>
                <a:gd name="T39" fmla="*/ 160 h 338"/>
                <a:gd name="T40" fmla="*/ 13 w 370"/>
                <a:gd name="T41" fmla="*/ 184 h 338"/>
                <a:gd name="T42" fmla="*/ 13 w 370"/>
                <a:gd name="T43" fmla="*/ 176 h 338"/>
                <a:gd name="T44" fmla="*/ 21 w 370"/>
                <a:gd name="T45" fmla="*/ 193 h 338"/>
                <a:gd name="T46" fmla="*/ 25 w 370"/>
                <a:gd name="T47" fmla="*/ 193 h 338"/>
                <a:gd name="T48" fmla="*/ 44 w 370"/>
                <a:gd name="T49" fmla="*/ 176 h 338"/>
                <a:gd name="T50" fmla="*/ 64 w 370"/>
                <a:gd name="T51" fmla="*/ 184 h 338"/>
                <a:gd name="T52" fmla="*/ 79 w 370"/>
                <a:gd name="T53" fmla="*/ 176 h 338"/>
                <a:gd name="T54" fmla="*/ 93 w 370"/>
                <a:gd name="T55" fmla="*/ 160 h 338"/>
                <a:gd name="T56" fmla="*/ 110 w 370"/>
                <a:gd name="T57" fmla="*/ 126 h 338"/>
                <a:gd name="T58" fmla="*/ 118 w 370"/>
                <a:gd name="T59" fmla="*/ 104 h 338"/>
                <a:gd name="T60" fmla="*/ 123 w 370"/>
                <a:gd name="T61" fmla="*/ 97 h 338"/>
                <a:gd name="T62" fmla="*/ 128 w 370"/>
                <a:gd name="T63" fmla="*/ 70 h 338"/>
                <a:gd name="T64" fmla="*/ 128 w 370"/>
                <a:gd name="T65" fmla="*/ 62 h 338"/>
                <a:gd name="T66" fmla="*/ 123 w 370"/>
                <a:gd name="T67" fmla="*/ 62 h 338"/>
                <a:gd name="T68" fmla="*/ 118 w 370"/>
                <a:gd name="T69" fmla="*/ 70 h 338"/>
                <a:gd name="T70" fmla="*/ 114 w 370"/>
                <a:gd name="T71" fmla="*/ 70 h 338"/>
                <a:gd name="T72" fmla="*/ 118 w 370"/>
                <a:gd name="T73" fmla="*/ 56 h 338"/>
                <a:gd name="T74" fmla="*/ 123 w 370"/>
                <a:gd name="T75" fmla="*/ 56 h 338"/>
                <a:gd name="T76" fmla="*/ 118 w 370"/>
                <a:gd name="T77" fmla="*/ 7 h 338"/>
                <a:gd name="T78" fmla="*/ 114 w 370"/>
                <a:gd name="T79" fmla="*/ 0 h 338"/>
                <a:gd name="T80" fmla="*/ 102 w 370"/>
                <a:gd name="T81" fmla="*/ 0 h 338"/>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w 370"/>
                <a:gd name="T124" fmla="*/ 0 h 338"/>
                <a:gd name="T125" fmla="*/ 370 w 370"/>
                <a:gd name="T126" fmla="*/ 338 h 338"/>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T123" t="T124" r="T125" b="T126"/>
              <a:pathLst>
                <a:path w="370" h="338">
                  <a:moveTo>
                    <a:pt x="297" y="0"/>
                  </a:moveTo>
                  <a:lnTo>
                    <a:pt x="257" y="27"/>
                  </a:lnTo>
                  <a:lnTo>
                    <a:pt x="197" y="83"/>
                  </a:lnTo>
                  <a:lnTo>
                    <a:pt x="186" y="83"/>
                  </a:lnTo>
                  <a:lnTo>
                    <a:pt x="159" y="83"/>
                  </a:lnTo>
                  <a:lnTo>
                    <a:pt x="126" y="110"/>
                  </a:lnTo>
                  <a:lnTo>
                    <a:pt x="98" y="123"/>
                  </a:lnTo>
                  <a:lnTo>
                    <a:pt x="86" y="110"/>
                  </a:lnTo>
                  <a:lnTo>
                    <a:pt x="98" y="83"/>
                  </a:lnTo>
                  <a:lnTo>
                    <a:pt x="71" y="71"/>
                  </a:lnTo>
                  <a:lnTo>
                    <a:pt x="71" y="171"/>
                  </a:lnTo>
                  <a:lnTo>
                    <a:pt x="59" y="183"/>
                  </a:lnTo>
                  <a:lnTo>
                    <a:pt x="27" y="183"/>
                  </a:lnTo>
                  <a:lnTo>
                    <a:pt x="11" y="171"/>
                  </a:lnTo>
                  <a:lnTo>
                    <a:pt x="0" y="154"/>
                  </a:lnTo>
                  <a:lnTo>
                    <a:pt x="0" y="171"/>
                  </a:lnTo>
                  <a:lnTo>
                    <a:pt x="0" y="183"/>
                  </a:lnTo>
                  <a:lnTo>
                    <a:pt x="27" y="254"/>
                  </a:lnTo>
                  <a:lnTo>
                    <a:pt x="38" y="283"/>
                  </a:lnTo>
                  <a:lnTo>
                    <a:pt x="27" y="283"/>
                  </a:lnTo>
                  <a:lnTo>
                    <a:pt x="38" y="321"/>
                  </a:lnTo>
                  <a:lnTo>
                    <a:pt x="38" y="310"/>
                  </a:lnTo>
                  <a:lnTo>
                    <a:pt x="59" y="338"/>
                  </a:lnTo>
                  <a:lnTo>
                    <a:pt x="71" y="338"/>
                  </a:lnTo>
                  <a:lnTo>
                    <a:pt x="126" y="310"/>
                  </a:lnTo>
                  <a:lnTo>
                    <a:pt x="186" y="321"/>
                  </a:lnTo>
                  <a:lnTo>
                    <a:pt x="230" y="310"/>
                  </a:lnTo>
                  <a:lnTo>
                    <a:pt x="270" y="283"/>
                  </a:lnTo>
                  <a:lnTo>
                    <a:pt x="318" y="221"/>
                  </a:lnTo>
                  <a:lnTo>
                    <a:pt x="341" y="183"/>
                  </a:lnTo>
                  <a:lnTo>
                    <a:pt x="357" y="171"/>
                  </a:lnTo>
                  <a:lnTo>
                    <a:pt x="370" y="123"/>
                  </a:lnTo>
                  <a:lnTo>
                    <a:pt x="370" y="110"/>
                  </a:lnTo>
                  <a:lnTo>
                    <a:pt x="357" y="110"/>
                  </a:lnTo>
                  <a:lnTo>
                    <a:pt x="341" y="123"/>
                  </a:lnTo>
                  <a:lnTo>
                    <a:pt x="330" y="123"/>
                  </a:lnTo>
                  <a:lnTo>
                    <a:pt x="341" y="98"/>
                  </a:lnTo>
                  <a:lnTo>
                    <a:pt x="357" y="98"/>
                  </a:lnTo>
                  <a:lnTo>
                    <a:pt x="341" y="12"/>
                  </a:lnTo>
                  <a:lnTo>
                    <a:pt x="330" y="0"/>
                  </a:lnTo>
                  <a:lnTo>
                    <a:pt x="297" y="0"/>
                  </a:lnTo>
                  <a:close/>
                </a:path>
              </a:pathLst>
            </a:custGeom>
            <a:solidFill>
              <a:srgbClr val="FFCC99">
                <a:alpha val="70195"/>
              </a:srgbClr>
            </a:solidFill>
            <a:ln w="0">
              <a:solidFill>
                <a:schemeClr val="tx1"/>
              </a:solidFill>
              <a:round/>
              <a:headEnd/>
              <a:tailEnd/>
            </a:ln>
          </p:spPr>
          <p:txBody>
            <a:bodyPr/>
            <a:lstStyle/>
            <a:p>
              <a:endParaRPr lang="it-IT"/>
            </a:p>
          </p:txBody>
        </p:sp>
        <p:sp>
          <p:nvSpPr>
            <p:cNvPr id="9470" name="Freeform 225"/>
            <p:cNvSpPr>
              <a:spLocks/>
            </p:cNvSpPr>
            <p:nvPr/>
          </p:nvSpPr>
          <p:spPr bwMode="auto">
            <a:xfrm>
              <a:off x="3151" y="2523"/>
              <a:ext cx="162" cy="208"/>
            </a:xfrm>
            <a:custGeom>
              <a:avLst/>
              <a:gdLst>
                <a:gd name="T0" fmla="*/ 13 w 186"/>
                <a:gd name="T1" fmla="*/ 120 h 223"/>
                <a:gd name="T2" fmla="*/ 9 w 186"/>
                <a:gd name="T3" fmla="*/ 128 h 223"/>
                <a:gd name="T4" fmla="*/ 0 w 186"/>
                <a:gd name="T5" fmla="*/ 120 h 223"/>
                <a:gd name="T6" fmla="*/ 5 w 186"/>
                <a:gd name="T7" fmla="*/ 103 h 223"/>
                <a:gd name="T8" fmla="*/ 5 w 186"/>
                <a:gd name="T9" fmla="*/ 96 h 223"/>
                <a:gd name="T10" fmla="*/ 13 w 186"/>
                <a:gd name="T11" fmla="*/ 78 h 223"/>
                <a:gd name="T12" fmla="*/ 22 w 186"/>
                <a:gd name="T13" fmla="*/ 86 h 223"/>
                <a:gd name="T14" fmla="*/ 22 w 186"/>
                <a:gd name="T15" fmla="*/ 71 h 223"/>
                <a:gd name="T16" fmla="*/ 22 w 186"/>
                <a:gd name="T17" fmla="*/ 46 h 223"/>
                <a:gd name="T18" fmla="*/ 22 w 186"/>
                <a:gd name="T19" fmla="*/ 38 h 223"/>
                <a:gd name="T20" fmla="*/ 22 w 186"/>
                <a:gd name="T21" fmla="*/ 29 h 223"/>
                <a:gd name="T22" fmla="*/ 22 w 186"/>
                <a:gd name="T23" fmla="*/ 22 h 223"/>
                <a:gd name="T24" fmla="*/ 18 w 186"/>
                <a:gd name="T25" fmla="*/ 22 h 223"/>
                <a:gd name="T26" fmla="*/ 37 w 186"/>
                <a:gd name="T27" fmla="*/ 29 h 223"/>
                <a:gd name="T28" fmla="*/ 37 w 186"/>
                <a:gd name="T29" fmla="*/ 7 h 223"/>
                <a:gd name="T30" fmla="*/ 43 w 186"/>
                <a:gd name="T31" fmla="*/ 0 h 223"/>
                <a:gd name="T32" fmla="*/ 45 w 186"/>
                <a:gd name="T33" fmla="*/ 0 h 223"/>
                <a:gd name="T34" fmla="*/ 51 w 186"/>
                <a:gd name="T35" fmla="*/ 0 h 223"/>
                <a:gd name="T36" fmla="*/ 62 w 186"/>
                <a:gd name="T37" fmla="*/ 0 h 223"/>
                <a:gd name="T38" fmla="*/ 55 w 186"/>
                <a:gd name="T39" fmla="*/ 22 h 223"/>
                <a:gd name="T40" fmla="*/ 51 w 186"/>
                <a:gd name="T41" fmla="*/ 63 h 223"/>
                <a:gd name="T42" fmla="*/ 43 w 186"/>
                <a:gd name="T43" fmla="*/ 86 h 223"/>
                <a:gd name="T44" fmla="*/ 37 w 186"/>
                <a:gd name="T45" fmla="*/ 111 h 223"/>
                <a:gd name="T46" fmla="*/ 28 w 186"/>
                <a:gd name="T47" fmla="*/ 128 h 223"/>
                <a:gd name="T48" fmla="*/ 22 w 186"/>
                <a:gd name="T49" fmla="*/ 120 h 223"/>
                <a:gd name="T50" fmla="*/ 18 w 186"/>
                <a:gd name="T51" fmla="*/ 128 h 223"/>
                <a:gd name="T52" fmla="*/ 13 w 186"/>
                <a:gd name="T53" fmla="*/ 128 h 223"/>
                <a:gd name="T54" fmla="*/ 13 w 186"/>
                <a:gd name="T55" fmla="*/ 120 h 223"/>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w 186"/>
                <a:gd name="T85" fmla="*/ 0 h 223"/>
                <a:gd name="T86" fmla="*/ 186 w 186"/>
                <a:gd name="T87" fmla="*/ 223 h 223"/>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T84" t="T85" r="T86" b="T87"/>
              <a:pathLst>
                <a:path w="186" h="223">
                  <a:moveTo>
                    <a:pt x="38" y="210"/>
                  </a:moveTo>
                  <a:lnTo>
                    <a:pt x="27" y="223"/>
                  </a:lnTo>
                  <a:lnTo>
                    <a:pt x="0" y="210"/>
                  </a:lnTo>
                  <a:lnTo>
                    <a:pt x="15" y="179"/>
                  </a:lnTo>
                  <a:lnTo>
                    <a:pt x="15" y="167"/>
                  </a:lnTo>
                  <a:lnTo>
                    <a:pt x="38" y="138"/>
                  </a:lnTo>
                  <a:lnTo>
                    <a:pt x="67" y="150"/>
                  </a:lnTo>
                  <a:lnTo>
                    <a:pt x="67" y="123"/>
                  </a:lnTo>
                  <a:lnTo>
                    <a:pt x="67" y="79"/>
                  </a:lnTo>
                  <a:lnTo>
                    <a:pt x="67" y="67"/>
                  </a:lnTo>
                  <a:lnTo>
                    <a:pt x="67" y="50"/>
                  </a:lnTo>
                  <a:lnTo>
                    <a:pt x="67" y="39"/>
                  </a:lnTo>
                  <a:lnTo>
                    <a:pt x="54" y="39"/>
                  </a:lnTo>
                  <a:lnTo>
                    <a:pt x="113" y="50"/>
                  </a:lnTo>
                  <a:lnTo>
                    <a:pt x="113" y="12"/>
                  </a:lnTo>
                  <a:lnTo>
                    <a:pt x="127" y="0"/>
                  </a:lnTo>
                  <a:lnTo>
                    <a:pt x="138" y="0"/>
                  </a:lnTo>
                  <a:lnTo>
                    <a:pt x="154" y="0"/>
                  </a:lnTo>
                  <a:lnTo>
                    <a:pt x="186" y="0"/>
                  </a:lnTo>
                  <a:lnTo>
                    <a:pt x="165" y="39"/>
                  </a:lnTo>
                  <a:lnTo>
                    <a:pt x="154" y="112"/>
                  </a:lnTo>
                  <a:lnTo>
                    <a:pt x="127" y="150"/>
                  </a:lnTo>
                  <a:lnTo>
                    <a:pt x="113" y="194"/>
                  </a:lnTo>
                  <a:lnTo>
                    <a:pt x="83" y="223"/>
                  </a:lnTo>
                  <a:lnTo>
                    <a:pt x="67" y="210"/>
                  </a:lnTo>
                  <a:lnTo>
                    <a:pt x="54" y="223"/>
                  </a:lnTo>
                  <a:lnTo>
                    <a:pt x="38" y="223"/>
                  </a:lnTo>
                  <a:lnTo>
                    <a:pt x="38" y="210"/>
                  </a:lnTo>
                  <a:close/>
                </a:path>
              </a:pathLst>
            </a:custGeom>
            <a:solidFill>
              <a:srgbClr val="FFCC99">
                <a:alpha val="70195"/>
              </a:srgbClr>
            </a:solidFill>
            <a:ln w="0">
              <a:solidFill>
                <a:schemeClr val="tx1"/>
              </a:solidFill>
              <a:round/>
              <a:headEnd/>
              <a:tailEnd/>
            </a:ln>
          </p:spPr>
          <p:txBody>
            <a:bodyPr/>
            <a:lstStyle/>
            <a:p>
              <a:endParaRPr lang="it-IT"/>
            </a:p>
          </p:txBody>
        </p:sp>
        <p:sp>
          <p:nvSpPr>
            <p:cNvPr id="9471" name="Freeform 226"/>
            <p:cNvSpPr>
              <a:spLocks/>
            </p:cNvSpPr>
            <p:nvPr/>
          </p:nvSpPr>
          <p:spPr bwMode="auto">
            <a:xfrm>
              <a:off x="3098" y="2561"/>
              <a:ext cx="112" cy="160"/>
            </a:xfrm>
            <a:custGeom>
              <a:avLst/>
              <a:gdLst>
                <a:gd name="T0" fmla="*/ 49 w 126"/>
                <a:gd name="T1" fmla="*/ 0 h 170"/>
                <a:gd name="T2" fmla="*/ 44 w 126"/>
                <a:gd name="T3" fmla="*/ 0 h 170"/>
                <a:gd name="T4" fmla="*/ 22 w 126"/>
                <a:gd name="T5" fmla="*/ 0 h 170"/>
                <a:gd name="T6" fmla="*/ 22 w 126"/>
                <a:gd name="T7" fmla="*/ 17 h 170"/>
                <a:gd name="T8" fmla="*/ 10 w 126"/>
                <a:gd name="T9" fmla="*/ 17 h 170"/>
                <a:gd name="T10" fmla="*/ 6 w 126"/>
                <a:gd name="T11" fmla="*/ 37 h 170"/>
                <a:gd name="T12" fmla="*/ 6 w 126"/>
                <a:gd name="T13" fmla="*/ 44 h 170"/>
                <a:gd name="T14" fmla="*/ 0 w 126"/>
                <a:gd name="T15" fmla="*/ 44 h 170"/>
                <a:gd name="T16" fmla="*/ 10 w 126"/>
                <a:gd name="T17" fmla="*/ 78 h 170"/>
                <a:gd name="T18" fmla="*/ 22 w 126"/>
                <a:gd name="T19" fmla="*/ 105 h 170"/>
                <a:gd name="T20" fmla="*/ 28 w 126"/>
                <a:gd name="T21" fmla="*/ 85 h 170"/>
                <a:gd name="T22" fmla="*/ 28 w 126"/>
                <a:gd name="T23" fmla="*/ 78 h 170"/>
                <a:gd name="T24" fmla="*/ 37 w 126"/>
                <a:gd name="T25" fmla="*/ 60 h 170"/>
                <a:gd name="T26" fmla="*/ 49 w 126"/>
                <a:gd name="T27" fmla="*/ 68 h 170"/>
                <a:gd name="T28" fmla="*/ 49 w 126"/>
                <a:gd name="T29" fmla="*/ 50 h 170"/>
                <a:gd name="T30" fmla="*/ 49 w 126"/>
                <a:gd name="T31" fmla="*/ 23 h 170"/>
                <a:gd name="T32" fmla="*/ 49 w 126"/>
                <a:gd name="T33" fmla="*/ 17 h 170"/>
                <a:gd name="T34" fmla="*/ 49 w 126"/>
                <a:gd name="T35" fmla="*/ 8 h 170"/>
                <a:gd name="T36" fmla="*/ 49 w 126"/>
                <a:gd name="T37" fmla="*/ 0 h 17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26"/>
                <a:gd name="T58" fmla="*/ 0 h 170"/>
                <a:gd name="T59" fmla="*/ 126 w 126"/>
                <a:gd name="T60" fmla="*/ 170 h 170"/>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26" h="170">
                  <a:moveTo>
                    <a:pt x="126" y="0"/>
                  </a:moveTo>
                  <a:lnTo>
                    <a:pt x="113" y="0"/>
                  </a:lnTo>
                  <a:lnTo>
                    <a:pt x="57" y="0"/>
                  </a:lnTo>
                  <a:lnTo>
                    <a:pt x="57" y="26"/>
                  </a:lnTo>
                  <a:lnTo>
                    <a:pt x="26" y="26"/>
                  </a:lnTo>
                  <a:lnTo>
                    <a:pt x="15" y="59"/>
                  </a:lnTo>
                  <a:lnTo>
                    <a:pt x="15" y="71"/>
                  </a:lnTo>
                  <a:lnTo>
                    <a:pt x="0" y="71"/>
                  </a:lnTo>
                  <a:lnTo>
                    <a:pt x="26" y="126"/>
                  </a:lnTo>
                  <a:lnTo>
                    <a:pt x="57" y="170"/>
                  </a:lnTo>
                  <a:lnTo>
                    <a:pt x="74" y="138"/>
                  </a:lnTo>
                  <a:lnTo>
                    <a:pt x="74" y="126"/>
                  </a:lnTo>
                  <a:lnTo>
                    <a:pt x="97" y="97"/>
                  </a:lnTo>
                  <a:lnTo>
                    <a:pt x="126" y="109"/>
                  </a:lnTo>
                  <a:lnTo>
                    <a:pt x="126" y="82"/>
                  </a:lnTo>
                  <a:lnTo>
                    <a:pt x="126" y="38"/>
                  </a:lnTo>
                  <a:lnTo>
                    <a:pt x="126" y="26"/>
                  </a:lnTo>
                  <a:lnTo>
                    <a:pt x="126" y="11"/>
                  </a:lnTo>
                  <a:lnTo>
                    <a:pt x="126" y="0"/>
                  </a:lnTo>
                  <a:close/>
                </a:path>
              </a:pathLst>
            </a:custGeom>
            <a:solidFill>
              <a:srgbClr val="FFCC99">
                <a:alpha val="70195"/>
              </a:srgbClr>
            </a:solidFill>
            <a:ln w="0">
              <a:solidFill>
                <a:schemeClr val="tx1"/>
              </a:solidFill>
              <a:round/>
              <a:headEnd/>
              <a:tailEnd/>
            </a:ln>
          </p:spPr>
          <p:txBody>
            <a:bodyPr/>
            <a:lstStyle/>
            <a:p>
              <a:endParaRPr lang="it-IT"/>
            </a:p>
          </p:txBody>
        </p:sp>
        <p:sp>
          <p:nvSpPr>
            <p:cNvPr id="9472" name="Freeform 227"/>
            <p:cNvSpPr>
              <a:spLocks/>
            </p:cNvSpPr>
            <p:nvPr/>
          </p:nvSpPr>
          <p:spPr bwMode="auto">
            <a:xfrm>
              <a:off x="2736" y="2348"/>
              <a:ext cx="139" cy="157"/>
            </a:xfrm>
            <a:custGeom>
              <a:avLst/>
              <a:gdLst>
                <a:gd name="T0" fmla="*/ 48 w 159"/>
                <a:gd name="T1" fmla="*/ 85 h 167"/>
                <a:gd name="T2" fmla="*/ 45 w 159"/>
                <a:gd name="T3" fmla="*/ 85 h 167"/>
                <a:gd name="T4" fmla="*/ 34 w 159"/>
                <a:gd name="T5" fmla="*/ 85 h 167"/>
                <a:gd name="T6" fmla="*/ 24 w 159"/>
                <a:gd name="T7" fmla="*/ 85 h 167"/>
                <a:gd name="T8" fmla="*/ 10 w 159"/>
                <a:gd name="T9" fmla="*/ 102 h 167"/>
                <a:gd name="T10" fmla="*/ 10 w 159"/>
                <a:gd name="T11" fmla="*/ 77 h 167"/>
                <a:gd name="T12" fmla="*/ 3 w 159"/>
                <a:gd name="T13" fmla="*/ 71 h 167"/>
                <a:gd name="T14" fmla="*/ 0 w 159"/>
                <a:gd name="T15" fmla="*/ 51 h 167"/>
                <a:gd name="T16" fmla="*/ 3 w 159"/>
                <a:gd name="T17" fmla="*/ 43 h 167"/>
                <a:gd name="T18" fmla="*/ 3 w 159"/>
                <a:gd name="T19" fmla="*/ 35 h 167"/>
                <a:gd name="T20" fmla="*/ 10 w 159"/>
                <a:gd name="T21" fmla="*/ 35 h 167"/>
                <a:gd name="T22" fmla="*/ 3 w 159"/>
                <a:gd name="T23" fmla="*/ 18 h 167"/>
                <a:gd name="T24" fmla="*/ 3 w 159"/>
                <a:gd name="T25" fmla="*/ 0 h 167"/>
                <a:gd name="T26" fmla="*/ 10 w 159"/>
                <a:gd name="T27" fmla="*/ 0 h 167"/>
                <a:gd name="T28" fmla="*/ 14 w 159"/>
                <a:gd name="T29" fmla="*/ 0 h 167"/>
                <a:gd name="T30" fmla="*/ 20 w 159"/>
                <a:gd name="T31" fmla="*/ 0 h 167"/>
                <a:gd name="T32" fmla="*/ 24 w 159"/>
                <a:gd name="T33" fmla="*/ 0 h 167"/>
                <a:gd name="T34" fmla="*/ 30 w 159"/>
                <a:gd name="T35" fmla="*/ 0 h 167"/>
                <a:gd name="T36" fmla="*/ 34 w 159"/>
                <a:gd name="T37" fmla="*/ 8 h 167"/>
                <a:gd name="T38" fmla="*/ 45 w 159"/>
                <a:gd name="T39" fmla="*/ 8 h 167"/>
                <a:gd name="T40" fmla="*/ 48 w 159"/>
                <a:gd name="T41" fmla="*/ 18 h 167"/>
                <a:gd name="T42" fmla="*/ 55 w 159"/>
                <a:gd name="T43" fmla="*/ 35 h 167"/>
                <a:gd name="T44" fmla="*/ 45 w 159"/>
                <a:gd name="T45" fmla="*/ 59 h 167"/>
                <a:gd name="T46" fmla="*/ 48 w 159"/>
                <a:gd name="T47" fmla="*/ 85 h 167"/>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w 159"/>
                <a:gd name="T73" fmla="*/ 0 h 167"/>
                <a:gd name="T74" fmla="*/ 159 w 159"/>
                <a:gd name="T75" fmla="*/ 167 h 167"/>
              </a:gdLst>
              <a:ahLst/>
              <a:cxnLst>
                <a:cxn ang="T48">
                  <a:pos x="T0" y="T1"/>
                </a:cxn>
                <a:cxn ang="T49">
                  <a:pos x="T2" y="T3"/>
                </a:cxn>
                <a:cxn ang="T50">
                  <a:pos x="T4" y="T5"/>
                </a:cxn>
                <a:cxn ang="T51">
                  <a:pos x="T6" y="T7"/>
                </a:cxn>
                <a:cxn ang="T52">
                  <a:pos x="T8" y="T9"/>
                </a:cxn>
                <a:cxn ang="T53">
                  <a:pos x="T10" y="T11"/>
                </a:cxn>
                <a:cxn ang="T54">
                  <a:pos x="T12" y="T13"/>
                </a:cxn>
                <a:cxn ang="T55">
                  <a:pos x="T14" y="T15"/>
                </a:cxn>
                <a:cxn ang="T56">
                  <a:pos x="T16" y="T17"/>
                </a:cxn>
                <a:cxn ang="T57">
                  <a:pos x="T18" y="T19"/>
                </a:cxn>
                <a:cxn ang="T58">
                  <a:pos x="T20" y="T21"/>
                </a:cxn>
                <a:cxn ang="T59">
                  <a:pos x="T22" y="T23"/>
                </a:cxn>
                <a:cxn ang="T60">
                  <a:pos x="T24" y="T25"/>
                </a:cxn>
                <a:cxn ang="T61">
                  <a:pos x="T26" y="T27"/>
                </a:cxn>
                <a:cxn ang="T62">
                  <a:pos x="T28" y="T29"/>
                </a:cxn>
                <a:cxn ang="T63">
                  <a:pos x="T30" y="T31"/>
                </a:cxn>
                <a:cxn ang="T64">
                  <a:pos x="T32" y="T33"/>
                </a:cxn>
                <a:cxn ang="T65">
                  <a:pos x="T34" y="T35"/>
                </a:cxn>
                <a:cxn ang="T66">
                  <a:pos x="T36" y="T37"/>
                </a:cxn>
                <a:cxn ang="T67">
                  <a:pos x="T38" y="T39"/>
                </a:cxn>
                <a:cxn ang="T68">
                  <a:pos x="T40" y="T41"/>
                </a:cxn>
                <a:cxn ang="T69">
                  <a:pos x="T42" y="T43"/>
                </a:cxn>
                <a:cxn ang="T70">
                  <a:pos x="T44" y="T45"/>
                </a:cxn>
                <a:cxn ang="T71">
                  <a:pos x="T46" y="T47"/>
                </a:cxn>
              </a:cxnLst>
              <a:rect l="T72" t="T73" r="T74" b="T75"/>
              <a:pathLst>
                <a:path w="159" h="167">
                  <a:moveTo>
                    <a:pt x="142" y="138"/>
                  </a:moveTo>
                  <a:lnTo>
                    <a:pt x="130" y="138"/>
                  </a:lnTo>
                  <a:lnTo>
                    <a:pt x="98" y="138"/>
                  </a:lnTo>
                  <a:lnTo>
                    <a:pt x="71" y="138"/>
                  </a:lnTo>
                  <a:lnTo>
                    <a:pt x="31" y="167"/>
                  </a:lnTo>
                  <a:lnTo>
                    <a:pt x="31" y="127"/>
                  </a:lnTo>
                  <a:lnTo>
                    <a:pt x="11" y="115"/>
                  </a:lnTo>
                  <a:lnTo>
                    <a:pt x="0" y="83"/>
                  </a:lnTo>
                  <a:lnTo>
                    <a:pt x="11" y="71"/>
                  </a:lnTo>
                  <a:lnTo>
                    <a:pt x="11" y="56"/>
                  </a:lnTo>
                  <a:lnTo>
                    <a:pt x="31" y="56"/>
                  </a:lnTo>
                  <a:lnTo>
                    <a:pt x="11" y="27"/>
                  </a:lnTo>
                  <a:lnTo>
                    <a:pt x="11" y="0"/>
                  </a:lnTo>
                  <a:lnTo>
                    <a:pt x="31" y="0"/>
                  </a:lnTo>
                  <a:lnTo>
                    <a:pt x="42" y="0"/>
                  </a:lnTo>
                  <a:lnTo>
                    <a:pt x="59" y="0"/>
                  </a:lnTo>
                  <a:lnTo>
                    <a:pt x="71" y="0"/>
                  </a:lnTo>
                  <a:lnTo>
                    <a:pt x="86" y="0"/>
                  </a:lnTo>
                  <a:lnTo>
                    <a:pt x="98" y="15"/>
                  </a:lnTo>
                  <a:lnTo>
                    <a:pt x="130" y="15"/>
                  </a:lnTo>
                  <a:lnTo>
                    <a:pt x="142" y="27"/>
                  </a:lnTo>
                  <a:lnTo>
                    <a:pt x="159" y="56"/>
                  </a:lnTo>
                  <a:lnTo>
                    <a:pt x="130" y="98"/>
                  </a:lnTo>
                  <a:lnTo>
                    <a:pt x="142" y="138"/>
                  </a:lnTo>
                  <a:close/>
                </a:path>
              </a:pathLst>
            </a:custGeom>
            <a:solidFill>
              <a:srgbClr val="FFCC99">
                <a:alpha val="70195"/>
              </a:srgbClr>
            </a:solidFill>
            <a:ln w="0">
              <a:solidFill>
                <a:schemeClr val="tx1"/>
              </a:solidFill>
              <a:round/>
              <a:headEnd/>
              <a:tailEnd/>
            </a:ln>
          </p:spPr>
          <p:txBody>
            <a:bodyPr/>
            <a:lstStyle/>
            <a:p>
              <a:endParaRPr lang="it-IT"/>
            </a:p>
          </p:txBody>
        </p:sp>
        <p:sp>
          <p:nvSpPr>
            <p:cNvPr id="9473" name="Freeform 228"/>
            <p:cNvSpPr>
              <a:spLocks/>
            </p:cNvSpPr>
            <p:nvPr/>
          </p:nvSpPr>
          <p:spPr bwMode="auto">
            <a:xfrm>
              <a:off x="2561" y="2189"/>
              <a:ext cx="124" cy="106"/>
            </a:xfrm>
            <a:custGeom>
              <a:avLst/>
              <a:gdLst>
                <a:gd name="T0" fmla="*/ 42 w 142"/>
                <a:gd name="T1" fmla="*/ 28 h 115"/>
                <a:gd name="T2" fmla="*/ 33 w 142"/>
                <a:gd name="T3" fmla="*/ 15 h 115"/>
                <a:gd name="T4" fmla="*/ 24 w 142"/>
                <a:gd name="T5" fmla="*/ 0 h 115"/>
                <a:gd name="T6" fmla="*/ 13 w 142"/>
                <a:gd name="T7" fmla="*/ 7 h 115"/>
                <a:gd name="T8" fmla="*/ 9 w 142"/>
                <a:gd name="T9" fmla="*/ 15 h 115"/>
                <a:gd name="T10" fmla="*/ 0 w 142"/>
                <a:gd name="T11" fmla="*/ 28 h 115"/>
                <a:gd name="T12" fmla="*/ 5 w 142"/>
                <a:gd name="T13" fmla="*/ 37 h 115"/>
                <a:gd name="T14" fmla="*/ 5 w 142"/>
                <a:gd name="T15" fmla="*/ 45 h 115"/>
                <a:gd name="T16" fmla="*/ 13 w 142"/>
                <a:gd name="T17" fmla="*/ 37 h 115"/>
                <a:gd name="T18" fmla="*/ 30 w 142"/>
                <a:gd name="T19" fmla="*/ 45 h 115"/>
                <a:gd name="T20" fmla="*/ 24 w 142"/>
                <a:gd name="T21" fmla="*/ 51 h 115"/>
                <a:gd name="T22" fmla="*/ 13 w 142"/>
                <a:gd name="T23" fmla="*/ 45 h 115"/>
                <a:gd name="T24" fmla="*/ 5 w 142"/>
                <a:gd name="T25" fmla="*/ 51 h 115"/>
                <a:gd name="T26" fmla="*/ 5 w 142"/>
                <a:gd name="T27" fmla="*/ 60 h 115"/>
                <a:gd name="T28" fmla="*/ 30 w 142"/>
                <a:gd name="T29" fmla="*/ 60 h 115"/>
                <a:gd name="T30" fmla="*/ 48 w 142"/>
                <a:gd name="T31" fmla="*/ 60 h 115"/>
                <a:gd name="T32" fmla="*/ 42 w 142"/>
                <a:gd name="T33" fmla="*/ 28 h 115"/>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42"/>
                <a:gd name="T52" fmla="*/ 0 h 115"/>
                <a:gd name="T53" fmla="*/ 142 w 142"/>
                <a:gd name="T54" fmla="*/ 115 h 115"/>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42" h="115">
                  <a:moveTo>
                    <a:pt x="125" y="54"/>
                  </a:moveTo>
                  <a:lnTo>
                    <a:pt x="98" y="27"/>
                  </a:lnTo>
                  <a:lnTo>
                    <a:pt x="71" y="0"/>
                  </a:lnTo>
                  <a:lnTo>
                    <a:pt x="39" y="15"/>
                  </a:lnTo>
                  <a:lnTo>
                    <a:pt x="27" y="27"/>
                  </a:lnTo>
                  <a:lnTo>
                    <a:pt x="0" y="54"/>
                  </a:lnTo>
                  <a:lnTo>
                    <a:pt x="16" y="71"/>
                  </a:lnTo>
                  <a:lnTo>
                    <a:pt x="16" y="87"/>
                  </a:lnTo>
                  <a:lnTo>
                    <a:pt x="39" y="71"/>
                  </a:lnTo>
                  <a:lnTo>
                    <a:pt x="87" y="87"/>
                  </a:lnTo>
                  <a:lnTo>
                    <a:pt x="71" y="98"/>
                  </a:lnTo>
                  <a:lnTo>
                    <a:pt x="39" y="87"/>
                  </a:lnTo>
                  <a:lnTo>
                    <a:pt x="16" y="98"/>
                  </a:lnTo>
                  <a:lnTo>
                    <a:pt x="16" y="115"/>
                  </a:lnTo>
                  <a:lnTo>
                    <a:pt x="87" y="115"/>
                  </a:lnTo>
                  <a:lnTo>
                    <a:pt x="142" y="115"/>
                  </a:lnTo>
                  <a:lnTo>
                    <a:pt x="125" y="54"/>
                  </a:lnTo>
                  <a:close/>
                </a:path>
              </a:pathLst>
            </a:custGeom>
            <a:solidFill>
              <a:srgbClr val="FFCC99">
                <a:alpha val="70195"/>
              </a:srgbClr>
            </a:solidFill>
            <a:ln w="0">
              <a:solidFill>
                <a:schemeClr val="tx1"/>
              </a:solidFill>
              <a:round/>
              <a:headEnd/>
              <a:tailEnd/>
            </a:ln>
          </p:spPr>
          <p:txBody>
            <a:bodyPr/>
            <a:lstStyle/>
            <a:p>
              <a:endParaRPr lang="it-IT"/>
            </a:p>
          </p:txBody>
        </p:sp>
        <p:sp>
          <p:nvSpPr>
            <p:cNvPr id="9474" name="Freeform 229"/>
            <p:cNvSpPr>
              <a:spLocks/>
            </p:cNvSpPr>
            <p:nvPr/>
          </p:nvSpPr>
          <p:spPr bwMode="auto">
            <a:xfrm>
              <a:off x="3238" y="1467"/>
              <a:ext cx="75" cy="66"/>
            </a:xfrm>
            <a:custGeom>
              <a:avLst/>
              <a:gdLst>
                <a:gd name="T0" fmla="*/ 22 w 86"/>
                <a:gd name="T1" fmla="*/ 11 h 71"/>
                <a:gd name="T2" fmla="*/ 18 w 86"/>
                <a:gd name="T3" fmla="*/ 11 h 71"/>
                <a:gd name="T4" fmla="*/ 5 w 86"/>
                <a:gd name="T5" fmla="*/ 0 h 71"/>
                <a:gd name="T6" fmla="*/ 0 w 86"/>
                <a:gd name="T7" fmla="*/ 11 h 71"/>
                <a:gd name="T8" fmla="*/ 5 w 86"/>
                <a:gd name="T9" fmla="*/ 18 h 71"/>
                <a:gd name="T10" fmla="*/ 18 w 86"/>
                <a:gd name="T11" fmla="*/ 40 h 71"/>
                <a:gd name="T12" fmla="*/ 18 w 86"/>
                <a:gd name="T13" fmla="*/ 32 h 71"/>
                <a:gd name="T14" fmla="*/ 22 w 86"/>
                <a:gd name="T15" fmla="*/ 26 h 71"/>
                <a:gd name="T16" fmla="*/ 29 w 86"/>
                <a:gd name="T17" fmla="*/ 26 h 71"/>
                <a:gd name="T18" fmla="*/ 22 w 86"/>
                <a:gd name="T19" fmla="*/ 18 h 71"/>
                <a:gd name="T20" fmla="*/ 22 w 86"/>
                <a:gd name="T21" fmla="*/ 11 h 7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6"/>
                <a:gd name="T34" fmla="*/ 0 h 71"/>
                <a:gd name="T35" fmla="*/ 86 w 86"/>
                <a:gd name="T36" fmla="*/ 71 h 71"/>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6" h="71">
                  <a:moveTo>
                    <a:pt x="65" y="19"/>
                  </a:moveTo>
                  <a:lnTo>
                    <a:pt x="54" y="19"/>
                  </a:lnTo>
                  <a:lnTo>
                    <a:pt x="15" y="0"/>
                  </a:lnTo>
                  <a:lnTo>
                    <a:pt x="0" y="19"/>
                  </a:lnTo>
                  <a:lnTo>
                    <a:pt x="15" y="31"/>
                  </a:lnTo>
                  <a:lnTo>
                    <a:pt x="54" y="71"/>
                  </a:lnTo>
                  <a:lnTo>
                    <a:pt x="54" y="58"/>
                  </a:lnTo>
                  <a:lnTo>
                    <a:pt x="65" y="46"/>
                  </a:lnTo>
                  <a:lnTo>
                    <a:pt x="86" y="46"/>
                  </a:lnTo>
                  <a:lnTo>
                    <a:pt x="65" y="31"/>
                  </a:lnTo>
                  <a:lnTo>
                    <a:pt x="65" y="19"/>
                  </a:lnTo>
                  <a:close/>
                </a:path>
              </a:pathLst>
            </a:custGeom>
            <a:solidFill>
              <a:srgbClr val="FFCC99">
                <a:alpha val="70195"/>
              </a:srgbClr>
            </a:solidFill>
            <a:ln w="0">
              <a:solidFill>
                <a:schemeClr val="tx1"/>
              </a:solidFill>
              <a:round/>
              <a:headEnd/>
              <a:tailEnd/>
            </a:ln>
          </p:spPr>
          <p:txBody>
            <a:bodyPr/>
            <a:lstStyle/>
            <a:p>
              <a:endParaRPr lang="it-IT"/>
            </a:p>
          </p:txBody>
        </p:sp>
        <p:sp>
          <p:nvSpPr>
            <p:cNvPr id="9475" name="Freeform 230"/>
            <p:cNvSpPr>
              <a:spLocks/>
            </p:cNvSpPr>
            <p:nvPr/>
          </p:nvSpPr>
          <p:spPr bwMode="auto">
            <a:xfrm>
              <a:off x="3286" y="1456"/>
              <a:ext cx="88" cy="107"/>
            </a:xfrm>
            <a:custGeom>
              <a:avLst/>
              <a:gdLst>
                <a:gd name="T0" fmla="*/ 16 w 99"/>
                <a:gd name="T1" fmla="*/ 65 h 115"/>
                <a:gd name="T2" fmla="*/ 28 w 99"/>
                <a:gd name="T3" fmla="*/ 56 h 115"/>
                <a:gd name="T4" fmla="*/ 33 w 99"/>
                <a:gd name="T5" fmla="*/ 56 h 115"/>
                <a:gd name="T6" fmla="*/ 33 w 99"/>
                <a:gd name="T7" fmla="*/ 46 h 115"/>
                <a:gd name="T8" fmla="*/ 33 w 99"/>
                <a:gd name="T9" fmla="*/ 33 h 115"/>
                <a:gd name="T10" fmla="*/ 38 w 99"/>
                <a:gd name="T11" fmla="*/ 23 h 115"/>
                <a:gd name="T12" fmla="*/ 33 w 99"/>
                <a:gd name="T13" fmla="*/ 17 h 115"/>
                <a:gd name="T14" fmla="*/ 28 w 99"/>
                <a:gd name="T15" fmla="*/ 17 h 115"/>
                <a:gd name="T16" fmla="*/ 12 w 99"/>
                <a:gd name="T17" fmla="*/ 0 h 115"/>
                <a:gd name="T18" fmla="*/ 0 w 99"/>
                <a:gd name="T19" fmla="*/ 0 h 115"/>
                <a:gd name="T20" fmla="*/ 4 w 99"/>
                <a:gd name="T21" fmla="*/ 7 h 115"/>
                <a:gd name="T22" fmla="*/ 4 w 99"/>
                <a:gd name="T23" fmla="*/ 17 h 115"/>
                <a:gd name="T24" fmla="*/ 4 w 99"/>
                <a:gd name="T25" fmla="*/ 23 h 115"/>
                <a:gd name="T26" fmla="*/ 12 w 99"/>
                <a:gd name="T27" fmla="*/ 33 h 115"/>
                <a:gd name="T28" fmla="*/ 4 w 99"/>
                <a:gd name="T29" fmla="*/ 33 h 115"/>
                <a:gd name="T30" fmla="*/ 16 w 99"/>
                <a:gd name="T31" fmla="*/ 46 h 115"/>
                <a:gd name="T32" fmla="*/ 12 w 99"/>
                <a:gd name="T33" fmla="*/ 46 h 115"/>
                <a:gd name="T34" fmla="*/ 16 w 99"/>
                <a:gd name="T35" fmla="*/ 46 h 115"/>
                <a:gd name="T36" fmla="*/ 16 w 99"/>
                <a:gd name="T37" fmla="*/ 65 h 11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99"/>
                <a:gd name="T58" fmla="*/ 0 h 115"/>
                <a:gd name="T59" fmla="*/ 99 w 99"/>
                <a:gd name="T60" fmla="*/ 115 h 11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99" h="115">
                  <a:moveTo>
                    <a:pt x="42" y="115"/>
                  </a:moveTo>
                  <a:lnTo>
                    <a:pt x="71" y="98"/>
                  </a:lnTo>
                  <a:lnTo>
                    <a:pt x="86" y="98"/>
                  </a:lnTo>
                  <a:lnTo>
                    <a:pt x="86" y="82"/>
                  </a:lnTo>
                  <a:lnTo>
                    <a:pt x="86" y="59"/>
                  </a:lnTo>
                  <a:lnTo>
                    <a:pt x="99" y="42"/>
                  </a:lnTo>
                  <a:lnTo>
                    <a:pt x="86" y="30"/>
                  </a:lnTo>
                  <a:lnTo>
                    <a:pt x="71" y="30"/>
                  </a:lnTo>
                  <a:lnTo>
                    <a:pt x="30" y="0"/>
                  </a:lnTo>
                  <a:lnTo>
                    <a:pt x="0" y="0"/>
                  </a:lnTo>
                  <a:lnTo>
                    <a:pt x="11" y="11"/>
                  </a:lnTo>
                  <a:lnTo>
                    <a:pt x="11" y="30"/>
                  </a:lnTo>
                  <a:lnTo>
                    <a:pt x="11" y="42"/>
                  </a:lnTo>
                  <a:lnTo>
                    <a:pt x="30" y="59"/>
                  </a:lnTo>
                  <a:lnTo>
                    <a:pt x="11" y="59"/>
                  </a:lnTo>
                  <a:lnTo>
                    <a:pt x="42" y="82"/>
                  </a:lnTo>
                  <a:lnTo>
                    <a:pt x="30" y="82"/>
                  </a:lnTo>
                  <a:lnTo>
                    <a:pt x="42" y="82"/>
                  </a:lnTo>
                  <a:lnTo>
                    <a:pt x="42" y="115"/>
                  </a:lnTo>
                  <a:close/>
                </a:path>
              </a:pathLst>
            </a:custGeom>
            <a:solidFill>
              <a:srgbClr val="FFCC99">
                <a:alpha val="70195"/>
              </a:srgbClr>
            </a:solidFill>
            <a:ln w="0">
              <a:solidFill>
                <a:schemeClr val="tx1"/>
              </a:solidFill>
              <a:round/>
              <a:headEnd/>
              <a:tailEnd/>
            </a:ln>
          </p:spPr>
          <p:txBody>
            <a:bodyPr/>
            <a:lstStyle/>
            <a:p>
              <a:endParaRPr lang="it-IT"/>
            </a:p>
          </p:txBody>
        </p:sp>
        <p:sp>
          <p:nvSpPr>
            <p:cNvPr id="9476" name="Freeform 231"/>
            <p:cNvSpPr>
              <a:spLocks/>
            </p:cNvSpPr>
            <p:nvPr/>
          </p:nvSpPr>
          <p:spPr bwMode="auto">
            <a:xfrm>
              <a:off x="3778" y="2306"/>
              <a:ext cx="207" cy="346"/>
            </a:xfrm>
            <a:custGeom>
              <a:avLst/>
              <a:gdLst>
                <a:gd name="T0" fmla="*/ 3 w 238"/>
                <a:gd name="T1" fmla="*/ 122 h 370"/>
                <a:gd name="T2" fmla="*/ 16 w 238"/>
                <a:gd name="T3" fmla="*/ 115 h 370"/>
                <a:gd name="T4" fmla="*/ 32 w 238"/>
                <a:gd name="T5" fmla="*/ 107 h 370"/>
                <a:gd name="T6" fmla="*/ 49 w 238"/>
                <a:gd name="T7" fmla="*/ 67 h 370"/>
                <a:gd name="T8" fmla="*/ 44 w 238"/>
                <a:gd name="T9" fmla="*/ 67 h 370"/>
                <a:gd name="T10" fmla="*/ 21 w 238"/>
                <a:gd name="T11" fmla="*/ 50 h 370"/>
                <a:gd name="T12" fmla="*/ 13 w 238"/>
                <a:gd name="T13" fmla="*/ 24 h 370"/>
                <a:gd name="T14" fmla="*/ 13 w 238"/>
                <a:gd name="T15" fmla="*/ 17 h 370"/>
                <a:gd name="T16" fmla="*/ 13 w 238"/>
                <a:gd name="T17" fmla="*/ 7 h 370"/>
                <a:gd name="T18" fmla="*/ 21 w 238"/>
                <a:gd name="T19" fmla="*/ 24 h 370"/>
                <a:gd name="T20" fmla="*/ 26 w 238"/>
                <a:gd name="T21" fmla="*/ 24 h 370"/>
                <a:gd name="T22" fmla="*/ 44 w 238"/>
                <a:gd name="T23" fmla="*/ 17 h 370"/>
                <a:gd name="T24" fmla="*/ 59 w 238"/>
                <a:gd name="T25" fmla="*/ 17 h 370"/>
                <a:gd name="T26" fmla="*/ 68 w 238"/>
                <a:gd name="T27" fmla="*/ 7 h 370"/>
                <a:gd name="T28" fmla="*/ 72 w 238"/>
                <a:gd name="T29" fmla="*/ 0 h 370"/>
                <a:gd name="T30" fmla="*/ 78 w 238"/>
                <a:gd name="T31" fmla="*/ 7 h 370"/>
                <a:gd name="T32" fmla="*/ 72 w 238"/>
                <a:gd name="T33" fmla="*/ 24 h 370"/>
                <a:gd name="T34" fmla="*/ 59 w 238"/>
                <a:gd name="T35" fmla="*/ 101 h 370"/>
                <a:gd name="T36" fmla="*/ 49 w 238"/>
                <a:gd name="T37" fmla="*/ 122 h 370"/>
                <a:gd name="T38" fmla="*/ 42 w 238"/>
                <a:gd name="T39" fmla="*/ 149 h 370"/>
                <a:gd name="T40" fmla="*/ 16 w 238"/>
                <a:gd name="T41" fmla="*/ 181 h 370"/>
                <a:gd name="T42" fmla="*/ 3 w 238"/>
                <a:gd name="T43" fmla="*/ 217 h 370"/>
                <a:gd name="T44" fmla="*/ 0 w 238"/>
                <a:gd name="T45" fmla="*/ 200 h 370"/>
                <a:gd name="T46" fmla="*/ 0 w 238"/>
                <a:gd name="T47" fmla="*/ 149 h 370"/>
                <a:gd name="T48" fmla="*/ 3 w 238"/>
                <a:gd name="T49" fmla="*/ 122 h 370"/>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w 238"/>
                <a:gd name="T76" fmla="*/ 0 h 370"/>
                <a:gd name="T77" fmla="*/ 238 w 238"/>
                <a:gd name="T78" fmla="*/ 370 h 370"/>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T75" t="T76" r="T77" b="T78"/>
              <a:pathLst>
                <a:path w="238" h="370">
                  <a:moveTo>
                    <a:pt x="12" y="209"/>
                  </a:moveTo>
                  <a:lnTo>
                    <a:pt x="50" y="198"/>
                  </a:lnTo>
                  <a:lnTo>
                    <a:pt x="98" y="182"/>
                  </a:lnTo>
                  <a:lnTo>
                    <a:pt x="150" y="115"/>
                  </a:lnTo>
                  <a:lnTo>
                    <a:pt x="138" y="115"/>
                  </a:lnTo>
                  <a:lnTo>
                    <a:pt x="67" y="86"/>
                  </a:lnTo>
                  <a:lnTo>
                    <a:pt x="38" y="42"/>
                  </a:lnTo>
                  <a:lnTo>
                    <a:pt x="38" y="27"/>
                  </a:lnTo>
                  <a:lnTo>
                    <a:pt x="38" y="15"/>
                  </a:lnTo>
                  <a:lnTo>
                    <a:pt x="67" y="42"/>
                  </a:lnTo>
                  <a:lnTo>
                    <a:pt x="79" y="42"/>
                  </a:lnTo>
                  <a:lnTo>
                    <a:pt x="138" y="27"/>
                  </a:lnTo>
                  <a:lnTo>
                    <a:pt x="182" y="27"/>
                  </a:lnTo>
                  <a:lnTo>
                    <a:pt x="209" y="15"/>
                  </a:lnTo>
                  <a:lnTo>
                    <a:pt x="221" y="0"/>
                  </a:lnTo>
                  <a:lnTo>
                    <a:pt x="238" y="15"/>
                  </a:lnTo>
                  <a:lnTo>
                    <a:pt x="221" y="42"/>
                  </a:lnTo>
                  <a:lnTo>
                    <a:pt x="182" y="171"/>
                  </a:lnTo>
                  <a:lnTo>
                    <a:pt x="150" y="209"/>
                  </a:lnTo>
                  <a:lnTo>
                    <a:pt x="127" y="253"/>
                  </a:lnTo>
                  <a:lnTo>
                    <a:pt x="50" y="309"/>
                  </a:lnTo>
                  <a:lnTo>
                    <a:pt x="12" y="370"/>
                  </a:lnTo>
                  <a:lnTo>
                    <a:pt x="0" y="342"/>
                  </a:lnTo>
                  <a:lnTo>
                    <a:pt x="0" y="253"/>
                  </a:lnTo>
                  <a:lnTo>
                    <a:pt x="12" y="209"/>
                  </a:lnTo>
                  <a:close/>
                </a:path>
              </a:pathLst>
            </a:custGeom>
            <a:solidFill>
              <a:srgbClr val="FFCC99">
                <a:alpha val="70195"/>
              </a:srgbClr>
            </a:solidFill>
            <a:ln w="0">
              <a:solidFill>
                <a:schemeClr val="tx1"/>
              </a:solidFill>
              <a:round/>
              <a:headEnd/>
              <a:tailEnd/>
            </a:ln>
          </p:spPr>
          <p:txBody>
            <a:bodyPr/>
            <a:lstStyle/>
            <a:p>
              <a:endParaRPr lang="it-IT"/>
            </a:p>
          </p:txBody>
        </p:sp>
        <p:sp>
          <p:nvSpPr>
            <p:cNvPr id="9477" name="Freeform 232"/>
            <p:cNvSpPr>
              <a:spLocks/>
            </p:cNvSpPr>
            <p:nvPr/>
          </p:nvSpPr>
          <p:spPr bwMode="auto">
            <a:xfrm>
              <a:off x="3811" y="2917"/>
              <a:ext cx="150" cy="333"/>
            </a:xfrm>
            <a:custGeom>
              <a:avLst/>
              <a:gdLst>
                <a:gd name="T0" fmla="*/ 0 w 171"/>
                <a:gd name="T1" fmla="*/ 153 h 355"/>
                <a:gd name="T2" fmla="*/ 10 w 171"/>
                <a:gd name="T3" fmla="*/ 127 h 355"/>
                <a:gd name="T4" fmla="*/ 4 w 171"/>
                <a:gd name="T5" fmla="*/ 85 h 355"/>
                <a:gd name="T6" fmla="*/ 10 w 171"/>
                <a:gd name="T7" fmla="*/ 59 h 355"/>
                <a:gd name="T8" fmla="*/ 39 w 171"/>
                <a:gd name="T9" fmla="*/ 43 h 355"/>
                <a:gd name="T10" fmla="*/ 39 w 171"/>
                <a:gd name="T11" fmla="*/ 25 h 355"/>
                <a:gd name="T12" fmla="*/ 45 w 171"/>
                <a:gd name="T13" fmla="*/ 17 h 355"/>
                <a:gd name="T14" fmla="*/ 50 w 171"/>
                <a:gd name="T15" fmla="*/ 0 h 355"/>
                <a:gd name="T16" fmla="*/ 55 w 171"/>
                <a:gd name="T17" fmla="*/ 8 h 355"/>
                <a:gd name="T18" fmla="*/ 60 w 171"/>
                <a:gd name="T19" fmla="*/ 52 h 355"/>
                <a:gd name="T20" fmla="*/ 55 w 171"/>
                <a:gd name="T21" fmla="*/ 59 h 355"/>
                <a:gd name="T22" fmla="*/ 55 w 171"/>
                <a:gd name="T23" fmla="*/ 52 h 355"/>
                <a:gd name="T24" fmla="*/ 50 w 171"/>
                <a:gd name="T25" fmla="*/ 102 h 355"/>
                <a:gd name="T26" fmla="*/ 31 w 171"/>
                <a:gd name="T27" fmla="*/ 205 h 355"/>
                <a:gd name="T28" fmla="*/ 25 w 171"/>
                <a:gd name="T29" fmla="*/ 205 h 355"/>
                <a:gd name="T30" fmla="*/ 10 w 171"/>
                <a:gd name="T31" fmla="*/ 213 h 355"/>
                <a:gd name="T32" fmla="*/ 4 w 171"/>
                <a:gd name="T33" fmla="*/ 213 h 355"/>
                <a:gd name="T34" fmla="*/ 0 w 171"/>
                <a:gd name="T35" fmla="*/ 194 h 355"/>
                <a:gd name="T36" fmla="*/ 0 w 171"/>
                <a:gd name="T37" fmla="*/ 153 h 355"/>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w 171"/>
                <a:gd name="T58" fmla="*/ 0 h 355"/>
                <a:gd name="T59" fmla="*/ 171 w 171"/>
                <a:gd name="T60" fmla="*/ 355 h 355"/>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T57" t="T58" r="T59" b="T60"/>
              <a:pathLst>
                <a:path w="171" h="355">
                  <a:moveTo>
                    <a:pt x="0" y="255"/>
                  </a:moveTo>
                  <a:lnTo>
                    <a:pt x="27" y="211"/>
                  </a:lnTo>
                  <a:lnTo>
                    <a:pt x="12" y="142"/>
                  </a:lnTo>
                  <a:lnTo>
                    <a:pt x="27" y="98"/>
                  </a:lnTo>
                  <a:lnTo>
                    <a:pt x="110" y="71"/>
                  </a:lnTo>
                  <a:lnTo>
                    <a:pt x="110" y="42"/>
                  </a:lnTo>
                  <a:lnTo>
                    <a:pt x="127" y="27"/>
                  </a:lnTo>
                  <a:lnTo>
                    <a:pt x="143" y="0"/>
                  </a:lnTo>
                  <a:lnTo>
                    <a:pt x="158" y="11"/>
                  </a:lnTo>
                  <a:lnTo>
                    <a:pt x="171" y="86"/>
                  </a:lnTo>
                  <a:lnTo>
                    <a:pt x="158" y="98"/>
                  </a:lnTo>
                  <a:lnTo>
                    <a:pt x="158" y="86"/>
                  </a:lnTo>
                  <a:lnTo>
                    <a:pt x="143" y="171"/>
                  </a:lnTo>
                  <a:lnTo>
                    <a:pt x="87" y="341"/>
                  </a:lnTo>
                  <a:lnTo>
                    <a:pt x="72" y="341"/>
                  </a:lnTo>
                  <a:lnTo>
                    <a:pt x="27" y="355"/>
                  </a:lnTo>
                  <a:lnTo>
                    <a:pt x="12" y="355"/>
                  </a:lnTo>
                  <a:lnTo>
                    <a:pt x="0" y="326"/>
                  </a:lnTo>
                  <a:lnTo>
                    <a:pt x="0" y="255"/>
                  </a:lnTo>
                  <a:close/>
                </a:path>
              </a:pathLst>
            </a:custGeom>
            <a:solidFill>
              <a:srgbClr val="FFCC99">
                <a:alpha val="70195"/>
              </a:srgbClr>
            </a:solidFill>
            <a:ln w="0">
              <a:solidFill>
                <a:schemeClr val="tx1"/>
              </a:solidFill>
              <a:round/>
              <a:headEnd/>
              <a:tailEnd/>
            </a:ln>
          </p:spPr>
          <p:txBody>
            <a:bodyPr/>
            <a:lstStyle/>
            <a:p>
              <a:endParaRPr lang="it-IT"/>
            </a:p>
          </p:txBody>
        </p:sp>
      </p:grpSp>
      <p:sp>
        <p:nvSpPr>
          <p:cNvPr id="9219" name="Line 233"/>
          <p:cNvSpPr>
            <a:spLocks noChangeShapeType="1"/>
          </p:cNvSpPr>
          <p:nvPr/>
        </p:nvSpPr>
        <p:spPr bwMode="auto">
          <a:xfrm flipH="1">
            <a:off x="3348038" y="4797425"/>
            <a:ext cx="1728787" cy="50323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9220" name="Line 234"/>
          <p:cNvSpPr>
            <a:spLocks noChangeShapeType="1"/>
          </p:cNvSpPr>
          <p:nvPr/>
        </p:nvSpPr>
        <p:spPr bwMode="auto">
          <a:xfrm flipV="1">
            <a:off x="4140200" y="2133600"/>
            <a:ext cx="144463" cy="574675"/>
          </a:xfrm>
          <a:prstGeom prst="line">
            <a:avLst/>
          </a:prstGeom>
          <a:noFill/>
          <a:ln w="19050">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9221" name="Line 235"/>
          <p:cNvSpPr>
            <a:spLocks noChangeShapeType="1"/>
          </p:cNvSpPr>
          <p:nvPr/>
        </p:nvSpPr>
        <p:spPr bwMode="auto">
          <a:xfrm flipV="1">
            <a:off x="5148263" y="2060575"/>
            <a:ext cx="792162" cy="1296988"/>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9222" name="Line 236"/>
          <p:cNvSpPr>
            <a:spLocks noChangeShapeType="1"/>
          </p:cNvSpPr>
          <p:nvPr/>
        </p:nvSpPr>
        <p:spPr bwMode="auto">
          <a:xfrm flipH="1">
            <a:off x="5724525" y="3573463"/>
            <a:ext cx="503238" cy="1871662"/>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9223" name="Text Box 237"/>
          <p:cNvSpPr txBox="1">
            <a:spLocks noChangeArrowheads="1"/>
          </p:cNvSpPr>
          <p:nvPr/>
        </p:nvSpPr>
        <p:spPr bwMode="auto">
          <a:xfrm>
            <a:off x="3276600" y="1700213"/>
            <a:ext cx="2376488" cy="43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schemeClr val="bg2"/>
                </a:solidFill>
                <a:ea typeface="SimSun" pitchFamily="2" charset="-122"/>
              </a:rPr>
              <a:t>London, UK </a:t>
            </a:r>
          </a:p>
        </p:txBody>
      </p:sp>
      <p:sp>
        <p:nvSpPr>
          <p:cNvPr id="9224" name="Text Box 238"/>
          <p:cNvSpPr txBox="1">
            <a:spLocks noChangeArrowheads="1"/>
          </p:cNvSpPr>
          <p:nvPr/>
        </p:nvSpPr>
        <p:spPr bwMode="auto">
          <a:xfrm>
            <a:off x="3276600" y="1484313"/>
            <a:ext cx="2376488" cy="215900"/>
          </a:xfrm>
          <a:prstGeom prst="rect">
            <a:avLst/>
          </a:prstGeom>
          <a:solidFill>
            <a:srgbClr val="0000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00"/>
                </a:solidFill>
                <a:ea typeface="SimSun" pitchFamily="2" charset="-122"/>
              </a:rPr>
              <a:t>EURO</a:t>
            </a:r>
          </a:p>
        </p:txBody>
      </p:sp>
      <p:sp>
        <p:nvSpPr>
          <p:cNvPr id="9225" name="Text Box 239"/>
          <p:cNvSpPr txBox="1">
            <a:spLocks noChangeArrowheads="1"/>
          </p:cNvSpPr>
          <p:nvPr/>
        </p:nvSpPr>
        <p:spPr bwMode="auto">
          <a:xfrm>
            <a:off x="5940425" y="1484313"/>
            <a:ext cx="2622550" cy="215900"/>
          </a:xfrm>
          <a:prstGeom prst="rect">
            <a:avLst/>
          </a:prstGeom>
          <a:solidFill>
            <a:srgbClr val="0000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00"/>
                </a:solidFill>
                <a:ea typeface="SimSun" pitchFamily="2" charset="-122"/>
              </a:rPr>
              <a:t>EMRO</a:t>
            </a:r>
            <a:endParaRPr lang="en-GB" sz="1000">
              <a:solidFill>
                <a:srgbClr val="FFFF00"/>
              </a:solidFill>
              <a:ea typeface="SimSun" pitchFamily="2" charset="-122"/>
            </a:endParaRPr>
          </a:p>
        </p:txBody>
      </p:sp>
      <p:sp>
        <p:nvSpPr>
          <p:cNvPr id="9226" name="Text Box 240"/>
          <p:cNvSpPr txBox="1">
            <a:spLocks noChangeArrowheads="1"/>
          </p:cNvSpPr>
          <p:nvPr/>
        </p:nvSpPr>
        <p:spPr bwMode="auto">
          <a:xfrm>
            <a:off x="6588125" y="2924175"/>
            <a:ext cx="2376488" cy="236538"/>
          </a:xfrm>
          <a:prstGeom prst="rect">
            <a:avLst/>
          </a:prstGeom>
          <a:solidFill>
            <a:srgbClr val="0000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00"/>
                </a:solidFill>
                <a:ea typeface="SimSun" pitchFamily="2" charset="-122"/>
              </a:rPr>
              <a:t>WPRO I</a:t>
            </a:r>
            <a:endParaRPr lang="en-GB" sz="1000">
              <a:solidFill>
                <a:srgbClr val="FFFF00"/>
              </a:solidFill>
              <a:ea typeface="SimSun" pitchFamily="2" charset="-122"/>
            </a:endParaRPr>
          </a:p>
        </p:txBody>
      </p:sp>
      <p:sp>
        <p:nvSpPr>
          <p:cNvPr id="9227" name="Text Box 241"/>
          <p:cNvSpPr txBox="1">
            <a:spLocks noChangeArrowheads="1"/>
          </p:cNvSpPr>
          <p:nvPr/>
        </p:nvSpPr>
        <p:spPr bwMode="auto">
          <a:xfrm>
            <a:off x="3563938" y="5445125"/>
            <a:ext cx="2592387" cy="215900"/>
          </a:xfrm>
          <a:prstGeom prst="rect">
            <a:avLst/>
          </a:prstGeom>
          <a:solidFill>
            <a:srgbClr val="0000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00"/>
                </a:solidFill>
                <a:ea typeface="SimSun" pitchFamily="2" charset="-122"/>
              </a:rPr>
              <a:t>SEARO</a:t>
            </a:r>
          </a:p>
        </p:txBody>
      </p:sp>
      <p:sp>
        <p:nvSpPr>
          <p:cNvPr id="9228" name="Text Box 242"/>
          <p:cNvSpPr txBox="1">
            <a:spLocks noChangeArrowheads="1"/>
          </p:cNvSpPr>
          <p:nvPr/>
        </p:nvSpPr>
        <p:spPr bwMode="auto">
          <a:xfrm>
            <a:off x="827088" y="5084763"/>
            <a:ext cx="2554287" cy="209550"/>
          </a:xfrm>
          <a:prstGeom prst="rect">
            <a:avLst/>
          </a:prstGeom>
          <a:solidFill>
            <a:srgbClr val="0000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00"/>
                </a:solidFill>
                <a:ea typeface="SimSun" pitchFamily="2" charset="-122"/>
              </a:rPr>
              <a:t>AFRO</a:t>
            </a:r>
          </a:p>
        </p:txBody>
      </p:sp>
      <p:sp>
        <p:nvSpPr>
          <p:cNvPr id="9229" name="Text Box 243"/>
          <p:cNvSpPr txBox="1">
            <a:spLocks noChangeArrowheads="1"/>
          </p:cNvSpPr>
          <p:nvPr/>
        </p:nvSpPr>
        <p:spPr bwMode="auto">
          <a:xfrm>
            <a:off x="755650" y="1557338"/>
            <a:ext cx="2159000" cy="274637"/>
          </a:xfrm>
          <a:prstGeom prst="rect">
            <a:avLst/>
          </a:prstGeom>
          <a:solidFill>
            <a:srgbClr val="0000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00"/>
                </a:solidFill>
                <a:ea typeface="SimSun" pitchFamily="2" charset="-122"/>
              </a:rPr>
              <a:t>PAHO I</a:t>
            </a:r>
            <a:endParaRPr lang="en-GB" sz="1000">
              <a:solidFill>
                <a:srgbClr val="FFFF00"/>
              </a:solidFill>
              <a:ea typeface="SimSun" pitchFamily="2" charset="-122"/>
            </a:endParaRPr>
          </a:p>
        </p:txBody>
      </p:sp>
      <p:sp>
        <p:nvSpPr>
          <p:cNvPr id="9230" name="Text Box 244"/>
          <p:cNvSpPr txBox="1">
            <a:spLocks noChangeArrowheads="1"/>
          </p:cNvSpPr>
          <p:nvPr/>
        </p:nvSpPr>
        <p:spPr bwMode="auto">
          <a:xfrm>
            <a:off x="5942013" y="1700213"/>
            <a:ext cx="2620962" cy="433387"/>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schemeClr val="bg2"/>
                </a:solidFill>
                <a:ea typeface="SimSun" pitchFamily="2" charset="-122"/>
              </a:rPr>
              <a:t>Amman, Jordan</a:t>
            </a:r>
          </a:p>
        </p:txBody>
      </p:sp>
      <p:sp>
        <p:nvSpPr>
          <p:cNvPr id="9231" name="Text Box 245"/>
          <p:cNvSpPr txBox="1">
            <a:spLocks noChangeArrowheads="1"/>
          </p:cNvSpPr>
          <p:nvPr/>
        </p:nvSpPr>
        <p:spPr bwMode="auto">
          <a:xfrm>
            <a:off x="755650" y="1844675"/>
            <a:ext cx="2159000" cy="43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schemeClr val="bg2"/>
                </a:solidFill>
                <a:ea typeface="SimSun" pitchFamily="2" charset="-122"/>
              </a:rPr>
              <a:t>Toronto, Canada</a:t>
            </a:r>
            <a:endParaRPr lang="en-US" sz="2000">
              <a:solidFill>
                <a:schemeClr val="bg2"/>
              </a:solidFill>
              <a:ea typeface="SimSun" pitchFamily="2" charset="-122"/>
            </a:endParaRPr>
          </a:p>
        </p:txBody>
      </p:sp>
      <p:sp>
        <p:nvSpPr>
          <p:cNvPr id="9232" name="Text Box 246"/>
          <p:cNvSpPr txBox="1">
            <a:spLocks noChangeArrowheads="1"/>
          </p:cNvSpPr>
          <p:nvPr/>
        </p:nvSpPr>
        <p:spPr bwMode="auto">
          <a:xfrm>
            <a:off x="3563938" y="5661025"/>
            <a:ext cx="2592387" cy="43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schemeClr val="bg2"/>
                </a:solidFill>
                <a:ea typeface="SimSun" pitchFamily="2" charset="-122"/>
              </a:rPr>
              <a:t>New Delhi, India</a:t>
            </a:r>
            <a:endParaRPr lang="en-US" sz="2000">
              <a:solidFill>
                <a:schemeClr val="bg2"/>
              </a:solidFill>
              <a:ea typeface="SimSun" pitchFamily="2" charset="-122"/>
            </a:endParaRPr>
          </a:p>
        </p:txBody>
      </p:sp>
      <p:sp>
        <p:nvSpPr>
          <p:cNvPr id="9233" name="Text Box 247"/>
          <p:cNvSpPr txBox="1">
            <a:spLocks noChangeArrowheads="1"/>
          </p:cNvSpPr>
          <p:nvPr/>
        </p:nvSpPr>
        <p:spPr bwMode="auto">
          <a:xfrm>
            <a:off x="6588125" y="3141663"/>
            <a:ext cx="2376488" cy="4445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GB" sz="2000">
                <a:solidFill>
                  <a:schemeClr val="bg2"/>
                </a:solidFill>
                <a:ea typeface="SimSun" pitchFamily="2" charset="-122"/>
              </a:rPr>
              <a:t>Manila, Philippines</a:t>
            </a:r>
            <a:endParaRPr lang="en-US" sz="2000">
              <a:solidFill>
                <a:schemeClr val="bg2"/>
              </a:solidFill>
              <a:ea typeface="SimSun" pitchFamily="2" charset="-122"/>
            </a:endParaRPr>
          </a:p>
        </p:txBody>
      </p:sp>
      <p:sp>
        <p:nvSpPr>
          <p:cNvPr id="9234" name="Text Box 248"/>
          <p:cNvSpPr txBox="1">
            <a:spLocks noChangeArrowheads="1"/>
          </p:cNvSpPr>
          <p:nvPr/>
        </p:nvSpPr>
        <p:spPr bwMode="auto">
          <a:xfrm>
            <a:off x="827088" y="5302250"/>
            <a:ext cx="2554287" cy="43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schemeClr val="bg2"/>
                </a:solidFill>
                <a:ea typeface="SimSun" pitchFamily="2" charset="-122"/>
              </a:rPr>
              <a:t>Ifakara, Tanzania</a:t>
            </a:r>
            <a:endParaRPr lang="en-US" sz="2000">
              <a:solidFill>
                <a:schemeClr val="bg2"/>
              </a:solidFill>
              <a:ea typeface="SimSun" pitchFamily="2" charset="-122"/>
            </a:endParaRPr>
          </a:p>
        </p:txBody>
      </p:sp>
      <p:sp>
        <p:nvSpPr>
          <p:cNvPr id="9235" name="Text Box 249"/>
          <p:cNvSpPr txBox="1">
            <a:spLocks noChangeArrowheads="1"/>
          </p:cNvSpPr>
          <p:nvPr/>
        </p:nvSpPr>
        <p:spPr bwMode="auto">
          <a:xfrm>
            <a:off x="6300788" y="5013325"/>
            <a:ext cx="2690812" cy="236538"/>
          </a:xfrm>
          <a:prstGeom prst="rect">
            <a:avLst/>
          </a:prstGeom>
          <a:solidFill>
            <a:srgbClr val="0000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00"/>
                </a:solidFill>
                <a:ea typeface="SimSun" pitchFamily="2" charset="-122"/>
              </a:rPr>
              <a:t>WPRO II</a:t>
            </a:r>
            <a:endParaRPr lang="en-GB" sz="1000">
              <a:solidFill>
                <a:srgbClr val="FFFF00"/>
              </a:solidFill>
              <a:ea typeface="SimSun" pitchFamily="2" charset="-122"/>
            </a:endParaRPr>
          </a:p>
        </p:txBody>
      </p:sp>
      <p:sp>
        <p:nvSpPr>
          <p:cNvPr id="9236" name="Text Box 250"/>
          <p:cNvSpPr txBox="1">
            <a:spLocks noChangeArrowheads="1"/>
          </p:cNvSpPr>
          <p:nvPr/>
        </p:nvSpPr>
        <p:spPr bwMode="auto">
          <a:xfrm>
            <a:off x="6300788" y="5229225"/>
            <a:ext cx="2690812" cy="360363"/>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schemeClr val="bg2"/>
                </a:solidFill>
                <a:ea typeface="SimSun" pitchFamily="2" charset="-122"/>
              </a:rPr>
              <a:t>Auckland, NZ</a:t>
            </a:r>
            <a:endParaRPr lang="en-US" sz="2000">
              <a:solidFill>
                <a:schemeClr val="bg2"/>
              </a:solidFill>
              <a:ea typeface="SimSun" pitchFamily="2" charset="-122"/>
            </a:endParaRPr>
          </a:p>
        </p:txBody>
      </p:sp>
      <p:sp>
        <p:nvSpPr>
          <p:cNvPr id="9237" name="Text Box 251"/>
          <p:cNvSpPr txBox="1">
            <a:spLocks noChangeArrowheads="1"/>
          </p:cNvSpPr>
          <p:nvPr/>
        </p:nvSpPr>
        <p:spPr bwMode="auto">
          <a:xfrm>
            <a:off x="179388" y="3357563"/>
            <a:ext cx="2089150" cy="274637"/>
          </a:xfrm>
          <a:prstGeom prst="rect">
            <a:avLst/>
          </a:prstGeom>
          <a:solidFill>
            <a:srgbClr val="0000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1000" b="1">
                <a:solidFill>
                  <a:srgbClr val="FFFF00"/>
                </a:solidFill>
                <a:ea typeface="SimSun" pitchFamily="2" charset="-122"/>
              </a:rPr>
              <a:t>PAHO II</a:t>
            </a:r>
            <a:endParaRPr lang="en-GB" sz="1000">
              <a:solidFill>
                <a:srgbClr val="FFFF00"/>
              </a:solidFill>
              <a:ea typeface="SimSun" pitchFamily="2" charset="-122"/>
            </a:endParaRPr>
          </a:p>
        </p:txBody>
      </p:sp>
      <p:sp>
        <p:nvSpPr>
          <p:cNvPr id="9238" name="Text Box 252"/>
          <p:cNvSpPr txBox="1">
            <a:spLocks noChangeArrowheads="1"/>
          </p:cNvSpPr>
          <p:nvPr/>
        </p:nvSpPr>
        <p:spPr bwMode="auto">
          <a:xfrm>
            <a:off x="179388" y="3644900"/>
            <a:ext cx="2089150" cy="431800"/>
          </a:xfrm>
          <a:prstGeom prst="rect">
            <a:avLst/>
          </a:prstGeom>
          <a:solidFill>
            <a:srgbClr val="FFFFFF"/>
          </a:solidFill>
          <a:ln w="9525">
            <a:solidFill>
              <a:srgbClr val="000000"/>
            </a:solidFill>
            <a:miter lim="800000"/>
            <a:headEnd/>
            <a:tailEnd/>
          </a:ln>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GB" sz="2000">
                <a:solidFill>
                  <a:schemeClr val="bg2"/>
                </a:solidFill>
                <a:ea typeface="SimSun" pitchFamily="2" charset="-122"/>
              </a:rPr>
              <a:t>Seattle, USA</a:t>
            </a:r>
          </a:p>
        </p:txBody>
      </p:sp>
      <p:sp>
        <p:nvSpPr>
          <p:cNvPr id="9239" name="Line 253"/>
          <p:cNvSpPr>
            <a:spLocks noChangeShapeType="1"/>
          </p:cNvSpPr>
          <p:nvPr/>
        </p:nvSpPr>
        <p:spPr bwMode="auto">
          <a:xfrm flipH="1" flipV="1">
            <a:off x="1979613" y="2420938"/>
            <a:ext cx="215900" cy="503237"/>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9240" name="Rectangle 254"/>
          <p:cNvSpPr>
            <a:spLocks noChangeArrowheads="1"/>
          </p:cNvSpPr>
          <p:nvPr/>
        </p:nvSpPr>
        <p:spPr bwMode="auto">
          <a:xfrm>
            <a:off x="280988" y="190500"/>
            <a:ext cx="8675687"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p>
            <a:pPr algn="ctr"/>
            <a:r>
              <a:rPr lang="en-GB" sz="2400" b="1">
                <a:solidFill>
                  <a:schemeClr val="tx2"/>
                </a:solidFill>
                <a:ea typeface="SimSun" pitchFamily="2" charset="-122"/>
              </a:rPr>
              <a:t>8 sites initially evaluated the checklist</a:t>
            </a:r>
            <a:r>
              <a:rPr lang="en-GB" sz="2800" b="1">
                <a:solidFill>
                  <a:schemeClr val="tx2"/>
                </a:solidFill>
                <a:ea typeface="SimSun" pitchFamily="2" charset="-122"/>
              </a:rPr>
              <a:t> </a:t>
            </a:r>
            <a:endParaRPr lang="en-US" sz="2800">
              <a:solidFill>
                <a:schemeClr val="tx2"/>
              </a:solidFill>
              <a:ea typeface="SimSun" pitchFamily="2" charset="-122"/>
            </a:endParaRPr>
          </a:p>
        </p:txBody>
      </p:sp>
      <p:sp>
        <p:nvSpPr>
          <p:cNvPr id="9241" name="Rectangle 255"/>
          <p:cNvSpPr>
            <a:spLocks noChangeArrowheads="1"/>
          </p:cNvSpPr>
          <p:nvPr/>
        </p:nvSpPr>
        <p:spPr bwMode="auto">
          <a:xfrm>
            <a:off x="-471488" y="42863"/>
            <a:ext cx="18415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en-US">
              <a:cs typeface="Arial" charset="0"/>
            </a:endParaRPr>
          </a:p>
          <a:p>
            <a:endParaRPr lang="en-US">
              <a:cs typeface="Arial" charset="0"/>
            </a:endParaRPr>
          </a:p>
        </p:txBody>
      </p:sp>
      <p:sp>
        <p:nvSpPr>
          <p:cNvPr id="9242" name="Line 256"/>
          <p:cNvSpPr>
            <a:spLocks noChangeShapeType="1"/>
          </p:cNvSpPr>
          <p:nvPr/>
        </p:nvSpPr>
        <p:spPr bwMode="auto">
          <a:xfrm flipH="1" flipV="1">
            <a:off x="7885113" y="5589588"/>
            <a:ext cx="790575" cy="287337"/>
          </a:xfrm>
          <a:prstGeom prst="line">
            <a:avLst/>
          </a:prstGeom>
          <a:noFill/>
          <a:ln w="9525">
            <a:solidFill>
              <a:srgbClr val="000000"/>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9243" name="Line 257"/>
          <p:cNvSpPr>
            <a:spLocks noChangeShapeType="1"/>
          </p:cNvSpPr>
          <p:nvPr/>
        </p:nvSpPr>
        <p:spPr bwMode="auto">
          <a:xfrm flipV="1">
            <a:off x="7451725" y="3573463"/>
            <a:ext cx="360363" cy="431800"/>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sp>
        <p:nvSpPr>
          <p:cNvPr id="9244" name="Line 258"/>
          <p:cNvSpPr>
            <a:spLocks noChangeShapeType="1"/>
          </p:cNvSpPr>
          <p:nvPr/>
        </p:nvSpPr>
        <p:spPr bwMode="auto">
          <a:xfrm flipH="1">
            <a:off x="1042988" y="2852738"/>
            <a:ext cx="71437" cy="504825"/>
          </a:xfrm>
          <a:prstGeom prst="line">
            <a:avLst/>
          </a:prstGeom>
          <a:noFill/>
          <a:ln w="9525">
            <a:solidFill>
              <a:schemeClr val="tx1"/>
            </a:solidFill>
            <a:round/>
            <a:headEnd type="triangle" w="med" len="med"/>
            <a:tailEnd/>
          </a:ln>
          <a:extLst>
            <a:ext uri="{909E8E84-426E-40DD-AFC4-6F175D3DCCD1}">
              <a14:hiddenFill xmlns:a14="http://schemas.microsoft.com/office/drawing/2010/main">
                <a:noFill/>
              </a14:hiddenFill>
            </a:ext>
          </a:extLst>
        </p:spPr>
        <p:txBody>
          <a:bodyPr/>
          <a:lstStyle/>
          <a:p>
            <a:endParaRPr lang="it-IT"/>
          </a:p>
        </p:txBody>
      </p:sp>
      <p:pic>
        <p:nvPicPr>
          <p:cNvPr id="9245" name="Picture 25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27988" y="0"/>
            <a:ext cx="1116012" cy="101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46" name="Picture 261" descr="LOGO2 low res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116013" cy="1006475"/>
          </a:xfrm>
          <a:prstGeom prst="rect">
            <a:avLst/>
          </a:prstGeom>
          <a:gradFill rotWithShape="1">
            <a:gsLst>
              <a:gs pos="0">
                <a:schemeClr val="bg1">
                  <a:alpha val="0"/>
                </a:schemeClr>
              </a:gs>
              <a:gs pos="100000">
                <a:srgbClr val="1B1169">
                  <a:alpha val="0"/>
                </a:srgbClr>
              </a:gs>
            </a:gsLst>
            <a:lin ang="5400000" scaled="1"/>
          </a:gradFill>
          <a:ln>
            <a:noFill/>
          </a:ln>
          <a:extLst>
            <a:ext uri="{91240B29-F687-4F45-9708-019B960494DF}">
              <a14:hiddenLine xmlns:a14="http://schemas.microsoft.com/office/drawing/2010/main" w="9525">
                <a:solidFill>
                  <a:srgbClr val="000000"/>
                </a:solidFill>
                <a:miter lim="800000"/>
                <a:headEnd/>
                <a:tailEnd/>
              </a14:hiddenLine>
            </a:ext>
          </a:extLst>
        </p:spPr>
      </p:pic>
      <p:sp>
        <p:nvSpPr>
          <p:cNvPr id="9247" name="Line 262"/>
          <p:cNvSpPr>
            <a:spLocks noChangeShapeType="1"/>
          </p:cNvSpPr>
          <p:nvPr/>
        </p:nvSpPr>
        <p:spPr bwMode="auto">
          <a:xfrm>
            <a:off x="0" y="981075"/>
            <a:ext cx="9144000" cy="0"/>
          </a:xfrm>
          <a:prstGeom prst="line">
            <a:avLst/>
          </a:prstGeom>
          <a:noFill/>
          <a:ln w="38100">
            <a:solidFill>
              <a:srgbClr val="170E5A"/>
            </a:solidFill>
            <a:round/>
            <a:headEnd/>
            <a:tailEnd/>
          </a:ln>
          <a:extLst>
            <a:ext uri="{909E8E84-426E-40DD-AFC4-6F175D3DCCD1}">
              <a14:hiddenFill xmlns:a14="http://schemas.microsoft.com/office/drawing/2010/main">
                <a:noFill/>
              </a14:hiddenFill>
            </a:ext>
          </a:extLst>
        </p:spPr>
        <p:txBody>
          <a:bodyPr/>
          <a:lstStyle/>
          <a:p>
            <a:endParaRPr lang="it-IT"/>
          </a:p>
        </p:txBody>
      </p:sp>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028"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50" y="2276475"/>
            <a:ext cx="3956050" cy="4581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1029" name="Text Box 3"/>
          <p:cNvSpPr txBox="1">
            <a:spLocks noChangeArrowheads="1"/>
          </p:cNvSpPr>
          <p:nvPr/>
        </p:nvSpPr>
        <p:spPr bwMode="auto">
          <a:xfrm>
            <a:off x="-36513" y="-26988"/>
            <a:ext cx="9180513" cy="579438"/>
          </a:xfrm>
          <a:prstGeom prst="rect">
            <a:avLst/>
          </a:prstGeom>
          <a:solidFill>
            <a:srgbClr val="A5002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it-IT" sz="3200" b="1">
                <a:solidFill>
                  <a:schemeClr val="bg1"/>
                </a:solidFill>
                <a:latin typeface="Comic Sans MS" pitchFamily="66" charset="0"/>
              </a:rPr>
              <a:t>IL BACKGROUND – contesto internazionale</a:t>
            </a:r>
          </a:p>
        </p:txBody>
      </p:sp>
      <p:pic>
        <p:nvPicPr>
          <p:cNvPr id="1030"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438" y="533400"/>
            <a:ext cx="4356100" cy="1847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175" algn="ctr">
                <a:solidFill>
                  <a:srgbClr val="000000"/>
                </a:solidFill>
                <a:miter lim="800000"/>
                <a:headEnd/>
                <a:tailEnd/>
              </a14:hiddenLine>
            </a:ext>
          </a:extLst>
        </p:spPr>
      </p:pic>
      <p:sp>
        <p:nvSpPr>
          <p:cNvPr id="7173" name="AutoShape 5"/>
          <p:cNvSpPr>
            <a:spLocks noChangeArrowheads="1"/>
          </p:cNvSpPr>
          <p:nvPr/>
        </p:nvSpPr>
        <p:spPr bwMode="auto">
          <a:xfrm>
            <a:off x="4284663" y="1196975"/>
            <a:ext cx="360362" cy="5254625"/>
          </a:xfrm>
          <a:prstGeom prst="rightArrow">
            <a:avLst>
              <a:gd name="adj1" fmla="val 50000"/>
              <a:gd name="adj2" fmla="val 25000"/>
            </a:avLst>
          </a:prstGeom>
          <a:solidFill>
            <a:srgbClr val="A50021"/>
          </a:solidFill>
          <a:ln w="19050" algn="ctr">
            <a:solidFill>
              <a:srgbClr val="808080"/>
            </a:solidFill>
            <a:miter lim="800000"/>
            <a:headEnd/>
            <a:tailEnd/>
          </a:ln>
        </p:spPr>
        <p:txBody>
          <a:bodyPr wrap="none" anchor="ctr"/>
          <a:lstStyle/>
          <a:p>
            <a:endParaRPr lang="it-IT"/>
          </a:p>
        </p:txBody>
      </p:sp>
      <p:sp>
        <p:nvSpPr>
          <p:cNvPr id="1032" name="Rectangle 6"/>
          <p:cNvSpPr>
            <a:spLocks noChangeArrowheads="1"/>
          </p:cNvSpPr>
          <p:nvPr/>
        </p:nvSpPr>
        <p:spPr bwMode="auto">
          <a:xfrm>
            <a:off x="323850" y="5516563"/>
            <a:ext cx="3743325" cy="649287"/>
          </a:xfrm>
          <a:prstGeom prst="rect">
            <a:avLst/>
          </a:prstGeom>
          <a:noFill/>
          <a:ln w="28575">
            <a:solidFill>
              <a:srgbClr val="A50021"/>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p>
            <a:endParaRPr lang="it-IT"/>
          </a:p>
        </p:txBody>
      </p:sp>
      <p:graphicFrame>
        <p:nvGraphicFramePr>
          <p:cNvPr id="7175" name="Object 2"/>
          <p:cNvGraphicFramePr>
            <a:graphicFrameLocks noChangeAspect="1"/>
          </p:cNvGraphicFramePr>
          <p:nvPr>
            <p:ph sz="half" idx="1"/>
          </p:nvPr>
        </p:nvGraphicFramePr>
        <p:xfrm>
          <a:off x="4781550" y="692150"/>
          <a:ext cx="4038600" cy="3028950"/>
        </p:xfrm>
        <a:graphic>
          <a:graphicData uri="http://schemas.openxmlformats.org/presentationml/2006/ole">
            <mc:AlternateContent xmlns:mc="http://schemas.openxmlformats.org/markup-compatibility/2006">
              <mc:Choice xmlns:v="urn:schemas-microsoft-com:vml" Requires="v">
                <p:oleObj spid="_x0000_s1035" name="Presentazione" r:id="rId6" imgW="4571972" imgH="3429047" progId="PowerPoint.Show.8">
                  <p:embed/>
                </p:oleObj>
              </mc:Choice>
              <mc:Fallback>
                <p:oleObj name="Presentazione" r:id="rId6" imgW="4571972" imgH="3429047" progId="PowerPoint.Show.8">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781550" y="692150"/>
                        <a:ext cx="4038600" cy="3028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graphicFrame>
        <p:nvGraphicFramePr>
          <p:cNvPr id="7176" name="Object 3"/>
          <p:cNvGraphicFramePr>
            <a:graphicFrameLocks noChangeAspect="1"/>
          </p:cNvGraphicFramePr>
          <p:nvPr>
            <p:ph sz="half" idx="2"/>
          </p:nvPr>
        </p:nvGraphicFramePr>
        <p:xfrm>
          <a:off x="4859338" y="3789363"/>
          <a:ext cx="3960812" cy="2971800"/>
        </p:xfrm>
        <a:graphic>
          <a:graphicData uri="http://schemas.openxmlformats.org/presentationml/2006/ole">
            <mc:AlternateContent xmlns:mc="http://schemas.openxmlformats.org/markup-compatibility/2006">
              <mc:Choice xmlns:v="urn:schemas-microsoft-com:vml" Requires="v">
                <p:oleObj spid="_x0000_s1036" name="Diapositiva" r:id="rId8" imgW="4571972" imgH="3429047" progId="PowerPoint.Slide.8">
                  <p:embed/>
                </p:oleObj>
              </mc:Choice>
              <mc:Fallback>
                <p:oleObj name="Diapositiva" r:id="rId8" imgW="4571972" imgH="3429047" progId="PowerPoint.Slide.8">
                  <p:embed/>
                  <p:pic>
                    <p:nvPicPr>
                      <p:cNvPr id="0" name="Object 3"/>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4859338" y="3789363"/>
                        <a:ext cx="3960812" cy="29718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Tree>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499"/>
                                          </p:stCondLst>
                                        </p:cTn>
                                        <p:tgtEl>
                                          <p:spTgt spid="7173"/>
                                        </p:tgtEl>
                                        <p:attrNameLst>
                                          <p:attrName>style.visibility</p:attrName>
                                        </p:attrNameLst>
                                      </p:cBhvr>
                                      <p:to>
                                        <p:strVal val="visible"/>
                                      </p:to>
                                    </p:set>
                                  </p:childTnLst>
                                </p:cTn>
                              </p:par>
                            </p:childTnLst>
                          </p:cTn>
                        </p:par>
                        <p:par>
                          <p:cTn id="7" fill="hold" nodeType="afterGroup">
                            <p:stCondLst>
                              <p:cond delay="500"/>
                            </p:stCondLst>
                            <p:childTnLst>
                              <p:par>
                                <p:cTn id="8" presetID="1" presetClass="entr" presetSubtype="0" fill="hold" nodeType="afterEffect">
                                  <p:stCondLst>
                                    <p:cond delay="0"/>
                                  </p:stCondLst>
                                  <p:childTnLst>
                                    <p:set>
                                      <p:cBhvr>
                                        <p:cTn id="9" dur="1" fill="hold">
                                          <p:stCondLst>
                                            <p:cond delay="499"/>
                                          </p:stCondLst>
                                        </p:cTn>
                                        <p:tgtEl>
                                          <p:spTgt spid="7175"/>
                                        </p:tgtEl>
                                        <p:attrNameLst>
                                          <p:attrName>style.visibility</p:attrName>
                                        </p:attrNameLst>
                                      </p:cBhvr>
                                      <p:to>
                                        <p:strVal val="visible"/>
                                      </p:to>
                                    </p:set>
                                  </p:childTnLst>
                                </p:cTn>
                              </p:par>
                            </p:childTnLst>
                          </p:cTn>
                        </p:par>
                        <p:par>
                          <p:cTn id="10" fill="hold" nodeType="afterGroup">
                            <p:stCondLst>
                              <p:cond delay="1000"/>
                            </p:stCondLst>
                            <p:childTnLst>
                              <p:par>
                                <p:cTn id="11" presetID="1" presetClass="entr" presetSubtype="0" fill="hold" nodeType="afterEffect">
                                  <p:stCondLst>
                                    <p:cond delay="0"/>
                                  </p:stCondLst>
                                  <p:childTnLst>
                                    <p:set>
                                      <p:cBhvr>
                                        <p:cTn id="12" dur="1" fill="hold">
                                          <p:stCondLst>
                                            <p:cond delay="499"/>
                                          </p:stCondLst>
                                        </p:cTn>
                                        <p:tgtEl>
                                          <p:spTgt spid="717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animBg="1"/>
    </p:bldLst>
  </p:timing>
</p:sld>
</file>

<file path=ppt/theme/theme1.xml><?xml version="1.0" encoding="utf-8"?>
<a:theme xmlns:a="http://schemas.openxmlformats.org/drawingml/2006/main" name="Struttura predefinita">
  <a:themeElements>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ruttura predefinit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ruttura predefinita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ruttura predefinita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ruttura predefinita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ruttura predefinita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ruttura predefinita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ruttura predefinita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ruttura predefinita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ruttura predefinita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ruttura predefinita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ruttura predefinita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ruttura predefinita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ruttura predefinita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183</TotalTime>
  <Words>1512</Words>
  <Application>Microsoft Office PowerPoint</Application>
  <PresentationFormat>Presentazione su schermo (4:3)</PresentationFormat>
  <Paragraphs>193</Paragraphs>
  <Slides>29</Slides>
  <Notes>4</Notes>
  <HiddenSlides>0</HiddenSlides>
  <MMClips>0</MMClips>
  <ScaleCrop>false</ScaleCrop>
  <HeadingPairs>
    <vt:vector size="8" baseType="variant">
      <vt:variant>
        <vt:lpstr>Caratteri utilizzati</vt:lpstr>
      </vt:variant>
      <vt:variant>
        <vt:i4>8</vt:i4>
      </vt:variant>
      <vt:variant>
        <vt:lpstr>Tema</vt:lpstr>
      </vt:variant>
      <vt:variant>
        <vt:i4>1</vt:i4>
      </vt:variant>
      <vt:variant>
        <vt:lpstr>Server OLE incorporati</vt:lpstr>
      </vt:variant>
      <vt:variant>
        <vt:i4>2</vt:i4>
      </vt:variant>
      <vt:variant>
        <vt:lpstr>Titoli diapositive</vt:lpstr>
      </vt:variant>
      <vt:variant>
        <vt:i4>29</vt:i4>
      </vt:variant>
    </vt:vector>
  </HeadingPairs>
  <TitlesOfParts>
    <vt:vector size="40" baseType="lpstr">
      <vt:lpstr>Arial</vt:lpstr>
      <vt:lpstr>Calibri</vt:lpstr>
      <vt:lpstr>Tahoma</vt:lpstr>
      <vt:lpstr>Times New Roman</vt:lpstr>
      <vt:lpstr>Comic Sans MS</vt:lpstr>
      <vt:lpstr>SimSun</vt:lpstr>
      <vt:lpstr>Rockwell Extra Bold</vt:lpstr>
      <vt:lpstr>Wingdings</vt:lpstr>
      <vt:lpstr>Struttura predefinita</vt:lpstr>
      <vt:lpstr>Presentazione di Microsoft PowerPoint</vt:lpstr>
      <vt:lpstr>Diapositiva di Microsoft PowerPoint</vt:lpstr>
      <vt:lpstr>LA FORMAZIONE IN SIMULAZIONE     Quarta Conferenza Nazionale ECM Cernobbio, 16 ottobre 2012  Stefano Cencetti </vt:lpstr>
      <vt:lpstr>PREMESSE</vt:lpstr>
      <vt:lpstr>PREMESSE</vt:lpstr>
      <vt:lpstr>2° rapporto monitoraggio eventi sentinella, sito Ministero, la morte o il grave danno imprevisti conseguenti a intervento chirurgico  occupano il 4° posto  </vt:lpstr>
      <vt:lpstr>Presentazione standard di PowerPoint</vt:lpstr>
      <vt:lpstr>COME GARANTIRE LA SICUREZZA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IL FABBISOGNO FORMATIVO</vt:lpstr>
      <vt:lpstr>Presentazione standard di PowerPoint</vt:lpstr>
      <vt:lpstr>Presentazione standard di PowerPoint</vt:lpstr>
      <vt:lpstr>Il Video del Ministero</vt:lpstr>
      <vt:lpstr>Sala Operatoria Sicura e Simulazione</vt:lpstr>
      <vt:lpstr>Considerazioni     (A.Gawande – Con cura: diario di un medico deciso a  fare meglio,  Einaudi 2008)</vt:lpstr>
      <vt:lpstr>Addestramento con simulazione - 0</vt:lpstr>
      <vt:lpstr>Addestramento con simulazione - 1</vt:lpstr>
      <vt:lpstr>Addestramento con simulazione - 1</vt:lpstr>
      <vt:lpstr>Addestramento con simulazione - 1</vt:lpstr>
      <vt:lpstr>Addestramento con simulazione - 2</vt:lpstr>
      <vt:lpstr>Addestramento con simulazione - 2</vt:lpstr>
      <vt:lpstr>Presentazione standard di PowerPoint</vt:lpstr>
      <vt:lpstr>Presentazione standard di PowerPoint</vt:lpstr>
      <vt:lpstr>Oltre la check list e sempre per la Sicurezza in Sala Operatoria - 1</vt:lpstr>
      <vt:lpstr>Oltre la check list e sempre per la Sicurezza in Sala Operatoria – 2 </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tecno</cp:lastModifiedBy>
  <cp:revision>28</cp:revision>
  <cp:lastPrinted>1601-01-01T00:00:00Z</cp:lastPrinted>
  <dcterms:created xsi:type="dcterms:W3CDTF">1601-01-01T00:00:00Z</dcterms:created>
  <dcterms:modified xsi:type="dcterms:W3CDTF">2012-10-16T08:56:02Z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1</vt:i4>
  </property>
</Properties>
</file>