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6" r:id="rId1"/>
  </p:sldMasterIdLst>
  <p:notesMasterIdLst>
    <p:notesMasterId r:id="rId32"/>
  </p:notesMasterIdLst>
  <p:sldIdLst>
    <p:sldId id="386" r:id="rId2"/>
    <p:sldId id="387" r:id="rId3"/>
    <p:sldId id="388" r:id="rId4"/>
    <p:sldId id="415" r:id="rId5"/>
    <p:sldId id="389" r:id="rId6"/>
    <p:sldId id="416" r:id="rId7"/>
    <p:sldId id="390" r:id="rId8"/>
    <p:sldId id="391" r:id="rId9"/>
    <p:sldId id="394" r:id="rId10"/>
    <p:sldId id="395" r:id="rId11"/>
    <p:sldId id="396" r:id="rId12"/>
    <p:sldId id="397" r:id="rId13"/>
    <p:sldId id="398" r:id="rId14"/>
    <p:sldId id="399" r:id="rId15"/>
    <p:sldId id="403" r:id="rId16"/>
    <p:sldId id="402" r:id="rId17"/>
    <p:sldId id="400" r:id="rId18"/>
    <p:sldId id="405" r:id="rId19"/>
    <p:sldId id="407" r:id="rId20"/>
    <p:sldId id="419" r:id="rId21"/>
    <p:sldId id="417" r:id="rId22"/>
    <p:sldId id="418" r:id="rId23"/>
    <p:sldId id="421" r:id="rId24"/>
    <p:sldId id="420" r:id="rId25"/>
    <p:sldId id="408" r:id="rId26"/>
    <p:sldId id="410" r:id="rId27"/>
    <p:sldId id="411" r:id="rId28"/>
    <p:sldId id="412" r:id="rId29"/>
    <p:sldId id="413" r:id="rId30"/>
    <p:sldId id="377" r:id="rId31"/>
  </p:sldIdLst>
  <p:sldSz cx="9144000" cy="6858000" type="screen4x3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A40"/>
    <a:srgbClr val="3A3D17"/>
    <a:srgbClr val="AAAA46"/>
    <a:srgbClr val="99CC00"/>
    <a:srgbClr val="00CC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9569" autoAdjust="0"/>
    <p:restoredTop sz="93311" autoAdjust="0"/>
  </p:normalViewPr>
  <p:slideViewPr>
    <p:cSldViewPr>
      <p:cViewPr>
        <p:scale>
          <a:sx n="80" d="100"/>
          <a:sy n="80" d="100"/>
        </p:scale>
        <p:origin x="-6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778D3-BE8E-4A27-B247-8F4B38E2B9AC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79F4A-83FE-4ED2-AD8B-D79414E3D49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59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it-IT" sz="8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79F4A-83FE-4ED2-AD8B-D79414E3D492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989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29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522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9302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375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320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215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433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488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80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054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480C8-CC68-4CB5-836B-D6914BD1F9A3}" type="datetimeFigureOut">
              <a:rPr lang="it-IT" smtClean="0"/>
              <a:pPr/>
              <a:t>16/10/2012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98360-8095-4FBD-A15E-7429A1B9A33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707904" y="343289"/>
            <a:ext cx="5184576" cy="585798"/>
          </a:xfrm>
          <a:prstGeom prst="rect">
            <a:avLst/>
          </a:prstGeom>
          <a:ln>
            <a:noFill/>
          </a:ln>
        </p:spPr>
        <p:txBody>
          <a:bodyPr vert="horz" anchor="t">
            <a:noAutofit/>
          </a:bodyPr>
          <a:lstStyle/>
          <a:p>
            <a:pPr marR="9144" lvl="0" algn="ctr">
              <a:spcBef>
                <a:spcPct val="0"/>
              </a:spcBef>
              <a:defRPr/>
            </a:pPr>
            <a:r>
              <a:rPr lang="it-IT" sz="2400" b="1" dirty="0" smtClean="0">
                <a:ln w="12700">
                  <a:noFill/>
                  <a:prstDash val="solid"/>
                </a:ln>
                <a:solidFill>
                  <a:srgbClr val="A3AA40"/>
                </a:solidFill>
                <a:effectLst>
                  <a:reflection blurRad="6350" stA="55000" endA="300" endPos="45500" dir="5400000" sy="-100000" algn="bl" rotWithShape="0"/>
                </a:effectLst>
                <a:latin typeface="HelveticaNeue LightCond" pitchFamily="34" charset="0"/>
              </a:rPr>
              <a:t>Chi Siamo</a:t>
            </a:r>
            <a:endParaRPr lang="it-IT" sz="2400" b="1" dirty="0">
              <a:ln w="12700">
                <a:noFill/>
                <a:prstDash val="solid"/>
              </a:ln>
              <a:solidFill>
                <a:srgbClr val="A3AA40"/>
              </a:solidFill>
              <a:effectLst>
                <a:reflection blurRad="6350" stA="55000" endA="300" endPos="45500" dir="5400000" sy="-100000" algn="bl" rotWithShape="0"/>
              </a:effectLst>
              <a:latin typeface="HelveticaNeue LightCond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2694" y="1556792"/>
            <a:ext cx="82377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Different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Web 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S.r.l. si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occupa dell'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ideazione di servizi e tecnologie per la Formazione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in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ambito ECM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per 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progetti digitali in ambito sanitario, medico e 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farmaceutico.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60442" y="2703634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Soluzioni proprietarie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Soluzioni ad hoc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37680" r="45377" b="38217"/>
          <a:stretch/>
        </p:blipFill>
        <p:spPr bwMode="auto">
          <a:xfrm>
            <a:off x="1708869" y="3738957"/>
            <a:ext cx="5712032" cy="2066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93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59256" t="33150" r="31688" b="41020"/>
          <a:stretch>
            <a:fillRect/>
          </a:stretch>
        </p:blipFill>
        <p:spPr bwMode="auto">
          <a:xfrm>
            <a:off x="7524328" y="2703798"/>
            <a:ext cx="1296145" cy="231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sellaDiTesto 16"/>
          <p:cNvSpPr txBox="1"/>
          <p:nvPr/>
        </p:nvSpPr>
        <p:spPr>
          <a:xfrm>
            <a:off x="683568" y="177281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3.0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è stato sviluppato attenendosi scrupolosamente a quanto espresso da: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83568" y="2655490"/>
            <a:ext cx="65527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Tutte le direttive, decreti legge e le linee guida emanate dal Ministero della Salute.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Gli accordi stipulati in sede di conferenze Stato-Regioni.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Decreti, delibere e linee guida della Regione Lombardia durante gli anni della sperimentazione ECM.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Le indicazioni, le </a:t>
            </a:r>
            <a:r>
              <a:rPr lang="it-IT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determine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, i criteri, i regolamenti e i documenti emanati dalla CNFC e dall’</a:t>
            </a:r>
            <a:r>
              <a:rPr lang="it-IT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Age.na.s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Manuale per gli osservatori della qualità dell’ECM.</a:t>
            </a:r>
          </a:p>
          <a:p>
            <a:pPr>
              <a:buClr>
                <a:srgbClr val="92D050"/>
              </a:buClr>
              <a:buSzPct val="130000"/>
            </a:pPr>
            <a:endParaRPr lang="it-IT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355131" y="116632"/>
            <a:ext cx="24797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 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Qualità e Normative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447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59256" t="33150" r="31688" b="41020"/>
          <a:stretch>
            <a:fillRect/>
          </a:stretch>
        </p:blipFill>
        <p:spPr bwMode="auto">
          <a:xfrm>
            <a:off x="7524328" y="2703798"/>
            <a:ext cx="1296145" cy="231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tangolo 19"/>
          <p:cNvSpPr/>
          <p:nvPr/>
        </p:nvSpPr>
        <p:spPr>
          <a:xfrm>
            <a:off x="3355131" y="116632"/>
            <a:ext cx="24797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 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Qualità e Normative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3568" y="177281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3.0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contempla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oltre 50 fra interventi, funzioni ed integrazioni relative a: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83568" y="2655490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Vigenti normative</a:t>
            </a:r>
          </a:p>
          <a:p>
            <a:pPr>
              <a:buClr>
                <a:srgbClr val="971A1E"/>
              </a:buClr>
              <a:buSzPct val="130000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Linee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Guida degli enti preposti dal 2002-2012 e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oltre</a:t>
            </a:r>
          </a:p>
          <a:p>
            <a:pPr>
              <a:buClr>
                <a:srgbClr val="971A1E"/>
              </a:buClr>
              <a:buSzPct val="130000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Qualità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del provider (Osservatorio Nazionale della Formazione Continua </a:t>
            </a: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     in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Sanità -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ONFoCS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- )</a:t>
            </a:r>
            <a:endParaRPr lang="it-IT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722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6" name="CasellaDiTesto 15"/>
          <p:cNvSpPr txBox="1"/>
          <p:nvPr/>
        </p:nvSpPr>
        <p:spPr>
          <a:xfrm>
            <a:off x="118903" y="1658516"/>
            <a:ext cx="651451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Completamente Personalizzabile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</a:p>
          <a:p>
            <a:pPr algn="ctr">
              <a:spcBef>
                <a:spcPts val="600"/>
              </a:spcBef>
              <a:buClr>
                <a:srgbClr val="92D050"/>
              </a:buClr>
              <a:buSzPct val="130000"/>
            </a:pPr>
            <a:r>
              <a:rPr lang="it-IT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Dal layout grafico alle verticalizzazioni di funzionalità.</a:t>
            </a:r>
            <a:endParaRPr lang="it-IT" sz="1100" i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19094" t="12990" r="27357" b="5741"/>
          <a:stretch>
            <a:fillRect/>
          </a:stretch>
        </p:blipFill>
        <p:spPr bwMode="auto">
          <a:xfrm>
            <a:off x="6571577" y="2004731"/>
            <a:ext cx="2181897" cy="206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 l="19094" t="12990" r="22632" b="6371"/>
          <a:stretch>
            <a:fillRect/>
          </a:stretch>
        </p:blipFill>
        <p:spPr bwMode="auto">
          <a:xfrm>
            <a:off x="6571577" y="4398997"/>
            <a:ext cx="2181897" cy="1887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ttangolo 20"/>
          <p:cNvSpPr/>
          <p:nvPr/>
        </p:nvSpPr>
        <p:spPr>
          <a:xfrm>
            <a:off x="3355131" y="116632"/>
            <a:ext cx="23943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Personalizzazione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76522" y="2667382"/>
            <a:ext cx="61140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Personalizzazione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Grafica con Logo e colori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istituzionali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Personalizzazione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autonoma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di tutti i testi e di tutte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le</a:t>
            </a:r>
          </a:p>
          <a:p>
            <a:pPr>
              <a:buClr>
                <a:srgbClr val="971A1E"/>
              </a:buClr>
              <a:buSzPct val="130000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   informazioni presenti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nel sito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pubblico</a:t>
            </a:r>
          </a:p>
          <a:p>
            <a:pPr>
              <a:buClr>
                <a:srgbClr val="971A1E"/>
              </a:buClr>
              <a:buSzPct val="130000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Gestione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 e news in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evidenza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Gestione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Banner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ed elementi in home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page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CMS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con possibilità di modificare e aggiungere nuove sezioni e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</a:p>
          <a:p>
            <a:pPr>
              <a:buClr>
                <a:srgbClr val="971A1E"/>
              </a:buClr>
              <a:buSzPct val="130000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   pagine web</a:t>
            </a:r>
          </a:p>
          <a:p>
            <a:pPr>
              <a:buClr>
                <a:srgbClr val="971A1E"/>
              </a:buClr>
              <a:buSzPct val="130000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Personalizzazione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dei </a:t>
            </a:r>
            <a:r>
              <a:rPr lang="it-IT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template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relativi a tutti i documenti generati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 </a:t>
            </a:r>
          </a:p>
          <a:p>
            <a:pPr>
              <a:buClr>
                <a:srgbClr val="971A1E"/>
              </a:buClr>
              <a:buSzPct val="130000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  dalla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piattaforma (modello fatture, certificati, attestati …)</a:t>
            </a:r>
            <a:endParaRPr lang="it-IT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107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CasellaDiTesto 7"/>
          <p:cNvSpPr txBox="1"/>
          <p:nvPr/>
        </p:nvSpPr>
        <p:spPr>
          <a:xfrm>
            <a:off x="755576" y="1772816"/>
            <a:ext cx="77755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Tutte le procedure e la navigazione sono </a:t>
            </a:r>
            <a:r>
              <a:rPr lang="it-I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auto-esplicative</a:t>
            </a: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:</a:t>
            </a:r>
          </a:p>
          <a:p>
            <a:pPr algn="ctr">
              <a:spcBef>
                <a:spcPts val="600"/>
              </a:spcBef>
              <a:buClr>
                <a:srgbClr val="92D050"/>
              </a:buClr>
              <a:buSzPct val="130000"/>
            </a:pPr>
            <a:r>
              <a:rPr lang="it-IT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Ogni dettaglio è stato concepito per rendere </a:t>
            </a:r>
            <a:br>
              <a:rPr lang="it-IT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</a:b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l’esperienza utente semplice ed immediata</a:t>
            </a:r>
            <a:r>
              <a:rPr lang="it-IT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</a:p>
          <a:p>
            <a:pPr>
              <a:buClr>
                <a:srgbClr val="92D050"/>
              </a:buClr>
              <a:buSzPct val="130000"/>
            </a:pP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331640" y="5229200"/>
            <a:ext cx="597666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Una sorprendete </a:t>
            </a:r>
            <a:r>
              <a:rPr lang="it-IT" sz="2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User</a:t>
            </a:r>
            <a:r>
              <a:rPr lang="it-IT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 </a:t>
            </a:r>
            <a:r>
              <a:rPr lang="it-IT" sz="2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Experience</a:t>
            </a:r>
            <a:r>
              <a:rPr lang="it-IT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 per l’utente !</a:t>
            </a:r>
            <a:endParaRPr lang="it-IT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971A1E"/>
              </a:solidFill>
              <a:effectLst/>
            </a:endParaRPr>
          </a:p>
        </p:txBody>
      </p:sp>
      <p:pic>
        <p:nvPicPr>
          <p:cNvPr id="13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11102" t="35300" r="45099" b="53388"/>
          <a:stretch>
            <a:fillRect/>
          </a:stretch>
        </p:blipFill>
        <p:spPr bwMode="auto">
          <a:xfrm>
            <a:off x="3522939" y="3905250"/>
            <a:ext cx="3463945" cy="130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l="25394" t="39450" r="33657" b="17711"/>
          <a:stretch>
            <a:fillRect/>
          </a:stretch>
        </p:blipFill>
        <p:spPr bwMode="auto">
          <a:xfrm>
            <a:off x="482041" y="2988533"/>
            <a:ext cx="2804076" cy="183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 l="53955" t="49196" r="26366" b="37029"/>
          <a:stretch>
            <a:fillRect/>
          </a:stretch>
        </p:blipFill>
        <p:spPr bwMode="auto">
          <a:xfrm>
            <a:off x="6611765" y="2897138"/>
            <a:ext cx="2304256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ttangolo 16"/>
          <p:cNvSpPr/>
          <p:nvPr/>
        </p:nvSpPr>
        <p:spPr>
          <a:xfrm>
            <a:off x="3355131" y="116632"/>
            <a:ext cx="23943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Usabilità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602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CasellaDiTesto 7"/>
          <p:cNvSpPr txBox="1"/>
          <p:nvPr/>
        </p:nvSpPr>
        <p:spPr>
          <a:xfrm>
            <a:off x="683568" y="177281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La piattaforma può essere fornita in tre diverse configurazioni: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509564" y="2761878"/>
            <a:ext cx="7526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Piattaforma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“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Provider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”</a:t>
            </a:r>
          </a:p>
          <a:p>
            <a:pPr>
              <a:buClr>
                <a:srgbClr val="92D050"/>
              </a:buClr>
              <a:buSzPct val="130000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Il Provider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è inteso come gestore e proprietario della piattaforma</a:t>
            </a:r>
            <a:endParaRPr lang="it-IT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3" name="Gallone 12"/>
          <p:cNvSpPr/>
          <p:nvPr/>
        </p:nvSpPr>
        <p:spPr>
          <a:xfrm>
            <a:off x="827584" y="2708920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Gallone 13"/>
          <p:cNvSpPr/>
          <p:nvPr/>
        </p:nvSpPr>
        <p:spPr>
          <a:xfrm>
            <a:off x="827584" y="3812847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Gallone 15"/>
          <p:cNvSpPr/>
          <p:nvPr/>
        </p:nvSpPr>
        <p:spPr>
          <a:xfrm>
            <a:off x="827584" y="4964975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475656" y="3844785"/>
            <a:ext cx="7560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Piattaforma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“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Progetto Formativo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”</a:t>
            </a:r>
          </a:p>
          <a:p>
            <a:pPr marL="0" lvl="1">
              <a:buClr>
                <a:srgbClr val="92D050"/>
              </a:buClr>
              <a:buSzPct val="130000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la piattaforma è “confezionata” per l’erogazione di un singolo evento.</a:t>
            </a:r>
          </a:p>
          <a:p>
            <a:pPr>
              <a:buClr>
                <a:srgbClr val="92D050"/>
              </a:buClr>
              <a:buSzPct val="130000"/>
            </a:pP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75656" y="4964975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Piattaforma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“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Network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”</a:t>
            </a:r>
          </a:p>
          <a:p>
            <a:pPr marL="0" lvl="1">
              <a:buClr>
                <a:srgbClr val="92D050"/>
              </a:buClr>
              <a:buSzPct val="130000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la piattaforma è intesa come 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contenitore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di piattaforme, il Proprietario può attivare più piattaforme all’interno del network.</a:t>
            </a:r>
          </a:p>
          <a:p>
            <a:pPr>
              <a:buClr>
                <a:srgbClr val="92D050"/>
              </a:buClr>
              <a:buSzPct val="130000"/>
            </a:pP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355131" y="116632"/>
            <a:ext cx="2695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Tipologie di soluzioni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602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CasellaDiTesto 7"/>
          <p:cNvSpPr txBox="1"/>
          <p:nvPr/>
        </p:nvSpPr>
        <p:spPr>
          <a:xfrm>
            <a:off x="683568" y="177281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3.0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permette l’informatizzazione di tutto il processo formativo (per l’utente) e della gestione (per il provider).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355131" y="116632"/>
            <a:ext cx="23943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Funzionalità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5" t="24930" r="16686" b="33581"/>
          <a:stretch/>
        </p:blipFill>
        <p:spPr bwMode="auto">
          <a:xfrm>
            <a:off x="971600" y="2706961"/>
            <a:ext cx="6696744" cy="3386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687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CasellaDiTesto 7"/>
          <p:cNvSpPr txBox="1"/>
          <p:nvPr/>
        </p:nvSpPr>
        <p:spPr>
          <a:xfrm>
            <a:off x="611560" y="177281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Un 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set di moduli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e funzionalità in continua crescita ed evoluzione per rispondere alle reali esigenze dei Provider.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540595" y="5445224"/>
            <a:ext cx="6062811" cy="46166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Moduli e funzionalità per ogni esigenza !</a:t>
            </a:r>
            <a:endParaRPr lang="it-IT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971A1E"/>
              </a:solidFill>
              <a:effectLst/>
            </a:endParaRPr>
          </a:p>
        </p:txBody>
      </p:sp>
      <p:pic>
        <p:nvPicPr>
          <p:cNvPr id="13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48473" t="23960" r="45401" b="71840"/>
          <a:stretch>
            <a:fillRect/>
          </a:stretch>
        </p:blipFill>
        <p:spPr bwMode="auto">
          <a:xfrm>
            <a:off x="683568" y="3933056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11102" t="29420" r="45401" b="65540"/>
          <a:stretch>
            <a:fillRect/>
          </a:stretch>
        </p:blipFill>
        <p:spPr bwMode="auto">
          <a:xfrm>
            <a:off x="1835696" y="4653136"/>
            <a:ext cx="3528392" cy="59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42347" t="23960" r="51527" b="71420"/>
          <a:stretch>
            <a:fillRect/>
          </a:stretch>
        </p:blipFill>
        <p:spPr bwMode="auto">
          <a:xfrm>
            <a:off x="4788024" y="3068960"/>
            <a:ext cx="720080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77568" t="3801" r="8341" b="92419"/>
          <a:stretch>
            <a:fillRect/>
          </a:stretch>
        </p:blipFill>
        <p:spPr bwMode="auto">
          <a:xfrm>
            <a:off x="1619672" y="3717032"/>
            <a:ext cx="1080120" cy="42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9566" t="19760" r="42951" b="70580"/>
          <a:stretch>
            <a:fillRect/>
          </a:stretch>
        </p:blipFill>
        <p:spPr bwMode="auto">
          <a:xfrm>
            <a:off x="611560" y="2780928"/>
            <a:ext cx="3168352" cy="94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C:\Users\pubblico\Desktop\schermate hippo3\carrello_01.jpg"/>
          <p:cNvPicPr>
            <a:picLocks noChangeAspect="1" noChangeArrowheads="1"/>
          </p:cNvPicPr>
          <p:nvPr/>
        </p:nvPicPr>
        <p:blipFill>
          <a:blip r:embed="rId7" cstate="print"/>
          <a:srcRect l="11247" t="12016" r="43442" b="64751"/>
          <a:stretch>
            <a:fillRect/>
          </a:stretch>
        </p:blipFill>
        <p:spPr bwMode="auto">
          <a:xfrm>
            <a:off x="5724128" y="2636912"/>
            <a:ext cx="269287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Users\pubblico\Desktop\schermate hippo3\pannello_01.jpg"/>
          <p:cNvPicPr>
            <a:picLocks noChangeAspect="1" noChangeArrowheads="1"/>
          </p:cNvPicPr>
          <p:nvPr/>
        </p:nvPicPr>
        <p:blipFill>
          <a:blip r:embed="rId6" cstate="print"/>
          <a:srcRect l="30070" t="23459" r="63454" b="71362"/>
          <a:stretch>
            <a:fillRect/>
          </a:stretch>
        </p:blipFill>
        <p:spPr bwMode="auto">
          <a:xfrm>
            <a:off x="3923928" y="3861048"/>
            <a:ext cx="648072" cy="75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ttangolo 21"/>
          <p:cNvSpPr/>
          <p:nvPr/>
        </p:nvSpPr>
        <p:spPr>
          <a:xfrm>
            <a:off x="3355131" y="116632"/>
            <a:ext cx="23285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Moduli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73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CasellaDiTesto 7"/>
          <p:cNvSpPr txBox="1"/>
          <p:nvPr/>
        </p:nvSpPr>
        <p:spPr>
          <a:xfrm>
            <a:off x="323528" y="1816363"/>
            <a:ext cx="87845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“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CMS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”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  <a:sym typeface="Wingdings" pitchFamily="2" charset="2"/>
              </a:rPr>
              <a:t>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b="1" i="1" dirty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Per la gestione dei contenuti del sito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pubblico</a:t>
            </a: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“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Distribuzioni Codici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”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  <a:sym typeface="Wingdings" pitchFamily="2" charset="2"/>
              </a:rPr>
              <a:t>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Per </a:t>
            </a:r>
            <a:r>
              <a:rPr lang="it-IT" sz="2000" b="1" i="1" dirty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l’iscrizione ai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corsi</a:t>
            </a: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/>
            </a:pPr>
            <a:endParaRPr lang="it-IT" sz="2000" b="1" i="1" dirty="0" smtClean="0">
              <a:solidFill>
                <a:srgbClr val="971A1E"/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3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 “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Gruppi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”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  <a:sym typeface="Wingdings" pitchFamily="2" charset="2"/>
              </a:rPr>
              <a:t>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b="1" i="1" dirty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Per una gestione differenziata degli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utenti</a:t>
            </a: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3"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3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 “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e-Commerce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”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  <a:sym typeface="Wingdings" pitchFamily="2" charset="2"/>
              </a:rPr>
              <a:t>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b="1" i="1" dirty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Per la vendita dei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corsi</a:t>
            </a: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3"/>
            </a:pPr>
            <a:endParaRPr lang="it-IT" sz="2000" b="1" i="1" dirty="0" smtClean="0">
              <a:solidFill>
                <a:srgbClr val="971A1E"/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5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 “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Promotion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”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  <a:sym typeface="Wingdings" pitchFamily="2" charset="2"/>
              </a:rPr>
              <a:t>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b="1" i="1" dirty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Per migliorare ed ottimizzare il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business</a:t>
            </a: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5"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indent="-342900">
              <a:buClr>
                <a:srgbClr val="971A1E"/>
              </a:buClr>
              <a:buSzPct val="100000"/>
              <a:buFont typeface="+mj-lt"/>
              <a:buAutoNum type="arabicPeriod" startAt="5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Modulo/Servizio “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Reportistica personalizzata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”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  <a:sym typeface="Wingdings" pitchFamily="2" charset="2"/>
              </a:rPr>
              <a:t> 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b="1" i="1" dirty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Per la misurazione del </a:t>
            </a:r>
            <a:r>
              <a:rPr lang="it-IT" sz="2000" b="1" i="1" dirty="0" smtClean="0">
                <a:solidFill>
                  <a:srgbClr val="971A1E"/>
                </a:solidFill>
                <a:latin typeface="Myriad Pro" pitchFamily="34" charset="0"/>
                <a:ea typeface="Calibri"/>
                <a:cs typeface="Times New Roman"/>
              </a:rPr>
              <a:t>ROI</a:t>
            </a:r>
          </a:p>
          <a:p>
            <a:pPr marL="342900" indent="-342900">
              <a:buClr>
                <a:srgbClr val="971A1E"/>
              </a:buClr>
              <a:buSzPct val="100000"/>
              <a:buFont typeface="+mj-lt"/>
              <a:buAutoNum type="arabicPeriod" startAt="5"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5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Modulo per attività di e-mail marketing (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coming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soon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  <a:ea typeface="Calibri"/>
                <a:cs typeface="Times New Roman"/>
              </a:rPr>
              <a:t>)</a:t>
            </a: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 startAt="3"/>
            </a:pPr>
            <a:endParaRPr lang="it-IT" sz="1600" b="1" i="1" dirty="0">
              <a:solidFill>
                <a:srgbClr val="971A1E"/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/>
            </a:pPr>
            <a:endParaRPr lang="it-IT" sz="1600" b="1" i="1" dirty="0" smtClean="0">
              <a:solidFill>
                <a:srgbClr val="971A1E"/>
              </a:solidFill>
              <a:latin typeface="Myriad Pro" pitchFamily="34" charset="0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Clr>
                <a:srgbClr val="971A1E"/>
              </a:buClr>
              <a:buSzPct val="100000"/>
              <a:buFont typeface="+mj-lt"/>
              <a:buAutoNum type="arabicPeriod"/>
            </a:pPr>
            <a:endParaRPr lang="it-IT" sz="800" i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  <a:ea typeface="Calibri"/>
              <a:cs typeface="Times New Roman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355131" y="116632"/>
            <a:ext cx="23943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Moduli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602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8" name="Picture 2" descr="C:\Users\pubblico\Desktop\schermate hippo3\layout_hippocrates_modulo.jp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b="36513"/>
          <a:stretch>
            <a:fillRect/>
          </a:stretch>
        </p:blipFill>
        <p:spPr bwMode="auto">
          <a:xfrm>
            <a:off x="251520" y="1988840"/>
            <a:ext cx="854949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/>
          <p:cNvSpPr txBox="1"/>
          <p:nvPr/>
        </p:nvSpPr>
        <p:spPr>
          <a:xfrm>
            <a:off x="683568" y="141277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Anche l’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erogazione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della formazione gode di massima flessibilità: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3821" y="2564904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Editor integrato SCORM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per la creazione dei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Moduli formativi totalmente indipendenti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: è possibile caricare moduli formativi in formato zip, o integrare pagine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esterne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Accanto ai percorsi formativi standard, nati dalla nostra esperienza in ambito ECM, è possibile creare 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«</a:t>
            </a:r>
            <a:r>
              <a:rPr lang="it-IT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percorsi formativi discente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» configurabili a 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step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: l’amministratore può scegliere come organizzare i diversi “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step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” formativi e dove collocare elementi come i test, la qualità percepita, i moduli formativi veri e propri e la generazione di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attestati/certificati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Formazione su riviste, libri e cartaceo in genere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Formazione su web con approcci standard o innovativi (web 2.0, PLE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…).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 su </a:t>
            </a:r>
            <a:r>
              <a:rPr lang="it-IT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smartphone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o </a:t>
            </a:r>
            <a:r>
              <a:rPr lang="it-IT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tablet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Formazione erogata su qualsiasi canale online e offline.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2D050"/>
              </a:buClr>
              <a:buSzPct val="130000"/>
            </a:pPr>
            <a:endParaRPr lang="it-IT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355131" y="116632"/>
            <a:ext cx="23285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Area Formativa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12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179512" y="105161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8" name="Rettangolo 7"/>
          <p:cNvSpPr/>
          <p:nvPr/>
        </p:nvSpPr>
        <p:spPr>
          <a:xfrm>
            <a:off x="3355131" y="116632"/>
            <a:ext cx="24103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 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Tecnologia</a:t>
            </a:r>
            <a:endParaRPr lang="it-IT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3" name="Picture 2" descr="Z:\schemaHippo3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3290" t="6807" b="32540"/>
          <a:stretch/>
        </p:blipFill>
        <p:spPr bwMode="auto">
          <a:xfrm>
            <a:off x="5295900" y="1228725"/>
            <a:ext cx="3848100" cy="52197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2" name="CasellaDiTesto 11"/>
          <p:cNvSpPr txBox="1"/>
          <p:nvPr/>
        </p:nvSpPr>
        <p:spPr>
          <a:xfrm>
            <a:off x="476251" y="1943100"/>
            <a:ext cx="8258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La piattaforma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3.0 è stata sviluppata con le più innovative tecnologie disponibili per progetti di e-business ad alto traffico e protezione dei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dati.</a:t>
            </a:r>
          </a:p>
          <a:p>
            <a:pPr>
              <a:buClr>
                <a:srgbClr val="971A1E"/>
              </a:buClr>
              <a:buSzPct val="130000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Framework </a:t>
            </a:r>
            <a:r>
              <a:rPr lang="it-IT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Symfony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</a:p>
          <a:p>
            <a:pPr>
              <a:buClr>
                <a:srgbClr val="971A1E"/>
              </a:buClr>
              <a:buSzPct val="130000"/>
            </a:pP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 marL="285750" indent="-285750"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La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piattaforma è stata scritta interamente in PHP5 su architettura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LAMP.</a:t>
            </a:r>
          </a:p>
          <a:p>
            <a:pPr>
              <a:buClr>
                <a:srgbClr val="971A1E"/>
              </a:buClr>
              <a:buSzPct val="130000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La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progettazione è avvenuta su pattern 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MVC.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59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707904" y="343289"/>
            <a:ext cx="5184576" cy="585798"/>
          </a:xfrm>
          <a:prstGeom prst="rect">
            <a:avLst/>
          </a:prstGeom>
          <a:ln>
            <a:noFill/>
          </a:ln>
        </p:spPr>
        <p:txBody>
          <a:bodyPr vert="horz" anchor="t">
            <a:noAutofit/>
          </a:bodyPr>
          <a:lstStyle/>
          <a:p>
            <a:pPr marR="9144" lvl="0" algn="ctr">
              <a:spcBef>
                <a:spcPct val="0"/>
              </a:spcBef>
              <a:defRPr/>
            </a:pPr>
            <a:r>
              <a:rPr lang="it-IT" sz="2400" b="1" dirty="0">
                <a:ln w="12700">
                  <a:noFill/>
                  <a:prstDash val="solid"/>
                </a:ln>
                <a:solidFill>
                  <a:srgbClr val="A3AA40"/>
                </a:solidFill>
                <a:effectLst>
                  <a:reflection blurRad="6350" stA="55000" endA="300" endPos="45500" dir="5400000" sy="-100000" algn="bl" rotWithShape="0"/>
                </a:effectLst>
                <a:latin typeface="HelveticaNeue LightCond" pitchFamily="34" charset="0"/>
              </a:rPr>
              <a:t>Servizi e Prodotti</a:t>
            </a:r>
          </a:p>
        </p:txBody>
      </p:sp>
      <p:sp>
        <p:nvSpPr>
          <p:cNvPr id="6" name="Rettangolo 5"/>
          <p:cNvSpPr/>
          <p:nvPr/>
        </p:nvSpPr>
        <p:spPr>
          <a:xfrm>
            <a:off x="582694" y="1556792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Educazione Continua in Medicina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71472" y="2276872"/>
            <a:ext cx="3640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Piattaforma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Hippocrates</a:t>
            </a:r>
            <a:endParaRPr lang="it-IT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Corsiecm.it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Tracciatoecm.it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Moduli formativi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Registrazione atti congressi e corsi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E-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Detailing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per l’ECM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Conference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Formazione Residenziale Interattiva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Collaborative Learning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Consulenza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34303" y="2327389"/>
            <a:ext cx="3640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E-mail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arketing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Dossier Formativo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Realtà Aumentata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Sponsor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olutions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Collaborazione creativa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Ottimizzazioni per il web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Progetti Completi FAD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Gestione processo formativo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Networking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Medical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Communication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76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6_COMMERCIALE\Fiera Cernobbio 2012\redazionale su forumecm.it\gallery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"/>
            <a:ext cx="9144000" cy="1139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95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6_COMMERCIALE\Fiera Cernobbio 2012\redazionale su forumecm.it\gallery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0"/>
            <a:ext cx="9144000" cy="115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36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6_COMMERCIALE\Fiera Cernobbio 2012\redazionale su forumecm.it\gallery\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082"/>
            <a:ext cx="9137931" cy="57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57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-18331" y="735957"/>
            <a:ext cx="9176178" cy="5789387"/>
            <a:chOff x="-18331" y="-27384"/>
            <a:chExt cx="9176178" cy="5789387"/>
          </a:xfrm>
        </p:grpSpPr>
        <p:pic>
          <p:nvPicPr>
            <p:cNvPr id="10242" name="Picture 2" descr="Z:\6_COMMERCIALE\Fiera Cernobbio 2012\redazionale su forumecm.it\gallery\0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31" y="-27384"/>
              <a:ext cx="9176178" cy="578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uppo 2"/>
            <p:cNvGrpSpPr/>
            <p:nvPr/>
          </p:nvGrpSpPr>
          <p:grpSpPr>
            <a:xfrm>
              <a:off x="1475656" y="4725144"/>
              <a:ext cx="1016496" cy="226293"/>
              <a:chOff x="1475656" y="4725144"/>
              <a:chExt cx="1016496" cy="226293"/>
            </a:xfrm>
          </p:grpSpPr>
          <p:sp>
            <p:nvSpPr>
              <p:cNvPr id="2" name="Rettangolo 1"/>
              <p:cNvSpPr/>
              <p:nvPr/>
            </p:nvSpPr>
            <p:spPr>
              <a:xfrm>
                <a:off x="1475656" y="4725144"/>
                <a:ext cx="432048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2060104" y="4735413"/>
                <a:ext cx="432048" cy="21602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1176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6_COMMERCIALE\Fiera Cernobbio 2012\redazionale su forumecm.it\gallery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6" y="0"/>
            <a:ext cx="9108504" cy="101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82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Rettangolo 11"/>
          <p:cNvSpPr/>
          <p:nvPr/>
        </p:nvSpPr>
        <p:spPr>
          <a:xfrm>
            <a:off x="3347864" y="116632"/>
            <a:ext cx="23029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HIPPOCRATES 3.0</a:t>
            </a:r>
            <a:endParaRPr lang="it-IT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In Evoluzione</a:t>
            </a:r>
            <a:endParaRPr lang="it-IT" sz="24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l="38204" t="27608" r="30507" b="10151"/>
          <a:stretch/>
        </p:blipFill>
        <p:spPr bwMode="auto">
          <a:xfrm>
            <a:off x="5086350" y="1123559"/>
            <a:ext cx="4191001" cy="52105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467544" y="2780928"/>
            <a:ext cx="7560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Sviluppo di nuove funzionalità e moduli.</a:t>
            </a: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Sviluppo di nuovi modelli di verifica delle attività.</a:t>
            </a: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Aggiornamenti costanti alle linee guida degli enti accreditanti. </a:t>
            </a: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Ricerca e sviluppo di nuovi modelli formativi.</a:t>
            </a:r>
          </a:p>
          <a:p>
            <a:pPr lvl="0">
              <a:buClr>
                <a:srgbClr val="971A1E"/>
              </a:buClr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 lvl="0">
              <a:buClr>
                <a:srgbClr val="971A1E"/>
              </a:buClr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2D050"/>
              </a:buClr>
              <a:buSzPct val="130000"/>
            </a:pPr>
            <a:endParaRPr lang="it-IT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10901" y="184482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000" b="1" spc="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In continua Evoluzione </a:t>
            </a:r>
            <a:endParaRPr lang="it-IT" sz="1200" b="1" spc="4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07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t="24511" r="59814" b="9070"/>
          <a:stretch/>
        </p:blipFill>
        <p:spPr bwMode="auto">
          <a:xfrm rot="16200000">
            <a:off x="5783568" y="6522"/>
            <a:ext cx="1954177" cy="476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ubblico\Desktop\0_materiali\ipa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62" y="2257340"/>
            <a:ext cx="5267761" cy="391515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1" t="20093" r="20426" b="22232"/>
          <a:stretch/>
        </p:blipFill>
        <p:spPr bwMode="auto">
          <a:xfrm>
            <a:off x="827585" y="2835143"/>
            <a:ext cx="3744415" cy="280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6084168" y="4437112"/>
            <a:ext cx="2577330" cy="936104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Myriad Pro" pitchFamily="34" charset="0"/>
              </a:rPr>
              <a:t>Scoprilo al nostro stand!</a:t>
            </a:r>
            <a:endParaRPr lang="it-IT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07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-hippocrates.it/design/evoluzione2011_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54" y="2317204"/>
            <a:ext cx="58102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582694" y="1556792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Modulo formativo – innova -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98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82694" y="1556792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Soluzioni per Formazione Residenziale Interattiva con integrazione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8" name="Picture 2" descr="C:\Users\giuseppe\Desktop\RES interattiva\residenziale interattiva 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81" y="2420888"/>
            <a:ext cx="1790700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giuseppe\Desktop\RES interattiva\residenziale interattiv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40" y="3356992"/>
            <a:ext cx="3602641" cy="269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69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82694" y="1556792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Soluzioni per la Formazione con tecnologie 3D, Realtà aumentata e interfaccia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Kinect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4" name="Picture 4" descr="http://a4.mzstatic.com/us/r1000/079/Purple/a3/01/f5/mzl.szunyal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7765" r="11958" b="12219"/>
          <a:stretch/>
        </p:blipFill>
        <p:spPr bwMode="auto">
          <a:xfrm>
            <a:off x="6228184" y="2750022"/>
            <a:ext cx="1516719" cy="159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arrotondato 7"/>
          <p:cNvSpPr/>
          <p:nvPr/>
        </p:nvSpPr>
        <p:spPr>
          <a:xfrm>
            <a:off x="6004676" y="4905164"/>
            <a:ext cx="2577330" cy="936104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Myriad Pro" pitchFamily="34" charset="0"/>
              </a:rPr>
              <a:t>Scoprila </a:t>
            </a:r>
            <a:r>
              <a:rPr lang="it-IT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Myriad Pro" pitchFamily="34" charset="0"/>
              </a:rPr>
              <a:t>al nostro stand!</a:t>
            </a:r>
            <a:endParaRPr lang="it-IT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11560" y="2729671"/>
            <a:ext cx="4592540" cy="2870337"/>
            <a:chOff x="611560" y="2729671"/>
            <a:chExt cx="4592540" cy="2870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729671"/>
              <a:ext cx="4592540" cy="2870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1151241" y="5073309"/>
              <a:ext cx="1008112" cy="3600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90038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7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707904" y="343289"/>
            <a:ext cx="5184576" cy="585798"/>
          </a:xfrm>
          <a:prstGeom prst="rect">
            <a:avLst/>
          </a:prstGeom>
          <a:ln>
            <a:noFill/>
          </a:ln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u="none" strike="noStrike" kern="1200" normalizeH="0" baseline="0" noProof="0" dirty="0" smtClean="0">
                <a:ln w="12700">
                  <a:noFill/>
                  <a:prstDash val="solid"/>
                </a:ln>
                <a:solidFill>
                  <a:srgbClr val="A3AA4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HelveticaNeue LightCond" pitchFamily="34" charset="0"/>
                <a:ea typeface="+mj-ea"/>
                <a:cs typeface="+mj-cs"/>
              </a:rPr>
              <a:t>Servizi e Prodotti</a:t>
            </a:r>
            <a:endParaRPr kumimoji="0" lang="it-IT" sz="2400" b="1" u="none" strike="noStrike" kern="1200" normalizeH="0" baseline="0" noProof="0" dirty="0">
              <a:ln w="12700">
                <a:noFill/>
                <a:prstDash val="solid"/>
              </a:ln>
              <a:solidFill>
                <a:srgbClr val="A3AA4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HelveticaNeue LightCond" pitchFamily="34" charset="0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2694" y="1556792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Healthcare Digital Solution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71472" y="2276872"/>
            <a:ext cx="36404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istituzionale e di prodotto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E-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Detailing</a:t>
            </a:r>
            <a:endParaRPr lang="it-IT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Binar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Dmail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2.0 I.M.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Sponsor management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Medical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2.0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Medical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Comunity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Healthcare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Ratings</a:t>
            </a:r>
            <a:endParaRPr lang="it-IT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Sectorial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&amp;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Medical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Project</a:t>
            </a:r>
          </a:p>
        </p:txBody>
      </p:sp>
      <p:sp>
        <p:nvSpPr>
          <p:cNvPr id="8" name="Rettangolo 7"/>
          <p:cNvSpPr/>
          <p:nvPr/>
        </p:nvSpPr>
        <p:spPr>
          <a:xfrm>
            <a:off x="4634303" y="2327389"/>
            <a:ext cx="36404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App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per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IPhone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 e </a:t>
            </a: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IPad</a:t>
            </a:r>
            <a:endParaRPr lang="it-IT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&amp; Digital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Marketing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DEM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Myriad Pro" pitchFamily="34" charset="0"/>
            </a:endParaRP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SEO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Search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Engine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Marketing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TV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E-Congress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Analytics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Marketing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E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sperienziale Aumentato</a:t>
            </a:r>
          </a:p>
          <a:p>
            <a:pPr marL="342900" indent="-342900">
              <a:buClr>
                <a:srgbClr val="AAAA46"/>
              </a:buClr>
              <a:buFont typeface="Wingdings" pitchFamily="2" charset="2"/>
              <a:buChar char="§"/>
            </a:pP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Web Streaming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C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rPr>
              <a:t>onference</a:t>
            </a:r>
          </a:p>
        </p:txBody>
      </p:sp>
    </p:spTree>
    <p:extLst>
      <p:ext uri="{BB962C8B-B14F-4D97-AF65-F5344CB8AC3E}">
        <p14:creationId xmlns:p14="http://schemas.microsoft.com/office/powerpoint/2010/main" val="550616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92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3931727" y="3854517"/>
            <a:ext cx="1280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600" dirty="0" smtClean="0">
                <a:solidFill>
                  <a:srgbClr val="971A1E"/>
                </a:solidFill>
                <a:latin typeface="Myriad Pro" pitchFamily="34" charset="0"/>
              </a:rPr>
              <a:t>GRAZIE</a:t>
            </a:r>
            <a:endParaRPr lang="it-IT" sz="1600" spc="600" dirty="0">
              <a:solidFill>
                <a:srgbClr val="971A1E"/>
              </a:solidFill>
              <a:latin typeface="Myriad Pro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31072" r="22280" b="38866"/>
          <a:stretch>
            <a:fillRect/>
          </a:stretch>
        </p:blipFill>
        <p:spPr bwMode="auto">
          <a:xfrm>
            <a:off x="2915816" y="1988840"/>
            <a:ext cx="3312368" cy="18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723575" y="5085184"/>
            <a:ext cx="3696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pc="600" dirty="0" smtClean="0">
                <a:solidFill>
                  <a:srgbClr val="971A1E"/>
                </a:solidFill>
                <a:latin typeface="Myriad Pro" pitchFamily="34" charset="0"/>
              </a:rPr>
              <a:t>www.e-hippocrates.it</a:t>
            </a:r>
            <a:endParaRPr lang="it-IT" sz="1600" b="1" spc="600" dirty="0">
              <a:solidFill>
                <a:srgbClr val="971A1E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9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92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5179139" y="3654025"/>
            <a:ext cx="2839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pc="600" dirty="0" err="1" smtClean="0">
                <a:solidFill>
                  <a:srgbClr val="971A1E"/>
                </a:solidFill>
                <a:latin typeface="Myriad Pro" pitchFamily="34" charset="0"/>
              </a:rPr>
              <a:t>By</a:t>
            </a:r>
            <a:r>
              <a:rPr lang="it-IT" sz="1600" spc="600" dirty="0" smtClean="0">
                <a:solidFill>
                  <a:srgbClr val="971A1E"/>
                </a:solidFill>
                <a:latin typeface="Myriad Pro" pitchFamily="34" charset="0"/>
              </a:rPr>
              <a:t> </a:t>
            </a:r>
            <a:r>
              <a:rPr lang="it-IT" sz="1600" spc="600" dirty="0" err="1" smtClean="0">
                <a:solidFill>
                  <a:srgbClr val="971A1E"/>
                </a:solidFill>
                <a:latin typeface="Myriad Pro" pitchFamily="34" charset="0"/>
              </a:rPr>
              <a:t>Different</a:t>
            </a:r>
            <a:r>
              <a:rPr lang="it-IT" sz="1600" spc="600" dirty="0" smtClean="0">
                <a:solidFill>
                  <a:srgbClr val="971A1E"/>
                </a:solidFill>
                <a:latin typeface="Myriad Pro" pitchFamily="34" charset="0"/>
              </a:rPr>
              <a:t> Web</a:t>
            </a:r>
            <a:endParaRPr lang="it-IT" sz="1600" spc="600" dirty="0">
              <a:solidFill>
                <a:srgbClr val="971A1E"/>
              </a:solidFill>
              <a:latin typeface="Myriad Pro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31072" r="22280" b="38866"/>
          <a:stretch>
            <a:fillRect/>
          </a:stretch>
        </p:blipFill>
        <p:spPr bwMode="auto">
          <a:xfrm>
            <a:off x="1578739" y="2285873"/>
            <a:ext cx="3312368" cy="18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252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3286116" y="142852"/>
            <a:ext cx="0" cy="909884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Rettangolo 10"/>
          <p:cNvSpPr/>
          <p:nvPr/>
        </p:nvSpPr>
        <p:spPr>
          <a:xfrm>
            <a:off x="3286116" y="116632"/>
            <a:ext cx="20075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KNOW-HOW</a:t>
            </a:r>
            <a:endParaRPr lang="it-IT" sz="24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15616" y="2204864"/>
            <a:ext cx="788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15 anni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di esperienza in ambito web su progetti </a:t>
            </a:r>
            <a:r>
              <a:rPr lang="it-IT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Pharma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b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</a:b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ed 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e-learning</a:t>
            </a:r>
          </a:p>
        </p:txBody>
      </p:sp>
      <p:sp>
        <p:nvSpPr>
          <p:cNvPr id="16" name="Gallone 15"/>
          <p:cNvSpPr/>
          <p:nvPr/>
        </p:nvSpPr>
        <p:spPr>
          <a:xfrm>
            <a:off x="467544" y="2342783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Gallone 16"/>
          <p:cNvSpPr/>
          <p:nvPr/>
        </p:nvSpPr>
        <p:spPr>
          <a:xfrm>
            <a:off x="467544" y="3501008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Gallone 17"/>
          <p:cNvSpPr/>
          <p:nvPr/>
        </p:nvSpPr>
        <p:spPr>
          <a:xfrm>
            <a:off x="467544" y="4725144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115616" y="3520752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10 anni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di esperienza in tecnologie per l’ECM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187624" y="4725144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Approfondita conoscenza della normativa </a:t>
            </a:r>
            <a:r>
              <a:rPr lang="it-IT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Age.na.s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83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149524" y="2257822"/>
            <a:ext cx="543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10 anni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di lavoro sulle tecnologie per l’ECM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4" name="Gallone 13"/>
          <p:cNvSpPr/>
          <p:nvPr/>
        </p:nvSpPr>
        <p:spPr>
          <a:xfrm>
            <a:off x="467544" y="2204864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Gallone 15"/>
          <p:cNvSpPr/>
          <p:nvPr/>
        </p:nvSpPr>
        <p:spPr>
          <a:xfrm>
            <a:off x="467544" y="2996952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Gallone 16"/>
          <p:cNvSpPr/>
          <p:nvPr/>
        </p:nvSpPr>
        <p:spPr>
          <a:xfrm>
            <a:off x="467544" y="3789040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Gallone 17"/>
          <p:cNvSpPr/>
          <p:nvPr/>
        </p:nvSpPr>
        <p:spPr>
          <a:xfrm>
            <a:off x="467544" y="4581128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115616" y="3028890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20 Provider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hanno scelto la 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tecnologia </a:t>
            </a:r>
            <a:r>
              <a:rPr lang="it-IT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115616" y="378904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100 Corsi FAD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accreditati ECM</a:t>
            </a:r>
            <a:endParaRPr lang="it-IT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115616" y="4581128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100.000 utenti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registrati sulle piattaforme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3286116" y="142852"/>
            <a:ext cx="0" cy="909884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" name="Rettangolo 25"/>
          <p:cNvSpPr/>
          <p:nvPr/>
        </p:nvSpPr>
        <p:spPr>
          <a:xfrm>
            <a:off x="3456279" y="114276"/>
            <a:ext cx="32759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I NUMERI di HIPPOCRATES</a:t>
            </a:r>
            <a:endParaRPr lang="it-IT" sz="24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64088" y="2065994"/>
            <a:ext cx="144016" cy="9633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379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149524" y="1969790"/>
            <a:ext cx="342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Dopo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1.0 </a:t>
            </a:r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(2003)</a:t>
            </a:r>
          </a:p>
        </p:txBody>
      </p:sp>
      <p:sp>
        <p:nvSpPr>
          <p:cNvPr id="14" name="Gallone 13"/>
          <p:cNvSpPr/>
          <p:nvPr/>
        </p:nvSpPr>
        <p:spPr>
          <a:xfrm>
            <a:off x="467544" y="1916832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Gallone 15"/>
          <p:cNvSpPr/>
          <p:nvPr/>
        </p:nvSpPr>
        <p:spPr>
          <a:xfrm>
            <a:off x="467544" y="2708920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Gallone 16"/>
          <p:cNvSpPr/>
          <p:nvPr/>
        </p:nvSpPr>
        <p:spPr>
          <a:xfrm>
            <a:off x="467544" y="3501008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Gallone 17"/>
          <p:cNvSpPr/>
          <p:nvPr/>
        </p:nvSpPr>
        <p:spPr>
          <a:xfrm>
            <a:off x="467544" y="4293096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115616" y="2740858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Dopo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2.0 </a:t>
            </a:r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(2008)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115616" y="350100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Dopo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 anni di ricerca e sviluppo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115616" y="429309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Nasce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3.0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(2012)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51520" y="5229200"/>
            <a:ext cx="5976664" cy="83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971A1E"/>
                </a:solidFill>
                <a:effectLst/>
                <a:latin typeface="Myriad Pro" pitchFamily="34" charset="0"/>
              </a:rPr>
              <a:t>Lo stato dell'arte nell'erogazione di formazione accreditata ECM!</a:t>
            </a:r>
            <a:endParaRPr lang="it-IT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971A1E"/>
              </a:solidFill>
              <a:effectLst/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3286116" y="142852"/>
            <a:ext cx="0" cy="909884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6" name="Rettangolo 25"/>
          <p:cNvSpPr/>
          <p:nvPr/>
        </p:nvSpPr>
        <p:spPr>
          <a:xfrm>
            <a:off x="3587305" y="114276"/>
            <a:ext cx="23029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HIPPOCRATES 3.0</a:t>
            </a:r>
            <a:endParaRPr lang="it-IT" sz="24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 l="17925" t="12990" r="35232" b="5741"/>
          <a:stretch>
            <a:fillRect/>
          </a:stretch>
        </p:blipFill>
        <p:spPr bwMode="auto">
          <a:xfrm>
            <a:off x="4649953" y="1748486"/>
            <a:ext cx="1146183" cy="1242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3" descr="C:\Users\pubblico\Desktop\Senza-titolo-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96136" y="1506099"/>
            <a:ext cx="2736303" cy="16855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2" descr="Z:\6_COMMERCIALE\Fiera Cernobbio 2012\redazionale su forumecm.it\gallery\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44" y="3546947"/>
            <a:ext cx="1754583" cy="218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ttangolo 1"/>
          <p:cNvSpPr/>
          <p:nvPr/>
        </p:nvSpPr>
        <p:spPr>
          <a:xfrm>
            <a:off x="5364088" y="1777962"/>
            <a:ext cx="144016" cy="9633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419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ttore 1 24"/>
          <p:cNvCxnSpPr/>
          <p:nvPr/>
        </p:nvCxnSpPr>
        <p:spPr>
          <a:xfrm>
            <a:off x="3286116" y="142852"/>
            <a:ext cx="0" cy="909884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7" name="Rettangolo 26"/>
          <p:cNvSpPr/>
          <p:nvPr/>
        </p:nvSpPr>
        <p:spPr>
          <a:xfrm>
            <a:off x="3286116" y="116632"/>
            <a:ext cx="48406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VALORI</a:t>
            </a:r>
          </a:p>
          <a:p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I pilastri su cui si fonda </a:t>
            </a:r>
            <a:r>
              <a:rPr lang="it-IT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Hippocrates</a:t>
            </a:r>
            <a:r>
              <a:rPr lang="it-IT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ightCond" pitchFamily="34" charset="0"/>
              </a:rPr>
              <a:t> 3.0</a:t>
            </a:r>
            <a:endParaRPr lang="it-IT" sz="24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1" name="Picture 2" descr="Z:\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556792"/>
            <a:ext cx="2592288" cy="43468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2" name="Gallone 31"/>
          <p:cNvSpPr/>
          <p:nvPr/>
        </p:nvSpPr>
        <p:spPr>
          <a:xfrm>
            <a:off x="3978796" y="2050718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Gallone 32"/>
          <p:cNvSpPr/>
          <p:nvPr/>
        </p:nvSpPr>
        <p:spPr>
          <a:xfrm>
            <a:off x="3106096" y="3192140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Gallone 33"/>
          <p:cNvSpPr/>
          <p:nvPr/>
        </p:nvSpPr>
        <p:spPr>
          <a:xfrm>
            <a:off x="3698379" y="4437926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427984" y="2093615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Progettazione basata sulla normative ECM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3600400" y="2869555"/>
            <a:ext cx="5148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Ideato per conseguire il massimo in termini di: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Semplicità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Usabilità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Esperienza utente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202435" y="448021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Sviluppato sulle reali esigenze dei Provider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2555776" y="5373216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2D050"/>
              </a:buClr>
              <a:buSzPct val="130000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La massima flessibilità garantita da metodologie di disegno e implementazione del software secondo </a:t>
            </a:r>
            <a:r>
              <a:rPr lang="it-IT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Best </a:t>
            </a:r>
            <a:r>
              <a:rPr lang="it-IT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Practices</a:t>
            </a:r>
            <a:endParaRPr lang="it-IT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39" name="Gallone 38"/>
          <p:cNvSpPr/>
          <p:nvPr/>
        </p:nvSpPr>
        <p:spPr>
          <a:xfrm>
            <a:off x="2051720" y="5445224"/>
            <a:ext cx="360040" cy="432048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971A1E">
                  <a:shade val="30000"/>
                  <a:satMod val="115000"/>
                </a:srgbClr>
              </a:gs>
              <a:gs pos="50000">
                <a:srgbClr val="971A1E">
                  <a:shade val="67500"/>
                  <a:satMod val="115000"/>
                </a:srgbClr>
              </a:gs>
              <a:gs pos="100000">
                <a:srgbClr val="971A1E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971A1E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0" name="Gallone 39"/>
          <p:cNvSpPr/>
          <p:nvPr/>
        </p:nvSpPr>
        <p:spPr>
          <a:xfrm rot="5400000">
            <a:off x="674103" y="3481288"/>
            <a:ext cx="372714" cy="353784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64000">
                <a:srgbClr val="971A1E">
                  <a:lumMod val="100000"/>
                  <a:alpha val="83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Gallone 40"/>
          <p:cNvSpPr/>
          <p:nvPr/>
        </p:nvSpPr>
        <p:spPr>
          <a:xfrm rot="5400000">
            <a:off x="1171397" y="3285407"/>
            <a:ext cx="371439" cy="353782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  <a:alpha val="72000"/>
                </a:schemeClr>
              </a:gs>
              <a:gs pos="85000">
                <a:srgbClr val="971A1E">
                  <a:alpha val="77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Gallone 41"/>
          <p:cNvSpPr/>
          <p:nvPr/>
        </p:nvSpPr>
        <p:spPr>
          <a:xfrm rot="5400000">
            <a:off x="1621825" y="3091449"/>
            <a:ext cx="371439" cy="353782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75000"/>
                  <a:alpha val="65000"/>
                </a:schemeClr>
              </a:gs>
              <a:gs pos="84000">
                <a:srgbClr val="971A1E">
                  <a:alpha val="43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3" name="Gallone 42"/>
          <p:cNvSpPr/>
          <p:nvPr/>
        </p:nvSpPr>
        <p:spPr>
          <a:xfrm rot="5400000">
            <a:off x="2068200" y="2905674"/>
            <a:ext cx="371439" cy="353782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13000">
                <a:schemeClr val="bg1">
                  <a:lumMod val="50000"/>
                  <a:alpha val="4000"/>
                </a:schemeClr>
              </a:gs>
              <a:gs pos="82000">
                <a:srgbClr val="971A1E">
                  <a:alpha val="23000"/>
                </a:srgbClr>
              </a:gs>
            </a:gsLst>
            <a:lin ang="10800000" scaled="1"/>
            <a:tileRect/>
          </a:gradFill>
          <a:ln>
            <a:noFill/>
          </a:ln>
          <a:effectLst>
            <a:glow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687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40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3336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0" y="6453336"/>
            <a:ext cx="3416135" cy="38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orion.it/grafica/logo_forumECM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13" y="6453336"/>
            <a:ext cx="925570" cy="430392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3286116" y="142852"/>
            <a:ext cx="0" cy="980708"/>
          </a:xfrm>
          <a:prstGeom prst="line">
            <a:avLst/>
          </a:prstGeom>
          <a:noFill/>
          <a:ln w="9525" cap="flat" cmpd="sng" algn="ctr">
            <a:solidFill>
              <a:srgbClr val="971A1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Rettangolo 13"/>
          <p:cNvSpPr/>
          <p:nvPr/>
        </p:nvSpPr>
        <p:spPr>
          <a:xfrm>
            <a:off x="3355131" y="116632"/>
            <a:ext cx="23943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2400" b="1" cap="none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HelveticaNeue LightCond" pitchFamily="34" charset="0"/>
              </a:rPr>
              <a:t>CARATTERISTICHE</a:t>
            </a:r>
          </a:p>
          <a:p>
            <a:endParaRPr lang="it-IT" sz="24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51521" y="177281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92D050"/>
              </a:buClr>
              <a:buSzPct val="130000"/>
            </a:pPr>
            <a:r>
              <a:rPr lang="it-IT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Hippocrates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3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, oltre a essere lo strumento ideale per la gestione di tutta la formazione ECM, 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è utilizzabile per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ogni genere di progetto formativo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:</a:t>
            </a:r>
            <a:endParaRPr lang="it-IT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19838" y="2852936"/>
            <a:ext cx="80648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 accreditati ECM e non, FAD, RES e </a:t>
            </a:r>
            <a:r>
              <a:rPr lang="it-IT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Blended</a:t>
            </a: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 a pagamento o gratuiti.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 riservati o a condizioni privilegiate per gruppi.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Singoli progetti formativi sponsorizzati, con possibilità di implementare </a:t>
            </a:r>
            <a:r>
              <a:rPr lang="it-IT" sz="1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eDetailing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.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Corsi sponsorizzati con accesso a 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codici</a:t>
            </a:r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 o </a:t>
            </a:r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voucher</a:t>
            </a: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71A1E"/>
              </a:buClr>
              <a:buSzPct val="130000"/>
              <a:buFont typeface="Wingdings" pitchFamily="2" charset="2"/>
              <a:buChar char="ü"/>
            </a:pPr>
            <a:endParaRPr lang="it-IT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  <a:p>
            <a:pPr>
              <a:buClr>
                <a:srgbClr val="92D050"/>
              </a:buClr>
              <a:buSzPct val="130000"/>
            </a:pPr>
            <a:endParaRPr lang="it-IT" dirty="0" smtClean="0"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t="31907" r="22272" b="40533"/>
          <a:stretch>
            <a:fillRect/>
          </a:stretch>
        </p:blipFill>
        <p:spPr bwMode="auto">
          <a:xfrm>
            <a:off x="323528" y="116632"/>
            <a:ext cx="1944216" cy="101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750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3464</TotalTime>
  <Words>1089</Words>
  <Application>Microsoft Office PowerPoint</Application>
  <PresentationFormat>Presentazione su schermo (4:3)</PresentationFormat>
  <Paragraphs>232</Paragraphs>
  <Slides>30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Arial</vt:lpstr>
      <vt:lpstr>HelveticaNeue LightCond</vt:lpstr>
      <vt:lpstr>Wingdings</vt:lpstr>
      <vt:lpstr>Calibri</vt:lpstr>
      <vt:lpstr>Times New Roman</vt:lpstr>
      <vt:lpstr>Myriad Pro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ufficio</dc:creator>
  <cp:lastModifiedBy>tecno</cp:lastModifiedBy>
  <cp:revision>267</cp:revision>
  <dcterms:created xsi:type="dcterms:W3CDTF">2009-03-23T11:04:16Z</dcterms:created>
  <dcterms:modified xsi:type="dcterms:W3CDTF">2012-10-16T08:37:51Z</dcterms:modified>
</cp:coreProperties>
</file>