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notesMasterIdLst>
    <p:notesMasterId r:id="rId17"/>
  </p:notesMasterIdLst>
  <p:handoutMasterIdLst>
    <p:handoutMasterId r:id="rId18"/>
  </p:handoutMasterIdLst>
  <p:sldIdLst>
    <p:sldId id="458" r:id="rId3"/>
    <p:sldId id="459" r:id="rId4"/>
    <p:sldId id="461" r:id="rId5"/>
    <p:sldId id="637" r:id="rId6"/>
    <p:sldId id="631" r:id="rId7"/>
    <p:sldId id="521" r:id="rId8"/>
    <p:sldId id="628" r:id="rId9"/>
    <p:sldId id="523" r:id="rId10"/>
    <p:sldId id="524" r:id="rId11"/>
    <p:sldId id="634" r:id="rId12"/>
    <p:sldId id="526" r:id="rId13"/>
    <p:sldId id="633" r:id="rId14"/>
    <p:sldId id="501" r:id="rId15"/>
    <p:sldId id="502" r:id="rId16"/>
  </p:sldIdLst>
  <p:sldSz cx="9144000" cy="6858000" type="screen4x3"/>
  <p:notesSz cx="6858000" cy="9979025"/>
  <p:defaultTextStyle>
    <a:defPPr>
      <a:defRPr lang="it-IT"/>
    </a:defPPr>
    <a:lvl1pPr algn="just" rtl="0" fontAlgn="base">
      <a:lnSpc>
        <a:spcPct val="120000"/>
      </a:lnSpc>
      <a:spcBef>
        <a:spcPct val="0"/>
      </a:spcBef>
      <a:spcAft>
        <a:spcPct val="0"/>
      </a:spcAft>
      <a:buFont typeface="Arial" pitchFamily="34" charset="0"/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just" rtl="0" fontAlgn="base">
      <a:lnSpc>
        <a:spcPct val="120000"/>
      </a:lnSpc>
      <a:spcBef>
        <a:spcPct val="0"/>
      </a:spcBef>
      <a:spcAft>
        <a:spcPct val="0"/>
      </a:spcAft>
      <a:buFont typeface="Arial" pitchFamily="34" charset="0"/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just" rtl="0" fontAlgn="base">
      <a:lnSpc>
        <a:spcPct val="120000"/>
      </a:lnSpc>
      <a:spcBef>
        <a:spcPct val="0"/>
      </a:spcBef>
      <a:spcAft>
        <a:spcPct val="0"/>
      </a:spcAft>
      <a:buFont typeface="Arial" pitchFamily="34" charset="0"/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just" rtl="0" fontAlgn="base">
      <a:lnSpc>
        <a:spcPct val="120000"/>
      </a:lnSpc>
      <a:spcBef>
        <a:spcPct val="0"/>
      </a:spcBef>
      <a:spcAft>
        <a:spcPct val="0"/>
      </a:spcAft>
      <a:buFont typeface="Arial" pitchFamily="34" charset="0"/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just" rtl="0" fontAlgn="base">
      <a:lnSpc>
        <a:spcPct val="120000"/>
      </a:lnSpc>
      <a:spcBef>
        <a:spcPct val="0"/>
      </a:spcBef>
      <a:spcAft>
        <a:spcPct val="0"/>
      </a:spcAft>
      <a:buFont typeface="Arial" pitchFamily="34" charset="0"/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0C2577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FC9200"/>
    <a:srgbClr val="993300"/>
    <a:srgbClr val="CC6600"/>
    <a:srgbClr val="F8F8F8"/>
    <a:srgbClr val="FF6699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3636" autoAdjust="0"/>
    <p:restoredTop sz="95590" autoAdjust="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482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84"/>
    </p:cViewPr>
  </p:sorterViewPr>
  <p:notesViewPr>
    <p:cSldViewPr>
      <p:cViewPr varScale="1">
        <p:scale>
          <a:sx n="75" d="100"/>
          <a:sy n="75" d="100"/>
        </p:scale>
        <p:origin x="-3306" y="-108"/>
      </p:cViewPr>
      <p:guideLst>
        <p:guide orient="horz" pos="3142"/>
        <p:guide pos="2159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6" tIns="45488" rIns="90976" bIns="45488" numCol="1" anchor="t" anchorCtr="0" compatLnSpc="1">
            <a:prstTxWarp prst="textNoShape">
              <a:avLst/>
            </a:prstTxWarp>
          </a:bodyPr>
          <a:lstStyle>
            <a:lvl1pPr algn="l" defTabSz="908050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6" tIns="45488" rIns="90976" bIns="45488" numCol="1" anchor="t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6" tIns="45488" rIns="90976" bIns="45488" numCol="1" anchor="b" anchorCtr="0" compatLnSpc="1">
            <a:prstTxWarp prst="textNoShape">
              <a:avLst/>
            </a:prstTxWarp>
          </a:bodyPr>
          <a:lstStyle>
            <a:lvl1pPr algn="l" defTabSz="908050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805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6" tIns="45488" rIns="90976" bIns="45488" numCol="1" anchor="b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3765F61-3075-481D-A94E-55B717AD6A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97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1" tIns="48085" rIns="96171" bIns="48085" numCol="1" anchor="t" anchorCtr="0" compatLnSpc="1">
            <a:prstTxWarp prst="textNoShape">
              <a:avLst/>
            </a:prstTxWarp>
          </a:bodyPr>
          <a:lstStyle>
            <a:lvl1pPr algn="l" defTabSz="962025">
              <a:lnSpc>
                <a:spcPct val="100000"/>
              </a:lnSpc>
              <a:buFontTx/>
              <a:buNone/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1" tIns="48085" rIns="96171" bIns="48085" numCol="1" anchor="t" anchorCtr="0" compatLnSpc="1">
            <a:prstTxWarp prst="textNoShape">
              <a:avLst/>
            </a:prstTxWarp>
          </a:bodyPr>
          <a:lstStyle>
            <a:lvl1pPr algn="r" defTabSz="962025">
              <a:lnSpc>
                <a:spcPct val="100000"/>
              </a:lnSpc>
              <a:buFontTx/>
              <a:buNone/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5038" y="747713"/>
            <a:ext cx="4989512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38688"/>
            <a:ext cx="54864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1" tIns="48085" rIns="96171" bIns="48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1" tIns="48085" rIns="96171" bIns="48085" numCol="1" anchor="b" anchorCtr="0" compatLnSpc="1">
            <a:prstTxWarp prst="textNoShape">
              <a:avLst/>
            </a:prstTxWarp>
          </a:bodyPr>
          <a:lstStyle>
            <a:lvl1pPr algn="l" defTabSz="962025">
              <a:lnSpc>
                <a:spcPct val="100000"/>
              </a:lnSpc>
              <a:buFontTx/>
              <a:buNone/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805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1" tIns="48085" rIns="96171" bIns="48085" numCol="1" anchor="b" anchorCtr="0" compatLnSpc="1">
            <a:prstTxWarp prst="textNoShape">
              <a:avLst/>
            </a:prstTxWarp>
          </a:bodyPr>
          <a:lstStyle>
            <a:lvl1pPr algn="r" defTabSz="962025">
              <a:lnSpc>
                <a:spcPct val="100000"/>
              </a:lnSpc>
              <a:buFontTx/>
              <a:buNone/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BB47E9-D0D9-4244-B149-7E285E7FB9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18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2B917E-AF93-4CE2-85BC-8DB9173083F9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it-IT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6953E00-3935-4526-827E-858265062332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368300" algn="l"/>
              </a:tabLst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839A8B-C1D9-4ADE-9E15-66070F48742D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368300" algn="l"/>
              </a:tabLst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841D53-5565-4197-8E89-AB410FAEBD2C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12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368300" algn="l"/>
              </a:tabLst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6AE3EC6-B8E8-4BB0-A6B8-9FDF009121AB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13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9E7AE2B-AF44-4824-AEDA-1D5DF84E8BE2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14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6B4B9ED-0C0F-4F5D-9326-87A06D5BF641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4700588"/>
            <a:ext cx="5487987" cy="449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tabLst>
                <a:tab pos="276225" algn="l"/>
              </a:tabLst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D0B1BEF-D634-41DA-901B-65DB32B4C43B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368300" algn="l"/>
              </a:tabLst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E4C16B-1E33-49D3-8545-6C328E55D571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368300" algn="l"/>
              </a:tabLst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B4FC68-8125-4934-AEC9-DF3C90650EF8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368300" algn="l"/>
              </a:tabLst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F045AF-37AD-4C85-BD76-29AA86B4387E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368300" algn="l"/>
              </a:tabLst>
            </a:pPr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92E560-03BD-4494-B924-68F651B01A86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0DCDE67-DD18-4302-AA9D-8FBCA5697D22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9604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DA7D071-829F-4556-9979-82CD8C3D92B4}" type="slidenum">
              <a:rPr lang="it-IT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</a:t>
            </a:fld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368300" algn="l"/>
              </a:tabLst>
            </a:pPr>
            <a:endParaRPr lang="it-IT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F0E3BD61-60C8-498F-9112-ACC46ECA88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01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07AB4DD6-73E6-4560-9617-663A279B6D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6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751402C-28A9-4526-BAE6-04C87CCB91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82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2CC5B9CC-4999-4242-8B5F-9CFF01289E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76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71F0EEBD-20D9-4C1A-A946-25279919BD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0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0F32B4FD-1230-484F-A2A6-EB9AA61BB3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20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CA1FA123-E598-4D90-AF38-B19D3E789A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64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C51E1E09-369F-4131-982E-C54A5CB3C6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169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516A9196-77DC-4109-847B-96C277900D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53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2490139F-FCE5-442F-BED1-15FDB4A6F6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91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03CEA6A7-9F6A-4455-BFEF-66874ACBE7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16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68339F08-5980-4396-A7F2-C9A8DA85B8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5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83A4AB89-09F5-48D0-BED2-C8314C4C91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61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04112CDC-688B-469A-83C6-03088C78AA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746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493A804A-90D0-4F69-8F74-7074489921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76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0DF6EF50-67BC-42C9-B45E-ED3F375EE3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99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526DD6F6-2BEA-4C7D-AA93-BA00D00B96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0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286B97F5-3F56-4FD1-A588-58C22FCAF3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36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4F2F0FB9-B76E-4346-9D9C-51D90390C6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14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8031219A-C98B-4A66-9E54-91CCD2EB19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42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B2D18273-D852-4E84-A606-9D318EC845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42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C0FA4D96-BBF4-41DA-89EC-50DE1E2781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38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F5E013B-C8CF-4814-801C-C9ABAFE05D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ACBCEC4-1526-4256-9635-5AF8FD44EF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65188" y="1989138"/>
            <a:ext cx="8099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it-IT" sz="2800">
                <a:solidFill>
                  <a:srgbClr val="FFFFFF"/>
                </a:solidFill>
                <a:latin typeface="Lucida Sans" pitchFamily="34" charset="0"/>
              </a:rPr>
              <a:t>L’industria  e l’AIFA 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it-IT" sz="2800">
                <a:solidFill>
                  <a:srgbClr val="FFFFFF"/>
                </a:solidFill>
                <a:latin typeface="Lucida Sans" pitchFamily="34" charset="0"/>
              </a:rPr>
              <a:t>Qualità dell’informazione e della Formazione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865188" y="4724400"/>
            <a:ext cx="8099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it-IT" sz="1600">
                <a:solidFill>
                  <a:srgbClr val="FFFFFF"/>
                </a:solidFill>
                <a:latin typeface="Lucida Sans" pitchFamily="34" charset="0"/>
              </a:rPr>
              <a:t>Quarta Conferenza Nazionale sulla Formazione Continua in Medicina 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it-IT" sz="1600">
                <a:solidFill>
                  <a:srgbClr val="FFFFFF"/>
                </a:solidFill>
                <a:latin typeface="Lucida Sans" pitchFamily="34" charset="0"/>
              </a:rPr>
              <a:t>Cernobbio, 16 ottobre 2012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65188" y="3213100"/>
            <a:ext cx="8099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it-IT">
              <a:solidFill>
                <a:srgbClr val="FFFFFF"/>
              </a:solidFill>
              <a:latin typeface="Lucida Sans" pitchFamily="34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900113" y="3357563"/>
            <a:ext cx="7551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FFFFFF"/>
                </a:solidFill>
                <a:latin typeface="Lucida Sans" pitchFamily="34" charset="0"/>
              </a:rPr>
              <a:t>Daniele Bertolani - Componente della Giunta Farmindustria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900113" y="3695700"/>
            <a:ext cx="7551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600">
                <a:solidFill>
                  <a:srgbClr val="FFFFFF"/>
                </a:solidFill>
                <a:latin typeface="Lucida Sans" pitchFamily="34" charset="0"/>
              </a:rPr>
              <a:t>Vice President  Access to Medicine GlaxoSmithKline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ChangeArrowheads="1"/>
          </p:cNvSpPr>
          <p:nvPr/>
        </p:nvSpPr>
        <p:spPr bwMode="auto">
          <a:xfrm>
            <a:off x="612775" y="404813"/>
            <a:ext cx="7918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004080"/>
                </a:solidFill>
                <a:latin typeface="Lucida Sans" pitchFamily="34" charset="0"/>
              </a:rPr>
              <a:t>Procedura   per   l’autorizzazione   di   convegni   e</a:t>
            </a:r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4080"/>
                </a:solidFill>
                <a:latin typeface="Lucida Sans" pitchFamily="34" charset="0"/>
              </a:rPr>
              <a:t>congressi   ai  sensi  del  D.L.vo 219/06 – Art. 124</a:t>
            </a: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684213" y="1319213"/>
            <a:ext cx="3024187" cy="954087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Domanda da parte dell’azienda ai competenti Uffici dell’AIFA almeno </a:t>
            </a:r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60 gg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. prima della data di inizio dell’evento.</a:t>
            </a:r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1042988" y="2349500"/>
            <a:ext cx="1587" cy="338138"/>
          </a:xfrm>
          <a:prstGeom prst="line">
            <a:avLst/>
          </a:prstGeom>
          <a:noFill/>
          <a:ln w="9525">
            <a:solidFill>
              <a:srgbClr val="0C25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84213" y="2687638"/>
            <a:ext cx="1655762" cy="739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  <a:buSzPct val="150000"/>
              <a:buFont typeface="Wingdings" pitchFamily="2" charset="2"/>
              <a:buNone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Valutazione dell’AIFA entro </a:t>
            </a:r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45 gg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.</a:t>
            </a:r>
          </a:p>
        </p:txBody>
      </p:sp>
      <p:sp>
        <p:nvSpPr>
          <p:cNvPr id="34822" name="Line 16"/>
          <p:cNvSpPr>
            <a:spLocks noChangeShapeType="1"/>
          </p:cNvSpPr>
          <p:nvPr/>
        </p:nvSpPr>
        <p:spPr bwMode="auto">
          <a:xfrm>
            <a:off x="3708400" y="17526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23" name="Text Box 5" descr="Griglia larga"/>
          <p:cNvSpPr txBox="1">
            <a:spLocks noChangeArrowheads="1"/>
          </p:cNvSpPr>
          <p:nvPr/>
        </p:nvSpPr>
        <p:spPr bwMode="auto">
          <a:xfrm>
            <a:off x="3636963" y="1536700"/>
            <a:ext cx="1252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Documentazione</a:t>
            </a:r>
          </a:p>
        </p:txBody>
      </p:sp>
      <p:sp>
        <p:nvSpPr>
          <p:cNvPr id="34824" name="Text Box 6" descr="Griglia larga"/>
          <p:cNvSpPr txBox="1">
            <a:spLocks noChangeArrowheads="1"/>
          </p:cNvSpPr>
          <p:nvPr/>
        </p:nvSpPr>
        <p:spPr bwMode="auto">
          <a:xfrm>
            <a:off x="3708400" y="1752600"/>
            <a:ext cx="1074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da presentare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860925" y="1319213"/>
            <a:ext cx="3490913" cy="3711575"/>
          </a:xfrm>
          <a:prstGeom prst="rect">
            <a:avLst/>
          </a:prstGeom>
          <a:noFill/>
          <a:ln w="9525">
            <a:solidFill>
              <a:srgbClr val="0C25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Char char="•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Sede e data della manifestazione</a:t>
            </a:r>
          </a:p>
          <a:p>
            <a:pPr>
              <a:buFontTx/>
              <a:buChar char="•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Destinatari dell’iniziativa</a:t>
            </a:r>
          </a:p>
          <a:p>
            <a:pPr>
              <a:buFontTx/>
              <a:buChar char="•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Oggetto della tematica trattata e correlazione esistente fra questa e i medicinali di cui l’impresa è titolare</a:t>
            </a:r>
          </a:p>
          <a:p>
            <a:pPr>
              <a:buFontTx/>
              <a:buChar char="•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Qualificazione professionale e scientifica dei relatori</a:t>
            </a:r>
          </a:p>
          <a:p>
            <a:pPr>
              <a:buFontTx/>
              <a:buChar char="•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Preventivo analitico delle spese; quando l’impresa si limiti a fornire un contributo agli organizzatori, devono essere indicati l’entità e le modalità dello stesso</a:t>
            </a:r>
          </a:p>
          <a:p>
            <a:pPr>
              <a:buFontTx/>
              <a:buChar char="•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Consuntivo analitico delle spese </a:t>
            </a:r>
          </a:p>
        </p:txBody>
      </p:sp>
      <p:grpSp>
        <p:nvGrpSpPr>
          <p:cNvPr id="34826" name="Group 11"/>
          <p:cNvGrpSpPr>
            <a:grpSpLocks/>
          </p:cNvGrpSpPr>
          <p:nvPr/>
        </p:nvGrpSpPr>
        <p:grpSpPr bwMode="auto">
          <a:xfrm>
            <a:off x="2339975" y="3048000"/>
            <a:ext cx="215900" cy="71438"/>
            <a:chOff x="2109" y="2160"/>
            <a:chExt cx="136" cy="45"/>
          </a:xfrm>
        </p:grpSpPr>
        <p:sp>
          <p:nvSpPr>
            <p:cNvPr id="34832" name="Line 12"/>
            <p:cNvSpPr>
              <a:spLocks noChangeShapeType="1"/>
            </p:cNvSpPr>
            <p:nvPr/>
          </p:nvSpPr>
          <p:spPr bwMode="auto">
            <a:xfrm>
              <a:off x="2109" y="2160"/>
              <a:ext cx="136" cy="0"/>
            </a:xfrm>
            <a:prstGeom prst="line">
              <a:avLst/>
            </a:prstGeom>
            <a:noFill/>
            <a:ln w="9525">
              <a:solidFill>
                <a:srgbClr val="0C257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 flipH="1">
              <a:off x="2109" y="2205"/>
              <a:ext cx="136" cy="0"/>
            </a:xfrm>
            <a:prstGeom prst="line">
              <a:avLst/>
            </a:prstGeom>
            <a:noFill/>
            <a:ln w="9525">
              <a:solidFill>
                <a:srgbClr val="0C257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2557463" y="2687638"/>
            <a:ext cx="2087562" cy="739775"/>
          </a:xfrm>
          <a:prstGeom prst="rect">
            <a:avLst/>
          </a:prstGeom>
          <a:noFill/>
          <a:ln w="9525">
            <a:solidFill>
              <a:srgbClr val="0C25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Per il comma 5 (*)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sentire la Regione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ove ha sede l’evento</a:t>
            </a:r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1044575" y="3479800"/>
            <a:ext cx="0" cy="215900"/>
          </a:xfrm>
          <a:prstGeom prst="line">
            <a:avLst/>
          </a:prstGeom>
          <a:noFill/>
          <a:ln w="9525">
            <a:solidFill>
              <a:srgbClr val="0C25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9" name="Text Box 4"/>
          <p:cNvSpPr txBox="1">
            <a:spLocks noChangeArrowheads="1"/>
          </p:cNvSpPr>
          <p:nvPr/>
        </p:nvSpPr>
        <p:spPr bwMode="auto">
          <a:xfrm>
            <a:off x="684213" y="3695700"/>
            <a:ext cx="3309937" cy="527050"/>
          </a:xfrm>
          <a:prstGeom prst="rect">
            <a:avLst/>
          </a:prstGeom>
          <a:noFill/>
          <a:ln w="9525">
            <a:solidFill>
              <a:srgbClr val="0C25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  <a:buSzPct val="150000"/>
              <a:buFont typeface="Wingdings" pitchFamily="2" charset="2"/>
              <a:buNone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Necessità per l’impresa di ottenere</a:t>
            </a:r>
          </a:p>
          <a:p>
            <a:pPr algn="l">
              <a:lnSpc>
                <a:spcPct val="100000"/>
              </a:lnSpc>
              <a:buSzPct val="150000"/>
              <a:buFont typeface="Wingdings" pitchFamily="2" charset="2"/>
              <a:buNone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una esplicita autorizzazione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612775" y="5353050"/>
            <a:ext cx="791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(*) Per le manifestazioni che non si svolgono all’estero e per quelle che  comportano per l’impresa farmaceutica un onere non superiore a 25.822,84 euro.</a:t>
            </a:r>
          </a:p>
        </p:txBody>
      </p:sp>
      <p:sp>
        <p:nvSpPr>
          <p:cNvPr id="34831" name="Segnaposto numero diapositiva 16"/>
          <p:cNvSpPr>
            <a:spLocks noGrp="1"/>
          </p:cNvSpPr>
          <p:nvPr>
            <p:ph type="sldNum" sz="quarter" idx="12"/>
          </p:nvPr>
        </p:nvSpPr>
        <p:spPr>
          <a:xfrm>
            <a:off x="6772275" y="6165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8389833-32FC-4843-BC88-D612D5B9542E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10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650" y="404813"/>
            <a:ext cx="7918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  <a:defRPr/>
            </a:pPr>
            <a:r>
              <a:rPr lang="it-IT" sz="2600" dirty="0">
                <a:solidFill>
                  <a:schemeClr val="accent6"/>
                </a:solidFill>
                <a:latin typeface="Lucida Sans" pitchFamily="34" charset="0"/>
              </a:rPr>
              <a:t>Iniziative ECM e </a:t>
            </a:r>
            <a:r>
              <a:rPr lang="it-IT" sz="2600" dirty="0" err="1">
                <a:solidFill>
                  <a:schemeClr val="accent6"/>
                </a:solidFill>
                <a:latin typeface="Lucida Sans" pitchFamily="34" charset="0"/>
              </a:rPr>
              <a:t>non-ECM</a:t>
            </a:r>
            <a:endParaRPr lang="it-IT" sz="2600" dirty="0">
              <a:solidFill>
                <a:schemeClr val="accent6"/>
              </a:solidFill>
              <a:latin typeface="Lucida Sans" pitchFamily="34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758825" y="1196975"/>
            <a:ext cx="79184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L’industria farmaceutica investe le proprie risorse economiche nelle attività formative, dedicate al perfezionamento della cultura medica. Abbiamo sempre incoraggiato un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Sistema ECM e non-ECM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basato su criteri di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sz="2200">
              <a:solidFill>
                <a:srgbClr val="004080"/>
              </a:solidFill>
              <a:latin typeface="Lucida Sans" pitchFamily="34" charset="0"/>
            </a:endParaRPr>
          </a:p>
        </p:txBody>
      </p:sp>
      <p:cxnSp>
        <p:nvCxnSpPr>
          <p:cNvPr id="35844" name="Connettore 2 5"/>
          <p:cNvCxnSpPr>
            <a:cxnSpLocks noChangeShapeType="1"/>
          </p:cNvCxnSpPr>
          <p:nvPr/>
        </p:nvCxnSpPr>
        <p:spPr bwMode="auto">
          <a:xfrm flipH="1">
            <a:off x="1619250" y="3141663"/>
            <a:ext cx="2808288" cy="1655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Connettore 2 7"/>
          <p:cNvCxnSpPr>
            <a:cxnSpLocks noChangeShapeType="1"/>
          </p:cNvCxnSpPr>
          <p:nvPr/>
        </p:nvCxnSpPr>
        <p:spPr bwMode="auto">
          <a:xfrm flipH="1">
            <a:off x="2916238" y="3141663"/>
            <a:ext cx="1511300" cy="172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Connettore 2 9"/>
          <p:cNvCxnSpPr>
            <a:cxnSpLocks noChangeShapeType="1"/>
          </p:cNvCxnSpPr>
          <p:nvPr/>
        </p:nvCxnSpPr>
        <p:spPr bwMode="auto">
          <a:xfrm>
            <a:off x="4427538" y="3141663"/>
            <a:ext cx="0" cy="1800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Connettore 2 10"/>
          <p:cNvCxnSpPr>
            <a:cxnSpLocks noChangeShapeType="1"/>
          </p:cNvCxnSpPr>
          <p:nvPr/>
        </p:nvCxnSpPr>
        <p:spPr bwMode="auto">
          <a:xfrm>
            <a:off x="4427538" y="3141663"/>
            <a:ext cx="1368425" cy="1655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Connettore 2 16"/>
          <p:cNvCxnSpPr>
            <a:cxnSpLocks noChangeShapeType="1"/>
          </p:cNvCxnSpPr>
          <p:nvPr/>
        </p:nvCxnSpPr>
        <p:spPr bwMode="auto">
          <a:xfrm>
            <a:off x="4427538" y="3141663"/>
            <a:ext cx="2881312" cy="172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9" name="CasellaDiTesto 20"/>
          <p:cNvSpPr txBox="1">
            <a:spLocks noChangeArrowheads="1"/>
          </p:cNvSpPr>
          <p:nvPr/>
        </p:nvSpPr>
        <p:spPr bwMode="auto">
          <a:xfrm>
            <a:off x="466725" y="4868863"/>
            <a:ext cx="785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600"/>
              <a:t>   Trasparenza      Scientificità       Eticità       Tracciabilità          Qualità</a:t>
            </a:r>
          </a:p>
        </p:txBody>
      </p:sp>
      <p:sp>
        <p:nvSpPr>
          <p:cNvPr id="3585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772275" y="6165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38DED2B5-DE7A-43E1-9826-E2BCCCFB61C5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11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5851" name="CasellaDiTesto 20"/>
          <p:cNvSpPr txBox="1">
            <a:spLocks noChangeArrowheads="1"/>
          </p:cNvSpPr>
          <p:nvPr/>
        </p:nvSpPr>
        <p:spPr bwMode="auto">
          <a:xfrm>
            <a:off x="611188" y="5157788"/>
            <a:ext cx="3313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600"/>
              <a:t>   (</a:t>
            </a:r>
            <a:r>
              <a:rPr lang="it-IT" sz="1400"/>
              <a:t>Regole)              (Contenuti)</a:t>
            </a:r>
          </a:p>
        </p:txBody>
      </p:sp>
      <p:sp>
        <p:nvSpPr>
          <p:cNvPr id="35852" name="CasellaDiTesto 20"/>
          <p:cNvSpPr txBox="1">
            <a:spLocks noChangeArrowheads="1"/>
          </p:cNvSpPr>
          <p:nvPr/>
        </p:nvSpPr>
        <p:spPr bwMode="auto">
          <a:xfrm>
            <a:off x="3779838" y="5157788"/>
            <a:ext cx="1512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sz="1400"/>
              <a:t>   (Codice</a:t>
            </a:r>
          </a:p>
          <a:p>
            <a:pPr eaLnBrk="1" hangingPunct="1">
              <a:lnSpc>
                <a:spcPct val="100000"/>
              </a:lnSpc>
            </a:pPr>
            <a:r>
              <a:rPr lang="it-IT" sz="1400"/>
              <a:t> Deontologico)</a:t>
            </a:r>
          </a:p>
        </p:txBody>
      </p:sp>
      <p:sp>
        <p:nvSpPr>
          <p:cNvPr id="35853" name="CasellaDiTesto 20"/>
          <p:cNvSpPr txBox="1">
            <a:spLocks noChangeArrowheads="1"/>
          </p:cNvSpPr>
          <p:nvPr/>
        </p:nvSpPr>
        <p:spPr bwMode="auto">
          <a:xfrm>
            <a:off x="5148263" y="5210175"/>
            <a:ext cx="19446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sz="1400"/>
              <a:t>(Legge 231/2001)</a:t>
            </a:r>
          </a:p>
        </p:txBody>
      </p:sp>
      <p:sp>
        <p:nvSpPr>
          <p:cNvPr id="35854" name="CasellaDiTesto 20"/>
          <p:cNvSpPr txBox="1">
            <a:spLocks noChangeArrowheads="1"/>
          </p:cNvSpPr>
          <p:nvPr/>
        </p:nvSpPr>
        <p:spPr bwMode="auto">
          <a:xfrm>
            <a:off x="7092950" y="5210175"/>
            <a:ext cx="1943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sz="1400"/>
              <a:t>(Rapporti di </a:t>
            </a:r>
          </a:p>
          <a:p>
            <a:pPr eaLnBrk="1" hangingPunct="1">
              <a:lnSpc>
                <a:spcPct val="100000"/>
              </a:lnSpc>
            </a:pPr>
            <a:r>
              <a:rPr lang="it-IT" sz="1400"/>
              <a:t>Collaborazione</a:t>
            </a:r>
          </a:p>
          <a:p>
            <a:pPr algn="l" eaLnBrk="1" hangingPunct="1">
              <a:lnSpc>
                <a:spcPct val="100000"/>
              </a:lnSpc>
            </a:pPr>
            <a:r>
              <a:rPr lang="it-IT" sz="1400"/>
              <a:t>con interlocutori qualificati)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684213" y="468313"/>
            <a:ext cx="8064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ECM quale elemento qualificante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82625" y="1412875"/>
            <a:ext cx="374491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Decreto  Legislativo 219/2006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Il legislatore nazionale ha introdotto l’ECM quale requisito vincolante per l’ospitalità dei MMG e pediatri di libera scelta a convegni e congressi da parte delle imprese del farmaco.</a:t>
            </a:r>
          </a:p>
          <a:p>
            <a:pPr eaLnBrk="1" hangingPunct="1"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  <a:p>
            <a:pPr algn="l" eaLnBrk="1" hangingPunct="1"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  <a:p>
            <a:pPr algn="l" eaLnBrk="1" hangingPunct="1">
              <a:lnSpc>
                <a:spcPct val="100000"/>
              </a:lnSpc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</p:txBody>
      </p:sp>
      <p:cxnSp>
        <p:nvCxnSpPr>
          <p:cNvPr id="36868" name="Connettore 1 6"/>
          <p:cNvCxnSpPr>
            <a:cxnSpLocks noChangeShapeType="1"/>
          </p:cNvCxnSpPr>
          <p:nvPr/>
        </p:nvCxnSpPr>
        <p:spPr bwMode="auto">
          <a:xfrm>
            <a:off x="4643438" y="1341438"/>
            <a:ext cx="0" cy="38877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9" name="CasellaDiTesto 4"/>
          <p:cNvSpPr txBox="1">
            <a:spLocks noChangeArrowheads="1"/>
          </p:cNvSpPr>
          <p:nvPr/>
        </p:nvSpPr>
        <p:spPr bwMode="auto">
          <a:xfrm>
            <a:off x="4787900" y="1292225"/>
            <a:ext cx="41052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b="1">
                <a:latin typeface="Lucida Sans" pitchFamily="34" charset="0"/>
              </a:rPr>
              <a:t>Codice Deontologico  Farmindustria</a:t>
            </a:r>
          </a:p>
          <a:p>
            <a:pPr algn="ctr" eaLnBrk="1" hangingPunct="1"/>
            <a:endParaRPr lang="it-IT">
              <a:latin typeface="Lucida Sans" pitchFamily="34" charset="0"/>
            </a:endParaRPr>
          </a:p>
          <a:p>
            <a:pPr eaLnBrk="1" hangingPunct="1"/>
            <a:r>
              <a:rPr lang="it-IT">
                <a:latin typeface="Lucida Sans" pitchFamily="34" charset="0"/>
              </a:rPr>
              <a:t>L’ECM è un requisito vincolante per gli eventi sponsorizzati a livello locale, che devono essere tenuti in sedi quali ospedali, università, fondazioni di carattere scientifico o sale congressuali tali da assicurare dignità scientifica.</a:t>
            </a:r>
            <a:endParaRPr lang="it-IT"/>
          </a:p>
          <a:p>
            <a:pPr algn="ctr" eaLnBrk="1" hangingPunct="1"/>
            <a:endParaRPr lang="it-IT"/>
          </a:p>
          <a:p>
            <a:pPr algn="ctr" eaLnBrk="1" hangingPunct="1"/>
            <a:endParaRPr lang="it-IT"/>
          </a:p>
        </p:txBody>
      </p:sp>
      <p:sp>
        <p:nvSpPr>
          <p:cNvPr id="3687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72275" y="6165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9DA320C-0A71-428B-990F-43C8B4E63356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12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830263" y="1196975"/>
            <a:ext cx="79184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Il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codice deontologico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della Farmindustria, redatto in linea con quello dell’EFPIA (Federazione Europea delle Industrie Farmaceutiche e delle Associazioni) e con la normativa vigente, introduce ulteriori elementi restrittivi, con l’obiettivo di migliorare la qualità dell’Informazione scientifica.</a:t>
            </a:r>
          </a:p>
          <a:p>
            <a:pPr>
              <a:spcBef>
                <a:spcPct val="20000"/>
              </a:spcBef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Esso prevede fra l’altro che, entro il 28 febbraio di ogni anno, le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aziende associate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devono  acquisire ed inviare a Farmindustria specifica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certificazione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, riferita all’anno precedente, relativamente al rispetto delle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procedure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inerenti le attività di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marketing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e di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Informazione scientifica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. Tale certificazione dovrà essere effettuata da Enti accreditati dal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SINCERT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(Sistema Nazionale per l’Accreditamento degli Organismi di Certificazione).</a:t>
            </a: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830263" y="331788"/>
            <a:ext cx="7918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Codice Deontologico Farmindustria</a:t>
            </a:r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72275" y="6165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6D69E68C-C6FE-40C5-817D-4F70165AB241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13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557338"/>
            <a:ext cx="7918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276225">
              <a:spcBef>
                <a:spcPts val="1200"/>
              </a:spcBef>
              <a:buClr>
                <a:srgbClr val="0C2577"/>
              </a:buClr>
              <a:buFontTx/>
              <a:buChar char="•"/>
              <a:defRPr/>
            </a:pPr>
            <a:r>
              <a:rPr lang="it-IT" b="1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Regolamentazione</a:t>
            </a:r>
            <a:r>
              <a:rPr lang="it-IT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  </a:t>
            </a:r>
            <a:r>
              <a:rPr lang="it-IT" b="1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chiara e trasparente</a:t>
            </a:r>
            <a:r>
              <a:rPr lang="it-IT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, che tenga conto delle esigenze di tutti gli attori del sistema.</a:t>
            </a:r>
          </a:p>
          <a:p>
            <a:pPr marL="363538" indent="-276225">
              <a:spcBef>
                <a:spcPts val="1200"/>
              </a:spcBef>
              <a:buClr>
                <a:srgbClr val="0C2577"/>
              </a:buClr>
              <a:buFontTx/>
              <a:buChar char="•"/>
              <a:defRPr/>
            </a:pPr>
            <a:r>
              <a:rPr lang="it-IT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Maggiore </a:t>
            </a:r>
            <a:r>
              <a:rPr lang="it-IT" b="1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collaborazione</a:t>
            </a:r>
            <a:r>
              <a:rPr lang="it-IT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 tra i diversi interlocutori per identificare modelli virtuosi sempre più condivisi ed efficaci.</a:t>
            </a:r>
          </a:p>
          <a:p>
            <a:pPr marL="363538" indent="-276225">
              <a:spcBef>
                <a:spcPts val="1200"/>
              </a:spcBef>
              <a:buClr>
                <a:srgbClr val="0C2577"/>
              </a:buClr>
              <a:buFontTx/>
              <a:buChar char="•"/>
              <a:defRPr/>
            </a:pPr>
            <a:r>
              <a:rPr lang="it-IT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Maggiori</a:t>
            </a:r>
            <a:r>
              <a:rPr lang="it-IT" b="1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 controlli</a:t>
            </a:r>
            <a:r>
              <a:rPr lang="it-IT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 per verificare l’ottemperanza alle norme, l’eticità e la qualità delle iniziative</a:t>
            </a:r>
          </a:p>
          <a:p>
            <a:pPr marL="363538" indent="-276225">
              <a:spcBef>
                <a:spcPts val="1200"/>
              </a:spcBef>
              <a:buClr>
                <a:srgbClr val="0C2577"/>
              </a:buClr>
              <a:buFontTx/>
              <a:buChar char="•"/>
              <a:defRPr/>
            </a:pPr>
            <a:r>
              <a:rPr lang="it-IT" b="1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Allineamento </a:t>
            </a:r>
            <a:r>
              <a:rPr lang="it-IT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dei tempi previsti dal D. </a:t>
            </a:r>
            <a:r>
              <a:rPr lang="it-IT" kern="0" dirty="0" err="1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Lgs</a:t>
            </a:r>
            <a:r>
              <a:rPr lang="it-IT" kern="0" dirty="0">
                <a:solidFill>
                  <a:srgbClr val="004080"/>
                </a:solidFill>
                <a:latin typeface="Lucida Sans" pitchFamily="34" charset="0"/>
                <a:ea typeface="+mn-ea"/>
                <a:cs typeface="ＭＳ Ｐゴシック"/>
              </a:rPr>
              <a:t> 219/2006 per la richiesta dell’autorizzazione all’AIFA da parte delle aziende (60 giorni) e dalla normativa ECM per l’inserimento dell’evento nella Banca Dati da parte dei Provider (30 giorni).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828675" y="415925"/>
            <a:ext cx="5688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Quali auspici per il futuro?</a:t>
            </a: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72275" y="61404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7D9C7B7-CEF3-4346-A3EF-68EB2D34C5E9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14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828675" y="1341438"/>
            <a:ext cx="79200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L’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informazione e la formazione 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sono elementi fondamentali per l’aggiornamento degli operatori sanitari: nel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comparto sanitario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acquisiscono un’importanza ancora maggiore ed una connotazione estremamente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delicata e peculiare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, in quanto interagiscono in modo sostanziale con il concetto di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salute di ogni cittadino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.</a:t>
            </a:r>
          </a:p>
        </p:txBody>
      </p:sp>
      <p:sp>
        <p:nvSpPr>
          <p:cNvPr id="26627" name="CasellaDiTesto 4"/>
          <p:cNvSpPr txBox="1">
            <a:spLocks noChangeArrowheads="1"/>
          </p:cNvSpPr>
          <p:nvPr/>
        </p:nvSpPr>
        <p:spPr bwMode="auto">
          <a:xfrm>
            <a:off x="828675" y="404813"/>
            <a:ext cx="72723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Informazione e formazione</a:t>
            </a:r>
          </a:p>
        </p:txBody>
      </p:sp>
      <p:sp>
        <p:nvSpPr>
          <p:cNvPr id="26628" name="CasellaDiTesto 6"/>
          <p:cNvSpPr txBox="1">
            <a:spLocks noChangeArrowheads="1"/>
          </p:cNvSpPr>
          <p:nvPr/>
        </p:nvSpPr>
        <p:spPr bwMode="auto">
          <a:xfrm>
            <a:off x="827088" y="3243263"/>
            <a:ext cx="78486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Nell’ultimo secolo, la quasi totalità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dei farmaci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è stato sviluppato e reso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disponibile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in tutto il mondo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dall’industria farmaceutica.</a:t>
            </a:r>
          </a:p>
          <a:p>
            <a:pPr>
              <a:buFontTx/>
              <a:buNone/>
            </a:pPr>
            <a:endParaRPr lang="it-IT" b="1">
              <a:solidFill>
                <a:srgbClr val="004080"/>
              </a:solidFill>
              <a:latin typeface="Lucida Sans" pitchFamily="34" charset="0"/>
            </a:endParaRPr>
          </a:p>
          <a:p>
            <a:pPr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Le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Direzioni Mediche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, gli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ISF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, la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struttura di Farmacovigilanza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delle aziende farmaceutiche rappresentano certamente un punto di riferimento importante nell’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aggiornamento del medico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e nell’acquisizione di informazioni utili alla pratica clinica.</a:t>
            </a:r>
          </a:p>
          <a:p>
            <a:pPr eaLnBrk="1" hangingPunct="1"/>
            <a:endParaRPr lang="it-IT"/>
          </a:p>
        </p:txBody>
      </p:sp>
      <p:sp>
        <p:nvSpPr>
          <p:cNvPr id="2662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04025" y="6165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E88FF565-0440-427E-BD24-1D5DCC85608C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2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5188" y="404813"/>
            <a:ext cx="78120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Finalità dell’informazione scientifica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30263" y="1071563"/>
            <a:ext cx="79184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250C77"/>
              </a:buClr>
              <a:buFontTx/>
              <a:buChar char="•"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Incrementare le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conoscenze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l’aggiornamento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degli operatori sanitari (medici e farmacisti);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50C77"/>
              </a:buClr>
              <a:buFontTx/>
              <a:buChar char="•"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Favorire un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corretto uso del farmaco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in termini di efficacia e tollerabilità;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50C77"/>
              </a:buClr>
              <a:buFontTx/>
              <a:buChar char="•"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Informare sulle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novità farmaceutiche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(nuovi prodotti, nuove indicazioni, nuovi dosaggi, nuove forme farmaceutiche);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50C77"/>
              </a:buClr>
              <a:buFontTx/>
              <a:buChar char="•"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Fornire informazioni in materia di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farmacovigilanza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50C77"/>
              </a:buClr>
              <a:buFontTx/>
              <a:buChar char="•"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Favorire il circolo virtuoso: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95388" y="4238625"/>
            <a:ext cx="1084262" cy="346075"/>
          </a:xfrm>
          <a:prstGeom prst="rect">
            <a:avLst/>
          </a:prstGeom>
          <a:solidFill>
            <a:srgbClr val="004080"/>
          </a:solidFill>
          <a:ln w="9525">
            <a:solidFill>
              <a:srgbClr val="004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1600">
                <a:solidFill>
                  <a:schemeClr val="bg1"/>
                </a:solidFill>
                <a:latin typeface="Lucida Sans" pitchFamily="34" charset="0"/>
              </a:rPr>
              <a:t>ricavi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303588" y="4238625"/>
            <a:ext cx="2116137" cy="346075"/>
          </a:xfrm>
          <a:prstGeom prst="rect">
            <a:avLst/>
          </a:prstGeom>
          <a:solidFill>
            <a:srgbClr val="004080"/>
          </a:solidFill>
          <a:ln w="9525" algn="ctr">
            <a:solidFill>
              <a:srgbClr val="004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1600">
                <a:solidFill>
                  <a:schemeClr val="bg1"/>
                </a:solidFill>
                <a:latin typeface="Lucida Sans" pitchFamily="34" charset="0"/>
              </a:rPr>
              <a:t>investimenti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53188" y="4238625"/>
            <a:ext cx="1589087" cy="346075"/>
          </a:xfrm>
          <a:prstGeom prst="rect">
            <a:avLst/>
          </a:prstGeom>
          <a:solidFill>
            <a:srgbClr val="004080"/>
          </a:solidFill>
          <a:ln w="9525" algn="ctr">
            <a:solidFill>
              <a:srgbClr val="004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1600">
                <a:solidFill>
                  <a:schemeClr val="bg1"/>
                </a:solidFill>
                <a:latin typeface="Lucida Sans" pitchFamily="34" charset="0"/>
              </a:rPr>
              <a:t>ricerca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611813" y="5053013"/>
            <a:ext cx="1509712" cy="346075"/>
          </a:xfrm>
          <a:prstGeom prst="rect">
            <a:avLst/>
          </a:prstGeom>
          <a:solidFill>
            <a:srgbClr val="004080"/>
          </a:solidFill>
          <a:ln w="9525" algn="ctr">
            <a:solidFill>
              <a:srgbClr val="004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1600">
                <a:solidFill>
                  <a:schemeClr val="bg1"/>
                </a:solidFill>
                <a:latin typeface="Lucida Sans" pitchFamily="34" charset="0"/>
              </a:rPr>
              <a:t>prodotti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42988" y="4854575"/>
            <a:ext cx="2520950" cy="590550"/>
          </a:xfrm>
          <a:prstGeom prst="rect">
            <a:avLst/>
          </a:prstGeom>
          <a:solidFill>
            <a:srgbClr val="004080"/>
          </a:solidFill>
          <a:ln w="9525" algn="ctr">
            <a:solidFill>
              <a:srgbClr val="004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1600">
                <a:solidFill>
                  <a:schemeClr val="bg1"/>
                </a:solidFill>
                <a:latin typeface="Lucida Sans" pitchFamily="34" charset="0"/>
              </a:rPr>
              <a:t>Informazione Scientifica</a:t>
            </a:r>
          </a:p>
        </p:txBody>
      </p:sp>
      <p:cxnSp>
        <p:nvCxnSpPr>
          <p:cNvPr id="27657" name="AutoShape 9"/>
          <p:cNvCxnSpPr>
            <a:cxnSpLocks noChangeShapeType="1"/>
          </p:cNvCxnSpPr>
          <p:nvPr/>
        </p:nvCxnSpPr>
        <p:spPr bwMode="auto">
          <a:xfrm flipH="1">
            <a:off x="7196138" y="4437063"/>
            <a:ext cx="920750" cy="814387"/>
          </a:xfrm>
          <a:prstGeom prst="bentConnector3">
            <a:avLst>
              <a:gd name="adj1" fmla="val -24829"/>
            </a:avLst>
          </a:prstGeom>
          <a:noFill/>
          <a:ln w="9525">
            <a:solidFill>
              <a:srgbClr val="004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AutoShape 10"/>
          <p:cNvCxnSpPr>
            <a:cxnSpLocks noChangeShapeType="1"/>
          </p:cNvCxnSpPr>
          <p:nvPr/>
        </p:nvCxnSpPr>
        <p:spPr bwMode="auto">
          <a:xfrm>
            <a:off x="5421313" y="4452938"/>
            <a:ext cx="1033462" cy="0"/>
          </a:xfrm>
          <a:prstGeom prst="straightConnector1">
            <a:avLst/>
          </a:prstGeom>
          <a:noFill/>
          <a:ln w="12700">
            <a:solidFill>
              <a:srgbClr val="004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AutoShape 11"/>
          <p:cNvCxnSpPr>
            <a:cxnSpLocks noChangeShapeType="1"/>
          </p:cNvCxnSpPr>
          <p:nvPr/>
        </p:nvCxnSpPr>
        <p:spPr bwMode="auto">
          <a:xfrm>
            <a:off x="2262188" y="4452938"/>
            <a:ext cx="1033462" cy="0"/>
          </a:xfrm>
          <a:prstGeom prst="straightConnector1">
            <a:avLst/>
          </a:prstGeom>
          <a:noFill/>
          <a:ln w="12700">
            <a:solidFill>
              <a:srgbClr val="004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AutoShape 12"/>
          <p:cNvCxnSpPr>
            <a:cxnSpLocks noChangeShapeType="1"/>
            <a:stCxn id="27655" idx="1"/>
          </p:cNvCxnSpPr>
          <p:nvPr/>
        </p:nvCxnSpPr>
        <p:spPr bwMode="auto">
          <a:xfrm flipH="1">
            <a:off x="3595688" y="5226050"/>
            <a:ext cx="2016125" cy="3175"/>
          </a:xfrm>
          <a:prstGeom prst="straightConnector1">
            <a:avLst/>
          </a:prstGeom>
          <a:noFill/>
          <a:ln w="9525">
            <a:solidFill>
              <a:srgbClr val="004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Line 20"/>
          <p:cNvSpPr>
            <a:spLocks noChangeShapeType="1"/>
          </p:cNvSpPr>
          <p:nvPr/>
        </p:nvSpPr>
        <p:spPr bwMode="auto">
          <a:xfrm flipH="1">
            <a:off x="755650" y="5229225"/>
            <a:ext cx="300038" cy="0"/>
          </a:xfrm>
          <a:prstGeom prst="line">
            <a:avLst/>
          </a:prstGeom>
          <a:noFill/>
          <a:ln w="9525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7662" name="Line 21"/>
          <p:cNvSpPr>
            <a:spLocks noChangeShapeType="1"/>
          </p:cNvSpPr>
          <p:nvPr/>
        </p:nvSpPr>
        <p:spPr bwMode="auto">
          <a:xfrm flipV="1">
            <a:off x="755650" y="4437063"/>
            <a:ext cx="0" cy="792162"/>
          </a:xfrm>
          <a:prstGeom prst="line">
            <a:avLst/>
          </a:prstGeom>
          <a:noFill/>
          <a:ln w="9525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7663" name="Line 23"/>
          <p:cNvSpPr>
            <a:spLocks noChangeShapeType="1"/>
          </p:cNvSpPr>
          <p:nvPr/>
        </p:nvSpPr>
        <p:spPr bwMode="auto">
          <a:xfrm>
            <a:off x="755650" y="4437063"/>
            <a:ext cx="450850" cy="0"/>
          </a:xfrm>
          <a:prstGeom prst="line">
            <a:avLst/>
          </a:prstGeom>
          <a:noFill/>
          <a:ln w="9525">
            <a:solidFill>
              <a:srgbClr val="004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7664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6804025" y="6165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C857FAF4-39CE-4591-B710-464E85B4E4DF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3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41363" y="188913"/>
            <a:ext cx="80772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>
                <a:solidFill>
                  <a:srgbClr val="004080"/>
                </a:solidFill>
                <a:latin typeface="Lucida Sans" pitchFamily="34" charset="0"/>
              </a:rPr>
              <a:t>Sostenere la competitività del settore in Italia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69938" y="1227138"/>
            <a:ext cx="39608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sz="1500" b="1">
                <a:solidFill>
                  <a:srgbClr val="004080"/>
                </a:solidFill>
                <a:latin typeface="Lucida Sans" pitchFamily="34" charset="0"/>
                <a:sym typeface="Apex New Medium"/>
              </a:rPr>
              <a:t>Redditività farmaceutica nell’Ue 15 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Medium"/>
              </a:rPr>
              <a:t>(ROI, indice Italia nel 2002=100)</a:t>
            </a:r>
          </a:p>
        </p:txBody>
      </p:sp>
      <p:pic>
        <p:nvPicPr>
          <p:cNvPr id="2867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33550"/>
            <a:ext cx="41751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003800" y="1268413"/>
            <a:ext cx="3060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Medium"/>
              </a:rPr>
              <a:t>Nella rilocalizzazione globale del settore, per l’Italia pesano:</a:t>
            </a:r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5219700" y="1844675"/>
            <a:ext cx="2519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Clr>
                <a:schemeClr val="tx2"/>
              </a:buClr>
              <a:buSzPct val="120000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prezzi più bassi</a:t>
            </a: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5219700" y="2132013"/>
            <a:ext cx="30432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Clr>
                <a:schemeClr val="tx2"/>
              </a:buClr>
              <a:buSzPct val="120000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costi spesso più alti</a:t>
            </a:r>
          </a:p>
          <a:p>
            <a:pPr>
              <a:buClr>
                <a:schemeClr val="tx2"/>
              </a:buClr>
              <a:buSzPct val="120000"/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(ad es. energia, trasporti, burocrazia)</a:t>
            </a:r>
          </a:p>
        </p:txBody>
      </p:sp>
      <p:sp>
        <p:nvSpPr>
          <p:cNvPr id="28680" name="Oval 15"/>
          <p:cNvSpPr>
            <a:spLocks noChangeAspect="1" noChangeArrowheads="1"/>
          </p:cNvSpPr>
          <p:nvPr/>
        </p:nvSpPr>
        <p:spPr bwMode="auto">
          <a:xfrm>
            <a:off x="5148263" y="1989138"/>
            <a:ext cx="71437" cy="71437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 baseline="30000"/>
          </a:p>
        </p:txBody>
      </p:sp>
      <p:sp>
        <p:nvSpPr>
          <p:cNvPr id="28681" name="Oval 15"/>
          <p:cNvSpPr>
            <a:spLocks noChangeAspect="1" noChangeArrowheads="1"/>
          </p:cNvSpPr>
          <p:nvPr/>
        </p:nvSpPr>
        <p:spPr bwMode="auto">
          <a:xfrm>
            <a:off x="5148263" y="2276475"/>
            <a:ext cx="71437" cy="71438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 baseline="30000"/>
          </a:p>
        </p:txBody>
      </p:sp>
      <p:sp>
        <p:nvSpPr>
          <p:cNvPr id="28682" name="Text Box 3"/>
          <p:cNvSpPr txBox="1">
            <a:spLocks noChangeArrowheads="1"/>
          </p:cNvSpPr>
          <p:nvPr/>
        </p:nvSpPr>
        <p:spPr bwMode="auto">
          <a:xfrm>
            <a:off x="5219700" y="2708275"/>
            <a:ext cx="37369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Clr>
                <a:schemeClr val="tx2"/>
              </a:buClr>
              <a:buSzPct val="120000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redditività più bassa e in calo                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(anche per una pressione fiscale più alta di               15 punti percentuali rispetto agli altri Big Ue)</a:t>
            </a:r>
          </a:p>
          <a:p>
            <a:pPr>
              <a:buClr>
                <a:schemeClr val="tx2"/>
              </a:buClr>
              <a:buSzPct val="120000"/>
            </a:pPr>
            <a:endParaRPr lang="it-IT" sz="1400">
              <a:solidFill>
                <a:srgbClr val="004080"/>
              </a:solidFill>
              <a:latin typeface="Lucida Sans" pitchFamily="34" charset="0"/>
              <a:sym typeface="Apex New Book"/>
            </a:endParaRPr>
          </a:p>
        </p:txBody>
      </p:sp>
      <p:sp>
        <p:nvSpPr>
          <p:cNvPr id="28683" name="Oval 15"/>
          <p:cNvSpPr>
            <a:spLocks noChangeAspect="1" noChangeArrowheads="1"/>
          </p:cNvSpPr>
          <p:nvPr/>
        </p:nvSpPr>
        <p:spPr bwMode="auto">
          <a:xfrm>
            <a:off x="5148263" y="2852738"/>
            <a:ext cx="71437" cy="71437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 baseline="30000"/>
          </a:p>
        </p:txBody>
      </p:sp>
      <p:sp>
        <p:nvSpPr>
          <p:cNvPr id="28684" name="Text Box 3"/>
          <p:cNvSpPr txBox="1">
            <a:spLocks noChangeArrowheads="1"/>
          </p:cNvSpPr>
          <p:nvPr/>
        </p:nvSpPr>
        <p:spPr bwMode="auto">
          <a:xfrm>
            <a:off x="5175250" y="3429000"/>
            <a:ext cx="3530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Clr>
                <a:schemeClr val="tx2"/>
              </a:buClr>
              <a:buSzPct val="120000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tempi di pagamento più lunghi                        e in crescita                              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(l’esposizione commerciale, a causa dei lunghi tempi di pagamento, in Italia è 26% del fatturato, con l’Ue15 a 19%  e il minimo in Germania, pari a 7%)</a:t>
            </a:r>
          </a:p>
          <a:p>
            <a:pPr>
              <a:buClr>
                <a:schemeClr val="tx2"/>
              </a:buClr>
              <a:buSzPct val="120000"/>
            </a:pPr>
            <a:endParaRPr lang="it-IT" sz="1400">
              <a:solidFill>
                <a:srgbClr val="004080"/>
              </a:solidFill>
              <a:latin typeface="Lucida Sans" pitchFamily="34" charset="0"/>
              <a:sym typeface="Apex New Book"/>
            </a:endParaRPr>
          </a:p>
        </p:txBody>
      </p:sp>
      <p:sp>
        <p:nvSpPr>
          <p:cNvPr id="28685" name="Oval 15"/>
          <p:cNvSpPr>
            <a:spLocks noChangeAspect="1" noChangeArrowheads="1"/>
          </p:cNvSpPr>
          <p:nvPr/>
        </p:nvSpPr>
        <p:spPr bwMode="auto">
          <a:xfrm flipV="1">
            <a:off x="5148263" y="3502025"/>
            <a:ext cx="71437" cy="71438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 baseline="30000"/>
          </a:p>
        </p:txBody>
      </p:sp>
      <p:sp>
        <p:nvSpPr>
          <p:cNvPr id="28686" name="Text Box 3"/>
          <p:cNvSpPr txBox="1">
            <a:spLocks noChangeArrowheads="1"/>
          </p:cNvSpPr>
          <p:nvPr/>
        </p:nvSpPr>
        <p:spPr bwMode="auto">
          <a:xfrm>
            <a:off x="5227638" y="4868863"/>
            <a:ext cx="38084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6731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defTabSz="6731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Clr>
                <a:schemeClr val="tx2"/>
              </a:buClr>
              <a:buSzPct val="120000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tempi lunghi di accesso all’innovazione</a:t>
            </a:r>
          </a:p>
        </p:txBody>
      </p:sp>
      <p:sp>
        <p:nvSpPr>
          <p:cNvPr id="28687" name="Oval 15"/>
          <p:cNvSpPr>
            <a:spLocks noChangeAspect="1" noChangeArrowheads="1"/>
          </p:cNvSpPr>
          <p:nvPr/>
        </p:nvSpPr>
        <p:spPr bwMode="auto">
          <a:xfrm flipV="1">
            <a:off x="5148263" y="5013325"/>
            <a:ext cx="71437" cy="71438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 baseline="30000"/>
          </a:p>
        </p:txBody>
      </p:sp>
      <p:sp>
        <p:nvSpPr>
          <p:cNvPr id="28688" name="Rectangle 12"/>
          <p:cNvSpPr>
            <a:spLocks noChangeArrowheads="1"/>
          </p:cNvSpPr>
          <p:nvPr/>
        </p:nvSpPr>
        <p:spPr bwMode="auto">
          <a:xfrm>
            <a:off x="769938" y="5257800"/>
            <a:ext cx="7812087" cy="954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73100" eaLnBrk="0" hangingPunct="0">
              <a:buClr>
                <a:schemeClr val="tx2"/>
              </a:buClr>
              <a:buSzPct val="120000"/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I vincoli del sistema Paese rischiano di penalizzare tutto il Sistema della Salute, perché limitano la possibilità di investire (allineando i tempi di pagamento a quelli degli altri partner Ue, si libererebbero risorse per centinaia di milioni, che potrebbero almeno in parte essere reinvestiti in produzione, Ricerca o studi clinici)</a:t>
            </a:r>
          </a:p>
        </p:txBody>
      </p:sp>
      <p:sp>
        <p:nvSpPr>
          <p:cNvPr id="28689" name="CasellaDiTesto 671"/>
          <p:cNvSpPr txBox="1">
            <a:spLocks noChangeArrowheads="1"/>
          </p:cNvSpPr>
          <p:nvPr/>
        </p:nvSpPr>
        <p:spPr bwMode="auto">
          <a:xfrm>
            <a:off x="4673600" y="6194425"/>
            <a:ext cx="3887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Fonte: elaborazioni su dati Prometeia</a:t>
            </a:r>
          </a:p>
        </p:txBody>
      </p:sp>
      <p:sp>
        <p:nvSpPr>
          <p:cNvPr id="28690" name="Text Box 3"/>
          <p:cNvSpPr txBox="1">
            <a:spLocks noChangeArrowheads="1"/>
          </p:cNvSpPr>
          <p:nvPr/>
        </p:nvSpPr>
        <p:spPr bwMode="auto">
          <a:xfrm>
            <a:off x="3068638" y="2517775"/>
            <a:ext cx="1295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Altri Big Ue</a:t>
            </a:r>
          </a:p>
        </p:txBody>
      </p:sp>
      <p:sp>
        <p:nvSpPr>
          <p:cNvPr id="28691" name="Text Box 3"/>
          <p:cNvSpPr txBox="1">
            <a:spLocks noChangeArrowheads="1"/>
          </p:cNvSpPr>
          <p:nvPr/>
        </p:nvSpPr>
        <p:spPr bwMode="auto">
          <a:xfrm>
            <a:off x="3419475" y="3284538"/>
            <a:ext cx="8016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Ue 15</a:t>
            </a:r>
          </a:p>
        </p:txBody>
      </p:sp>
      <p:sp>
        <p:nvSpPr>
          <p:cNvPr id="28692" name="Text Box 3"/>
          <p:cNvSpPr txBox="1">
            <a:spLocks noChangeArrowheads="1"/>
          </p:cNvSpPr>
          <p:nvPr/>
        </p:nvSpPr>
        <p:spPr bwMode="auto">
          <a:xfrm>
            <a:off x="3140075" y="4029075"/>
            <a:ext cx="7921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Italia</a:t>
            </a:r>
          </a:p>
        </p:txBody>
      </p:sp>
      <p:sp>
        <p:nvSpPr>
          <p:cNvPr id="28693" name="Text Box 3"/>
          <p:cNvSpPr txBox="1">
            <a:spLocks noChangeArrowheads="1"/>
          </p:cNvSpPr>
          <p:nvPr/>
        </p:nvSpPr>
        <p:spPr bwMode="auto">
          <a:xfrm>
            <a:off x="4256088" y="3448050"/>
            <a:ext cx="7921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-25%</a:t>
            </a:r>
          </a:p>
        </p:txBody>
      </p:sp>
      <p:cxnSp>
        <p:nvCxnSpPr>
          <p:cNvPr id="28694" name="Connettore 2 23"/>
          <p:cNvCxnSpPr>
            <a:cxnSpLocks noChangeShapeType="1"/>
          </p:cNvCxnSpPr>
          <p:nvPr/>
        </p:nvCxnSpPr>
        <p:spPr bwMode="auto">
          <a:xfrm flipV="1">
            <a:off x="4643438" y="3141663"/>
            <a:ext cx="0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5" name="Connettore 2 32"/>
          <p:cNvCxnSpPr>
            <a:cxnSpLocks noChangeShapeType="1"/>
          </p:cNvCxnSpPr>
          <p:nvPr/>
        </p:nvCxnSpPr>
        <p:spPr bwMode="auto">
          <a:xfrm>
            <a:off x="4643438" y="3716338"/>
            <a:ext cx="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6" name="Segnaposto numero diapositiva 35"/>
          <p:cNvSpPr>
            <a:spLocks noGrp="1"/>
          </p:cNvSpPr>
          <p:nvPr>
            <p:ph type="sldNum" sz="quarter" idx="12"/>
          </p:nvPr>
        </p:nvSpPr>
        <p:spPr>
          <a:xfrm>
            <a:off x="6988175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60D92EA-9C80-4A20-8C9F-A0D3B428855F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4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2645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876925"/>
            <a:ext cx="4972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62688"/>
            <a:ext cx="3381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59613" y="63563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4927402A-4031-4C93-B420-E6F476FE7E5B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5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792163" y="260350"/>
            <a:ext cx="7667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sz="2400">
                <a:solidFill>
                  <a:srgbClr val="004080"/>
                </a:solidFill>
                <a:latin typeface="Lucida Sans" pitchFamily="34" charset="0"/>
              </a:rPr>
              <a:t>Grazie all’innovazione generata dall’industria farmaceutica si vive di più e meglio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793750" y="1220788"/>
            <a:ext cx="42830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Tasso di sopravvivenza a 5 anni</a:t>
            </a:r>
          </a:p>
          <a:p>
            <a:pPr eaLnBrk="0" hangingPunct="0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e disponibilità di nuovi farmaci antitumorali</a:t>
            </a:r>
          </a:p>
        </p:txBody>
      </p:sp>
      <p:pic>
        <p:nvPicPr>
          <p:cNvPr id="30724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3786187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7"/>
          <p:cNvSpPr txBox="1">
            <a:spLocks noChangeArrowheads="1"/>
          </p:cNvSpPr>
          <p:nvPr/>
        </p:nvSpPr>
        <p:spPr bwMode="auto">
          <a:xfrm>
            <a:off x="5160963" y="1196975"/>
            <a:ext cx="34559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Italia: over 65 che si dichiarano                  in buona salute 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(% sul totale)</a:t>
            </a:r>
          </a:p>
        </p:txBody>
      </p:sp>
      <p:pic>
        <p:nvPicPr>
          <p:cNvPr id="30726" name="Picture 5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735138"/>
            <a:ext cx="27178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57"/>
          <p:cNvSpPr txBox="1">
            <a:spLocks noChangeArrowheads="1"/>
          </p:cNvSpPr>
          <p:nvPr/>
        </p:nvSpPr>
        <p:spPr bwMode="auto">
          <a:xfrm>
            <a:off x="5076825" y="2166938"/>
            <a:ext cx="576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1994</a:t>
            </a:r>
          </a:p>
        </p:txBody>
      </p:sp>
      <p:sp>
        <p:nvSpPr>
          <p:cNvPr id="30728" name="Text Box 56"/>
          <p:cNvSpPr txBox="1">
            <a:spLocks noChangeArrowheads="1"/>
          </p:cNvSpPr>
          <p:nvPr/>
        </p:nvSpPr>
        <p:spPr bwMode="auto">
          <a:xfrm>
            <a:off x="5076825" y="3200400"/>
            <a:ext cx="576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2000</a:t>
            </a:r>
          </a:p>
        </p:txBody>
      </p:sp>
      <p:sp>
        <p:nvSpPr>
          <p:cNvPr id="30729" name="Text Box 55"/>
          <p:cNvSpPr txBox="1">
            <a:spLocks noChangeArrowheads="1"/>
          </p:cNvSpPr>
          <p:nvPr/>
        </p:nvSpPr>
        <p:spPr bwMode="auto">
          <a:xfrm>
            <a:off x="5076825" y="4235450"/>
            <a:ext cx="576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oggi</a:t>
            </a:r>
          </a:p>
        </p:txBody>
      </p:sp>
      <p:sp>
        <p:nvSpPr>
          <p:cNvPr id="30730" name="Text Box 75"/>
          <p:cNvSpPr txBox="1">
            <a:spLocks noChangeArrowheads="1"/>
          </p:cNvSpPr>
          <p:nvPr/>
        </p:nvSpPr>
        <p:spPr bwMode="auto">
          <a:xfrm>
            <a:off x="6973888" y="2420938"/>
            <a:ext cx="169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Un miglioramento  che ha coinvolto                  1 milione di over 65</a:t>
            </a:r>
          </a:p>
        </p:txBody>
      </p:sp>
      <p:sp>
        <p:nvSpPr>
          <p:cNvPr id="30731" name="Text Box 68"/>
          <p:cNvSpPr txBox="1">
            <a:spLocks noChangeArrowheads="1"/>
          </p:cNvSpPr>
          <p:nvPr/>
        </p:nvSpPr>
        <p:spPr bwMode="auto">
          <a:xfrm>
            <a:off x="5380038" y="4954588"/>
            <a:ext cx="576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16</a:t>
            </a:r>
          </a:p>
        </p:txBody>
      </p:sp>
      <p:sp>
        <p:nvSpPr>
          <p:cNvPr id="30732" name="Text Box 71"/>
          <p:cNvSpPr txBox="1">
            <a:spLocks noChangeArrowheads="1"/>
          </p:cNvSpPr>
          <p:nvPr/>
        </p:nvSpPr>
        <p:spPr bwMode="auto">
          <a:xfrm>
            <a:off x="5995988" y="4954588"/>
            <a:ext cx="576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18</a:t>
            </a:r>
          </a:p>
        </p:txBody>
      </p:sp>
      <p:sp>
        <p:nvSpPr>
          <p:cNvPr id="30733" name="Text Box 69"/>
          <p:cNvSpPr txBox="1">
            <a:spLocks noChangeArrowheads="1"/>
          </p:cNvSpPr>
          <p:nvPr/>
        </p:nvSpPr>
        <p:spPr bwMode="auto">
          <a:xfrm>
            <a:off x="6611938" y="4954588"/>
            <a:ext cx="576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20</a:t>
            </a:r>
          </a:p>
        </p:txBody>
      </p:sp>
      <p:sp>
        <p:nvSpPr>
          <p:cNvPr id="30734" name="Text Box 72"/>
          <p:cNvSpPr txBox="1">
            <a:spLocks noChangeArrowheads="1"/>
          </p:cNvSpPr>
          <p:nvPr/>
        </p:nvSpPr>
        <p:spPr bwMode="auto">
          <a:xfrm>
            <a:off x="7227888" y="4954588"/>
            <a:ext cx="576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22</a:t>
            </a:r>
          </a:p>
        </p:txBody>
      </p:sp>
      <p:sp>
        <p:nvSpPr>
          <p:cNvPr id="30735" name="Text Box 70"/>
          <p:cNvSpPr txBox="1">
            <a:spLocks noChangeArrowheads="1"/>
          </p:cNvSpPr>
          <p:nvPr/>
        </p:nvSpPr>
        <p:spPr bwMode="auto">
          <a:xfrm>
            <a:off x="7843838" y="4954588"/>
            <a:ext cx="576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24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92163" y="5581650"/>
            <a:ext cx="78120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it-IT" sz="105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La Ricerca si concretizza sia nei grandi “salti” nelle cure, sia nell’innovazione incrementale che permette continui miglioramenti nella qualità della vita e costanti progressi per efficacia del trattamento, riduzione di effetti collaterali e facilità d’uso</a:t>
            </a:r>
          </a:p>
        </p:txBody>
      </p:sp>
      <p:sp>
        <p:nvSpPr>
          <p:cNvPr id="30737" name="Rectangle 95"/>
          <p:cNvSpPr>
            <a:spLocks noChangeArrowheads="1"/>
          </p:cNvSpPr>
          <p:nvPr/>
        </p:nvSpPr>
        <p:spPr bwMode="auto">
          <a:xfrm>
            <a:off x="4997450" y="6224588"/>
            <a:ext cx="360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CERM, Istat, OECD</a:t>
            </a:r>
          </a:p>
        </p:txBody>
      </p:sp>
      <p:sp>
        <p:nvSpPr>
          <p:cNvPr id="30738" name="Segnaposto numero diapositiva 17"/>
          <p:cNvSpPr>
            <a:spLocks noGrp="1"/>
          </p:cNvSpPr>
          <p:nvPr>
            <p:ph type="sldNum" sz="quarter" idx="12"/>
          </p:nvPr>
        </p:nvSpPr>
        <p:spPr>
          <a:xfrm>
            <a:off x="6988175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A3CCE463-6293-42A4-A9B6-EADD1CD99718}" type="slidenum">
              <a:rPr lang="it-IT" smtClean="0">
                <a:solidFill>
                  <a:srgbClr val="004080"/>
                </a:solidFill>
                <a:latin typeface="Arial" pitchFamily="34" charset="0"/>
              </a:rPr>
              <a:pPr/>
              <a:t>6</a:t>
            </a:fld>
            <a:endParaRPr lang="it-IT" smtClean="0">
              <a:solidFill>
                <a:srgbClr val="00408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830263" y="415925"/>
            <a:ext cx="7918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Appropriatezza prescrittiva </a:t>
            </a: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758825" y="1484313"/>
            <a:ext cx="7918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La prescrizione è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appropriata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quando: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250C77"/>
              </a:buClr>
              <a:buFontTx/>
              <a:buChar char="•"/>
            </a:pP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è conforme 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ai contenuti della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scheda tecnica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(RCP) in termini di indicazioni autorizzate, dosaggio, durata del trattamento, associazione con altri farmaci, controindicazioni;</a:t>
            </a:r>
          </a:p>
          <a:p>
            <a:pPr eaLnBrk="1" hangingPunct="1">
              <a:spcBef>
                <a:spcPct val="20000"/>
              </a:spcBef>
              <a:buClr>
                <a:srgbClr val="250C77"/>
              </a:buClr>
              <a:buFontTx/>
              <a:buChar char="•"/>
            </a:pP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rispetta le note limitative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per la rimborsabilità (Note della C.T.S.);</a:t>
            </a:r>
          </a:p>
          <a:p>
            <a:pPr eaLnBrk="1" hangingPunct="1">
              <a:spcBef>
                <a:spcPct val="20000"/>
              </a:spcBef>
              <a:buClr>
                <a:srgbClr val="250C77"/>
              </a:buClr>
              <a:buFontTx/>
              <a:buChar char="•"/>
            </a:pP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è compatibile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con le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linee guida 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internazionali (ove applicabili);</a:t>
            </a:r>
          </a:p>
          <a:p>
            <a:pPr eaLnBrk="1" hangingPunct="1">
              <a:spcBef>
                <a:spcPct val="20000"/>
              </a:spcBef>
              <a:buClr>
                <a:srgbClr val="250C77"/>
              </a:buClr>
              <a:buFontTx/>
              <a:buChar char="•"/>
            </a:pP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prevede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l’utilizzo della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confezione più idonea 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ad evitare sprechi;</a:t>
            </a:r>
          </a:p>
          <a:p>
            <a:pPr eaLnBrk="1" hangingPunct="1">
              <a:spcBef>
                <a:spcPct val="20000"/>
              </a:spcBef>
              <a:buClr>
                <a:srgbClr val="250C77"/>
              </a:buClr>
              <a:buFontTx/>
              <a:buChar char="•"/>
            </a:pP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tiene in considerazione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la particolare situazione del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 paziente.</a:t>
            </a:r>
            <a:endParaRPr lang="it-IT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72275" y="61404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C882192E-35E5-4D78-BFE0-1105EA3BC424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7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758825" y="3573463"/>
            <a:ext cx="791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2000">
                <a:solidFill>
                  <a:srgbClr val="004080"/>
                </a:solidFill>
                <a:latin typeface="Lucida Sans" pitchFamily="34" charset="0"/>
              </a:rPr>
              <a:t>		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	</a:t>
            </a:r>
          </a:p>
        </p:txBody>
      </p:sp>
      <p:sp>
        <p:nvSpPr>
          <p:cNvPr id="32771" name="Text Box 19"/>
          <p:cNvSpPr txBox="1">
            <a:spLocks noChangeArrowheads="1"/>
          </p:cNvSpPr>
          <p:nvPr/>
        </p:nvSpPr>
        <p:spPr bwMode="auto">
          <a:xfrm>
            <a:off x="758825" y="188913"/>
            <a:ext cx="7918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it-IT" sz="2200">
                <a:solidFill>
                  <a:srgbClr val="004080"/>
                </a:solidFill>
                <a:latin typeface="Lucida Sans" pitchFamily="34" charset="0"/>
              </a:rPr>
              <a:t>Pubblicità presso i medici: documentazione sul medicinale (D.Lgs 219/06, Art.120, comma 2)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endParaRPr lang="it-IT" sz="20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32772" name="CasellaDiTesto 8"/>
          <p:cNvSpPr txBox="1">
            <a:spLocks noChangeArrowheads="1"/>
          </p:cNvSpPr>
          <p:nvPr/>
        </p:nvSpPr>
        <p:spPr bwMode="auto">
          <a:xfrm>
            <a:off x="684213" y="1728788"/>
            <a:ext cx="79200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Nessuna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documentazione sul medicinale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, ad eccezione del riassunto delle caratteristiche del prodotto, può essere fornita al medico dall’impresa farmaceutica, se non sono trascorsi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10 giorni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dalla data di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deposito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della documentazione stessa presso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l’Agenzia Italiana del Farmaco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(AIFA).</a:t>
            </a:r>
          </a:p>
          <a:p>
            <a:pPr eaLnBrk="1" hangingPunct="1"/>
            <a:endParaRPr lang="it-IT" sz="14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32773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804025" y="61404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2709778-15E7-4045-B0CC-18F0A210BCB4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8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2774" name="Rettangolo 7"/>
          <p:cNvSpPr>
            <a:spLocks noChangeArrowheads="1"/>
          </p:cNvSpPr>
          <p:nvPr/>
        </p:nvSpPr>
        <p:spPr bwMode="auto">
          <a:xfrm>
            <a:off x="684213" y="3619500"/>
            <a:ext cx="79200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L’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AIFA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può, in qualsiasi momento, con provvedimento motivato, anche tenuto conto delle linee guida di cui al comma 2 dell’articolo 119,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vietare o sospendere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la divulgazione della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documentazione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di cui al comma 1, se la ritiene </a:t>
            </a:r>
            <a:r>
              <a:rPr lang="it-IT" b="1">
                <a:solidFill>
                  <a:srgbClr val="004080"/>
                </a:solidFill>
                <a:latin typeface="Lucida Sans" pitchFamily="34" charset="0"/>
              </a:rPr>
              <a:t>in contrasto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 con le disposizioni ed i principi del presente decreto.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758825" y="3573463"/>
            <a:ext cx="791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it-IT" sz="2000">
                <a:solidFill>
                  <a:srgbClr val="004080"/>
                </a:solidFill>
                <a:latin typeface="Lucida Sans" pitchFamily="34" charset="0"/>
              </a:rPr>
              <a:t>		</a:t>
            </a:r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	</a:t>
            </a:r>
          </a:p>
        </p:txBody>
      </p:sp>
      <p:sp>
        <p:nvSpPr>
          <p:cNvPr id="33795" name="CasellaDiTesto 7"/>
          <p:cNvSpPr txBox="1">
            <a:spLocks noChangeArrowheads="1"/>
          </p:cNvSpPr>
          <p:nvPr/>
        </p:nvSpPr>
        <p:spPr bwMode="auto">
          <a:xfrm>
            <a:off x="5219700" y="5157788"/>
            <a:ext cx="3851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000">
                <a:latin typeface="Lucida Sans" pitchFamily="34" charset="0"/>
              </a:rPr>
              <a:t>Fonte: Rapporto AIFA 2011 sulla pubblicità dei medicinali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58825" y="292100"/>
            <a:ext cx="791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it-IT" sz="2400">
                <a:solidFill>
                  <a:srgbClr val="004080"/>
                </a:solidFill>
                <a:latin typeface="Lucida Sans" pitchFamily="34" charset="0"/>
              </a:rPr>
              <a:t>Materiale informativo sul medicinale per ATC 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208962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CasellaDiTesto 10"/>
          <p:cNvSpPr txBox="1">
            <a:spLocks noChangeArrowheads="1"/>
          </p:cNvSpPr>
          <p:nvPr/>
        </p:nvSpPr>
        <p:spPr bwMode="auto">
          <a:xfrm rot="10800000" flipV="1">
            <a:off x="827088" y="5461000"/>
            <a:ext cx="82804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600"/>
              <a:t>I primi 5 gruppi terapeutici corrispondono al 65,4% del materiale </a:t>
            </a:r>
          </a:p>
          <a:p>
            <a:pPr eaLnBrk="1" hangingPunct="1"/>
            <a:r>
              <a:rPr lang="it-IT" sz="1600"/>
              <a:t>informativo presentato dalle aziende.</a:t>
            </a:r>
          </a:p>
        </p:txBody>
      </p:sp>
      <p:sp>
        <p:nvSpPr>
          <p:cNvPr id="33799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772275" y="6165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0C2577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5E83A1B6-425E-468C-9F9F-E80A5FD50EBE}" type="slidenum">
              <a:rPr lang="it-IT" smtClean="0">
                <a:solidFill>
                  <a:schemeClr val="accent2"/>
                </a:solidFill>
                <a:latin typeface="Arial" pitchFamily="34" charset="0"/>
              </a:rPr>
              <a:pPr/>
              <a:t>9</a:t>
            </a:fld>
            <a:endParaRPr lang="it-IT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</TotalTime>
  <Words>1232</Words>
  <Application>Microsoft Office PowerPoint</Application>
  <PresentationFormat>Presentazione su schermo (4:3)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Verdana</vt:lpstr>
      <vt:lpstr>ＭＳ Ｐゴシック</vt:lpstr>
      <vt:lpstr>Arial</vt:lpstr>
      <vt:lpstr>Lucida Sans</vt:lpstr>
      <vt:lpstr>Apex New Medium</vt:lpstr>
      <vt:lpstr>Apex New Book</vt:lpstr>
      <vt:lpstr>Wingdings</vt:lpstr>
      <vt:lpstr>Presentazione vuota</vt:lpstr>
      <vt:lpstr>1_Presentazione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Farmindustria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zizzi</dc:creator>
  <cp:lastModifiedBy>tecno</cp:lastModifiedBy>
  <cp:revision>564</cp:revision>
  <dcterms:created xsi:type="dcterms:W3CDTF">2005-03-08T10:25:04Z</dcterms:created>
  <dcterms:modified xsi:type="dcterms:W3CDTF">2012-10-15T15:03:16Z</dcterms:modified>
</cp:coreProperties>
</file>