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08A3E8"/>
    <a:srgbClr val="037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70" d="100"/>
          <a:sy n="70" d="100"/>
        </p:scale>
        <p:origin x="-96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26FF-0BE3-4673-949F-847508D07374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BFD3-7AFA-4CAB-9548-CC423FBFEA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7CDE-AE98-4D38-8ECA-49957EBE6C1C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20D7-FE75-42B9-B32B-A39BBB18A7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BBAB-87EB-4C28-B26D-A776AC23E082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1E1D-B356-4B6A-9B8F-E29DC70BD5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35FF-3920-4674-89F3-B54B6A45BDF8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EDDA-0FF2-4F6E-B710-91D730C4DD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0A24-3351-4411-B0A6-6F1F041484E2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09E1-4ECD-4B81-970D-378C7B372D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1B77-1D51-4032-9002-34C492EEFF83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85C1-6D89-4A1B-8005-F0639D09FA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74A5-02A2-47CD-B3B0-92606B92B8B4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1A82-8918-4836-BBDB-1AF3E7068A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5E9E-5B94-4790-AAF2-B24FFE9AD867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4992-D747-4C2E-8AB3-DB167E97AE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5E74-DEB8-4649-9957-16C7D958424F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59BB1-410E-46FA-B032-02AF4014F1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8F5E-F2AF-4EB5-ACE0-AB3A2F450A7C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8BF6-64DC-4793-BD42-C077FE7A5C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2A08-6199-4A12-B96D-77FC6C09C308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3FFD4-EDC3-4FAA-A7E9-DA18C36045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6DCC54-D5FB-4406-B0D9-617D597FF7E6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558A74-0CC3-4009-B404-43C17A5330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" name="Rettangolo 4"/>
          <p:cNvSpPr/>
          <p:nvPr/>
        </p:nvSpPr>
        <p:spPr>
          <a:xfrm>
            <a:off x="324651" y="2708920"/>
            <a:ext cx="8494698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Font typeface="Arial" charset="0"/>
              <a:buNone/>
              <a:defRPr/>
            </a:pPr>
            <a:endParaRPr lang="it-IT" sz="3600" dirty="0"/>
          </a:p>
          <a:p>
            <a:pPr>
              <a:defRPr/>
            </a:pPr>
            <a:endParaRPr lang="it-IT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Immagine 5" descr="test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20150" cy="1193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395536" y="2924944"/>
            <a:ext cx="8568952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54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 smtClean="0">
                <a:latin typeface="Arial Rounded MT Bold" pitchFamily="34" charset="0"/>
              </a:rPr>
              <a:t>ACCREDITAMENTO STANDARD</a:t>
            </a:r>
            <a:endParaRPr lang="it-IT" sz="4400" i="1" dirty="0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est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46" y="74960"/>
            <a:ext cx="8820150" cy="1193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1252735"/>
          </a:xfrm>
          <a:solidFill>
            <a:srgbClr val="08A3E8"/>
          </a:solidFill>
        </p:spPr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chemeClr val="bg1"/>
                </a:solidFill>
              </a:rPr>
              <a:t>Provider accreditati provvisoriamente nelle CNFC aprile, giugno, luglio 2010</a:t>
            </a:r>
          </a:p>
        </p:txBody>
      </p:sp>
      <p:sp>
        <p:nvSpPr>
          <p:cNvPr id="10" name="Freccia in giù 9"/>
          <p:cNvSpPr/>
          <p:nvPr/>
        </p:nvSpPr>
        <p:spPr>
          <a:xfrm>
            <a:off x="4427984" y="2564904"/>
            <a:ext cx="360040" cy="504056"/>
          </a:xfrm>
          <a:prstGeom prst="downArrow">
            <a:avLst>
              <a:gd name="adj1" fmla="val 348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923928" y="314096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90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979712" y="4221088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6732240" y="4221088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86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79512" y="5517232"/>
            <a:ext cx="4608512" cy="1152128"/>
            <a:chOff x="107504" y="5517232"/>
            <a:chExt cx="4716016" cy="1080120"/>
          </a:xfrm>
        </p:grpSpPr>
        <p:sp>
          <p:nvSpPr>
            <p:cNvPr id="24" name="Rettangolo 23"/>
            <p:cNvSpPr/>
            <p:nvPr/>
          </p:nvSpPr>
          <p:spPr>
            <a:xfrm>
              <a:off x="107504" y="5517232"/>
              <a:ext cx="4464496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51520" y="5530006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Provider per i quali non è stato possibile attivare la funzione di accreditamento (cancellati, cessazione attività etc.)</a:t>
              </a:r>
              <a:r>
                <a:rPr lang="it-IT" dirty="0" smtClean="0"/>
                <a:t> </a:t>
              </a:r>
              <a:endParaRPr lang="it-IT" dirty="0"/>
            </a:p>
          </p:txBody>
        </p:sp>
      </p:grpSp>
      <p:sp>
        <p:nvSpPr>
          <p:cNvPr id="26" name="Freccia in giù 25"/>
          <p:cNvSpPr/>
          <p:nvPr/>
        </p:nvSpPr>
        <p:spPr>
          <a:xfrm>
            <a:off x="2267744" y="479715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4896544" y="5517232"/>
            <a:ext cx="42119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Provider per i quali è stata attivata la funzione di accreditamento</a:t>
            </a:r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2915816" y="3717032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364088" y="3717032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ccia in giù 18"/>
          <p:cNvSpPr/>
          <p:nvPr/>
        </p:nvSpPr>
        <p:spPr>
          <a:xfrm>
            <a:off x="6948264" y="479715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4427984" y="4077072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Provider in stato di aggiornamento documentale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" name="Segnaposto contenuto 3" descr="testa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8229600" cy="1114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2699792" y="1412776"/>
            <a:ext cx="42119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Provider per i quali è stata attivata la funzione di accreditamento (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86</a:t>
            </a: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03648" y="2667976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19872" y="486916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Rettangolo 8"/>
          <p:cNvSpPr/>
          <p:nvPr/>
        </p:nvSpPr>
        <p:spPr>
          <a:xfrm>
            <a:off x="5508104" y="2969656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452320" y="2780928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5496" y="3789040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Provider che rinunciano all'accreditamento standard</a:t>
            </a:r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1835696" y="5949280"/>
            <a:ext cx="3888432" cy="720080"/>
            <a:chOff x="1835696" y="5949280"/>
            <a:chExt cx="3888432" cy="720080"/>
          </a:xfrm>
        </p:grpSpPr>
        <p:sp>
          <p:nvSpPr>
            <p:cNvPr id="19" name="Rettangolo 18"/>
            <p:cNvSpPr/>
            <p:nvPr/>
          </p:nvSpPr>
          <p:spPr>
            <a:xfrm>
              <a:off x="1907704" y="5949280"/>
              <a:ext cx="381642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1835696" y="6023029"/>
              <a:ext cx="38884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Provider per i quali non sono ancora decorsi i termini dei 90 giorni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Freccia in giù 23"/>
          <p:cNvSpPr/>
          <p:nvPr/>
        </p:nvSpPr>
        <p:spPr>
          <a:xfrm>
            <a:off x="7740352" y="3356992"/>
            <a:ext cx="360040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6372200" y="5517232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Provider che hanno validato la domanda di accreditamento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6" name="Freccia in giù 25"/>
          <p:cNvSpPr/>
          <p:nvPr/>
        </p:nvSpPr>
        <p:spPr>
          <a:xfrm>
            <a:off x="3563888" y="2492896"/>
            <a:ext cx="360040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curva 29"/>
          <p:cNvSpPr/>
          <p:nvPr/>
        </p:nvSpPr>
        <p:spPr>
          <a:xfrm rot="5400000">
            <a:off x="7061216" y="1628800"/>
            <a:ext cx="936104" cy="1224136"/>
          </a:xfrm>
          <a:prstGeom prst="bentArrow">
            <a:avLst>
              <a:gd name="adj1" fmla="val 19585"/>
              <a:gd name="adj2" fmla="val 2296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reccia curva 22"/>
          <p:cNvSpPr/>
          <p:nvPr/>
        </p:nvSpPr>
        <p:spPr>
          <a:xfrm rot="16200000" flipH="1">
            <a:off x="1619672" y="1556792"/>
            <a:ext cx="936104" cy="1224136"/>
          </a:xfrm>
          <a:prstGeom prst="bentArrow">
            <a:avLst>
              <a:gd name="adj1" fmla="val 19585"/>
              <a:gd name="adj2" fmla="val 2296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Freccia in giù 28"/>
          <p:cNvSpPr/>
          <p:nvPr/>
        </p:nvSpPr>
        <p:spPr>
          <a:xfrm>
            <a:off x="5724128" y="357301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3635896" y="544522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31"/>
          <p:cNvSpPr/>
          <p:nvPr/>
        </p:nvSpPr>
        <p:spPr>
          <a:xfrm>
            <a:off x="5724128" y="249289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/>
          <p:cNvSpPr/>
          <p:nvPr/>
        </p:nvSpPr>
        <p:spPr>
          <a:xfrm>
            <a:off x="1547664" y="328498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8" grpId="0" animBg="1"/>
      <p:bldP spid="9" grpId="0" animBg="1"/>
      <p:bldP spid="10" grpId="0" animBg="1"/>
      <p:bldP spid="13" grpId="0" animBg="1"/>
      <p:bldP spid="24" grpId="0" animBg="1"/>
      <p:bldP spid="25" grpId="0" animBg="1"/>
      <p:bldP spid="26" grpId="0" animBg="1"/>
      <p:bldP spid="30" grpId="0" animBg="1"/>
      <p:bldP spid="23" grpId="0" animBg="1"/>
      <p:bldP spid="29" grpId="0" animBg="1"/>
      <p:bldP spid="22" grpId="0" animBg="1"/>
      <p:bldP spid="32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testa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0872" y="82327"/>
            <a:ext cx="8229600" cy="1114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3275856" y="1484784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Provider che hanno validato la domanda di accreditamento (</a:t>
            </a:r>
            <a:r>
              <a:rPr lang="it-IT" b="1" dirty="0" smtClean="0">
                <a:solidFill>
                  <a:schemeClr val="bg1"/>
                </a:solidFill>
              </a:rPr>
              <a:t>77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95536" y="5301208"/>
            <a:ext cx="25202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Provider con visita programmata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Freccia curva 11"/>
          <p:cNvSpPr/>
          <p:nvPr/>
        </p:nvSpPr>
        <p:spPr>
          <a:xfrm rot="5400000">
            <a:off x="5940152" y="1700808"/>
            <a:ext cx="2088232" cy="223224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curva 12"/>
          <p:cNvSpPr/>
          <p:nvPr/>
        </p:nvSpPr>
        <p:spPr>
          <a:xfrm rot="16200000" flipH="1">
            <a:off x="1115615" y="1772816"/>
            <a:ext cx="2160240" cy="2160240"/>
          </a:xfrm>
          <a:prstGeom prst="bentArrow">
            <a:avLst>
              <a:gd name="adj1" fmla="val 25000"/>
              <a:gd name="adj2" fmla="val 2272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372200" y="5229200"/>
            <a:ext cx="25202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Provider visitati</a:t>
            </a:r>
          </a:p>
        </p:txBody>
      </p:sp>
      <p:sp>
        <p:nvSpPr>
          <p:cNvPr id="9" name="Rettangolo 8"/>
          <p:cNvSpPr/>
          <p:nvPr/>
        </p:nvSpPr>
        <p:spPr>
          <a:xfrm>
            <a:off x="1259632" y="4077072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236296" y="4077072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15" name="Freccia in giù 14"/>
          <p:cNvSpPr/>
          <p:nvPr/>
        </p:nvSpPr>
        <p:spPr>
          <a:xfrm>
            <a:off x="1475656" y="465313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7452320" y="465313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9" grpId="0" animBg="1"/>
      <p:bldP spid="11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testa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864" y="116632"/>
            <a:ext cx="8229600" cy="1114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3347864" y="1484784"/>
            <a:ext cx="25202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Provider con visita programmata (</a:t>
            </a:r>
            <a:r>
              <a:rPr lang="it-IT" b="1" dirty="0" smtClean="0">
                <a:solidFill>
                  <a:schemeClr val="bg1"/>
                </a:solidFill>
                <a:latin typeface="Arial" charset="0"/>
              </a:rPr>
              <a:t>32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71600" y="5229200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Provider che hanno chiesto il rinvio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Freccia curva 10"/>
          <p:cNvSpPr/>
          <p:nvPr/>
        </p:nvSpPr>
        <p:spPr>
          <a:xfrm rot="5400000">
            <a:off x="5824807" y="1798365"/>
            <a:ext cx="1296144" cy="12094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516216" y="3212976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3" name="Freccia curva 12"/>
          <p:cNvSpPr/>
          <p:nvPr/>
        </p:nvSpPr>
        <p:spPr>
          <a:xfrm rot="16200000" flipH="1">
            <a:off x="2080391" y="1816154"/>
            <a:ext cx="1296144" cy="12094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123728" y="3212976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2267744" y="3789040"/>
            <a:ext cx="36004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436096" y="5229200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Provider in attesa di visita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Freccia in giù 18"/>
          <p:cNvSpPr/>
          <p:nvPr/>
        </p:nvSpPr>
        <p:spPr>
          <a:xfrm>
            <a:off x="6660232" y="3789040"/>
            <a:ext cx="36004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testa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864" y="116632"/>
            <a:ext cx="8229600" cy="1114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3059832" y="1556792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Provider  visitati (</a:t>
            </a:r>
            <a:r>
              <a:rPr lang="it-IT" b="1" dirty="0" smtClean="0">
                <a:solidFill>
                  <a:schemeClr val="bg1"/>
                </a:solidFill>
                <a:latin typeface="Arial" charset="0"/>
              </a:rPr>
              <a:t>45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Freccia curva 8"/>
          <p:cNvSpPr/>
          <p:nvPr/>
        </p:nvSpPr>
        <p:spPr>
          <a:xfrm rot="16200000" flipH="1">
            <a:off x="971600" y="1196753"/>
            <a:ext cx="1512168" cy="26642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15992475" y="6781800"/>
            <a:ext cx="1714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07504" y="5589240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Integrazione documentale (rivalutati)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5536" y="3429000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5" name="Freccia in giù 14"/>
          <p:cNvSpPr/>
          <p:nvPr/>
        </p:nvSpPr>
        <p:spPr>
          <a:xfrm>
            <a:off x="467544" y="4005064"/>
            <a:ext cx="48463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059832" y="4365104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Integrazione documentale in corso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Freccia in giù 18"/>
          <p:cNvSpPr/>
          <p:nvPr/>
        </p:nvSpPr>
        <p:spPr>
          <a:xfrm>
            <a:off x="4231384" y="2348880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139952" y="3140968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3" name="Freccia in giù 22"/>
          <p:cNvSpPr/>
          <p:nvPr/>
        </p:nvSpPr>
        <p:spPr>
          <a:xfrm>
            <a:off x="4211960" y="3717032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5940152" y="5733256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Casi specifici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7956376" y="3501008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Freccia in giù 25"/>
          <p:cNvSpPr/>
          <p:nvPr/>
        </p:nvSpPr>
        <p:spPr>
          <a:xfrm>
            <a:off x="8047808" y="4077072"/>
            <a:ext cx="48463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curva 17"/>
          <p:cNvSpPr/>
          <p:nvPr/>
        </p:nvSpPr>
        <p:spPr>
          <a:xfrm rot="5400000">
            <a:off x="6588224" y="1196752"/>
            <a:ext cx="1512168" cy="26642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2" grpId="0" animBg="1"/>
      <p:bldP spid="23" grpId="0" animBg="1"/>
      <p:bldP spid="31" grpId="0" animBg="1"/>
      <p:bldP spid="24" grpId="0" animBg="1"/>
      <p:bldP spid="2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Codice 0: esito positivo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Codice 1: criticità </a:t>
            </a:r>
          </a:p>
          <a:p>
            <a:endParaRPr lang="it-IT" dirty="0"/>
          </a:p>
        </p:txBody>
      </p:sp>
      <p:pic>
        <p:nvPicPr>
          <p:cNvPr id="4" name="Segnaposto contenuto 3" descr="testa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864" y="116632"/>
            <a:ext cx="8229600" cy="1114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323528" y="260648"/>
          <a:ext cx="8496947" cy="477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87"/>
                <a:gridCol w="656524"/>
                <a:gridCol w="290449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559377"/>
              </a:tblGrid>
              <a:tr h="288032"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Provider </a:t>
                      </a: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rivalutati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</a:tr>
              <a:tr h="261739"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Dati Provider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Sist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Informatico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Eventi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Sede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Qualità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Esito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Corrispondenza della documentazione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Documentazione aggiornata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Documentazione omessa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Criticità relative ai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CV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Criticità relative agli atti di nomina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Conflitto di interesse 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corrispondenza con dichiarazione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piattaforma FAD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Percezione Sponsor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schede qualità percepita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presenza partecipanti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dichiarazione reclutamento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strumento di verifica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superficie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idoneità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Funzion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./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Organ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Certificato/Manuale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8316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703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TOTTI FRANCESCO  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it-IT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 100000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VISITA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14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Rivalutazione post integrazione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23528" y="5085184"/>
          <a:ext cx="8496947" cy="160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87"/>
                <a:gridCol w="656524"/>
                <a:gridCol w="290449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390530"/>
                <a:gridCol w="401736"/>
                <a:gridCol w="379324"/>
                <a:gridCol w="390530"/>
                <a:gridCol w="390530"/>
                <a:gridCol w="351784"/>
                <a:gridCol w="429276"/>
                <a:gridCol w="390530"/>
                <a:gridCol w="390530"/>
                <a:gridCol w="390530"/>
                <a:gridCol w="559377"/>
              </a:tblGrid>
              <a:tr h="7703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TOTTI FRANCESCO  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it-IT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 100000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VISITA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14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Rivalutazione post integrazione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728315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endParaRPr lang="it-IT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Criticità lievi o poco rilevanti</a:t>
                      </a:r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per questo tipo di criticità la segreteria propone comunque l’accreditamento standard: </a:t>
                      </a:r>
                      <a:r>
                        <a:rPr lang="it-IT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Permangono criticità lievi, sui dati del provider o sugli eventi, scheda qualità percepita, documentazione aggiornata, criticità relative ai cv,  criticità relative agli atti di nomina.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Criticità rilevanti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per questo tipo di criticità la segreteria chiede il parere della CNFC: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Corrispondenza della documentazione, percezione dello sponsor negli eventi, dichiarazione reclutamento, 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funzionigramma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organigramma, manuale/certificato di qualità.</a:t>
                      </a:r>
                      <a:endParaRPr lang="it-IT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Criticità gravi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per questo tipo di criticità la segreteria propone il preavviso di rigetto della domanda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 sensi dell’art 10 bis l.241/90: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Conflitto di interessi; criticità relative alla piattaforma FAD,  percezione dello sponsor negli eventi, irregolarità sulla presenza partecipanti, inidoneità degli strumenti di verifica, mancata idoneità della sede, relazione annuale sotto il 50%,  criticità relative agli atti di nomina (legale rappresentante), corrispondenza con la dichiarazione, omessa documentazione, errata attribuzione crediti.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egnaposto contenuto 3" descr="testa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864" y="116632"/>
            <a:ext cx="8229600" cy="1114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485</Words>
  <Application>Microsoft Office PowerPoint</Application>
  <PresentationFormat>Presentazione su schermo (4:3)</PresentationFormat>
  <Paragraphs>153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AGENAS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Sandro di Sabatino</dc:creator>
  <cp:lastModifiedBy>tecno</cp:lastModifiedBy>
  <cp:revision>91</cp:revision>
  <dcterms:created xsi:type="dcterms:W3CDTF">2011-10-06T14:27:00Z</dcterms:created>
  <dcterms:modified xsi:type="dcterms:W3CDTF">2012-10-15T13:35:08Z</dcterms:modified>
</cp:coreProperties>
</file>